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9" r:id="rId4"/>
    <p:sldId id="260" r:id="rId5"/>
    <p:sldId id="269" r:id="rId6"/>
    <p:sldId id="267" r:id="rId7"/>
    <p:sldId id="277" r:id="rId8"/>
    <p:sldId id="272" r:id="rId9"/>
    <p:sldId id="270" r:id="rId10"/>
    <p:sldId id="275" r:id="rId11"/>
    <p:sldId id="276" r:id="rId12"/>
    <p:sldId id="271" r:id="rId13"/>
    <p:sldId id="262" r:id="rId14"/>
    <p:sldId id="281" r:id="rId15"/>
    <p:sldId id="261" r:id="rId16"/>
    <p:sldId id="266" r:id="rId17"/>
    <p:sldId id="265" r:id="rId18"/>
    <p:sldId id="257" r:id="rId19"/>
    <p:sldId id="258" r:id="rId20"/>
    <p:sldId id="263" r:id="rId21"/>
    <p:sldId id="274" r:id="rId22"/>
    <p:sldId id="26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namaunu.com/" TargetMode="External"/><Relationship Id="rId2" Type="http://schemas.openxmlformats.org/officeDocument/2006/relationships/hyperlink" Target="mailto:nina.maunu@espoo.f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ninamaunu.blogspot.fi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oDrx-KSv-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Toiminnallisia menetelmiä kielen, sanaston ja kieliopin oppimiseen </a:t>
            </a:r>
            <a:br>
              <a:rPr lang="fi-FI" dirty="0" smtClean="0"/>
            </a:br>
            <a:r>
              <a:rPr lang="fi-FI" dirty="0" smtClean="0"/>
              <a:t>Pattijoki 16.11.2017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Työpajan vetäjä FM äidinkielen ja kirjallisuuden lehtori Nina Maunu, </a:t>
            </a:r>
            <a:r>
              <a:rPr lang="fi-FI" dirty="0" smtClean="0">
                <a:hlinkClick r:id="rId2"/>
              </a:rPr>
              <a:t>nina.maunu@espoo.fi</a:t>
            </a:r>
            <a:r>
              <a:rPr lang="fi-FI" dirty="0" smtClean="0"/>
              <a:t>, </a:t>
            </a:r>
            <a:r>
              <a:rPr lang="fi-FI" dirty="0" smtClean="0">
                <a:hlinkClick r:id="rId3"/>
              </a:rPr>
              <a:t>www.ninamaunu.com</a:t>
            </a:r>
            <a:r>
              <a:rPr lang="fi-FI" dirty="0" smtClean="0"/>
              <a:t>, </a:t>
            </a:r>
          </a:p>
          <a:p>
            <a:r>
              <a:rPr lang="fi-FI" dirty="0" smtClean="0"/>
              <a:t>blogi Ninan </a:t>
            </a:r>
            <a:r>
              <a:rPr lang="fi-FI" dirty="0" err="1" smtClean="0"/>
              <a:t>jutinoita</a:t>
            </a:r>
            <a:r>
              <a:rPr lang="fi-FI" dirty="0" smtClean="0"/>
              <a:t>: </a:t>
            </a:r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ninamaunu.blogspot.fi</a:t>
            </a:r>
            <a:r>
              <a:rPr lang="fi-FI" dirty="0" smtClean="0"/>
              <a:t>, </a:t>
            </a:r>
          </a:p>
          <a:p>
            <a:r>
              <a:rPr lang="fi-FI" dirty="0" smtClean="0"/>
              <a:t>Facebook-ryhmä toiminnallinen kielen oppiminen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42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Osallistu </a:t>
            </a:r>
            <a:r>
              <a:rPr lang="fi-FI" sz="4400" dirty="0" smtClean="0"/>
              <a:t>valokuvaan / olen puu</a:t>
            </a:r>
            <a:br>
              <a:rPr lang="fi-FI" sz="4400" dirty="0" smtClean="0"/>
            </a:br>
            <a:r>
              <a:rPr lang="fi-FI" sz="4400" dirty="0" smtClean="0"/>
              <a:t>(</a:t>
            </a:r>
            <a:r>
              <a:rPr lang="fi-FI" sz="4400" dirty="0"/>
              <a:t>kinesteettinen käsitekartta)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fi-FI" sz="2000" dirty="0"/>
              <a:t>Harjoitus sovelletaan ”Olen puu” –nimisestä substantiivikuvaharjoituksesta</a:t>
            </a:r>
            <a:r>
              <a:rPr lang="fi-FI" sz="2000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endParaRPr lang="fi-FI" sz="2000" dirty="0"/>
          </a:p>
          <a:p>
            <a:pPr>
              <a:buFont typeface="Arial" charset="0"/>
              <a:buChar char="•"/>
              <a:defRPr/>
            </a:pPr>
            <a:r>
              <a:rPr lang="fi-FI" sz="2000" b="1" dirty="0"/>
              <a:t>Yksi asettuu </a:t>
            </a:r>
            <a:r>
              <a:rPr lang="fi-FI" sz="2000" dirty="0"/>
              <a:t>kuvan keskelle, muut tulevat yksitellen täydentämään kuvaa vapaaehtoisesti omalla </a:t>
            </a:r>
            <a:r>
              <a:rPr lang="fi-FI" sz="2000" b="1" dirty="0" err="1"/>
              <a:t>still</a:t>
            </a:r>
            <a:r>
              <a:rPr lang="fi-FI" sz="2000" b="1" dirty="0"/>
              <a:t>-kuvallaan</a:t>
            </a:r>
            <a:r>
              <a:rPr lang="fi-FI" sz="2000" dirty="0"/>
              <a:t> ja sanallaan. Ohjaaja päättää, milloin kuva on valmis. Ensimmäiseksi tullut päättää, kuka jää eli mistä seuraava kuva lähtee liikkeelle.</a:t>
            </a:r>
          </a:p>
          <a:p>
            <a:pPr>
              <a:buFont typeface="Arial" charset="0"/>
              <a:buChar char="•"/>
              <a:defRPr/>
            </a:pPr>
            <a:r>
              <a:rPr lang="fi-FI" sz="2000" b="1" dirty="0"/>
              <a:t>Sovellukset</a:t>
            </a:r>
            <a:r>
              <a:rPr lang="fi-FI" sz="2000" dirty="0"/>
              <a:t> esim.: laaja-alainen osaaminen; genret, tyylit; sanaluokat, lauseet, synonyymit, vastakohdat, tarkennuskuvat, käsitekartat; eri kulttuurit, työelämä, juhlat, harrastukset jne. </a:t>
            </a:r>
            <a:endParaRPr lang="fi-FI" sz="2000" dirty="0" smtClean="0"/>
          </a:p>
          <a:p>
            <a:pPr>
              <a:buFont typeface="Arial" charset="0"/>
              <a:buChar char="•"/>
              <a:defRPr/>
            </a:pPr>
            <a:endParaRPr lang="fi-FI" sz="2000" dirty="0"/>
          </a:p>
          <a:p>
            <a:pPr>
              <a:buFont typeface="Arial" charset="0"/>
              <a:buChar char="•"/>
              <a:defRPr/>
            </a:pPr>
            <a:r>
              <a:rPr lang="fi-FI" sz="2000" dirty="0"/>
              <a:t>Voi käyttää myös kirjoittamisen ja draaman pohjana.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65796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800" dirty="0" smtClean="0"/>
              <a:t>TERVAPATA</a:t>
            </a:r>
            <a:endParaRPr lang="fi-FI" sz="8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/>
              <a:t>Seistään ringissä.</a:t>
            </a:r>
          </a:p>
          <a:p>
            <a:r>
              <a:rPr lang="fi-FI" sz="2000" dirty="0"/>
              <a:t>Yksi kiertää toisten selkien takana. Jokaisen kohdalla hän sanoo sovitun sanan (esimerkiksi jonkin nominin) ja kopauttaa selkää.</a:t>
            </a:r>
          </a:p>
          <a:p>
            <a:r>
              <a:rPr lang="fi-FI" sz="2000" dirty="0"/>
              <a:t>Sovittu sana voi olla esimerkiksi </a:t>
            </a:r>
            <a:r>
              <a:rPr lang="fi-FI" sz="2000" dirty="0" err="1"/>
              <a:t>tietyn</a:t>
            </a:r>
            <a:r>
              <a:rPr lang="fi-FI" sz="2000" dirty="0"/>
              <a:t> sanaluokan sana. Voidaan muistella </a:t>
            </a:r>
            <a:r>
              <a:rPr lang="fi-FI" sz="2000" dirty="0" smtClean="0"/>
              <a:t>opittua, kerrata </a:t>
            </a:r>
            <a:r>
              <a:rPr lang="fi-FI" sz="2000" dirty="0"/>
              <a:t>vaikka </a:t>
            </a:r>
            <a:r>
              <a:rPr lang="fi-FI" sz="2000" dirty="0" err="1"/>
              <a:t>tietyn</a:t>
            </a:r>
            <a:r>
              <a:rPr lang="fi-FI" sz="2000" dirty="0"/>
              <a:t> alan sanastoa ja assosioida siihen </a:t>
            </a:r>
            <a:r>
              <a:rPr lang="fi-FI" sz="2000" dirty="0" smtClean="0"/>
              <a:t>lisää tai opiskella aikamuotoja, moduksia jne.</a:t>
            </a:r>
            <a:endParaRPr lang="fi-FI" sz="2000" dirty="0"/>
          </a:p>
          <a:p>
            <a:r>
              <a:rPr lang="fi-FI" sz="2000" dirty="0"/>
              <a:t>Jos sana ei ole sopiva, esimerkiksi verbi, se, kenen kohdalle tällainen sana sattuu, on haastettu kiertämään rinki kilpaa toiseen suuntaan kuin koputtelija. </a:t>
            </a:r>
            <a:r>
              <a:rPr lang="fi-FI" sz="2000" dirty="0" smtClean="0"/>
              <a:t>Ensimmäiseksi </a:t>
            </a:r>
            <a:r>
              <a:rPr lang="fi-FI" sz="2000" dirty="0"/>
              <a:t>vapautuneeseen koloon ehtinyt jää siihen, ringin ulkopuolelle jäänyt on seuraava koputtelija</a:t>
            </a:r>
            <a:r>
              <a:rPr lang="fi-FI" sz="2000" dirty="0" smtClean="0"/>
              <a:t>.</a:t>
            </a:r>
          </a:p>
          <a:p>
            <a:r>
              <a:rPr lang="fi-FI" sz="2000" dirty="0" smtClean="0"/>
              <a:t>Voidaan sopia, että koputtelija kopauttaa toisenkin kiertäjän matkaan haastetun jälkeen.</a:t>
            </a:r>
            <a:endParaRPr lang="fi-FI" sz="2000" dirty="0"/>
          </a:p>
          <a:p>
            <a:r>
              <a:rPr lang="fi-FI" sz="2000" dirty="0"/>
              <a:t>Huom.! Sopikaa </a:t>
            </a:r>
            <a:r>
              <a:rPr lang="fi-FI" sz="2000" dirty="0" smtClean="0"/>
              <a:t>kohtausmerkki kiertäjille.</a:t>
            </a:r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041972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2. Liike / Kinesteettiset menetelmät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000" dirty="0" smtClean="0"/>
              <a:t>Isot ja pienet alkukirjaimet –jonot (reaktioharjoitus)</a:t>
            </a:r>
          </a:p>
          <a:p>
            <a:r>
              <a:rPr lang="fi-FI" sz="2000" dirty="0" smtClean="0"/>
              <a:t>Yhdyssanalappujen koonti ja parityö kinesteettisesti -&gt; yhdyssanalahjan anto miimisesti (hyväksyntäharjoitus) </a:t>
            </a:r>
          </a:p>
          <a:p>
            <a:r>
              <a:rPr lang="fi-FI" sz="2000" dirty="0" smtClean="0"/>
              <a:t>Yhdyssanasäännöt nyrkkeilysäkeissä tai tanssimatolla</a:t>
            </a:r>
          </a:p>
          <a:p>
            <a:r>
              <a:rPr lang="fi-FI" sz="2000" dirty="0" smtClean="0"/>
              <a:t>Olen puu – käsitekartta/ valokuva/ teema- tai tilannekuva (sanaluokat -&gt; tarina, tyyli, genre)</a:t>
            </a:r>
          </a:p>
          <a:p>
            <a:r>
              <a:rPr lang="fi-FI" sz="2000" dirty="0" smtClean="0"/>
              <a:t>Lauseenjäsenten järjestäminen sanalappujen avulla joukkueittain; </a:t>
            </a:r>
          </a:p>
          <a:p>
            <a:pPr marL="0" indent="0">
              <a:buNone/>
            </a:pPr>
            <a:r>
              <a:rPr lang="fi-FI" sz="2000" dirty="0" smtClean="0"/>
              <a:t>	a) taululla valmiita lauseita, jolloin ryhmillä lauseenjäsenet lapuilla kirjoitettuina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b) ryhmä näkee taululla lauseenjäsenten järjestyksen ja keksii niihin itse lauseen</a:t>
            </a:r>
          </a:p>
          <a:p>
            <a:pPr marL="0" indent="0">
              <a:buNone/>
            </a:pPr>
            <a:r>
              <a:rPr lang="fi-FI" sz="2000" dirty="0" smtClean="0"/>
              <a:t>*    Modusapila/ Aikamuotoapila (tunneristikko, puheen tuottaminen, vuorovaikutus, keskustelu)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5251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AKTIIVI, </a:t>
            </a:r>
            <a:r>
              <a:rPr lang="fi-FI" dirty="0" smtClean="0"/>
              <a:t>     PASSIIVI,     NOMINAALIMUOTOISET </a:t>
            </a:r>
            <a:r>
              <a:rPr lang="fi-FI" dirty="0"/>
              <a:t>VERBIT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MERI 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fi-FI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MAA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fi-FI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LAIVA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AKTIIVI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PASSIIVI                     	NOMINAALIMUOTO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juokse</a:t>
            </a:r>
            <a:r>
              <a:rPr lang="fi-FI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      	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juosta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juoksi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	 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tiin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juostakseen 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i-FI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juossut   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on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i-FI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juostessa</a:t>
            </a:r>
            <a:endParaRPr lang="fi-FI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olimme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juosseet   		 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juokseva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juossut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3741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800" b="1" dirty="0"/>
              <a:t>4. Aikamuotoruudut ja –kävelyt</a:t>
            </a:r>
            <a:br>
              <a:rPr lang="fi-FI" sz="4800" b="1" dirty="0"/>
            </a:br>
            <a:endParaRPr lang="fi-FI" sz="4800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524323"/>
              </p:ext>
            </p:extLst>
          </p:nvPr>
        </p:nvGraphicFramePr>
        <p:xfrm>
          <a:off x="677863" y="1575582"/>
          <a:ext cx="8596312" cy="5282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62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900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41209"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Preesens</a:t>
                      </a:r>
                      <a:r>
                        <a:rPr lang="fi-FI" dirty="0"/>
                        <a:t>  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b="1" i="0" dirty="0" smtClean="0">
                          <a:solidFill>
                            <a:schemeClr val="bg1"/>
                          </a:solidFill>
                        </a:rPr>
                        <a:t>Olen</a:t>
                      </a:r>
                      <a:r>
                        <a:rPr lang="fi-FI" b="1" i="1" dirty="0" smtClean="0">
                          <a:solidFill>
                            <a:schemeClr val="bg1"/>
                          </a:solidFill>
                        </a:rPr>
                        <a:t>… En ole.</a:t>
                      </a:r>
                      <a:endParaRPr lang="fi-FI" b="1" i="1" dirty="0">
                        <a:solidFill>
                          <a:schemeClr val="bg1"/>
                        </a:solidFill>
                      </a:endParaRP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NYT, TULEVAISUUDESSA</a:t>
                      </a:r>
                    </a:p>
                    <a:p>
                      <a:r>
                        <a:rPr lang="fi-FI" dirty="0"/>
                        <a:t>TAPAHTUU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Imperfekti  tunnus –i-</a:t>
                      </a:r>
                    </a:p>
                    <a:p>
                      <a:endParaRPr lang="fi-FI" dirty="0">
                        <a:solidFill>
                          <a:schemeClr val="bg1"/>
                        </a:solidFill>
                      </a:endParaRPr>
                    </a:p>
                    <a:p>
                      <a:endParaRPr lang="fi-FI" dirty="0"/>
                    </a:p>
                    <a:p>
                      <a:r>
                        <a:rPr lang="fi-FI" b="1" dirty="0" smtClean="0"/>
                        <a:t>Ol</a:t>
                      </a:r>
                      <a:r>
                        <a:rPr lang="fi-FI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fi-FI" b="1" dirty="0" smtClean="0"/>
                        <a:t>n… </a:t>
                      </a:r>
                      <a:r>
                        <a:rPr lang="fi-FI" b="1" i="1" dirty="0" smtClean="0"/>
                        <a:t>En ollut.</a:t>
                      </a:r>
                      <a:endParaRPr lang="fi-FI" b="1" i="1" dirty="0"/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”EILEN”, MENNEISYYDESSÄ</a:t>
                      </a:r>
                    </a:p>
                    <a:p>
                      <a:r>
                        <a:rPr lang="fi-FI" dirty="0"/>
                        <a:t>TAPAHTUI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41209">
                <a:tc>
                  <a:txBody>
                    <a:bodyPr/>
                    <a:lstStyle/>
                    <a:p>
                      <a:r>
                        <a:rPr lang="fi-FI" b="1" dirty="0"/>
                        <a:t>Perfekti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 smtClean="0"/>
                        <a:t>Olen </a:t>
                      </a:r>
                      <a:r>
                        <a:rPr lang="fi-FI" dirty="0"/>
                        <a:t>ollut</a:t>
                      </a:r>
                      <a:r>
                        <a:rPr lang="fi-FI" dirty="0" smtClean="0"/>
                        <a:t>… </a:t>
                      </a:r>
                      <a:r>
                        <a:rPr lang="fi-FI" i="1" dirty="0" smtClean="0"/>
                        <a:t>En ole ollut.</a:t>
                      </a:r>
                      <a:endParaRPr lang="fi-FI" i="1" dirty="0"/>
                    </a:p>
                    <a:p>
                      <a:endParaRPr lang="fi-FI" i="1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Olla-verbi preesens +</a:t>
                      </a:r>
                      <a:r>
                        <a:rPr lang="fi-FI" baseline="0" dirty="0"/>
                        <a:t> </a:t>
                      </a:r>
                      <a:r>
                        <a:rPr lang="fi-FI" dirty="0"/>
                        <a:t>MENNYT</a:t>
                      </a:r>
                    </a:p>
                    <a:p>
                      <a:r>
                        <a:rPr lang="fi-FI" dirty="0"/>
                        <a:t>ON</a:t>
                      </a:r>
                      <a:r>
                        <a:rPr lang="fi-FI" baseline="0" dirty="0"/>
                        <a:t> TAPAHTUNUT</a:t>
                      </a:r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Pluskvamperfekti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 smtClean="0"/>
                        <a:t>Olin </a:t>
                      </a:r>
                      <a:r>
                        <a:rPr lang="fi-FI" dirty="0"/>
                        <a:t>ollut</a:t>
                      </a:r>
                      <a:r>
                        <a:rPr lang="fi-FI" dirty="0" smtClean="0"/>
                        <a:t>… </a:t>
                      </a:r>
                      <a:r>
                        <a:rPr lang="fi-FI" i="1" dirty="0" smtClean="0"/>
                        <a:t>En ollut ollut.</a:t>
                      </a:r>
                      <a:endParaRPr lang="fi-FI" i="1" dirty="0"/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Olla-verbi imperfekti + MENNYT</a:t>
                      </a:r>
                    </a:p>
                    <a:p>
                      <a:r>
                        <a:rPr lang="fi-FI" dirty="0"/>
                        <a:t>OLI TAPAHTUNUT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AIKAMUOTOKÄTTELY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endParaRPr lang="fi-FI" b="1" dirty="0" smtClean="0"/>
          </a:p>
          <a:p>
            <a:pPr>
              <a:defRPr/>
            </a:pPr>
            <a:r>
              <a:rPr lang="fi-FI" sz="2200" b="1" dirty="0" smtClean="0"/>
              <a:t>TAPAHTUU</a:t>
            </a:r>
            <a:r>
              <a:rPr lang="fi-FI" sz="2200" dirty="0" smtClean="0"/>
              <a:t> </a:t>
            </a:r>
            <a:r>
              <a:rPr lang="fi-FI" sz="2200" dirty="0"/>
              <a:t>(2X)					kätellään	(</a:t>
            </a:r>
            <a:r>
              <a:rPr lang="fi-FI" sz="2200" dirty="0">
                <a:solidFill>
                  <a:srgbClr val="FFFF00"/>
                </a:solidFill>
              </a:rPr>
              <a:t>preesens</a:t>
            </a:r>
            <a:r>
              <a:rPr lang="fi-FI" sz="2200" dirty="0"/>
              <a:t> x2)	</a:t>
            </a:r>
            <a:endParaRPr lang="fi-FI" sz="2200" dirty="0" smtClean="0"/>
          </a:p>
          <a:p>
            <a:pPr marL="0" indent="0">
              <a:buNone/>
              <a:defRPr/>
            </a:pPr>
            <a:r>
              <a:rPr lang="fi-FI" sz="2200" dirty="0"/>
              <a:t>				</a:t>
            </a:r>
          </a:p>
          <a:p>
            <a:pPr>
              <a:defRPr/>
            </a:pPr>
            <a:r>
              <a:rPr lang="fi-FI" sz="2200" b="1" dirty="0"/>
              <a:t>TAPAHTUI</a:t>
            </a:r>
            <a:r>
              <a:rPr lang="fi-FI" sz="2200" dirty="0"/>
              <a:t> 						</a:t>
            </a:r>
            <a:r>
              <a:rPr lang="fi-FI" sz="2200" dirty="0" smtClean="0"/>
              <a:t>heilutetaan hyvästi (</a:t>
            </a:r>
            <a:r>
              <a:rPr lang="fi-FI" sz="2200" dirty="0" smtClean="0">
                <a:solidFill>
                  <a:srgbClr val="FFFF00"/>
                </a:solidFill>
              </a:rPr>
              <a:t>imperfekti</a:t>
            </a:r>
            <a:r>
              <a:rPr lang="fi-FI" sz="2200" dirty="0" smtClean="0"/>
              <a:t>)</a:t>
            </a:r>
            <a:endParaRPr lang="fi-FI" sz="2200" dirty="0"/>
          </a:p>
          <a:p>
            <a:pPr>
              <a:defRPr/>
            </a:pPr>
            <a:endParaRPr lang="fi-FI" sz="2200" dirty="0"/>
          </a:p>
          <a:p>
            <a:pPr>
              <a:defRPr/>
            </a:pPr>
            <a:r>
              <a:rPr lang="fi-FI" sz="2200" b="1" dirty="0"/>
              <a:t>ON TAPAHTUNUT				</a:t>
            </a:r>
            <a:r>
              <a:rPr lang="fi-FI" sz="2200" dirty="0"/>
              <a:t>peukku + käännös (</a:t>
            </a:r>
            <a:r>
              <a:rPr lang="fi-FI" sz="2200" dirty="0" smtClean="0">
                <a:solidFill>
                  <a:srgbClr val="FFFF00"/>
                </a:solidFill>
              </a:rPr>
              <a:t>perfekti</a:t>
            </a:r>
            <a:r>
              <a:rPr lang="fi-FI" sz="2200" dirty="0" smtClean="0"/>
              <a:t>)</a:t>
            </a:r>
            <a:endParaRPr lang="fi-FI" sz="2200" dirty="0"/>
          </a:p>
          <a:p>
            <a:pPr>
              <a:defRPr/>
            </a:pPr>
            <a:endParaRPr lang="fi-FI" sz="2200" b="1" dirty="0"/>
          </a:p>
          <a:p>
            <a:pPr>
              <a:defRPr/>
            </a:pPr>
            <a:r>
              <a:rPr lang="fi-FI" sz="2200" b="1" dirty="0"/>
              <a:t>OLI TAPAHTUNUT				</a:t>
            </a:r>
            <a:r>
              <a:rPr lang="fi-FI" sz="2200" dirty="0"/>
              <a:t>peukku + käännös + askel</a:t>
            </a:r>
          </a:p>
          <a:p>
            <a:pPr marL="0" indent="0">
              <a:buNone/>
              <a:defRPr/>
            </a:pPr>
            <a:endParaRPr lang="fi-FI" sz="2200" b="1" dirty="0"/>
          </a:p>
          <a:p>
            <a:pPr marL="0" indent="0">
              <a:buNone/>
              <a:defRPr/>
            </a:pPr>
            <a:r>
              <a:rPr lang="fi-FI" sz="2200" b="1" dirty="0"/>
              <a:t>	(3.persoona)					</a:t>
            </a:r>
            <a:r>
              <a:rPr lang="fi-FI" sz="2200" dirty="0" smtClean="0"/>
              <a:t>(</a:t>
            </a:r>
            <a:r>
              <a:rPr lang="fi-FI" sz="2200" dirty="0">
                <a:solidFill>
                  <a:srgbClr val="FFFF00"/>
                </a:solidFill>
              </a:rPr>
              <a:t>pluskvamperfekti</a:t>
            </a:r>
            <a:r>
              <a:rPr lang="fi-FI" sz="2200" dirty="0"/>
              <a:t> x2)</a:t>
            </a:r>
          </a:p>
          <a:p>
            <a:pPr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315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Hernepussiheittokierrokset</a:t>
            </a:r>
            <a:r>
              <a:rPr lang="fi-FI" sz="4800" dirty="0" err="1" smtClean="0"/>
              <a:t>”Objektikutsut</a:t>
            </a:r>
            <a:r>
              <a:rPr lang="fi-FI" sz="4800" dirty="0" smtClean="0"/>
              <a:t>” / SIJAMUODOT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8832" y="2283734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u="sng" dirty="0">
                <a:solidFill>
                  <a:srgbClr val="FF0000"/>
                </a:solidFill>
              </a:rPr>
              <a:t>1. PUNAINEN nominatiivi (-, t) Mikä?</a:t>
            </a:r>
          </a:p>
          <a:p>
            <a:pPr marL="0" indent="0">
              <a:buNone/>
            </a:pPr>
            <a:r>
              <a:rPr lang="fi-FI" sz="2000" dirty="0"/>
              <a:t>Kummallisin/ harvinaisin ruokalaji, jota olen syönyt on (esim. mannapuuro, mustekala). -&gt; </a:t>
            </a:r>
            <a:r>
              <a:rPr lang="fi-FI" sz="2000" dirty="0" smtClean="0"/>
              <a:t>OTA </a:t>
            </a:r>
            <a:r>
              <a:rPr lang="fi-FI" sz="2000" dirty="0"/>
              <a:t>MANNAPUURO!</a:t>
            </a:r>
          </a:p>
          <a:p>
            <a:pPr marL="0" indent="0">
              <a:buNone/>
            </a:pPr>
            <a:r>
              <a:rPr lang="fi-FI" sz="2000" b="1" u="sng" dirty="0">
                <a:solidFill>
                  <a:srgbClr val="92D050"/>
                </a:solidFill>
              </a:rPr>
              <a:t>2. VIHREÄ genetiivi (-n, -en, -</a:t>
            </a:r>
            <a:r>
              <a:rPr lang="fi-FI" sz="2000" b="1" u="sng" dirty="0" err="1">
                <a:solidFill>
                  <a:srgbClr val="92D050"/>
                </a:solidFill>
              </a:rPr>
              <a:t>den</a:t>
            </a:r>
            <a:r>
              <a:rPr lang="fi-FI" sz="2000" b="1" u="sng" dirty="0">
                <a:solidFill>
                  <a:srgbClr val="92D050"/>
                </a:solidFill>
              </a:rPr>
              <a:t>, -</a:t>
            </a:r>
            <a:r>
              <a:rPr lang="fi-FI" sz="2000" b="1" u="sng" dirty="0" err="1">
                <a:solidFill>
                  <a:srgbClr val="92D050"/>
                </a:solidFill>
              </a:rPr>
              <a:t>ten</a:t>
            </a:r>
            <a:r>
              <a:rPr lang="fi-FI" sz="2000" b="1" u="sng" dirty="0">
                <a:solidFill>
                  <a:srgbClr val="92D050"/>
                </a:solidFill>
              </a:rPr>
              <a:t>, -</a:t>
            </a:r>
            <a:r>
              <a:rPr lang="fi-FI" sz="2000" b="1" u="sng" dirty="0" err="1">
                <a:solidFill>
                  <a:srgbClr val="92D050"/>
                </a:solidFill>
              </a:rPr>
              <a:t>tten</a:t>
            </a:r>
            <a:r>
              <a:rPr lang="fi-FI" sz="2000" b="1" u="sng" dirty="0">
                <a:solidFill>
                  <a:srgbClr val="92D050"/>
                </a:solidFill>
              </a:rPr>
              <a:t>) Minkä?</a:t>
            </a:r>
          </a:p>
          <a:p>
            <a:pPr marL="0" indent="0">
              <a:buNone/>
            </a:pPr>
            <a:r>
              <a:rPr lang="fi-FI" sz="2000" dirty="0"/>
              <a:t>Olen kokenut (ihanan, </a:t>
            </a:r>
            <a:r>
              <a:rPr lang="fi-FI" sz="2000" dirty="0" err="1"/>
              <a:t>mieleenjääneen</a:t>
            </a:r>
            <a:r>
              <a:rPr lang="fi-FI" sz="2000" dirty="0"/>
              <a:t> paikan/ maan, esim. Brasilian Porto de </a:t>
            </a:r>
            <a:r>
              <a:rPr lang="fi-FI" sz="2000" dirty="0" err="1"/>
              <a:t>Galinghasin</a:t>
            </a:r>
            <a:r>
              <a:rPr lang="fi-FI" sz="2000" dirty="0"/>
              <a:t> (hiekkarannan pehmeyden)).-&gt; HALUAN NÄYTTÄÄ SINULLE…</a:t>
            </a:r>
          </a:p>
          <a:p>
            <a:pPr marL="0" indent="0">
              <a:buNone/>
            </a:pPr>
            <a:r>
              <a:rPr lang="fi-FI" sz="2000" b="1" u="sng" dirty="0">
                <a:solidFill>
                  <a:srgbClr val="00B0F0"/>
                </a:solidFill>
              </a:rPr>
              <a:t>3. SININEN partitiivi (-a, -ä, -</a:t>
            </a:r>
            <a:r>
              <a:rPr lang="fi-FI" sz="2000" b="1" u="sng" dirty="0" err="1">
                <a:solidFill>
                  <a:srgbClr val="00B0F0"/>
                </a:solidFill>
              </a:rPr>
              <a:t>ta</a:t>
            </a:r>
            <a:r>
              <a:rPr lang="fi-FI" sz="2000" b="1" u="sng" dirty="0">
                <a:solidFill>
                  <a:srgbClr val="00B0F0"/>
                </a:solidFill>
              </a:rPr>
              <a:t>, -</a:t>
            </a:r>
            <a:r>
              <a:rPr lang="fi-FI" sz="2000" b="1" u="sng" dirty="0" err="1">
                <a:solidFill>
                  <a:srgbClr val="00B0F0"/>
                </a:solidFill>
              </a:rPr>
              <a:t>tä</a:t>
            </a:r>
            <a:r>
              <a:rPr lang="fi-FI" sz="2000" b="1" u="sng" dirty="0">
                <a:solidFill>
                  <a:srgbClr val="00B0F0"/>
                </a:solidFill>
              </a:rPr>
              <a:t>) Mitä?</a:t>
            </a:r>
          </a:p>
          <a:p>
            <a:pPr marL="0" indent="0">
              <a:buNone/>
            </a:pPr>
            <a:r>
              <a:rPr lang="fi-FI" sz="2000" dirty="0"/>
              <a:t>SUOSITTELEN KAIKILLE KOKEILTAVAKSI____(lajin nimi, esim. </a:t>
            </a:r>
            <a:r>
              <a:rPr lang="fi-FI" sz="2000" dirty="0" err="1"/>
              <a:t>street</a:t>
            </a:r>
            <a:r>
              <a:rPr lang="fi-FI" sz="2000" dirty="0"/>
              <a:t> </a:t>
            </a:r>
            <a:r>
              <a:rPr lang="fi-FI" sz="2000" dirty="0" err="1"/>
              <a:t>danceä</a:t>
            </a:r>
            <a:r>
              <a:rPr lang="fi-FI" sz="2000" dirty="0"/>
              <a:t>, </a:t>
            </a:r>
            <a:r>
              <a:rPr lang="fi-FI" sz="2000" dirty="0" err="1"/>
              <a:t>bachataa</a:t>
            </a:r>
            <a:r>
              <a:rPr lang="fi-FI" sz="2000" dirty="0"/>
              <a:t>, keihästä). (olet oikeasti kokeillut; kaikki tekevät 1. kierroksella</a:t>
            </a:r>
          </a:p>
        </p:txBody>
      </p:sp>
    </p:spTree>
    <p:extLst>
      <p:ext uri="{BB962C8B-B14F-4D97-AF65-F5344CB8AC3E}">
        <p14:creationId xmlns:p14="http://schemas.microsoft.com/office/powerpoint/2010/main" val="7261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ISOT    JA PIENET ALKUKIRJAIMET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200" dirty="0"/>
              <a:t>___ ihmiset				___ kielet________________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 eläimet				___kansallisuudet_________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___maat, kaupungit		</a:t>
            </a:r>
            <a:r>
              <a:rPr lang="fi-FI" sz="1200" dirty="0" smtClean="0"/>
              <a:t>	___</a:t>
            </a:r>
            <a:r>
              <a:rPr lang="fi-FI" sz="1200" dirty="0"/>
              <a:t>viikonpäivät___________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 joet				</a:t>
            </a:r>
            <a:r>
              <a:rPr lang="fi-FI" sz="1200" dirty="0" smtClean="0"/>
              <a:t>	___</a:t>
            </a:r>
            <a:r>
              <a:rPr lang="fi-FI" sz="1200" dirty="0"/>
              <a:t>kuukaudet_____________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___järvet, meret			</a:t>
            </a:r>
            <a:r>
              <a:rPr lang="fi-FI" sz="1200" dirty="0" smtClean="0"/>
              <a:t>	___</a:t>
            </a:r>
            <a:r>
              <a:rPr lang="fi-FI" sz="1200" dirty="0"/>
              <a:t>juhlapäivät____________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___tuotemerkit			</a:t>
            </a:r>
            <a:r>
              <a:rPr lang="fi-FI" sz="1200" dirty="0" smtClean="0"/>
              <a:t>	___</a:t>
            </a:r>
            <a:r>
              <a:rPr lang="fi-FI" sz="1200" dirty="0"/>
              <a:t>historialliset aikakaudet</a:t>
            </a:r>
          </a:p>
          <a:p>
            <a:pPr marL="0" indent="0">
              <a:buNone/>
            </a:pPr>
            <a:r>
              <a:rPr lang="fi-FI" sz="1200" dirty="0"/>
              <a:t>NIMET!					</a:t>
            </a:r>
            <a:r>
              <a:rPr lang="fi-FI" sz="1200" dirty="0" smtClean="0"/>
              <a:t>___</a:t>
            </a:r>
            <a:r>
              <a:rPr lang="fi-FI" sz="1200" dirty="0"/>
              <a:t>tyylikaudet___________  	____uskonnot___________________</a:t>
            </a:r>
          </a:p>
          <a:p>
            <a:pPr marL="0" indent="0">
              <a:buNone/>
            </a:pPr>
            <a:r>
              <a:rPr lang="fi-FI" sz="1200" dirty="0"/>
              <a:t>TIETYT!				      </a:t>
            </a:r>
            <a:r>
              <a:rPr lang="fi-FI" sz="1200" dirty="0" smtClean="0"/>
              <a:t>	__</a:t>
            </a:r>
            <a:r>
              <a:rPr lang="fi-FI" sz="1200" dirty="0"/>
              <a:t>sodat________________    </a:t>
            </a:r>
            <a:r>
              <a:rPr lang="fi-FI" sz="1200" dirty="0" smtClean="0"/>
              <a:t>____</a:t>
            </a:r>
            <a:r>
              <a:rPr lang="fi-FI" sz="1200" dirty="0"/>
              <a:t>ruokalajit__________________</a:t>
            </a:r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4977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Alistuskonjunktiopilkkukarate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ETTÄ – oikea jalka potkaisee napakasti ylös, kädet kasvojen suojana</a:t>
            </a:r>
          </a:p>
          <a:p>
            <a:r>
              <a:rPr lang="fi-FI" dirty="0"/>
              <a:t>JOTTA – vasen jalka potkaisee napakasti ylös, kädet kasvojen suojana</a:t>
            </a:r>
          </a:p>
          <a:p>
            <a:r>
              <a:rPr lang="fi-FI" dirty="0"/>
              <a:t>KOSKA – liitä kädet yhteen, kumarra</a:t>
            </a:r>
          </a:p>
          <a:p>
            <a:r>
              <a:rPr lang="fi-FI" dirty="0"/>
              <a:t>KUN – oikea jalka astuu eteen, pamauta nyrkillä kuviteltua vastustajaa ringin toisella puolella</a:t>
            </a:r>
          </a:p>
          <a:p>
            <a:r>
              <a:rPr lang="fi-FI" dirty="0"/>
              <a:t>JOS – vasen jalka ottaa askeleen eteen, kädet pamauttavat tai rikkovat kuvitellun laudan oikeaan polveen</a:t>
            </a:r>
          </a:p>
          <a:p>
            <a:r>
              <a:rPr lang="fi-FI" dirty="0"/>
              <a:t>VAIKKA – varsahyppy (</a:t>
            </a:r>
            <a:r>
              <a:rPr lang="fi-FI" dirty="0" err="1"/>
              <a:t>saksihyppy</a:t>
            </a:r>
            <a:r>
              <a:rPr lang="fi-FI" dirty="0"/>
              <a:t>) taaksepäin</a:t>
            </a:r>
          </a:p>
          <a:p>
            <a:r>
              <a:rPr lang="fi-FI" dirty="0"/>
              <a:t>(KUIN) – ei tehdä mitään (sillä vertailun kuin- konjunktion eteen ei tule pilkkua, esim. [Tyttö oli] kaunis kuin kukka, ei pilkkua)</a:t>
            </a:r>
          </a:p>
          <a:p>
            <a:r>
              <a:rPr lang="fi-FI" dirty="0"/>
              <a:t>KUNNES – oikea jalka suoristuu kyykyssä eteen, oikea kyynärvarsi kasvojen suojana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31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HASSUJA/ </a:t>
            </a:r>
            <a:r>
              <a:rPr lang="fi-FI" dirty="0" smtClean="0"/>
              <a:t>AJANKOHTAISIA / kirjallisia/ aforistisia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VIRKKEITÄ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sz="4800" dirty="0"/>
              <a:t>Pirjo selitti, että huomenna hän tulee.</a:t>
            </a:r>
          </a:p>
          <a:p>
            <a:r>
              <a:rPr lang="fi-FI" sz="4800" dirty="0"/>
              <a:t>Pirkko piirsi, jotta hän tekisi vaikutuksen Pasiin.</a:t>
            </a:r>
          </a:p>
          <a:p>
            <a:r>
              <a:rPr lang="fi-FI" sz="4800" dirty="0"/>
              <a:t>Koska kohta on joulu, alkavat tontut liikkua.</a:t>
            </a:r>
          </a:p>
          <a:p>
            <a:r>
              <a:rPr lang="fi-FI" sz="4800" dirty="0"/>
              <a:t>Pekka sävelsi, koska hänen mielestään se oli hauskaa.</a:t>
            </a:r>
          </a:p>
          <a:p>
            <a:r>
              <a:rPr lang="fi-FI" sz="4800" dirty="0"/>
              <a:t>Kun joulu tulee, saat paljon lahjoja.</a:t>
            </a:r>
          </a:p>
          <a:p>
            <a:r>
              <a:rPr lang="fi-FI" sz="4800" dirty="0"/>
              <a:t>Pidän sinusta, kun huomioit toiset.</a:t>
            </a:r>
          </a:p>
          <a:p>
            <a:r>
              <a:rPr lang="fi-FI" sz="4800" dirty="0"/>
              <a:t>Voin mennä ensin, jos haluat.</a:t>
            </a:r>
          </a:p>
          <a:p>
            <a:r>
              <a:rPr lang="fi-FI" sz="4800" dirty="0"/>
              <a:t>Jos saan postia tänään, olen iloinen. Vaikka sataisi rakeita, ei se haittaisi.</a:t>
            </a:r>
          </a:p>
          <a:p>
            <a:r>
              <a:rPr lang="fi-FI" sz="4800" dirty="0"/>
              <a:t>Hän ui, vaikka vesi oli viisitoista asteista.</a:t>
            </a:r>
          </a:p>
          <a:p>
            <a:r>
              <a:rPr lang="fi-FI" sz="4800" dirty="0"/>
              <a:t>Pinja puhui pitkään, kunnes oli vuoroni.</a:t>
            </a:r>
          </a:p>
          <a:p>
            <a:r>
              <a:rPr lang="fi-FI" sz="4800" dirty="0"/>
              <a:t>Kunnes kuolema teidät erottaa, sanoi pappi.</a:t>
            </a:r>
          </a:p>
          <a:p>
            <a:r>
              <a:rPr lang="fi-FI" sz="4800" dirty="0"/>
              <a:t> </a:t>
            </a:r>
          </a:p>
          <a:p>
            <a:r>
              <a:rPr lang="fi-FI" sz="4800" b="1" dirty="0"/>
              <a:t>Vinkki: Videolinkki </a:t>
            </a:r>
            <a:r>
              <a:rPr lang="fi-FI" sz="4800" dirty="0"/>
              <a:t>(jossa</a:t>
            </a:r>
            <a:r>
              <a:rPr lang="fi-FI" sz="4800" b="1" dirty="0"/>
              <a:t> </a:t>
            </a:r>
            <a:r>
              <a:rPr lang="fi-FI" sz="4800" dirty="0"/>
              <a:t>harjoitus osittain)</a:t>
            </a:r>
            <a:r>
              <a:rPr lang="fi-FI" sz="4800" b="1" dirty="0"/>
              <a:t>:</a:t>
            </a:r>
            <a:r>
              <a:rPr lang="fi-FI" sz="4800" dirty="0"/>
              <a:t> </a:t>
            </a:r>
            <a:r>
              <a:rPr lang="fi-FI" sz="4800" u="sng" dirty="0">
                <a:hlinkClick r:id="rId2"/>
              </a:rPr>
              <a:t>https://www.youtube.com/watch?v=7oDrx-KSv-U</a:t>
            </a:r>
            <a:endParaRPr lang="fi-FI" sz="4800" dirty="0"/>
          </a:p>
          <a:p>
            <a:r>
              <a:rPr lang="fi-FI" sz="4800" dirty="0"/>
              <a:t>Ohjeet myös X-breikissä, ks. Liikkuva koulu?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14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Työpajan rakenne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600" dirty="0" smtClean="0"/>
              <a:t>1. Esittelyä ja orientoitumista aiheeseen 						        KLO 9</a:t>
            </a:r>
          </a:p>
          <a:p>
            <a:pPr marL="0" indent="0">
              <a:buNone/>
            </a:pPr>
            <a:r>
              <a:rPr lang="fi-FI" sz="2600" dirty="0" smtClean="0"/>
              <a:t>2. Toimintaa 														KLO  </a:t>
            </a:r>
          </a:p>
          <a:p>
            <a:pPr marL="0" indent="0">
              <a:buNone/>
            </a:pPr>
            <a:r>
              <a:rPr lang="fi-FI" sz="2600" dirty="0"/>
              <a:t> </a:t>
            </a:r>
            <a:r>
              <a:rPr lang="fi-FI" sz="2600" dirty="0" smtClean="0"/>
              <a:t>    Sanaluokkasalaatti, Tervapata, Surinasiivet, Olen puu, Aikamuotokättely jne.</a:t>
            </a:r>
          </a:p>
          <a:p>
            <a:pPr marL="0" indent="0">
              <a:buNone/>
            </a:pPr>
            <a:r>
              <a:rPr lang="fi-FI" sz="2600" dirty="0"/>
              <a:t> </a:t>
            </a:r>
            <a:r>
              <a:rPr lang="fi-FI" sz="2600" dirty="0" smtClean="0"/>
              <a:t>    Oivalluskohta ---				</a:t>
            </a:r>
            <a:r>
              <a:rPr lang="fi-FI" sz="2600" dirty="0" smtClean="0">
                <a:sym typeface="Wingdings" panose="05000000000000000000" pitchFamily="2" charset="2"/>
              </a:rPr>
              <a:t> 								KLO </a:t>
            </a:r>
          </a:p>
          <a:p>
            <a:pPr marL="0" indent="0">
              <a:buNone/>
            </a:pPr>
            <a:r>
              <a:rPr lang="fi-FI" sz="2600" dirty="0" smtClean="0">
                <a:sym typeface="Wingdings" panose="05000000000000000000" pitchFamily="2" charset="2"/>
              </a:rPr>
              <a:t>    Ryhmälle tehtävä. Toiminta jatkuu.</a:t>
            </a:r>
            <a:endParaRPr lang="fi-FI" sz="2600" dirty="0" smtClean="0"/>
          </a:p>
          <a:p>
            <a:pPr marL="0" indent="0">
              <a:buNone/>
            </a:pPr>
            <a:r>
              <a:rPr lang="fi-FI" sz="2600" dirty="0" smtClean="0"/>
              <a:t>3. Ryhmät ja purku </a:t>
            </a:r>
            <a:r>
              <a:rPr lang="fi-FI" sz="2600" dirty="0"/>
              <a:t>yhteisesti </a:t>
            </a:r>
            <a:r>
              <a:rPr lang="fi-FI" sz="2600" dirty="0" smtClean="0"/>
              <a:t>									      	KLO </a:t>
            </a:r>
          </a:p>
          <a:p>
            <a:pPr marL="0" indent="0">
              <a:buNone/>
            </a:pPr>
            <a:r>
              <a:rPr lang="fi-FI" sz="2600" dirty="0" smtClean="0"/>
              <a:t>    											</a:t>
            </a:r>
          </a:p>
          <a:p>
            <a:pPr marL="0" indent="0">
              <a:buNone/>
            </a:pPr>
            <a:r>
              <a:rPr lang="fi-FI" sz="2600" dirty="0" smtClean="0"/>
              <a:t> 4.Liikennevalot, Kutsun </a:t>
            </a:r>
            <a:r>
              <a:rPr lang="fi-FI" sz="2600" dirty="0"/>
              <a:t>sinut luokseni, </a:t>
            </a:r>
            <a:r>
              <a:rPr lang="fi-FI" sz="2600" dirty="0" smtClean="0"/>
              <a:t>Väripaperipalaute	jne.			KLO</a:t>
            </a:r>
            <a:endParaRPr lang="fi-FI" sz="2600" dirty="0"/>
          </a:p>
          <a:p>
            <a:pPr marL="0" indent="0">
              <a:buNone/>
            </a:pPr>
            <a:r>
              <a:rPr lang="fi-FI" sz="2600" dirty="0" smtClean="0"/>
              <a:t>	</a:t>
            </a:r>
            <a:endParaRPr lang="fi-FI" sz="2600" dirty="0"/>
          </a:p>
          <a:p>
            <a:pPr marL="0" indent="0">
              <a:buNone/>
            </a:pPr>
            <a:r>
              <a:rPr lang="fi-FI" sz="2000" dirty="0" smtClean="0"/>
              <a:t>							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852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kevätPUUTARHA</a:t>
            </a:r>
            <a:r>
              <a:rPr lang="fi-FI" dirty="0" smtClean="0"/>
              <a:t>(/</a:t>
            </a:r>
            <a:r>
              <a:rPr lang="fi-FI" dirty="0" err="1" smtClean="0"/>
              <a:t>Halloween</a:t>
            </a:r>
            <a:r>
              <a:rPr lang="fi-FI" dirty="0" smtClean="0"/>
              <a:t>)-LOPPURENTOUTUS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i-FI" sz="5600" dirty="0" smtClean="0"/>
          </a:p>
          <a:p>
            <a:r>
              <a:rPr lang="fi-FI" sz="5600" dirty="0" smtClean="0"/>
              <a:t>Neljä </a:t>
            </a:r>
            <a:r>
              <a:rPr lang="fi-FI" sz="5600" dirty="0"/>
              <a:t>reikää selässä 	(koputa neliö selkään) 					</a:t>
            </a:r>
            <a:r>
              <a:rPr lang="fi-FI" sz="5600" dirty="0" smtClean="0"/>
              <a:t>				</a:t>
            </a:r>
            <a:r>
              <a:rPr lang="fi-FI" sz="5600" b="1" u="sng" dirty="0" smtClean="0"/>
              <a:t>Istutetaan</a:t>
            </a:r>
            <a:r>
              <a:rPr lang="fi-FI" sz="5600" b="1" dirty="0" smtClean="0"/>
              <a:t> </a:t>
            </a:r>
            <a:r>
              <a:rPr lang="fi-FI" sz="5600" b="1" dirty="0"/>
              <a:t>siemenet </a:t>
            </a:r>
            <a:r>
              <a:rPr lang="fi-FI" sz="5600" b="1" dirty="0" smtClean="0"/>
              <a:t>maahan.</a:t>
            </a:r>
            <a:endParaRPr lang="fi-FI" sz="5600" dirty="0"/>
          </a:p>
          <a:p>
            <a:r>
              <a:rPr lang="fi-FI" sz="5600" dirty="0"/>
              <a:t>puukko viiltää keskeltä (luuta vetää)</a:t>
            </a:r>
            <a:r>
              <a:rPr lang="fi-FI" sz="5600" b="1" dirty="0"/>
              <a:t> </a:t>
            </a:r>
            <a:r>
              <a:rPr lang="fi-FI" sz="5600" dirty="0"/>
              <a:t>(kädensyrjä laskeutuu selkärankaa alas) </a:t>
            </a:r>
            <a:r>
              <a:rPr lang="fi-FI" sz="5600" dirty="0" smtClean="0"/>
              <a:t>				</a:t>
            </a:r>
            <a:r>
              <a:rPr lang="fi-FI" sz="5600" b="1" u="sng" dirty="0" smtClean="0"/>
              <a:t>Muokataan</a:t>
            </a:r>
            <a:r>
              <a:rPr lang="fi-FI" sz="5600" b="1" dirty="0" smtClean="0"/>
              <a:t> maa.</a:t>
            </a:r>
            <a:endParaRPr lang="fi-FI" sz="5600" dirty="0"/>
          </a:p>
          <a:p>
            <a:r>
              <a:rPr lang="fi-FI" sz="5600" dirty="0"/>
              <a:t>verta valuu, verta valuu (suklaata valuu)	</a:t>
            </a:r>
            <a:r>
              <a:rPr lang="fi-FI" sz="5600" b="1" dirty="0"/>
              <a:t> </a:t>
            </a:r>
            <a:r>
              <a:rPr lang="fi-FI" sz="5600" dirty="0"/>
              <a:t>(molempien käsien sormet  laskeutuvat selkää alas</a:t>
            </a:r>
            <a:r>
              <a:rPr lang="fi-FI" sz="5600" dirty="0" smtClean="0"/>
              <a:t>)	 </a:t>
            </a:r>
            <a:r>
              <a:rPr lang="fi-FI" sz="5600" b="1" dirty="0"/>
              <a:t>Vettä </a:t>
            </a:r>
            <a:r>
              <a:rPr lang="fi-FI" sz="5600" b="1" u="sng" dirty="0" smtClean="0"/>
              <a:t>sataa</a:t>
            </a:r>
            <a:r>
              <a:rPr lang="fi-FI" sz="5600" b="1" dirty="0" smtClean="0"/>
              <a:t>,</a:t>
            </a:r>
            <a:r>
              <a:rPr lang="fi-FI" sz="5600" b="1" dirty="0"/>
              <a:t>													</a:t>
            </a:r>
            <a:r>
              <a:rPr lang="fi-FI" sz="5600" b="1" dirty="0" smtClean="0"/>
              <a:t>							 </a:t>
            </a:r>
            <a:r>
              <a:rPr lang="fi-FI" sz="5600" b="1" dirty="0"/>
              <a:t>rakeita </a:t>
            </a:r>
            <a:r>
              <a:rPr lang="fi-FI" sz="5600" b="1" dirty="0" smtClean="0"/>
              <a:t>sataa.</a:t>
            </a:r>
            <a:endParaRPr lang="fi-FI" sz="5600" dirty="0"/>
          </a:p>
          <a:p>
            <a:endParaRPr lang="fi-FI" sz="5600" dirty="0"/>
          </a:p>
          <a:p>
            <a:r>
              <a:rPr lang="fi-FI" sz="5600" dirty="0"/>
              <a:t>hämähäkit kiipeää	(sormenpäät pisaroivat selkää pitkin ylös)		</a:t>
            </a:r>
            <a:r>
              <a:rPr lang="fi-FI" sz="5600" dirty="0" smtClean="0"/>
              <a:t>				</a:t>
            </a:r>
            <a:r>
              <a:rPr lang="fi-FI" sz="5600" b="1" dirty="0" smtClean="0"/>
              <a:t>Kastehelmi</a:t>
            </a:r>
            <a:r>
              <a:rPr lang="fi-FI" sz="5600" dirty="0" smtClean="0"/>
              <a:t> </a:t>
            </a:r>
            <a:r>
              <a:rPr lang="fi-FI" sz="5600" b="1" u="sng" dirty="0" smtClean="0"/>
              <a:t>helmeilee</a:t>
            </a:r>
            <a:r>
              <a:rPr lang="fi-FI" sz="5600" b="1" dirty="0" smtClean="0"/>
              <a:t>. </a:t>
            </a:r>
          </a:p>
          <a:p>
            <a:r>
              <a:rPr lang="fi-FI" sz="5600" b="1" dirty="0" smtClean="0"/>
              <a:t>(kananmuna</a:t>
            </a:r>
            <a:r>
              <a:rPr lang="fi-FI" sz="5600" dirty="0" smtClean="0"/>
              <a:t> </a:t>
            </a:r>
            <a:r>
              <a:rPr lang="fi-FI" sz="5600" dirty="0"/>
              <a:t>lätsähtää</a:t>
            </a:r>
            <a:r>
              <a:rPr lang="fi-FI" sz="5600" b="1" dirty="0"/>
              <a:t> </a:t>
            </a:r>
            <a:r>
              <a:rPr lang="fi-FI" sz="5600" dirty="0"/>
              <a:t>(toinen kämmen </a:t>
            </a:r>
            <a:r>
              <a:rPr lang="fi-FI" sz="5600" dirty="0" err="1"/>
              <a:t>lätsäyttää</a:t>
            </a:r>
            <a:r>
              <a:rPr lang="fi-FI" sz="5600" dirty="0"/>
              <a:t> päälakea) 		</a:t>
            </a:r>
            <a:r>
              <a:rPr lang="fi-FI" sz="5600" dirty="0" smtClean="0"/>
              <a:t>				</a:t>
            </a:r>
            <a:r>
              <a:rPr lang="fi-FI" sz="5600" b="1" dirty="0" smtClean="0"/>
              <a:t>Tuuli </a:t>
            </a:r>
            <a:r>
              <a:rPr lang="fi-FI" sz="5600" b="1" u="sng" dirty="0" err="1" smtClean="0"/>
              <a:t>puuskaisee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hevonen potkaisee (luuta)	 	(nyrkki kumahtaa keskelle selkää) </a:t>
            </a:r>
            <a:r>
              <a:rPr lang="fi-FI" sz="5600" dirty="0" smtClean="0"/>
              <a:t>					</a:t>
            </a:r>
            <a:r>
              <a:rPr lang="fi-FI" sz="5600" b="1" dirty="0" smtClean="0"/>
              <a:t>Lapio </a:t>
            </a:r>
            <a:r>
              <a:rPr lang="fi-FI" sz="5600" b="1" u="sng" dirty="0" smtClean="0"/>
              <a:t>tömähtää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kissa raapaisee</a:t>
            </a:r>
            <a:r>
              <a:rPr lang="fi-FI" sz="5600" b="1" dirty="0"/>
              <a:t> 	</a:t>
            </a:r>
            <a:r>
              <a:rPr lang="fi-FI" sz="5600" dirty="0"/>
              <a:t>(molempien käsien kynnet raapivat selkää alas) 	</a:t>
            </a:r>
            <a:r>
              <a:rPr lang="fi-FI" sz="5600" dirty="0" smtClean="0"/>
              <a:t>				</a:t>
            </a:r>
            <a:r>
              <a:rPr lang="fi-FI" sz="5600" b="1" dirty="0" smtClean="0"/>
              <a:t>Harava </a:t>
            </a:r>
            <a:r>
              <a:rPr lang="fi-FI" sz="5600" b="1" u="sng" dirty="0" smtClean="0"/>
              <a:t>raapaisee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koira puraisee</a:t>
            </a:r>
            <a:r>
              <a:rPr lang="fi-FI" sz="5600" b="1" dirty="0"/>
              <a:t> 	(</a:t>
            </a:r>
            <a:r>
              <a:rPr lang="fi-FI" sz="5600" dirty="0"/>
              <a:t>molempien käsien sormet koppaavat kiinni toisiinsa selän   </a:t>
            </a:r>
          </a:p>
          <a:p>
            <a:r>
              <a:rPr lang="fi-FI" sz="5600" dirty="0"/>
              <a:t>pinnassa = puraisu) 									</a:t>
            </a:r>
            <a:r>
              <a:rPr lang="fi-FI" sz="5600" dirty="0" smtClean="0"/>
              <a:t>				</a:t>
            </a:r>
            <a:r>
              <a:rPr lang="fi-FI" sz="5600" b="1" dirty="0" smtClean="0"/>
              <a:t>Siemenet </a:t>
            </a:r>
            <a:r>
              <a:rPr lang="fi-FI" sz="5600" b="1" u="sng" dirty="0" smtClean="0"/>
              <a:t>juurtuvat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kynsien piikit pistelee</a:t>
            </a:r>
            <a:r>
              <a:rPr lang="fi-FI" sz="5600" b="1" dirty="0"/>
              <a:t> </a:t>
            </a:r>
            <a:r>
              <a:rPr lang="fi-FI" sz="5600" dirty="0"/>
              <a:t>(taputa kynsillä/ sormenpäillä selkää sikin sokin) </a:t>
            </a:r>
            <a:r>
              <a:rPr lang="fi-FI" sz="5600" dirty="0" smtClean="0"/>
              <a:t>					Räntäs</a:t>
            </a:r>
            <a:r>
              <a:rPr lang="fi-FI" sz="5600" b="1" dirty="0" smtClean="0"/>
              <a:t>ade </a:t>
            </a:r>
            <a:r>
              <a:rPr lang="fi-FI" sz="5600" b="1" dirty="0"/>
              <a:t>hellien </a:t>
            </a:r>
            <a:r>
              <a:rPr lang="fi-FI" sz="5600" b="1" u="sng" dirty="0" smtClean="0"/>
              <a:t>taputtelee</a:t>
            </a:r>
            <a:r>
              <a:rPr lang="fi-FI" sz="5600" b="1" dirty="0" smtClean="0"/>
              <a:t>.</a:t>
            </a:r>
            <a:endParaRPr lang="fi-FI" sz="5600" dirty="0"/>
          </a:p>
          <a:p>
            <a:endParaRPr lang="fi-FI" sz="5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03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RYHMÄT KOULUASTEITTAIN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5800" dirty="0"/>
              <a:t> </a:t>
            </a:r>
            <a:r>
              <a:rPr lang="fi-FI" sz="5800" dirty="0" smtClean="0"/>
              <a:t>      Listatkaa </a:t>
            </a:r>
            <a:r>
              <a:rPr lang="fi-FI" sz="5800" dirty="0" err="1" smtClean="0"/>
              <a:t>fläppipaperille</a:t>
            </a:r>
            <a:r>
              <a:rPr lang="fi-FI" sz="5800" dirty="0"/>
              <a:t> </a:t>
            </a:r>
            <a:r>
              <a:rPr lang="fi-FI" sz="5800" dirty="0" smtClean="0"/>
              <a:t>LIIKENNEVALOT:</a:t>
            </a:r>
          </a:p>
          <a:p>
            <a:pPr marL="0" indent="0">
              <a:buNone/>
            </a:pPr>
            <a:endParaRPr lang="fi-FI" sz="12800" dirty="0" smtClean="0"/>
          </a:p>
          <a:p>
            <a:pPr marL="342900" indent="-342900">
              <a:buFont typeface="Arial"/>
              <a:buAutoNum type="alphaLcParenR"/>
            </a:pPr>
            <a:r>
              <a:rPr lang="fi-FI" sz="12800" dirty="0" smtClean="0"/>
              <a:t> Kysymyksiä JA </a:t>
            </a:r>
            <a:r>
              <a:rPr lang="fi-FI" sz="12800" dirty="0"/>
              <a:t>MITÄ EMME ainakaan tee/ </a:t>
            </a:r>
            <a:r>
              <a:rPr lang="fi-FI" sz="12800" dirty="0" smtClean="0"/>
              <a:t>mitä jätämme pois omasta opetuksesta/ </a:t>
            </a:r>
            <a:r>
              <a:rPr lang="fi-FI" sz="12800" smtClean="0"/>
              <a:t>näistä harjoituksista. </a:t>
            </a:r>
            <a:r>
              <a:rPr lang="fi-FI" sz="12800" dirty="0" smtClean="0">
                <a:solidFill>
                  <a:srgbClr val="FF0000"/>
                </a:solidFill>
              </a:rPr>
              <a:t>(punainen)</a:t>
            </a:r>
            <a:endParaRPr lang="fi-FI" sz="12800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AutoNum type="alphaLcParenR"/>
            </a:pPr>
            <a:r>
              <a:rPr lang="fi-FI" sz="12800" dirty="0" smtClean="0"/>
              <a:t> Uusia </a:t>
            </a:r>
            <a:r>
              <a:rPr lang="fi-FI" sz="12800" dirty="0"/>
              <a:t>ideoita, joita </a:t>
            </a:r>
            <a:r>
              <a:rPr lang="fi-FI" sz="12800" dirty="0" smtClean="0"/>
              <a:t>haluamme kokeilla (omista ja kurssilla esiin tulleista). </a:t>
            </a:r>
            <a:r>
              <a:rPr lang="fi-FI" sz="12800" dirty="0"/>
              <a:t>Pienetkin vinkit eloon</a:t>
            </a:r>
            <a:r>
              <a:rPr lang="fi-FI" sz="12800" dirty="0" smtClean="0"/>
              <a:t>! </a:t>
            </a:r>
            <a:r>
              <a:rPr lang="fi-FI" sz="12800" dirty="0" smtClean="0">
                <a:solidFill>
                  <a:srgbClr val="FFFF00"/>
                </a:solidFill>
              </a:rPr>
              <a:t>(keltainen)</a:t>
            </a:r>
            <a:endParaRPr lang="fi-FI" sz="12800" dirty="0">
              <a:solidFill>
                <a:srgbClr val="FFFF00"/>
              </a:solidFill>
            </a:endParaRPr>
          </a:p>
          <a:p>
            <a:pPr marL="342900" indent="-342900">
              <a:buAutoNum type="alphaLcParenR"/>
            </a:pPr>
            <a:r>
              <a:rPr lang="fi-FI" sz="12800" dirty="0" smtClean="0"/>
              <a:t> Harjoituksia, joita olemme jo tehneet. Hyvät ideat jakoon! </a:t>
            </a:r>
            <a:r>
              <a:rPr lang="fi-FI" sz="12800" dirty="0" smtClean="0">
                <a:solidFill>
                  <a:srgbClr val="00B050"/>
                </a:solidFill>
              </a:rPr>
              <a:t>(vihreä)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endParaRPr lang="fi-FI" sz="5900" dirty="0" smtClean="0"/>
          </a:p>
          <a:p>
            <a:pPr marL="0" indent="0">
              <a:buNone/>
            </a:pPr>
            <a:r>
              <a:rPr lang="fi-FI" sz="5900" dirty="0" smtClean="0"/>
              <a:t>Valmistautukaa esittelemään ajatuksenne ja jopa demonstroimaan eli esittämään joku ideanne! Aikaa noin </a:t>
            </a:r>
            <a:r>
              <a:rPr lang="fi-FI" sz="5900" dirty="0"/>
              <a:t>5</a:t>
            </a:r>
            <a:r>
              <a:rPr lang="fi-FI" sz="5900" dirty="0" smtClean="0"/>
              <a:t> min per ryhmä ryhmien koosta riippuen.</a:t>
            </a:r>
            <a:endParaRPr lang="fi-FI" sz="5900" dirty="0"/>
          </a:p>
        </p:txBody>
      </p:sp>
    </p:spTree>
    <p:extLst>
      <p:ext uri="{BB962C8B-B14F-4D97-AF65-F5344CB8AC3E}">
        <p14:creationId xmlns:p14="http://schemas.microsoft.com/office/powerpoint/2010/main" val="350156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PAIKAN MERKITSEMINEN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>
            <a:normAutofit fontScale="25000" lnSpcReduction="20000"/>
          </a:bodyPr>
          <a:lstStyle/>
          <a:p>
            <a:endParaRPr lang="fi-FI" sz="9600" b="1" dirty="0" smtClean="0"/>
          </a:p>
          <a:p>
            <a:r>
              <a:rPr lang="fi-FI" sz="9600" b="1" dirty="0" smtClean="0"/>
              <a:t>Oivalluksen </a:t>
            </a:r>
            <a:r>
              <a:rPr lang="fi-FI" sz="9600" b="1" dirty="0"/>
              <a:t>paikka</a:t>
            </a:r>
            <a:r>
              <a:rPr lang="fi-FI" sz="9600" dirty="0"/>
              <a:t>: </a:t>
            </a:r>
          </a:p>
          <a:p>
            <a:pPr marL="0" indent="0">
              <a:buNone/>
            </a:pPr>
            <a:r>
              <a:rPr lang="fi-FI" sz="9600" dirty="0"/>
              <a:t>	missä kohtaa tilaa koin oppivani jotain, </a:t>
            </a:r>
            <a:r>
              <a:rPr lang="fi-FI" sz="9600" dirty="0" smtClean="0"/>
              <a:t>ajattelevani </a:t>
            </a:r>
            <a:r>
              <a:rPr lang="fi-FI" sz="9600" dirty="0"/>
              <a:t>jotain uutta tai </a:t>
            </a:r>
            <a:r>
              <a:rPr lang="fi-FI" sz="9600" dirty="0" smtClean="0"/>
              <a:t>	ymmärsin</a:t>
            </a:r>
            <a:r>
              <a:rPr lang="fi-FI" sz="9600" dirty="0"/>
              <a:t>, </a:t>
            </a:r>
            <a:r>
              <a:rPr lang="fi-FI" sz="9600" dirty="0" smtClean="0"/>
              <a:t>että ajatukseni </a:t>
            </a:r>
            <a:r>
              <a:rPr lang="fi-FI" sz="9600" dirty="0"/>
              <a:t>oli </a:t>
            </a:r>
            <a:r>
              <a:rPr lang="fi-FI" sz="9600" dirty="0" smtClean="0"/>
              <a:t>	merkittävä</a:t>
            </a:r>
            <a:r>
              <a:rPr lang="fi-FI" sz="9600" dirty="0"/>
              <a:t>, </a:t>
            </a:r>
          </a:p>
          <a:p>
            <a:pPr marL="0" indent="0">
              <a:buNone/>
            </a:pPr>
            <a:r>
              <a:rPr lang="fi-FI" sz="9600" dirty="0"/>
              <a:t>	ahaa-elämys</a:t>
            </a:r>
          </a:p>
          <a:p>
            <a:pPr marL="0" indent="0">
              <a:buNone/>
            </a:pPr>
            <a:endParaRPr lang="fi-FI" sz="9600" dirty="0"/>
          </a:p>
          <a:p>
            <a:r>
              <a:rPr lang="fi-FI" sz="9600" b="1" dirty="0"/>
              <a:t>Värilaput</a:t>
            </a:r>
            <a:r>
              <a:rPr lang="fi-FI" sz="9600" dirty="0"/>
              <a:t>, nurkat, </a:t>
            </a:r>
            <a:r>
              <a:rPr lang="fi-FI" sz="9600" dirty="0" smtClean="0"/>
              <a:t>janat</a:t>
            </a:r>
          </a:p>
          <a:p>
            <a:r>
              <a:rPr lang="fi-FI" sz="9600" dirty="0" smtClean="0"/>
              <a:t>Koordinaatisto</a:t>
            </a:r>
          </a:p>
          <a:p>
            <a:pPr marL="0" indent="0">
              <a:buNone/>
            </a:pPr>
            <a:endParaRPr lang="fi-FI" sz="11200" dirty="0" smtClean="0"/>
          </a:p>
          <a:p>
            <a:pPr marL="0" indent="0">
              <a:buNone/>
            </a:pPr>
            <a:r>
              <a:rPr lang="fi-FI" sz="11200" dirty="0" smtClean="0"/>
              <a:t>    KIITOS OSALLISTUMISESTA! </a:t>
            </a:r>
            <a:r>
              <a:rPr lang="fi-FI" sz="11200" dirty="0" err="1" smtClean="0"/>
              <a:t>T.Nina</a:t>
            </a:r>
            <a:endParaRPr lang="fi-FI" sz="11200" dirty="0" smtClean="0"/>
          </a:p>
          <a:p>
            <a:pPr marL="0" indent="0">
              <a:buNone/>
            </a:pPr>
            <a:r>
              <a:rPr lang="fi-FI" sz="11200" dirty="0" smtClean="0"/>
              <a:t>    Copyright Nina Maunu</a:t>
            </a:r>
            <a:endParaRPr lang="fi-FI" sz="11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98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Toiminnallinen kielioppi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i-FI" sz="2400" dirty="0" smtClean="0"/>
          </a:p>
          <a:p>
            <a:endParaRPr lang="fi-FI" sz="2400" dirty="0"/>
          </a:p>
          <a:p>
            <a:endParaRPr lang="fi-FI" sz="2400" dirty="0" smtClean="0"/>
          </a:p>
          <a:p>
            <a:endParaRPr lang="fi-FI" sz="8000" dirty="0"/>
          </a:p>
          <a:p>
            <a:pPr marL="0" indent="0">
              <a:buNone/>
            </a:pPr>
            <a:r>
              <a:rPr lang="fi-FI" sz="8000" dirty="0"/>
              <a:t> </a:t>
            </a:r>
            <a:r>
              <a:rPr lang="fi-FI" sz="8000" dirty="0" smtClean="0"/>
              <a:t>     MÄÄRITELMÄ: </a:t>
            </a:r>
          </a:p>
          <a:p>
            <a:r>
              <a:rPr lang="fi-FI" sz="9600" dirty="0" smtClean="0"/>
              <a:t>Toiminnallinen kielioppi tarkoittaa kielen käsitteiden ja rakenteiden opiskelua luovin, yhteistoiminnallisin, vuorovaikutustaitoja kehittävin sekä kinesteettisin menetelmin. Harjoitukset saattavat sisältää visualisointia sekä tarinallisuutta.</a:t>
            </a:r>
          </a:p>
          <a:p>
            <a:endParaRPr lang="fi-FI" sz="9600" dirty="0"/>
          </a:p>
          <a:p>
            <a:r>
              <a:rPr lang="fi-FI" sz="9600" dirty="0" smtClean="0"/>
              <a:t>Harjoitukset hyödyntävät esimerkiksi ilmaisutaidon ja draamakasvatuksen sekä liike- ja tanssi-ilmaisun tekniikoita. </a:t>
            </a:r>
          </a:p>
          <a:p>
            <a:endParaRPr lang="fi-FI" sz="9600" dirty="0"/>
          </a:p>
          <a:p>
            <a:r>
              <a:rPr lang="fi-FI" sz="9600" dirty="0" smtClean="0"/>
              <a:t>Erilaiset toiminnalliset menetelmät ja toiminnallinen arviointi tukevat oppijan osallisuutta oppimistapahtumassa. Oppija pääsee ohjailemaan omaa toimintaansa sekä reagoimaan siihen, kun oppimisesta tulee näkyvää ja konkreettista.</a:t>
            </a:r>
            <a:endParaRPr lang="fi-FI" sz="9600" dirty="0"/>
          </a:p>
          <a:p>
            <a:endParaRPr lang="fi-FI" sz="96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Toiminnallisia menetelmiä kieliopin ja kielenhuollon opettamiseen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1. PELIT JA LEIKIT</a:t>
            </a:r>
            <a:r>
              <a:rPr lang="fi-FI" sz="2800" dirty="0" smtClean="0"/>
              <a:t>					  (yhteisöllisyys, ilmapiiri, ryhmätyö)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2. LIIKE / KINESTEETTISET</a:t>
            </a:r>
            <a:r>
              <a:rPr lang="fi-FI" sz="2800" dirty="0" smtClean="0"/>
              <a:t>			</a:t>
            </a:r>
            <a:r>
              <a:rPr lang="fi-FI" sz="2800" dirty="0"/>
              <a:t> </a:t>
            </a:r>
            <a:r>
              <a:rPr lang="fi-FI" sz="2800" dirty="0" smtClean="0"/>
              <a:t>(konkreettisuus, näkyvyys, käytäntö)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FFFF00"/>
                </a:solidFill>
              </a:rPr>
              <a:t>3</a:t>
            </a:r>
            <a:r>
              <a:rPr lang="fi-FI" sz="2800" dirty="0" smtClean="0">
                <a:solidFill>
                  <a:srgbClr val="FFFF00"/>
                </a:solidFill>
              </a:rPr>
              <a:t>. DRAAMALLISET</a:t>
            </a:r>
            <a:r>
              <a:rPr lang="fi-FI" sz="2800" dirty="0" smtClean="0"/>
              <a:t>					   (ongelmanratkaisu, ryhmätyö)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4. VISUAALISET JA TARINALLISET  </a:t>
            </a:r>
            <a:r>
              <a:rPr lang="fi-FI" sz="2800" dirty="0" smtClean="0"/>
              <a:t>(mielikuvitus, hahmottaminen)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0000"/>
                </a:solidFill>
              </a:rPr>
              <a:t>5. TOIMINNALLINEN ARVIOINTI</a:t>
            </a:r>
            <a:r>
              <a:rPr lang="fi-FI" sz="2800" dirty="0" smtClean="0"/>
              <a:t>	   (osallisuus, tavoitteiden asettelu)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2896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Merkityksellinen liike (</a:t>
            </a:r>
            <a:r>
              <a:rPr lang="fi-FI" sz="4000" b="1" dirty="0" err="1"/>
              <a:t>Lengel</a:t>
            </a:r>
            <a:r>
              <a:rPr lang="fi-FI" sz="4000" b="1" dirty="0"/>
              <a:t> &amp; </a:t>
            </a:r>
            <a:r>
              <a:rPr lang="fi-FI" sz="4000" b="1" dirty="0" err="1"/>
              <a:t>Kuczala</a:t>
            </a:r>
            <a:r>
              <a:rPr lang="fi-FI" sz="4000" b="1" dirty="0"/>
              <a:t>)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valmistaa aivoja uuden oppimiselle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suo tarpeellisia lepotaukoja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ylläpitää kuntoa ja liikuntaa elämäntapana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kehittää ryhmähenkeä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sopii sisällön kertaamiseen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sopii sisällön opettamiseen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061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Lengel</a:t>
            </a:r>
            <a:r>
              <a:rPr lang="fi-FI" dirty="0"/>
              <a:t> &amp; </a:t>
            </a:r>
            <a:r>
              <a:rPr lang="fi-FI" dirty="0" err="1"/>
              <a:t>Kuczala</a:t>
            </a:r>
            <a:r>
              <a:rPr lang="fi-FI" dirty="0"/>
              <a:t> (2010).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Kinesthetic</a:t>
            </a:r>
            <a:r>
              <a:rPr lang="fi-FI" dirty="0"/>
              <a:t> </a:t>
            </a:r>
            <a:r>
              <a:rPr lang="fi-FI" dirty="0" err="1"/>
              <a:t>classroom</a:t>
            </a:r>
            <a:r>
              <a:rPr lang="fi-FI" dirty="0"/>
              <a:t>: </a:t>
            </a:r>
            <a:r>
              <a:rPr lang="fi-FI" dirty="0" err="1"/>
              <a:t>teaching</a:t>
            </a:r>
            <a:r>
              <a:rPr lang="fi-FI" dirty="0"/>
              <a:t> and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through</a:t>
            </a:r>
            <a:r>
              <a:rPr lang="fi-FI" dirty="0"/>
              <a:t> </a:t>
            </a:r>
            <a:r>
              <a:rPr lang="fi-FI" dirty="0" err="1"/>
              <a:t>movement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sz="2800" dirty="0"/>
              <a:t>Teos perustuu ajatukselle </a:t>
            </a:r>
            <a:r>
              <a:rPr lang="fi-FI" sz="3200" dirty="0">
                <a:solidFill>
                  <a:srgbClr val="FFFF00"/>
                </a:solidFill>
              </a:rPr>
              <a:t>kokonaisvaltaisesta </a:t>
            </a:r>
            <a:r>
              <a:rPr lang="fi-FI" sz="3200" dirty="0" smtClean="0">
                <a:solidFill>
                  <a:srgbClr val="FFFF00"/>
                </a:solidFill>
              </a:rPr>
              <a:t>oppijasta.</a:t>
            </a:r>
            <a:endParaRPr lang="fi-FI" sz="3200" dirty="0">
              <a:solidFill>
                <a:srgbClr val="FFFF00"/>
              </a:solidFill>
            </a:endParaRPr>
          </a:p>
          <a:p>
            <a:pPr marL="365760" indent="-256032">
              <a:buNone/>
              <a:defRPr/>
            </a:pPr>
            <a:endParaRPr lang="fi-FI" sz="2000" dirty="0">
              <a:solidFill>
                <a:srgbClr val="FF0000"/>
              </a:solidFill>
            </a:endParaRPr>
          </a:p>
          <a:p>
            <a:pPr marL="365760" indent="-256032">
              <a:buFont typeface="Wingdings 3"/>
              <a:buChar char=""/>
              <a:defRPr/>
            </a:pPr>
            <a:r>
              <a:rPr lang="fi-FI" sz="2800" dirty="0"/>
              <a:t>Kinesteettiset menetelmät tarjoavat mahdollisuuden oppijalle kasvaa: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kognitiivisesti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sosiaalisesti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henkisesti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emotionaalisesti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fyysisesti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345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/>
              <a:t>Jäänmurtaja</a:t>
            </a:r>
            <a:endParaRPr lang="fi-FI" sz="8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Kävellään tilassa, tervehditään toisia vihaisesti, välinpitämättömästi, kuin naapuria, ystävää ja kauan kadoksissa ollutta erittäin hyvää ystävää.</a:t>
            </a:r>
          </a:p>
          <a:p>
            <a:r>
              <a:rPr lang="fi-FI" sz="2400" dirty="0"/>
              <a:t>Taululla </a:t>
            </a:r>
            <a:r>
              <a:rPr lang="fi-FI" sz="2400" b="1" dirty="0"/>
              <a:t>tervehdyssanat </a:t>
            </a:r>
            <a:r>
              <a:rPr lang="fi-FI" sz="2400" dirty="0"/>
              <a:t>(yhdessä sovittavissa, tässä esimerkkejä)</a:t>
            </a:r>
            <a:r>
              <a:rPr lang="fi-FI" sz="2400" b="1" dirty="0"/>
              <a:t>: </a:t>
            </a:r>
          </a:p>
          <a:p>
            <a:pPr marL="0" indent="0">
              <a:buNone/>
            </a:pPr>
            <a:r>
              <a:rPr lang="fi-FI" sz="2800" b="1" dirty="0"/>
              <a:t>Hei! Moi! Päivää! Hyvää päivää! </a:t>
            </a:r>
          </a:p>
          <a:p>
            <a:pPr marL="0" indent="0">
              <a:buNone/>
            </a:pPr>
            <a:r>
              <a:rPr lang="fi-FI" sz="2800" b="1" dirty="0"/>
              <a:t>Morjens! Mitä kuuluu? Kiitos hyvää, entä itsellesi? Ei mitään erikoista. </a:t>
            </a:r>
            <a:r>
              <a:rPr lang="fi-FI" sz="2800" b="1" dirty="0" err="1"/>
              <a:t>Moikka</a:t>
            </a:r>
            <a:r>
              <a:rPr lang="fi-FI" sz="2800" b="1" dirty="0"/>
              <a:t>! Ei voi olla totta! Ihana nähdä </a:t>
            </a:r>
            <a:r>
              <a:rPr lang="fi-FI" sz="2800" b="1" dirty="0" err="1"/>
              <a:t>sua</a:t>
            </a:r>
            <a:r>
              <a:rPr lang="fi-FI" sz="2800" b="1" dirty="0"/>
              <a:t> pitkästä aikaa!</a:t>
            </a:r>
          </a:p>
          <a:p>
            <a:pPr marL="0" indent="0">
              <a:buNone/>
            </a:pPr>
            <a:r>
              <a:rPr lang="fi-FI" sz="2800" b="1" dirty="0"/>
              <a:t>= </a:t>
            </a:r>
            <a:r>
              <a:rPr lang="fi-FI" sz="2800" dirty="0"/>
              <a:t>tervehtimiset ja kuulumistenvaihdot eri ”statuksille”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098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b="1" dirty="0"/>
              <a:t>2. Liike / Kinesteettiset </a:t>
            </a:r>
            <a:r>
              <a:rPr lang="fi-FI" b="1" dirty="0" smtClean="0"/>
              <a:t>menetelmät</a:t>
            </a:r>
            <a:br>
              <a:rPr lang="fi-FI" b="1" dirty="0" smtClean="0"/>
            </a:br>
            <a:r>
              <a:rPr lang="fi-FI" sz="3200" dirty="0" smtClean="0"/>
              <a:t>Miksi ja miten käytän liikettä oppimisen tukena?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4000" dirty="0"/>
              <a:t>1. HEITTO </a:t>
            </a:r>
            <a:r>
              <a:rPr lang="fi-FI" dirty="0"/>
              <a:t>– </a:t>
            </a:r>
            <a:r>
              <a:rPr lang="fi-FI" sz="2200" dirty="0"/>
              <a:t>yhteisöllisyys, tutustuminen, kohtaaminen</a:t>
            </a:r>
          </a:p>
          <a:p>
            <a:pPr marL="0" indent="0">
              <a:buNone/>
            </a:pPr>
            <a:r>
              <a:rPr lang="fi-FI" sz="4000" dirty="0"/>
              <a:t>2. HYPPY  </a:t>
            </a:r>
            <a:r>
              <a:rPr lang="fi-FI" sz="4000" dirty="0" smtClean="0"/>
              <a:t> </a:t>
            </a:r>
            <a:r>
              <a:rPr lang="fi-FI" dirty="0" smtClean="0"/>
              <a:t>– </a:t>
            </a:r>
            <a:r>
              <a:rPr lang="fi-FI" sz="2200" dirty="0"/>
              <a:t>muistisäännöt, paikat, liikkeet</a:t>
            </a:r>
          </a:p>
          <a:p>
            <a:pPr marL="0" indent="0">
              <a:buNone/>
            </a:pPr>
            <a:r>
              <a:rPr lang="fi-FI" sz="4000" dirty="0"/>
              <a:t>3. POTKU </a:t>
            </a:r>
            <a:r>
              <a:rPr lang="fi-FI" sz="4000" dirty="0" smtClean="0"/>
              <a:t> </a:t>
            </a:r>
            <a:r>
              <a:rPr lang="fi-FI" dirty="0" smtClean="0"/>
              <a:t>– </a:t>
            </a:r>
            <a:r>
              <a:rPr lang="fi-FI" sz="2200" dirty="0"/>
              <a:t>liike tukemassa sisällön ymmärtämistä ja tuottamista</a:t>
            </a:r>
          </a:p>
          <a:p>
            <a:pPr marL="0" indent="0">
              <a:buNone/>
            </a:pPr>
            <a:r>
              <a:rPr lang="fi-FI" sz="4000" dirty="0"/>
              <a:t>4. JUOKSU </a:t>
            </a:r>
            <a:r>
              <a:rPr lang="fi-FI" dirty="0"/>
              <a:t>– </a:t>
            </a:r>
            <a:r>
              <a:rPr lang="fi-FI" sz="2200" dirty="0"/>
              <a:t>mallintaminen, reflektointi, uuden oppiminen</a:t>
            </a:r>
          </a:p>
          <a:p>
            <a:pPr marL="0" indent="0">
              <a:buNone/>
            </a:pPr>
            <a:r>
              <a:rPr lang="fi-FI" sz="4000" dirty="0"/>
              <a:t>5. RENTOUTUMINEN </a:t>
            </a:r>
            <a:r>
              <a:rPr lang="fi-FI" dirty="0"/>
              <a:t>– </a:t>
            </a:r>
            <a:r>
              <a:rPr lang="fi-FI" sz="2200" dirty="0"/>
              <a:t>palauttelu, ilo, pysähtyminen 	</a:t>
            </a:r>
            <a:r>
              <a:rPr lang="fi-FI" sz="2200" dirty="0" smtClean="0"/>
              <a:t>opitun ääreen,</a:t>
            </a:r>
            <a:r>
              <a:rPr lang="fi-FI" sz="2200" dirty="0"/>
              <a:t>						</a:t>
            </a:r>
            <a:r>
              <a:rPr lang="fi-FI" sz="2200" dirty="0" smtClean="0"/>
              <a:t>	                                  muistelu</a:t>
            </a:r>
            <a:r>
              <a:rPr lang="fi-FI" sz="2200" dirty="0"/>
              <a:t>, </a:t>
            </a:r>
            <a:r>
              <a:rPr lang="fi-FI" sz="2200" dirty="0" smtClean="0"/>
              <a:t>voimaantuminen</a:t>
            </a:r>
            <a:endParaRPr lang="fi-FI" sz="2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634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1. Pelit ja leikit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13645" y="1764406"/>
            <a:ext cx="8472160" cy="5882643"/>
          </a:xfrm>
        </p:spPr>
        <p:txBody>
          <a:bodyPr/>
          <a:lstStyle/>
          <a:p>
            <a:r>
              <a:rPr lang="fi-FI" sz="5400" dirty="0" smtClean="0"/>
              <a:t>Sanaluokkasalaatti</a:t>
            </a:r>
          </a:p>
          <a:p>
            <a:r>
              <a:rPr lang="fi-FI" sz="5400" dirty="0" smtClean="0"/>
              <a:t>Tervapata</a:t>
            </a:r>
          </a:p>
          <a:p>
            <a:r>
              <a:rPr lang="fi-FI" sz="5400" dirty="0" smtClean="0"/>
              <a:t>Surinasiivet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16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714</TotalTime>
  <Words>1090</Words>
  <Application>Microsoft Office PowerPoint</Application>
  <PresentationFormat>Laajakuva</PresentationFormat>
  <Paragraphs>227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Verdana</vt:lpstr>
      <vt:lpstr>Wingdings</vt:lpstr>
      <vt:lpstr>Wingdings 3</vt:lpstr>
      <vt:lpstr>Taivaallinen</vt:lpstr>
      <vt:lpstr>Toiminnallisia menetelmiä kielen, sanaston ja kieliopin oppimiseen  Pattijoki 16.11.2017</vt:lpstr>
      <vt:lpstr>Työpajan rakenne</vt:lpstr>
      <vt:lpstr>Toiminnallinen kielioppi</vt:lpstr>
      <vt:lpstr>Toiminnallisia menetelmiä kieliopin ja kielenhuollon opettamiseen</vt:lpstr>
      <vt:lpstr>Merkityksellinen liike (Lengel &amp; Kuczala)</vt:lpstr>
      <vt:lpstr>Lengel &amp; Kuczala (2010). The Kinesthetic classroom: teaching and learning through movement</vt:lpstr>
      <vt:lpstr>Jäänmurtaja</vt:lpstr>
      <vt:lpstr>2. Liike / Kinesteettiset menetelmät Miksi ja miten käytän liikettä oppimisen tukena?</vt:lpstr>
      <vt:lpstr>1. Pelit ja leikit</vt:lpstr>
      <vt:lpstr>Osallistu valokuvaan / olen puu (kinesteettinen käsitekartta)</vt:lpstr>
      <vt:lpstr>TERVAPATA</vt:lpstr>
      <vt:lpstr>2. Liike / Kinesteettiset menetelmät</vt:lpstr>
      <vt:lpstr>AKTIIVI,      PASSIIVI,     NOMINAALIMUOTOISET VERBIT</vt:lpstr>
      <vt:lpstr>4. Aikamuotoruudut ja –kävelyt </vt:lpstr>
      <vt:lpstr>AIKAMUOTOKÄTTELY</vt:lpstr>
      <vt:lpstr>Hernepussiheittokierrokset”Objektikutsut” / SIJAMUODOT</vt:lpstr>
      <vt:lpstr>ISOT    JA PIENET ALKUKIRJAIMET</vt:lpstr>
      <vt:lpstr>Alistuskonjunktiopilkkukarate</vt:lpstr>
      <vt:lpstr>HASSUJA/ AJANKOHTAISIA / kirjallisia/ aforistisia VIRKKEITÄ</vt:lpstr>
      <vt:lpstr>kevätPUUTARHA(/Halloween)-LOPPURENTOUTUS</vt:lpstr>
      <vt:lpstr>RYHMÄT KOULUASTEITTAIN</vt:lpstr>
      <vt:lpstr>PAIKAN MERKITSEMINEN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Toiminnallinen kielioppi Oulu 8.10.2016</dc:title>
  <dc:creator>nina maunu</dc:creator>
  <cp:lastModifiedBy>Rahikkala Laura</cp:lastModifiedBy>
  <cp:revision>82</cp:revision>
  <dcterms:created xsi:type="dcterms:W3CDTF">2016-10-07T10:06:36Z</dcterms:created>
  <dcterms:modified xsi:type="dcterms:W3CDTF">2017-11-20T13:10:07Z</dcterms:modified>
</cp:coreProperties>
</file>