
<file path=[Content_Types].xml><?xml version="1.0" encoding="utf-8"?>
<Types xmlns="http://schemas.openxmlformats.org/package/2006/content-types"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58" r:id="rId10"/>
    <p:sldId id="259" r:id="rId11"/>
    <p:sldId id="260" r:id="rId12"/>
    <p:sldId id="261" r:id="rId13"/>
    <p:sldId id="263" r:id="rId14"/>
    <p:sldId id="262" r:id="rId15"/>
    <p:sldId id="264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2" r:id="rId26"/>
    <p:sldId id="281" r:id="rId27"/>
    <p:sldId id="277" r:id="rId28"/>
    <p:sldId id="283" r:id="rId29"/>
    <p:sldId id="284" r:id="rId30"/>
    <p:sldId id="285" r:id="rId31"/>
    <p:sldId id="286" r:id="rId32"/>
    <p:sldId id="288" r:id="rId33"/>
    <p:sldId id="292" r:id="rId34"/>
    <p:sldId id="290" r:id="rId35"/>
    <p:sldId id="287" r:id="rId36"/>
    <p:sldId id="293" r:id="rId37"/>
  </p:sldIdLst>
  <p:sldSz cx="9144000" cy="6858000" type="screen4x3"/>
  <p:notesSz cx="6669088" cy="97758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EBD9B-6225-4638-9CC6-959ED822A93C}" type="datetimeFigureOut">
              <a:rPr lang="fi-FI" smtClean="0"/>
              <a:t>19.3.2013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BBF53-C90A-42EA-8645-D38FC04678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7685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80B42-0CA8-4089-8632-1FD0F8FFD835}" type="datetimeFigureOut">
              <a:rPr lang="fi-FI" smtClean="0"/>
              <a:t>19.3.2013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89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D6FFF-ABB0-4DF8-8A54-1AEFA2AFD0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707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465B3-E4F4-4073-BDA2-F15CB95326E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090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5B1D-72CB-4440-8133-80A0B25E068E}" type="datetimeFigureOut">
              <a:rPr lang="fi-FI" smtClean="0"/>
              <a:t>19.3.2013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655C-DBC5-444C-8E06-D41761C396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576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5B1D-72CB-4440-8133-80A0B25E068E}" type="datetimeFigureOut">
              <a:rPr lang="fi-FI" smtClean="0"/>
              <a:t>19.3.2013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655C-DBC5-444C-8E06-D41761C396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345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5B1D-72CB-4440-8133-80A0B25E068E}" type="datetimeFigureOut">
              <a:rPr lang="fi-FI" smtClean="0"/>
              <a:t>19.3.2013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655C-DBC5-444C-8E06-D41761C396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772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5B1D-72CB-4440-8133-80A0B25E068E}" type="datetimeFigureOut">
              <a:rPr lang="fi-FI" smtClean="0"/>
              <a:t>19.3.2013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655C-DBC5-444C-8E06-D41761C396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41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5B1D-72CB-4440-8133-80A0B25E068E}" type="datetimeFigureOut">
              <a:rPr lang="fi-FI" smtClean="0"/>
              <a:t>19.3.2013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655C-DBC5-444C-8E06-D41761C396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378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5B1D-72CB-4440-8133-80A0B25E068E}" type="datetimeFigureOut">
              <a:rPr lang="fi-FI" smtClean="0"/>
              <a:t>19.3.2013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655C-DBC5-444C-8E06-D41761C396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596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5B1D-72CB-4440-8133-80A0B25E068E}" type="datetimeFigureOut">
              <a:rPr lang="fi-FI" smtClean="0"/>
              <a:t>19.3.2013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655C-DBC5-444C-8E06-D41761C396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423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5B1D-72CB-4440-8133-80A0B25E068E}" type="datetimeFigureOut">
              <a:rPr lang="fi-FI" smtClean="0"/>
              <a:t>19.3.2013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655C-DBC5-444C-8E06-D41761C396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39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5B1D-72CB-4440-8133-80A0B25E068E}" type="datetimeFigureOut">
              <a:rPr lang="fi-FI" smtClean="0"/>
              <a:t>19.3.2013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655C-DBC5-444C-8E06-D41761C396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75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5B1D-72CB-4440-8133-80A0B25E068E}" type="datetimeFigureOut">
              <a:rPr lang="fi-FI" smtClean="0"/>
              <a:t>19.3.2013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655C-DBC5-444C-8E06-D41761C396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372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5B1D-72CB-4440-8133-80A0B25E068E}" type="datetimeFigureOut">
              <a:rPr lang="fi-FI" smtClean="0"/>
              <a:t>19.3.2013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655C-DBC5-444C-8E06-D41761C396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57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E5B1D-72CB-4440-8133-80A0B25E068E}" type="datetimeFigureOut">
              <a:rPr lang="fi-FI" smtClean="0"/>
              <a:t>19.3.2013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9655C-DBC5-444C-8E06-D41761C396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129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F:\AT4_jakso5_2012\Markus%20Koskelin\museo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bluegriffon.org/pages/Download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.../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AT4-kotisivukurssi </a:t>
            </a:r>
            <a:endParaRPr lang="fi-FI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4</a:t>
            </a:r>
            <a:r>
              <a:rPr lang="fi-FI" dirty="0" smtClean="0"/>
              <a:t>. jakso 5.2. – 5.4.2013</a:t>
            </a:r>
          </a:p>
          <a:p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81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683568" y="1052736"/>
            <a:ext cx="748883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i-FI" sz="2800" b="1" dirty="0" smtClean="0">
                <a:effectLst/>
                <a:latin typeface="+mj-lt"/>
                <a:ea typeface="Times New Roman"/>
              </a:rPr>
              <a:t>&lt;html&gt;</a:t>
            </a:r>
            <a:endParaRPr lang="fi-FI" sz="28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i-FI" sz="2800" b="1" dirty="0" smtClean="0">
                <a:effectLst/>
                <a:latin typeface="+mj-lt"/>
                <a:ea typeface="Times New Roman"/>
              </a:rPr>
              <a:t>&lt;</a:t>
            </a:r>
            <a:r>
              <a:rPr lang="fi-FI" sz="2800" b="1" dirty="0" err="1" smtClean="0">
                <a:effectLst/>
                <a:latin typeface="+mj-lt"/>
                <a:ea typeface="Times New Roman"/>
              </a:rPr>
              <a:t>head</a:t>
            </a:r>
            <a:r>
              <a:rPr lang="fi-FI" sz="2800" b="1" dirty="0" smtClean="0">
                <a:effectLst/>
                <a:latin typeface="+mj-lt"/>
                <a:ea typeface="Times New Roman"/>
              </a:rPr>
              <a:t>&gt;</a:t>
            </a:r>
            <a:r>
              <a:rPr lang="fi-FI" sz="2800" b="1" i="1" dirty="0" smtClean="0">
                <a:effectLst/>
                <a:latin typeface="+mj-lt"/>
                <a:ea typeface="Times New Roman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fi-FI" sz="2800" b="1" dirty="0" smtClean="0">
              <a:effectLst/>
              <a:latin typeface="+mj-lt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i-FI" sz="2800" b="1" dirty="0" smtClean="0">
                <a:effectLst/>
                <a:latin typeface="+mj-lt"/>
                <a:ea typeface="Times New Roman"/>
              </a:rPr>
              <a:t>&lt;</a:t>
            </a:r>
            <a:r>
              <a:rPr lang="fi-FI" sz="2800" b="1" dirty="0" err="1" smtClean="0">
                <a:effectLst/>
                <a:latin typeface="+mj-lt"/>
                <a:ea typeface="Times New Roman"/>
              </a:rPr>
              <a:t>title</a:t>
            </a:r>
            <a:r>
              <a:rPr lang="fi-FI" sz="2800" b="1" dirty="0" smtClean="0">
                <a:effectLst/>
                <a:latin typeface="+mj-lt"/>
                <a:ea typeface="Times New Roman"/>
              </a:rPr>
              <a:t>&gt; </a:t>
            </a:r>
            <a:r>
              <a:rPr lang="fi-FI" sz="2400" dirty="0" smtClean="0">
                <a:effectLst/>
                <a:latin typeface="Verdana"/>
                <a:ea typeface="Times New Roman"/>
              </a:rPr>
              <a:t>Ensimmäinen websivuni</a:t>
            </a:r>
            <a:r>
              <a:rPr lang="fi-FI" sz="2800" b="1" dirty="0" smtClean="0">
                <a:effectLst/>
                <a:latin typeface="+mj-lt"/>
                <a:ea typeface="Times New Roman"/>
              </a:rPr>
              <a:t>&lt;/</a:t>
            </a:r>
            <a:r>
              <a:rPr lang="fi-FI" sz="2800" b="1" dirty="0" err="1" smtClean="0">
                <a:effectLst/>
                <a:latin typeface="+mj-lt"/>
                <a:ea typeface="Times New Roman"/>
              </a:rPr>
              <a:t>title</a:t>
            </a:r>
            <a:r>
              <a:rPr lang="fi-FI" sz="2800" b="1" dirty="0" smtClean="0">
                <a:effectLst/>
                <a:latin typeface="+mj-lt"/>
                <a:ea typeface="Times New Roman"/>
              </a:rPr>
              <a:t>&gt; </a:t>
            </a:r>
            <a:r>
              <a:rPr lang="fi-FI" i="1" dirty="0" smtClean="0">
                <a:effectLst/>
                <a:latin typeface="Verdana"/>
                <a:ea typeface="Times New Roman"/>
              </a:rPr>
              <a:t>Tämä on sivua kuvaava nimi, joka näkyy selaimessa sivun nimenä ylhäällä otsikkorivillä. Myös hakukoneet etsivät sivuja tutkimalla tätä osiota.</a:t>
            </a:r>
            <a:endParaRPr lang="fi-FI" sz="2800" dirty="0" smtClean="0">
              <a:effectLst/>
              <a:latin typeface="Times New Roman"/>
              <a:ea typeface="Times New Roman"/>
            </a:endParaRPr>
          </a:p>
          <a:p>
            <a:endParaRPr lang="fi-FI" sz="2800" b="1" dirty="0" smtClean="0">
              <a:effectLst/>
              <a:latin typeface="+mj-lt"/>
              <a:ea typeface="Times New Roman"/>
              <a:cs typeface="Times New Roman"/>
            </a:endParaRPr>
          </a:p>
          <a:p>
            <a:r>
              <a:rPr lang="fi-FI" sz="2800" b="1" dirty="0" smtClean="0">
                <a:effectLst/>
                <a:latin typeface="+mj-lt"/>
                <a:ea typeface="Times New Roman"/>
                <a:cs typeface="Times New Roman"/>
              </a:rPr>
              <a:t>&lt;/</a:t>
            </a:r>
            <a:r>
              <a:rPr lang="fi-FI" sz="2800" b="1" dirty="0" err="1" smtClean="0">
                <a:effectLst/>
                <a:latin typeface="+mj-lt"/>
                <a:ea typeface="Times New Roman"/>
                <a:cs typeface="Times New Roman"/>
              </a:rPr>
              <a:t>head</a:t>
            </a:r>
            <a:r>
              <a:rPr lang="fi-FI" sz="2800" b="1" dirty="0" smtClean="0">
                <a:effectLst/>
                <a:latin typeface="+mj-lt"/>
                <a:ea typeface="Times New Roman"/>
                <a:cs typeface="Times New Roman"/>
              </a:rPr>
              <a:t>&gt;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3995936" y="620688"/>
            <a:ext cx="2485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 smtClean="0"/>
              <a:t>webbisivu</a:t>
            </a:r>
            <a:r>
              <a:rPr lang="fi-FI" sz="2800" dirty="0" smtClean="0"/>
              <a:t> alkaa</a:t>
            </a:r>
            <a:endParaRPr lang="fi-FI" sz="2800" dirty="0"/>
          </a:p>
        </p:txBody>
      </p:sp>
      <p:cxnSp>
        <p:nvCxnSpPr>
          <p:cNvPr id="5" name="Suora nuoliyhdysviiva 4"/>
          <p:cNvCxnSpPr>
            <a:stCxn id="3" idx="1"/>
          </p:cNvCxnSpPr>
          <p:nvPr/>
        </p:nvCxnSpPr>
        <p:spPr>
          <a:xfrm flipH="1">
            <a:off x="2267744" y="882298"/>
            <a:ext cx="1728192" cy="4584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iruutu 5"/>
          <p:cNvSpPr txBox="1"/>
          <p:nvPr/>
        </p:nvSpPr>
        <p:spPr>
          <a:xfrm>
            <a:off x="3995936" y="1556792"/>
            <a:ext cx="3202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otsikkotiedot alkavat</a:t>
            </a:r>
            <a:endParaRPr lang="fi-FI" sz="2800" dirty="0"/>
          </a:p>
        </p:txBody>
      </p:sp>
      <p:cxnSp>
        <p:nvCxnSpPr>
          <p:cNvPr id="8" name="Suora nuoliyhdysviiva 7"/>
          <p:cNvCxnSpPr/>
          <p:nvPr/>
        </p:nvCxnSpPr>
        <p:spPr>
          <a:xfrm flipH="1">
            <a:off x="2339752" y="1818402"/>
            <a:ext cx="1656184" cy="170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8"/>
          <p:cNvCxnSpPr/>
          <p:nvPr/>
        </p:nvCxnSpPr>
        <p:spPr>
          <a:xfrm flipH="1">
            <a:off x="3491880" y="2636912"/>
            <a:ext cx="1872208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ruutu 12"/>
          <p:cNvSpPr txBox="1"/>
          <p:nvPr/>
        </p:nvSpPr>
        <p:spPr>
          <a:xfrm>
            <a:off x="5573443" y="2375302"/>
            <a:ext cx="122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otsikko</a:t>
            </a:r>
            <a:endParaRPr lang="fi-FI" sz="28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4211960" y="5517232"/>
            <a:ext cx="346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otsikkotiedot loppuvat</a:t>
            </a:r>
            <a:endParaRPr lang="fi-FI" sz="2800" dirty="0"/>
          </a:p>
        </p:txBody>
      </p:sp>
      <p:cxnSp>
        <p:nvCxnSpPr>
          <p:cNvPr id="16" name="Suora nuoliyhdysviiva 15"/>
          <p:cNvCxnSpPr/>
          <p:nvPr/>
        </p:nvCxnSpPr>
        <p:spPr>
          <a:xfrm flipH="1" flipV="1">
            <a:off x="2411760" y="5589240"/>
            <a:ext cx="1736576" cy="1043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19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611560" y="548680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i-FI" sz="2800" b="1" dirty="0" smtClean="0">
                <a:effectLst/>
                <a:latin typeface="+mj-lt"/>
                <a:ea typeface="Times New Roman"/>
              </a:rPr>
              <a:t>&lt;</a:t>
            </a:r>
            <a:r>
              <a:rPr lang="fi-FI" sz="2800" b="1" dirty="0" err="1" smtClean="0">
                <a:effectLst/>
                <a:latin typeface="+mj-lt"/>
                <a:ea typeface="Times New Roman"/>
              </a:rPr>
              <a:t>body</a:t>
            </a:r>
            <a:r>
              <a:rPr lang="fi-FI" sz="2800" b="1" dirty="0" smtClean="0">
                <a:effectLst/>
                <a:latin typeface="+mj-lt"/>
                <a:ea typeface="Times New Roman"/>
              </a:rPr>
              <a:t> </a:t>
            </a:r>
            <a:r>
              <a:rPr lang="fi-FI" sz="2800" b="1" dirty="0" err="1" smtClean="0">
                <a:effectLst/>
                <a:latin typeface="+mj-lt"/>
                <a:ea typeface="Times New Roman"/>
              </a:rPr>
              <a:t>bgcolor</a:t>
            </a:r>
            <a:r>
              <a:rPr lang="fi-FI" sz="2800" dirty="0" err="1" smtClean="0">
                <a:effectLst/>
                <a:latin typeface="+mj-lt"/>
                <a:ea typeface="Times New Roman"/>
              </a:rPr>
              <a:t>="blue</a:t>
            </a:r>
            <a:r>
              <a:rPr lang="fi-FI" sz="2800" dirty="0" smtClean="0">
                <a:effectLst/>
                <a:latin typeface="+mj-lt"/>
                <a:ea typeface="Times New Roman"/>
              </a:rPr>
              <a:t>"</a:t>
            </a:r>
            <a:r>
              <a:rPr lang="fi-FI" sz="2800" b="1" dirty="0" smtClean="0">
                <a:effectLst/>
                <a:latin typeface="+mj-lt"/>
                <a:ea typeface="Times New Roman"/>
              </a:rPr>
              <a:t>&gt;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fi-FI" sz="2800" b="1" dirty="0" smtClean="0">
              <a:effectLst/>
              <a:latin typeface="+mj-lt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i-FI" sz="2800" b="1" dirty="0" smtClean="0">
                <a:effectLst/>
                <a:latin typeface="+mj-lt"/>
                <a:ea typeface="Times New Roman"/>
              </a:rPr>
              <a:t>&lt;h1&gt; </a:t>
            </a:r>
            <a:r>
              <a:rPr lang="fi-FI" sz="2800" dirty="0" smtClean="0">
                <a:effectLst/>
                <a:latin typeface="+mj-lt"/>
                <a:ea typeface="Times New Roman"/>
              </a:rPr>
              <a:t>Pääotsikko </a:t>
            </a:r>
            <a:r>
              <a:rPr lang="fi-FI" sz="2800" b="1" dirty="0" smtClean="0">
                <a:effectLst/>
                <a:latin typeface="+mj-lt"/>
                <a:ea typeface="Times New Roman"/>
              </a:rPr>
              <a:t>&lt;/h1&gt;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i-FI" sz="2800" b="1" dirty="0" smtClean="0">
                <a:latin typeface="+mj-lt"/>
                <a:ea typeface="Times New Roman"/>
              </a:rPr>
              <a:t>&lt;h2&gt; </a:t>
            </a:r>
            <a:r>
              <a:rPr lang="fi-FI" sz="2800" dirty="0" smtClean="0">
                <a:latin typeface="+mj-lt"/>
                <a:ea typeface="Times New Roman"/>
              </a:rPr>
              <a:t>Alaotsikko</a:t>
            </a:r>
            <a:r>
              <a:rPr lang="fi-FI" sz="2800" b="1" dirty="0" smtClean="0">
                <a:latin typeface="+mj-lt"/>
                <a:ea typeface="Times New Roman"/>
              </a:rPr>
              <a:t> &lt;/h2&gt;</a:t>
            </a:r>
            <a:endParaRPr lang="fi-FI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611560" y="3717032"/>
            <a:ext cx="69778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 smtClean="0">
                <a:effectLst/>
                <a:ea typeface="Times New Roman"/>
                <a:cs typeface="Times New Roman"/>
              </a:rPr>
              <a:t>&lt;p&gt; </a:t>
            </a:r>
            <a:r>
              <a:rPr lang="fi-FI" i="1" dirty="0" smtClean="0">
                <a:effectLst/>
                <a:latin typeface="Verdana"/>
                <a:ea typeface="Times New Roman"/>
                <a:cs typeface="Times New Roman"/>
              </a:rPr>
              <a:t>tähän kirjoitetaan tekstiä (aloittaa tekstikappaleen)</a:t>
            </a:r>
          </a:p>
          <a:p>
            <a:r>
              <a:rPr lang="fi-FI" dirty="0" smtClean="0">
                <a:effectLst/>
                <a:latin typeface="Verdana"/>
                <a:ea typeface="Times New Roman"/>
                <a:cs typeface="Times New Roman"/>
              </a:rPr>
              <a:t> </a:t>
            </a:r>
            <a:r>
              <a:rPr lang="fi-FI" sz="2800" b="1" dirty="0" smtClean="0">
                <a:effectLst/>
                <a:latin typeface="+mj-lt"/>
                <a:ea typeface="Times New Roman"/>
                <a:cs typeface="Times New Roman"/>
              </a:rPr>
              <a:t>&lt;/p&gt; </a:t>
            </a:r>
            <a:r>
              <a:rPr lang="fi-FI" i="1" dirty="0" smtClean="0">
                <a:effectLst/>
                <a:latin typeface="Verdana"/>
                <a:ea typeface="Times New Roman"/>
                <a:cs typeface="Times New Roman"/>
              </a:rPr>
              <a:t>lopettaa tekstikappaleen ja vaihtaa rivin</a:t>
            </a:r>
          </a:p>
          <a:p>
            <a:r>
              <a:rPr lang="fi-FI" sz="2800" b="1" dirty="0" smtClean="0">
                <a:effectLst/>
                <a:latin typeface="+mj-lt"/>
                <a:ea typeface="Times New Roman"/>
                <a:cs typeface="Times New Roman"/>
              </a:rPr>
              <a:t>&lt;b&gt; </a:t>
            </a:r>
            <a:r>
              <a:rPr lang="fi-FI" i="1" dirty="0" smtClean="0">
                <a:effectLst/>
                <a:latin typeface="Verdana"/>
                <a:ea typeface="Times New Roman"/>
                <a:cs typeface="Times New Roman"/>
              </a:rPr>
              <a:t>tämä teksti tulee lihavana</a:t>
            </a:r>
            <a:r>
              <a:rPr lang="fi-FI" sz="2800" b="1" dirty="0" smtClean="0">
                <a:effectLst/>
                <a:latin typeface="+mj-lt"/>
                <a:ea typeface="Times New Roman"/>
                <a:cs typeface="Times New Roman"/>
              </a:rPr>
              <a:t>&lt;/b&gt;</a:t>
            </a:r>
          </a:p>
          <a:p>
            <a:r>
              <a:rPr lang="fi-FI" b="1" dirty="0" smtClean="0">
                <a:effectLst/>
                <a:latin typeface="Verdana"/>
                <a:ea typeface="Times New Roman"/>
                <a:cs typeface="Times New Roman"/>
              </a:rPr>
              <a:t> </a:t>
            </a:r>
            <a:r>
              <a:rPr lang="fi-FI" sz="2800" b="1" dirty="0" smtClean="0">
                <a:effectLst/>
                <a:latin typeface="+mj-lt"/>
                <a:ea typeface="Times New Roman"/>
                <a:cs typeface="Times New Roman"/>
              </a:rPr>
              <a:t>&lt;i&gt;</a:t>
            </a:r>
            <a:r>
              <a:rPr lang="fi-FI" sz="2800" dirty="0" smtClean="0"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i-FI" dirty="0" smtClean="0">
                <a:effectLst/>
                <a:latin typeface="Verdana"/>
                <a:ea typeface="Times New Roman"/>
                <a:cs typeface="Times New Roman"/>
              </a:rPr>
              <a:t>kursivoituna </a:t>
            </a:r>
            <a:r>
              <a:rPr lang="fi-FI" sz="2800" b="1" dirty="0" smtClean="0">
                <a:effectLst/>
                <a:latin typeface="+mj-lt"/>
                <a:ea typeface="Times New Roman"/>
                <a:cs typeface="Times New Roman"/>
              </a:rPr>
              <a:t>&lt;/i&gt;</a:t>
            </a:r>
          </a:p>
          <a:p>
            <a:r>
              <a:rPr lang="fi-FI" dirty="0" smtClean="0">
                <a:effectLst/>
                <a:latin typeface="Verdana"/>
                <a:ea typeface="Times New Roman"/>
                <a:cs typeface="Times New Roman"/>
              </a:rPr>
              <a:t> </a:t>
            </a:r>
            <a:r>
              <a:rPr lang="fi-FI" sz="2800" b="1" dirty="0" smtClean="0">
                <a:effectLst/>
                <a:latin typeface="+mj-lt"/>
                <a:ea typeface="Times New Roman"/>
                <a:cs typeface="Times New Roman"/>
              </a:rPr>
              <a:t>&lt;u&gt; </a:t>
            </a:r>
            <a:r>
              <a:rPr lang="fi-FI" dirty="0" smtClean="0">
                <a:effectLst/>
                <a:latin typeface="Verdana"/>
                <a:ea typeface="Times New Roman"/>
                <a:cs typeface="Times New Roman"/>
              </a:rPr>
              <a:t>alleviivattuna </a:t>
            </a:r>
            <a:r>
              <a:rPr lang="fi-FI" sz="2800" b="1" dirty="0" smtClean="0">
                <a:effectLst/>
                <a:latin typeface="+mj-lt"/>
                <a:ea typeface="Times New Roman"/>
                <a:cs typeface="Times New Roman"/>
              </a:rPr>
              <a:t>&lt;/u&gt;</a:t>
            </a:r>
          </a:p>
          <a:p>
            <a:r>
              <a:rPr lang="fi-FI" sz="2800" b="1" dirty="0" smtClean="0">
                <a:effectLst/>
                <a:latin typeface="+mj-lt"/>
                <a:ea typeface="Times New Roman"/>
                <a:cs typeface="Times New Roman"/>
              </a:rPr>
              <a:t>&lt;</a:t>
            </a:r>
            <a:r>
              <a:rPr lang="fi-FI" sz="2800" b="1" dirty="0" err="1" smtClean="0">
                <a:effectLst/>
                <a:latin typeface="+mj-lt"/>
                <a:ea typeface="Times New Roman"/>
                <a:cs typeface="Times New Roman"/>
              </a:rPr>
              <a:t>br</a:t>
            </a:r>
            <a:r>
              <a:rPr lang="fi-FI" sz="2800" b="1" dirty="0" smtClean="0">
                <a:effectLst/>
                <a:latin typeface="+mj-lt"/>
                <a:ea typeface="Times New Roman"/>
                <a:cs typeface="Times New Roman"/>
              </a:rPr>
              <a:t>&gt;</a:t>
            </a:r>
            <a:r>
              <a:rPr lang="fi-FI" sz="2800" b="1" i="1" dirty="0" smtClean="0"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i-FI" sz="2800" i="1" dirty="0">
                <a:latin typeface="+mj-lt"/>
                <a:ea typeface="Times New Roman"/>
                <a:cs typeface="Times New Roman"/>
              </a:rPr>
              <a:t> </a:t>
            </a:r>
            <a:r>
              <a:rPr lang="fi-FI" sz="1200" i="1" dirty="0" smtClean="0">
                <a:latin typeface="Verdana"/>
                <a:ea typeface="Times New Roman"/>
                <a:cs typeface="Times New Roman"/>
              </a:rPr>
              <a:t>tämä katkaisee rivin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5652120" y="495591"/>
            <a:ext cx="30444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sivun taustaväri</a:t>
            </a:r>
          </a:p>
          <a:p>
            <a:r>
              <a:rPr lang="fi-FI" sz="2800" dirty="0" err="1" smtClean="0"/>
              <a:t>body</a:t>
            </a:r>
            <a:r>
              <a:rPr lang="fi-FI" sz="2800" dirty="0" smtClean="0"/>
              <a:t> aloittaa</a:t>
            </a:r>
            <a:br>
              <a:rPr lang="fi-FI" sz="2800" dirty="0" smtClean="0"/>
            </a:br>
            <a:r>
              <a:rPr lang="fi-FI" sz="2800" dirty="0" err="1" smtClean="0"/>
              <a:t>selaimessä</a:t>
            </a:r>
            <a:r>
              <a:rPr lang="fi-FI" sz="2800" dirty="0" smtClean="0"/>
              <a:t> näkyvän</a:t>
            </a:r>
            <a:br>
              <a:rPr lang="fi-FI" sz="2800" dirty="0" smtClean="0"/>
            </a:br>
            <a:r>
              <a:rPr lang="fi-FI" sz="2800" dirty="0" smtClean="0"/>
              <a:t>sivun)</a:t>
            </a:r>
            <a:endParaRPr lang="fi-FI" sz="2800" dirty="0"/>
          </a:p>
        </p:txBody>
      </p:sp>
      <p:cxnSp>
        <p:nvCxnSpPr>
          <p:cNvPr id="5" name="Suora nuoliyhdysviiva 4"/>
          <p:cNvCxnSpPr/>
          <p:nvPr/>
        </p:nvCxnSpPr>
        <p:spPr>
          <a:xfrm flipH="1">
            <a:off x="4100498" y="757201"/>
            <a:ext cx="1445095" cy="170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nuoliyhdysviiva 6"/>
          <p:cNvCxnSpPr/>
          <p:nvPr/>
        </p:nvCxnSpPr>
        <p:spPr>
          <a:xfrm flipH="1" flipV="1">
            <a:off x="4427984" y="2708920"/>
            <a:ext cx="1368152" cy="24244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ruutu 9"/>
          <p:cNvSpPr txBox="1"/>
          <p:nvPr/>
        </p:nvSpPr>
        <p:spPr>
          <a:xfrm>
            <a:off x="5956402" y="2689756"/>
            <a:ext cx="2435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Näkyvät otsikot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93606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259632" y="764704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/>
              <a:t>&lt;</a:t>
            </a:r>
            <a:r>
              <a:rPr lang="fi-FI" sz="2800" b="1" dirty="0" err="1"/>
              <a:t>font</a:t>
            </a:r>
            <a:r>
              <a:rPr lang="fi-FI" sz="2800" b="1" dirty="0"/>
              <a:t> </a:t>
            </a:r>
            <a:r>
              <a:rPr lang="fi-FI" sz="2800" b="1" dirty="0" err="1"/>
              <a:t>color="red</a:t>
            </a:r>
            <a:r>
              <a:rPr lang="fi-FI" sz="2800" b="1" dirty="0" smtClean="0"/>
              <a:t>"&gt; </a:t>
            </a:r>
            <a:r>
              <a:rPr lang="fi-FI" sz="2800" dirty="0" smtClean="0"/>
              <a:t>Punaista tekstiä </a:t>
            </a:r>
            <a:r>
              <a:rPr lang="fi-FI" sz="2800" b="1" dirty="0" smtClean="0"/>
              <a:t>&lt;/</a:t>
            </a:r>
            <a:r>
              <a:rPr lang="fi-FI" sz="2800" b="1" dirty="0" err="1"/>
              <a:t>font</a:t>
            </a:r>
            <a:r>
              <a:rPr lang="fi-FI" sz="2800" b="1" dirty="0" smtClean="0"/>
              <a:t>&gt;</a:t>
            </a:r>
          </a:p>
          <a:p>
            <a:r>
              <a:rPr lang="fi-FI" sz="2800" dirty="0" smtClean="0"/>
              <a:t> </a:t>
            </a:r>
            <a:endParaRPr lang="fi-FI" sz="2800" dirty="0"/>
          </a:p>
        </p:txBody>
      </p:sp>
      <p:sp>
        <p:nvSpPr>
          <p:cNvPr id="3" name="Suorakulmio 2"/>
          <p:cNvSpPr/>
          <p:nvPr/>
        </p:nvSpPr>
        <p:spPr>
          <a:xfrm>
            <a:off x="1259632" y="283591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b="1" dirty="0"/>
              <a:t>&lt;</a:t>
            </a:r>
            <a:r>
              <a:rPr lang="fi-FI" sz="2800" b="1" dirty="0" err="1"/>
              <a:t>ul</a:t>
            </a:r>
            <a:r>
              <a:rPr lang="fi-FI" sz="2800" b="1" dirty="0" smtClean="0"/>
              <a:t>&gt;</a:t>
            </a:r>
            <a:endParaRPr lang="fi-FI" sz="2800" b="1" dirty="0"/>
          </a:p>
        </p:txBody>
      </p:sp>
      <p:sp>
        <p:nvSpPr>
          <p:cNvPr id="4" name="Suorakulmio 3"/>
          <p:cNvSpPr/>
          <p:nvPr/>
        </p:nvSpPr>
        <p:spPr>
          <a:xfrm>
            <a:off x="1256457" y="360187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800" b="1" dirty="0"/>
              <a:t>&lt;li</a:t>
            </a:r>
            <a:r>
              <a:rPr lang="fi-FI" sz="2800" b="1" dirty="0" smtClean="0"/>
              <a:t>&gt; </a:t>
            </a:r>
            <a:r>
              <a:rPr lang="fi-FI" sz="2800" dirty="0" err="1" smtClean="0"/>
              <a:t>Hyvinkä</a:t>
            </a:r>
            <a:r>
              <a:rPr lang="fi-FI" sz="2800" dirty="0" smtClean="0"/>
              <a:t> </a:t>
            </a:r>
            <a:r>
              <a:rPr lang="fi-FI" sz="2800" b="1" dirty="0" smtClean="0"/>
              <a:t>&lt;/li &gt;</a:t>
            </a:r>
          </a:p>
          <a:p>
            <a:r>
              <a:rPr lang="fi-FI" sz="2800" b="1" dirty="0" smtClean="0"/>
              <a:t>&lt;</a:t>
            </a:r>
            <a:r>
              <a:rPr lang="fi-FI" sz="2800" b="1" dirty="0"/>
              <a:t>li</a:t>
            </a:r>
            <a:r>
              <a:rPr lang="fi-FI" sz="2800" b="1" dirty="0" smtClean="0"/>
              <a:t>&gt; </a:t>
            </a:r>
            <a:r>
              <a:rPr lang="fi-FI" sz="2800" dirty="0" smtClean="0"/>
              <a:t>Oulu </a:t>
            </a:r>
            <a:r>
              <a:rPr lang="fi-FI" sz="2800" b="1" dirty="0" smtClean="0"/>
              <a:t>&lt;/</a:t>
            </a:r>
            <a:r>
              <a:rPr lang="fi-FI" sz="2800" b="1" dirty="0"/>
              <a:t>li</a:t>
            </a:r>
            <a:r>
              <a:rPr lang="fi-FI" sz="2800" b="1" dirty="0" smtClean="0"/>
              <a:t>&gt;</a:t>
            </a:r>
          </a:p>
          <a:p>
            <a:r>
              <a:rPr lang="fi-FI" sz="2800" i="1" dirty="0" smtClean="0"/>
              <a:t> </a:t>
            </a:r>
            <a:r>
              <a:rPr lang="fi-FI" sz="2800" b="1" dirty="0" smtClean="0"/>
              <a:t>&lt;</a:t>
            </a:r>
            <a:r>
              <a:rPr lang="fi-FI" sz="2800" b="1" dirty="0"/>
              <a:t>li</a:t>
            </a:r>
            <a:r>
              <a:rPr lang="fi-FI" sz="2800" b="1" dirty="0" smtClean="0"/>
              <a:t>&gt; </a:t>
            </a:r>
            <a:r>
              <a:rPr lang="fi-FI" sz="2800" dirty="0" smtClean="0"/>
              <a:t>Kokkola </a:t>
            </a:r>
            <a:r>
              <a:rPr lang="fi-FI" sz="2800" b="1" dirty="0" smtClean="0"/>
              <a:t>&lt;/</a:t>
            </a:r>
            <a:r>
              <a:rPr lang="fi-FI" sz="2800" b="1" dirty="0"/>
              <a:t>li</a:t>
            </a:r>
            <a:r>
              <a:rPr lang="fi-FI" sz="2800" b="1" dirty="0" smtClean="0"/>
              <a:t>&gt;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4427984" y="2827776"/>
            <a:ext cx="2975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Lista, luettelo alkaa</a:t>
            </a:r>
            <a:endParaRPr lang="fi-FI" sz="2800" dirty="0"/>
          </a:p>
        </p:txBody>
      </p:sp>
      <p:cxnSp>
        <p:nvCxnSpPr>
          <p:cNvPr id="7" name="Suora nuoliyhdysviiva 6"/>
          <p:cNvCxnSpPr>
            <a:stCxn id="5" idx="1"/>
          </p:cNvCxnSpPr>
          <p:nvPr/>
        </p:nvCxnSpPr>
        <p:spPr>
          <a:xfrm flipH="1">
            <a:off x="2555776" y="3089386"/>
            <a:ext cx="1872208" cy="813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orakulmio 7"/>
          <p:cNvSpPr/>
          <p:nvPr/>
        </p:nvSpPr>
        <p:spPr>
          <a:xfrm>
            <a:off x="1230952" y="5392380"/>
            <a:ext cx="978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b="1" dirty="0" smtClean="0"/>
              <a:t>&lt;/</a:t>
            </a:r>
            <a:r>
              <a:rPr lang="fi-FI" sz="2800" b="1" dirty="0" err="1" smtClean="0"/>
              <a:t>ul</a:t>
            </a:r>
            <a:r>
              <a:rPr lang="fi-FI" sz="2800" b="1" dirty="0" smtClean="0"/>
              <a:t>&gt;</a:t>
            </a:r>
            <a:endParaRPr lang="fi-FI" sz="2800" b="1" dirty="0"/>
          </a:p>
        </p:txBody>
      </p:sp>
      <p:sp>
        <p:nvSpPr>
          <p:cNvPr id="9" name="Tekstiruutu 8"/>
          <p:cNvSpPr txBox="1"/>
          <p:nvPr/>
        </p:nvSpPr>
        <p:spPr>
          <a:xfrm>
            <a:off x="4066821" y="5651608"/>
            <a:ext cx="1761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Lista loppu</a:t>
            </a:r>
            <a:endParaRPr lang="fi-FI" sz="2800" dirty="0"/>
          </a:p>
        </p:txBody>
      </p:sp>
      <p:cxnSp>
        <p:nvCxnSpPr>
          <p:cNvPr id="11" name="Suora nuoliyhdysviiva 10"/>
          <p:cNvCxnSpPr/>
          <p:nvPr/>
        </p:nvCxnSpPr>
        <p:spPr>
          <a:xfrm flipH="1" flipV="1">
            <a:off x="2339751" y="5653990"/>
            <a:ext cx="1440160" cy="1440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orakulmio 11"/>
          <p:cNvSpPr/>
          <p:nvPr/>
        </p:nvSpPr>
        <p:spPr>
          <a:xfrm>
            <a:off x="1161480" y="1628800"/>
            <a:ext cx="3605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b="1" dirty="0"/>
              <a:t>&lt;</a:t>
            </a:r>
            <a:r>
              <a:rPr lang="fi-FI" sz="2800" b="1" dirty="0" err="1"/>
              <a:t>img</a:t>
            </a:r>
            <a:r>
              <a:rPr lang="fi-FI" sz="2800" b="1" dirty="0"/>
              <a:t> </a:t>
            </a:r>
            <a:r>
              <a:rPr lang="fi-FI" sz="2800" b="1" dirty="0" err="1"/>
              <a:t>src="</a:t>
            </a:r>
            <a:r>
              <a:rPr lang="fi-FI" sz="2800" dirty="0" err="1">
                <a:hlinkClick r:id="rId2" action="ppaction://hlinkfile"/>
              </a:rPr>
              <a:t>museo.jpg</a:t>
            </a:r>
            <a:r>
              <a:rPr lang="fi-FI" sz="2800" b="1" dirty="0"/>
              <a:t>"&gt;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6542794" y="1457201"/>
            <a:ext cx="16370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kuva, joka</a:t>
            </a:r>
            <a:br>
              <a:rPr lang="fi-FI" sz="2800" dirty="0" smtClean="0"/>
            </a:br>
            <a:r>
              <a:rPr lang="fi-FI" sz="2800" dirty="0" smtClean="0"/>
              <a:t>on levyllä</a:t>
            </a:r>
            <a:endParaRPr lang="fi-FI" sz="2800" dirty="0"/>
          </a:p>
        </p:txBody>
      </p:sp>
      <p:cxnSp>
        <p:nvCxnSpPr>
          <p:cNvPr id="15" name="Suora nuoliyhdysviiva 14"/>
          <p:cNvCxnSpPr/>
          <p:nvPr/>
        </p:nvCxnSpPr>
        <p:spPr>
          <a:xfrm flipH="1">
            <a:off x="5101056" y="1718811"/>
            <a:ext cx="1271144" cy="1804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064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043607" y="461692"/>
            <a:ext cx="3070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/>
              <a:t>&lt;</a:t>
            </a:r>
            <a:r>
              <a:rPr lang="fi-FI" sz="2800" b="1" dirty="0" err="1" smtClean="0"/>
              <a:t>table</a:t>
            </a:r>
            <a:r>
              <a:rPr lang="fi-FI" sz="2800" b="1" dirty="0" smtClean="0"/>
              <a:t> border=”2”&gt;</a:t>
            </a:r>
            <a:endParaRPr lang="fi-FI" sz="2800" b="1" dirty="0"/>
          </a:p>
        </p:txBody>
      </p:sp>
      <p:sp>
        <p:nvSpPr>
          <p:cNvPr id="3" name="Tekstiruutu 2"/>
          <p:cNvSpPr txBox="1"/>
          <p:nvPr/>
        </p:nvSpPr>
        <p:spPr>
          <a:xfrm>
            <a:off x="5292080" y="634526"/>
            <a:ext cx="27684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Aloittaa taulukon,</a:t>
            </a:r>
          </a:p>
          <a:p>
            <a:r>
              <a:rPr lang="fi-FI" sz="2800" dirty="0" smtClean="0"/>
              <a:t>rajat 2 </a:t>
            </a:r>
            <a:r>
              <a:rPr lang="fi-FI" sz="2800" dirty="0" err="1" smtClean="0"/>
              <a:t>pikseliä</a:t>
            </a:r>
            <a:endParaRPr lang="fi-FI" sz="2800" dirty="0"/>
          </a:p>
        </p:txBody>
      </p:sp>
      <p:cxnSp>
        <p:nvCxnSpPr>
          <p:cNvPr id="4" name="Suora nuoliyhdysviiva 3"/>
          <p:cNvCxnSpPr/>
          <p:nvPr/>
        </p:nvCxnSpPr>
        <p:spPr>
          <a:xfrm flipH="1" flipV="1">
            <a:off x="4308628" y="749399"/>
            <a:ext cx="864096" cy="873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iruutu 5"/>
          <p:cNvSpPr txBox="1"/>
          <p:nvPr/>
        </p:nvSpPr>
        <p:spPr>
          <a:xfrm>
            <a:off x="1139592" y="126876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/>
              <a:t>&lt;</a:t>
            </a:r>
            <a:r>
              <a:rPr lang="fi-FI" sz="2800" b="1" dirty="0" err="1" smtClean="0"/>
              <a:t>tr</a:t>
            </a:r>
            <a:r>
              <a:rPr lang="fi-FI" sz="2800" b="1" dirty="0" smtClean="0"/>
              <a:t>&gt;</a:t>
            </a:r>
            <a:endParaRPr lang="fi-FI" sz="2800" b="1" dirty="0"/>
          </a:p>
        </p:txBody>
      </p:sp>
      <p:sp>
        <p:nvSpPr>
          <p:cNvPr id="7" name="Tekstiruutu 6"/>
          <p:cNvSpPr txBox="1"/>
          <p:nvPr/>
        </p:nvSpPr>
        <p:spPr>
          <a:xfrm>
            <a:off x="5180598" y="1661296"/>
            <a:ext cx="336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Taulukon ekarivi alkaa</a:t>
            </a:r>
            <a:endParaRPr lang="fi-FI" sz="2800" dirty="0"/>
          </a:p>
        </p:txBody>
      </p:sp>
      <p:cxnSp>
        <p:nvCxnSpPr>
          <p:cNvPr id="8" name="Suora nuoliyhdysviiva 7"/>
          <p:cNvCxnSpPr/>
          <p:nvPr/>
        </p:nvCxnSpPr>
        <p:spPr>
          <a:xfrm flipH="1">
            <a:off x="2771800" y="5937624"/>
            <a:ext cx="1968878" cy="1556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ruutu 9"/>
          <p:cNvSpPr txBox="1"/>
          <p:nvPr/>
        </p:nvSpPr>
        <p:spPr>
          <a:xfrm>
            <a:off x="900131" y="1988840"/>
            <a:ext cx="42804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/>
              <a:t>&lt;td&gt; </a:t>
            </a:r>
            <a:r>
              <a:rPr lang="fi-FI" sz="2800" dirty="0" smtClean="0"/>
              <a:t>ekarivin ekasolu </a:t>
            </a:r>
            <a:r>
              <a:rPr lang="fi-FI" sz="2800" b="1" dirty="0" smtClean="0"/>
              <a:t>&lt;/td&gt;</a:t>
            </a:r>
          </a:p>
          <a:p>
            <a:r>
              <a:rPr lang="fi-FI" sz="2800" b="1" dirty="0" smtClean="0"/>
              <a:t>&lt;td&gt; </a:t>
            </a:r>
            <a:r>
              <a:rPr lang="fi-FI" sz="2800" dirty="0" smtClean="0"/>
              <a:t>ekarivin </a:t>
            </a:r>
            <a:r>
              <a:rPr lang="fi-FI" sz="2800" dirty="0" err="1" smtClean="0"/>
              <a:t>tokasolu</a:t>
            </a:r>
            <a:r>
              <a:rPr lang="fi-FI" sz="2800" dirty="0"/>
              <a:t> </a:t>
            </a:r>
            <a:r>
              <a:rPr lang="fi-FI" sz="2800" b="1" dirty="0" smtClean="0"/>
              <a:t>&lt;/td&gt;</a:t>
            </a:r>
            <a:endParaRPr lang="fi-FI" sz="2800" b="1" dirty="0"/>
          </a:p>
        </p:txBody>
      </p:sp>
      <p:sp>
        <p:nvSpPr>
          <p:cNvPr id="11" name="Tekstiruutu 10"/>
          <p:cNvSpPr txBox="1"/>
          <p:nvPr/>
        </p:nvSpPr>
        <p:spPr>
          <a:xfrm>
            <a:off x="1073487" y="378904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/>
              <a:t>&lt;</a:t>
            </a:r>
            <a:r>
              <a:rPr lang="fi-FI" sz="2800" b="1" dirty="0" err="1" smtClean="0"/>
              <a:t>tr</a:t>
            </a:r>
            <a:r>
              <a:rPr lang="fi-FI" sz="2800" b="1" dirty="0" smtClean="0"/>
              <a:t>&gt;</a:t>
            </a:r>
            <a:endParaRPr lang="fi-FI" sz="2800" b="1" dirty="0"/>
          </a:p>
        </p:txBody>
      </p:sp>
      <p:sp>
        <p:nvSpPr>
          <p:cNvPr id="12" name="Tekstiruutu 11"/>
          <p:cNvSpPr txBox="1"/>
          <p:nvPr/>
        </p:nvSpPr>
        <p:spPr>
          <a:xfrm>
            <a:off x="1216535" y="2948899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/>
              <a:t>&lt;/</a:t>
            </a:r>
            <a:r>
              <a:rPr lang="fi-FI" sz="2800" b="1" dirty="0" err="1" smtClean="0"/>
              <a:t>tr</a:t>
            </a:r>
            <a:r>
              <a:rPr lang="fi-FI" sz="2800" b="1" dirty="0" smtClean="0"/>
              <a:t>&gt;</a:t>
            </a:r>
            <a:endParaRPr lang="fi-FI" sz="2800" b="1" dirty="0"/>
          </a:p>
        </p:txBody>
      </p:sp>
      <p:sp>
        <p:nvSpPr>
          <p:cNvPr id="13" name="Tekstiruutu 12"/>
          <p:cNvSpPr txBox="1"/>
          <p:nvPr/>
        </p:nvSpPr>
        <p:spPr>
          <a:xfrm>
            <a:off x="900131" y="4437112"/>
            <a:ext cx="44388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/>
              <a:t>&lt;td&gt; </a:t>
            </a:r>
            <a:r>
              <a:rPr lang="fi-FI" sz="2800" dirty="0" err="1" smtClean="0"/>
              <a:t>tokarivin</a:t>
            </a:r>
            <a:r>
              <a:rPr lang="fi-FI" sz="2800" dirty="0" smtClean="0"/>
              <a:t> ekasolu </a:t>
            </a:r>
            <a:r>
              <a:rPr lang="fi-FI" sz="2800" b="1" dirty="0" smtClean="0"/>
              <a:t>&lt;/td&gt;</a:t>
            </a:r>
          </a:p>
          <a:p>
            <a:r>
              <a:rPr lang="fi-FI" sz="2800" b="1" dirty="0" smtClean="0"/>
              <a:t>&lt;td&gt; </a:t>
            </a:r>
            <a:r>
              <a:rPr lang="fi-FI" sz="2800" dirty="0" err="1" smtClean="0"/>
              <a:t>tokarivin</a:t>
            </a:r>
            <a:r>
              <a:rPr lang="fi-FI" sz="2800" dirty="0" smtClean="0"/>
              <a:t> </a:t>
            </a:r>
            <a:r>
              <a:rPr lang="fi-FI" sz="2800" dirty="0" err="1" smtClean="0"/>
              <a:t>tokasolu</a:t>
            </a:r>
            <a:r>
              <a:rPr lang="fi-FI" sz="2800" dirty="0"/>
              <a:t> </a:t>
            </a:r>
            <a:r>
              <a:rPr lang="fi-FI" sz="2800" b="1" dirty="0" smtClean="0"/>
              <a:t>&lt;/td&gt;</a:t>
            </a:r>
            <a:endParaRPr lang="fi-FI" sz="2800" b="1" dirty="0"/>
          </a:p>
        </p:txBody>
      </p:sp>
      <p:sp>
        <p:nvSpPr>
          <p:cNvPr id="14" name="Tekstiruutu 13"/>
          <p:cNvSpPr txBox="1"/>
          <p:nvPr/>
        </p:nvSpPr>
        <p:spPr>
          <a:xfrm>
            <a:off x="1062647" y="5391219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/>
              <a:t>&lt;/</a:t>
            </a:r>
            <a:r>
              <a:rPr lang="fi-FI" sz="2800" b="1" dirty="0" err="1" smtClean="0"/>
              <a:t>tr</a:t>
            </a:r>
            <a:r>
              <a:rPr lang="fi-FI" sz="2800" b="1" dirty="0" smtClean="0"/>
              <a:t>&gt;</a:t>
            </a:r>
            <a:endParaRPr lang="fi-FI" sz="2800" b="1" dirty="0"/>
          </a:p>
        </p:txBody>
      </p:sp>
      <p:sp>
        <p:nvSpPr>
          <p:cNvPr id="17" name="Tekstiruutu 16"/>
          <p:cNvSpPr txBox="1"/>
          <p:nvPr/>
        </p:nvSpPr>
        <p:spPr>
          <a:xfrm>
            <a:off x="4451230" y="3023620"/>
            <a:ext cx="3640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Taulukon ekarivi loppuu</a:t>
            </a:r>
            <a:endParaRPr lang="fi-FI" sz="2800" dirty="0"/>
          </a:p>
        </p:txBody>
      </p:sp>
      <p:cxnSp>
        <p:nvCxnSpPr>
          <p:cNvPr id="18" name="Suora nuoliyhdysviiva 17"/>
          <p:cNvCxnSpPr/>
          <p:nvPr/>
        </p:nvCxnSpPr>
        <p:spPr>
          <a:xfrm flipH="1" flipV="1">
            <a:off x="2267744" y="3210510"/>
            <a:ext cx="2040884" cy="747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iruutu 21"/>
          <p:cNvSpPr txBox="1"/>
          <p:nvPr/>
        </p:nvSpPr>
        <p:spPr>
          <a:xfrm>
            <a:off x="1043606" y="5937382"/>
            <a:ext cx="145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/>
              <a:t>&lt;/</a:t>
            </a:r>
            <a:r>
              <a:rPr lang="fi-FI" sz="2800" b="1" dirty="0" err="1" smtClean="0"/>
              <a:t>table</a:t>
            </a:r>
            <a:r>
              <a:rPr lang="fi-FI" sz="2800" b="1" dirty="0" smtClean="0"/>
              <a:t>&gt;</a:t>
            </a:r>
            <a:endParaRPr lang="fi-FI" sz="2800" b="1" dirty="0"/>
          </a:p>
        </p:txBody>
      </p:sp>
      <p:sp>
        <p:nvSpPr>
          <p:cNvPr id="23" name="Tekstiruutu 22"/>
          <p:cNvSpPr txBox="1"/>
          <p:nvPr/>
        </p:nvSpPr>
        <p:spPr>
          <a:xfrm>
            <a:off x="4860032" y="5645862"/>
            <a:ext cx="2638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Taulukko päättyy</a:t>
            </a:r>
            <a:endParaRPr lang="fi-FI" sz="2800" dirty="0"/>
          </a:p>
        </p:txBody>
      </p:sp>
      <p:cxnSp>
        <p:nvCxnSpPr>
          <p:cNvPr id="24" name="Suora nuoliyhdysviiva 23"/>
          <p:cNvCxnSpPr/>
          <p:nvPr/>
        </p:nvCxnSpPr>
        <p:spPr>
          <a:xfrm flipH="1" flipV="1">
            <a:off x="3635896" y="1530612"/>
            <a:ext cx="1368152" cy="2613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ruutu 18"/>
          <p:cNvSpPr txBox="1"/>
          <p:nvPr/>
        </p:nvSpPr>
        <p:spPr>
          <a:xfrm>
            <a:off x="4289890" y="3768536"/>
            <a:ext cx="3768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Taulukon </a:t>
            </a:r>
            <a:r>
              <a:rPr lang="fi-FI" sz="2800" dirty="0" err="1" smtClean="0"/>
              <a:t>tokarivi</a:t>
            </a:r>
            <a:r>
              <a:rPr lang="fi-FI" sz="2800" dirty="0" smtClean="0"/>
              <a:t> loppuu</a:t>
            </a:r>
            <a:endParaRPr lang="fi-FI" sz="2800" dirty="0"/>
          </a:p>
        </p:txBody>
      </p:sp>
      <p:cxnSp>
        <p:nvCxnSpPr>
          <p:cNvPr id="20" name="Suora nuoliyhdysviiva 19"/>
          <p:cNvCxnSpPr/>
          <p:nvPr/>
        </p:nvCxnSpPr>
        <p:spPr>
          <a:xfrm flipH="1" flipV="1">
            <a:off x="2167436" y="4013290"/>
            <a:ext cx="2040884" cy="747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908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331640" y="1052736"/>
            <a:ext cx="144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/>
              <a:t>&lt;/</a:t>
            </a:r>
            <a:r>
              <a:rPr lang="fi-FI" sz="2800" b="1" dirty="0" err="1" smtClean="0"/>
              <a:t>body</a:t>
            </a:r>
            <a:r>
              <a:rPr lang="fi-FI" sz="2800" b="1" dirty="0" smtClean="0"/>
              <a:t>&gt;</a:t>
            </a:r>
            <a:endParaRPr lang="fi-FI" sz="2800" b="1" dirty="0"/>
          </a:p>
        </p:txBody>
      </p:sp>
      <p:sp>
        <p:nvSpPr>
          <p:cNvPr id="3" name="Tekstiruutu 2"/>
          <p:cNvSpPr txBox="1"/>
          <p:nvPr/>
        </p:nvSpPr>
        <p:spPr>
          <a:xfrm>
            <a:off x="3779912" y="980728"/>
            <a:ext cx="3527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Näytettävä sivu loppuu</a:t>
            </a:r>
            <a:endParaRPr lang="fi-FI" sz="2800" dirty="0"/>
          </a:p>
        </p:txBody>
      </p:sp>
      <p:cxnSp>
        <p:nvCxnSpPr>
          <p:cNvPr id="5" name="Suora nuoliyhdysviiva 4"/>
          <p:cNvCxnSpPr/>
          <p:nvPr/>
        </p:nvCxnSpPr>
        <p:spPr>
          <a:xfrm flipH="1">
            <a:off x="2987824" y="1242338"/>
            <a:ext cx="720080" cy="720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iruutu 5"/>
          <p:cNvSpPr txBox="1"/>
          <p:nvPr/>
        </p:nvSpPr>
        <p:spPr>
          <a:xfrm>
            <a:off x="1475656" y="2924944"/>
            <a:ext cx="1391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/>
              <a:t>&lt;/html&gt;</a:t>
            </a:r>
            <a:endParaRPr lang="fi-FI" sz="2800" b="1" dirty="0"/>
          </a:p>
        </p:txBody>
      </p:sp>
      <p:sp>
        <p:nvSpPr>
          <p:cNvPr id="7" name="Tekstiruutu 6"/>
          <p:cNvSpPr txBox="1"/>
          <p:nvPr/>
        </p:nvSpPr>
        <p:spPr>
          <a:xfrm>
            <a:off x="4355976" y="2996952"/>
            <a:ext cx="2759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 smtClean="0"/>
              <a:t>webbisivu</a:t>
            </a:r>
            <a:r>
              <a:rPr lang="fi-FI" sz="2800" dirty="0" smtClean="0"/>
              <a:t> loppuu</a:t>
            </a:r>
            <a:endParaRPr lang="fi-FI" sz="2800" dirty="0"/>
          </a:p>
        </p:txBody>
      </p:sp>
      <p:cxnSp>
        <p:nvCxnSpPr>
          <p:cNvPr id="8" name="Suora nuoliyhdysviiva 7"/>
          <p:cNvCxnSpPr/>
          <p:nvPr/>
        </p:nvCxnSpPr>
        <p:spPr>
          <a:xfrm flipH="1" flipV="1">
            <a:off x="3131840" y="3186554"/>
            <a:ext cx="1088504" cy="720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44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331640" y="980728"/>
            <a:ext cx="698973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smtClean="0"/>
              <a:t>HTML – harjoitus 2: 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Kopioi netistä tiikerin, leijona ja gepardin kuvat</a:t>
            </a:r>
          </a:p>
          <a:p>
            <a:r>
              <a:rPr lang="fi-FI" sz="2800" dirty="0" smtClean="0"/>
              <a:t>Tee 2-rivinen ja 3-sarakkeinen taulukko,</a:t>
            </a:r>
            <a:br>
              <a:rPr lang="fi-FI" sz="2800" dirty="0" smtClean="0"/>
            </a:br>
            <a:r>
              <a:rPr lang="fi-FI" sz="2800" dirty="0" smtClean="0"/>
              <a:t>jossa </a:t>
            </a:r>
            <a:r>
              <a:rPr lang="fi-FI" sz="2800" dirty="0" err="1" smtClean="0"/>
              <a:t>ekarivilla</a:t>
            </a:r>
            <a:r>
              <a:rPr lang="fi-FI" sz="2800" dirty="0" smtClean="0"/>
              <a:t> on eläimet ja </a:t>
            </a:r>
            <a:r>
              <a:rPr lang="fi-FI" sz="2800" dirty="0" err="1" smtClean="0"/>
              <a:t>tokarivilla</a:t>
            </a:r>
            <a:r>
              <a:rPr lang="fi-FI" sz="2800" dirty="0" smtClean="0"/>
              <a:t> niiden</a:t>
            </a:r>
            <a:br>
              <a:rPr lang="fi-FI" sz="2800" dirty="0" smtClean="0"/>
            </a:br>
            <a:r>
              <a:rPr lang="fi-FI" sz="2800" dirty="0" smtClean="0"/>
              <a:t>kuvatekstit:</a:t>
            </a:r>
            <a:endParaRPr lang="fi-FI" sz="2800" dirty="0"/>
          </a:p>
        </p:txBody>
      </p:sp>
      <p:pic>
        <p:nvPicPr>
          <p:cNvPr id="5" name="Kuva 4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56992"/>
            <a:ext cx="7380312" cy="293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11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971600" y="1124744"/>
            <a:ext cx="597189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Raahen lukion </a:t>
            </a:r>
            <a:r>
              <a:rPr lang="fi-FI" sz="2800" dirty="0" err="1" smtClean="0"/>
              <a:t>pedanetissa</a:t>
            </a:r>
            <a:r>
              <a:rPr lang="fi-FI" sz="2800" dirty="0" smtClean="0"/>
              <a:t> on kohdassa</a:t>
            </a:r>
          </a:p>
          <a:p>
            <a:r>
              <a:rPr lang="fi-FI" sz="2800" dirty="0" smtClean="0"/>
              <a:t>	Oppiaineet</a:t>
            </a:r>
          </a:p>
          <a:p>
            <a:r>
              <a:rPr lang="fi-FI" sz="2800" dirty="0"/>
              <a:t>	</a:t>
            </a:r>
            <a:r>
              <a:rPr lang="fi-FI" sz="2800" dirty="0" smtClean="0"/>
              <a:t>		</a:t>
            </a:r>
            <a:r>
              <a:rPr lang="fi-FI" sz="2800" dirty="0" smtClean="0">
                <a:sym typeface="Wingdings" pitchFamily="2" charset="2"/>
              </a:rPr>
              <a:t> Tietotekniikka</a:t>
            </a:r>
          </a:p>
          <a:p>
            <a:r>
              <a:rPr lang="fi-FI" sz="2800" dirty="0" err="1" smtClean="0">
                <a:sym typeface="Wingdings" pitchFamily="2" charset="2"/>
              </a:rPr>
              <a:t>word-dokumentit</a:t>
            </a:r>
            <a:endParaRPr lang="fi-FI" sz="2800" dirty="0" smtClean="0">
              <a:sym typeface="Wingdings" pitchFamily="2" charset="2"/>
            </a:endParaRPr>
          </a:p>
          <a:p>
            <a:r>
              <a:rPr lang="fi-FI" sz="2800" dirty="0">
                <a:sym typeface="Wingdings" pitchFamily="2" charset="2"/>
              </a:rPr>
              <a:t>	</a:t>
            </a:r>
            <a:r>
              <a:rPr lang="fi-FI" sz="2800" dirty="0" smtClean="0">
                <a:sym typeface="Wingdings" pitchFamily="2" charset="2"/>
              </a:rPr>
              <a:t>Harjoitus_02.docx</a:t>
            </a:r>
          </a:p>
          <a:p>
            <a:r>
              <a:rPr lang="fi-FI" sz="2800" dirty="0">
                <a:sym typeface="Wingdings" pitchFamily="2" charset="2"/>
              </a:rPr>
              <a:t>	</a:t>
            </a:r>
            <a:r>
              <a:rPr lang="fi-FI" sz="2800" dirty="0" smtClean="0">
                <a:sym typeface="Wingdings" pitchFamily="2" charset="2"/>
              </a:rPr>
              <a:t>Harjoitus_03.docx</a:t>
            </a:r>
          </a:p>
          <a:p>
            <a:r>
              <a:rPr lang="fi-FI" sz="2800" dirty="0">
                <a:sym typeface="Wingdings" pitchFamily="2" charset="2"/>
              </a:rPr>
              <a:t>	</a:t>
            </a:r>
            <a:r>
              <a:rPr lang="fi-FI" sz="2800" dirty="0" smtClean="0">
                <a:sym typeface="Wingdings" pitchFamily="2" charset="2"/>
              </a:rPr>
              <a:t>Harjoitus_04.docx</a:t>
            </a:r>
          </a:p>
          <a:p>
            <a:r>
              <a:rPr lang="fi-FI" sz="2800" dirty="0">
                <a:sym typeface="Wingdings" pitchFamily="2" charset="2"/>
              </a:rPr>
              <a:t>	</a:t>
            </a:r>
            <a:r>
              <a:rPr lang="fi-FI" sz="2800" dirty="0" smtClean="0">
                <a:sym typeface="Wingdings" pitchFamily="2" charset="2"/>
              </a:rPr>
              <a:t>Harjoitus_05.docx</a:t>
            </a:r>
          </a:p>
          <a:p>
            <a:endParaRPr lang="fi-FI" sz="2800" dirty="0">
              <a:sym typeface="Wingdings" pitchFamily="2" charset="2"/>
            </a:endParaRPr>
          </a:p>
          <a:p>
            <a:r>
              <a:rPr lang="fi-FI" sz="2800" dirty="0" smtClean="0">
                <a:sym typeface="Wingdings" pitchFamily="2" charset="2"/>
              </a:rPr>
              <a:t>Avaa ne selaimella ja tee </a:t>
            </a:r>
            <a:r>
              <a:rPr lang="fi-FI" sz="2800" dirty="0" err="1" smtClean="0">
                <a:sym typeface="Wingdings" pitchFamily="2" charset="2"/>
              </a:rPr>
              <a:t>notepadilla</a:t>
            </a:r>
            <a:endParaRPr lang="fi-FI" sz="2800" dirty="0" smtClean="0">
              <a:sym typeface="Wingdings" pitchFamily="2" charset="2"/>
            </a:endParaRPr>
          </a:p>
          <a:p>
            <a:r>
              <a:rPr lang="fi-FI" sz="2800" dirty="0" smtClean="0">
                <a:sym typeface="Wingdings" pitchFamily="2" charset="2"/>
              </a:rPr>
              <a:t>kyseiset harjoitukset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174393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Tyylimäärittelyjen käyttö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899592" y="2060848"/>
            <a:ext cx="68713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Nykyaikana html-dokumentin (</a:t>
            </a:r>
            <a:r>
              <a:rPr lang="fi-FI" sz="2800" dirty="0" err="1" smtClean="0"/>
              <a:t>webbisivun</a:t>
            </a:r>
            <a:r>
              <a:rPr lang="fi-FI" sz="2800" dirty="0" smtClean="0"/>
              <a:t> tai</a:t>
            </a:r>
            <a:br>
              <a:rPr lang="fi-FI" sz="2800" dirty="0" smtClean="0"/>
            </a:br>
            <a:r>
              <a:rPr lang="fi-FI" sz="2800" dirty="0" err="1" smtClean="0"/>
              <a:t>webbisivuston</a:t>
            </a:r>
            <a:r>
              <a:rPr lang="fi-FI" sz="2800" dirty="0" smtClean="0"/>
              <a:t>) muotoilu tehdään kätevimmin</a:t>
            </a:r>
            <a:br>
              <a:rPr lang="fi-FI" sz="2800" dirty="0" smtClean="0"/>
            </a:br>
            <a:r>
              <a:rPr lang="fi-FI" sz="2800" b="1" dirty="0" smtClean="0"/>
              <a:t>tyylimäärittelyjen</a:t>
            </a:r>
            <a:r>
              <a:rPr lang="fi-FI" sz="2800" dirty="0" smtClean="0"/>
              <a:t> avulla (</a:t>
            </a:r>
            <a:r>
              <a:rPr lang="fi-FI" sz="2800" dirty="0" err="1" smtClean="0"/>
              <a:t>CSS-määrittelyt</a:t>
            </a:r>
            <a:r>
              <a:rPr lang="fi-FI" sz="2800" dirty="0" smtClean="0"/>
              <a:t>)</a:t>
            </a:r>
            <a:endParaRPr lang="fi-FI" sz="2800" dirty="0"/>
          </a:p>
        </p:txBody>
      </p:sp>
      <p:sp>
        <p:nvSpPr>
          <p:cNvPr id="4" name="Tekstiruutu 3"/>
          <p:cNvSpPr txBox="1"/>
          <p:nvPr/>
        </p:nvSpPr>
        <p:spPr>
          <a:xfrm>
            <a:off x="1115616" y="4149080"/>
            <a:ext cx="66885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Helpoiten, mutta samalla vähän </a:t>
            </a:r>
            <a:r>
              <a:rPr lang="fi-FI" sz="2800" dirty="0" err="1" smtClean="0"/>
              <a:t>kömpelosti</a:t>
            </a:r>
            <a:r>
              <a:rPr lang="fi-FI" sz="2800" dirty="0" smtClean="0"/>
              <a:t>,</a:t>
            </a:r>
            <a:br>
              <a:rPr lang="fi-FI" sz="2800" dirty="0" smtClean="0"/>
            </a:br>
            <a:r>
              <a:rPr lang="fi-FI" sz="2800" dirty="0" smtClean="0"/>
              <a:t>ne voidaan laittaa &lt;</a:t>
            </a:r>
            <a:r>
              <a:rPr lang="fi-FI" sz="2800" dirty="0" err="1" smtClean="0"/>
              <a:t>head</a:t>
            </a:r>
            <a:r>
              <a:rPr lang="fi-FI" sz="2800" dirty="0" smtClean="0"/>
              <a:t>&gt; ja &lt;/</a:t>
            </a:r>
            <a:r>
              <a:rPr lang="fi-FI" sz="2800" dirty="0" err="1" smtClean="0"/>
              <a:t>head</a:t>
            </a:r>
            <a:r>
              <a:rPr lang="fi-FI" sz="2800" dirty="0" smtClean="0"/>
              <a:t>&gt; </a:t>
            </a:r>
            <a:r>
              <a:rPr lang="fi-FI" sz="2800" dirty="0" err="1" smtClean="0"/>
              <a:t>-tagien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sisään esimerkiksi heti &lt;/</a:t>
            </a:r>
            <a:r>
              <a:rPr lang="fi-FI" sz="2800" dirty="0" err="1" smtClean="0"/>
              <a:t>title</a:t>
            </a:r>
            <a:r>
              <a:rPr lang="fi-FI" sz="2800" dirty="0" smtClean="0"/>
              <a:t>&gt;</a:t>
            </a:r>
            <a:r>
              <a:rPr lang="fi-FI" sz="2800" dirty="0" err="1" smtClean="0"/>
              <a:t>-lagin</a:t>
            </a:r>
            <a:r>
              <a:rPr lang="fi-FI" sz="2800" dirty="0" smtClean="0"/>
              <a:t> jälkeen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422524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Esimerkki tyylimäärittelystä</a:t>
            </a:r>
            <a:endParaRPr lang="fi-FI" dirty="0"/>
          </a:p>
        </p:txBody>
      </p:sp>
      <p:pic>
        <p:nvPicPr>
          <p:cNvPr id="3" name="Kuva 2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681"/>
            <a:ext cx="9144000" cy="4248637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827584" y="4860820"/>
            <a:ext cx="71913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 smtClean="0"/>
              <a:t>Ylläolevassa</a:t>
            </a:r>
            <a:r>
              <a:rPr lang="fi-FI" sz="2800" dirty="0" smtClean="0"/>
              <a:t> sivustossa otsikko on korostettu,</a:t>
            </a:r>
            <a:br>
              <a:rPr lang="fi-FI" sz="2800" dirty="0" smtClean="0"/>
            </a:br>
            <a:r>
              <a:rPr lang="fi-FI" sz="2800" dirty="0" smtClean="0"/>
              <a:t>sivua on kavennettu molemmista reunoista.</a:t>
            </a:r>
            <a:br>
              <a:rPr lang="fi-FI" sz="2800" dirty="0" smtClean="0"/>
            </a:br>
            <a:r>
              <a:rPr lang="fi-FI" sz="2800" dirty="0" smtClean="0"/>
              <a:t>Lisäksi linkkiteksti välähtää, kun hiiri tulee päälle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379870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827584" y="54868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&lt;html&gt;</a:t>
            </a:r>
          </a:p>
          <a:p>
            <a:r>
              <a:rPr lang="fi-FI" dirty="0"/>
              <a:t>  &lt;</a:t>
            </a:r>
            <a:r>
              <a:rPr lang="fi-FI" dirty="0" err="1"/>
              <a:t>head</a:t>
            </a:r>
            <a:r>
              <a:rPr lang="fi-FI" dirty="0"/>
              <a:t>&gt;</a:t>
            </a:r>
          </a:p>
          <a:p>
            <a:r>
              <a:rPr lang="fi-FI" dirty="0"/>
              <a:t>    &lt;</a:t>
            </a:r>
            <a:r>
              <a:rPr lang="fi-FI" dirty="0" err="1"/>
              <a:t>title</a:t>
            </a:r>
            <a:r>
              <a:rPr lang="fi-FI" dirty="0"/>
              <a:t>&gt;Ilkka </a:t>
            </a:r>
            <a:r>
              <a:rPr lang="fi-FI" dirty="0" err="1"/>
              <a:t>Remes</a:t>
            </a:r>
            <a:r>
              <a:rPr lang="fi-FI" dirty="0"/>
              <a:t>&lt;/</a:t>
            </a:r>
            <a:r>
              <a:rPr lang="fi-FI" dirty="0" err="1"/>
              <a:t>title</a:t>
            </a:r>
            <a:r>
              <a:rPr lang="fi-FI" dirty="0" smtClean="0"/>
              <a:t>&gt;</a:t>
            </a:r>
          </a:p>
          <a:p>
            <a:endParaRPr lang="fi-FI" dirty="0"/>
          </a:p>
          <a:p>
            <a:r>
              <a:rPr lang="fi-FI" dirty="0"/>
              <a:t>    &lt;</a:t>
            </a:r>
            <a:r>
              <a:rPr lang="fi-FI" dirty="0" err="1"/>
              <a:t>style</a:t>
            </a:r>
            <a:r>
              <a:rPr lang="fi-FI" dirty="0"/>
              <a:t> </a:t>
            </a:r>
            <a:r>
              <a:rPr lang="fi-FI" dirty="0" err="1"/>
              <a:t>type="text/css</a:t>
            </a:r>
            <a:r>
              <a:rPr lang="fi-FI" dirty="0"/>
              <a:t>"&gt;</a:t>
            </a:r>
          </a:p>
          <a:p>
            <a:r>
              <a:rPr lang="fi-FI" dirty="0" err="1"/>
              <a:t>body</a:t>
            </a:r>
            <a:r>
              <a:rPr lang="fi-FI" dirty="0"/>
              <a:t> {</a:t>
            </a:r>
            <a:r>
              <a:rPr lang="fi-FI" dirty="0" err="1"/>
              <a:t>margin-left</a:t>
            </a:r>
            <a:r>
              <a:rPr lang="fi-FI" dirty="0"/>
              <a:t>: 20%;</a:t>
            </a:r>
          </a:p>
          <a:p>
            <a:r>
              <a:rPr lang="fi-FI" dirty="0"/>
              <a:t>      </a:t>
            </a:r>
            <a:r>
              <a:rPr lang="fi-FI" dirty="0" err="1"/>
              <a:t>margin-right</a:t>
            </a:r>
            <a:r>
              <a:rPr lang="fi-FI" dirty="0"/>
              <a:t>: 20%;</a:t>
            </a:r>
          </a:p>
          <a:p>
            <a:r>
              <a:rPr lang="fi-FI" dirty="0" smtClean="0"/>
              <a:t>      </a:t>
            </a:r>
            <a:r>
              <a:rPr lang="fi-FI" dirty="0" err="1" smtClean="0"/>
              <a:t>font-size</a:t>
            </a:r>
            <a:r>
              <a:rPr lang="fi-FI" dirty="0"/>
              <a:t>: 120%;</a:t>
            </a:r>
          </a:p>
          <a:p>
            <a:r>
              <a:rPr lang="fi-FI" dirty="0"/>
              <a:t>      </a:t>
            </a:r>
            <a:r>
              <a:rPr lang="fi-FI" dirty="0" err="1" smtClean="0"/>
              <a:t>color</a:t>
            </a:r>
            <a:r>
              <a:rPr lang="fi-FI" dirty="0"/>
              <a:t>: </a:t>
            </a:r>
            <a:r>
              <a:rPr lang="fi-FI" dirty="0" err="1"/>
              <a:t>black</a:t>
            </a:r>
            <a:r>
              <a:rPr lang="fi-FI" dirty="0"/>
              <a:t>;</a:t>
            </a:r>
          </a:p>
          <a:p>
            <a:r>
              <a:rPr lang="fi-FI" dirty="0" smtClean="0"/>
              <a:t>      </a:t>
            </a:r>
            <a:r>
              <a:rPr lang="fi-FI" dirty="0" err="1" smtClean="0"/>
              <a:t>background</a:t>
            </a:r>
            <a:r>
              <a:rPr lang="fi-FI" dirty="0"/>
              <a:t>: #f0f0f0;</a:t>
            </a:r>
          </a:p>
          <a:p>
            <a:r>
              <a:rPr lang="fi-FI" dirty="0" smtClean="0"/>
              <a:t>      }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h1 </a:t>
            </a:r>
            <a:r>
              <a:rPr lang="fi-FI" dirty="0"/>
              <a:t>{</a:t>
            </a:r>
            <a:r>
              <a:rPr lang="fi-FI" dirty="0" err="1"/>
              <a:t>background</a:t>
            </a:r>
            <a:r>
              <a:rPr lang="fi-FI" dirty="0"/>
              <a:t>: </a:t>
            </a:r>
            <a:r>
              <a:rPr lang="fi-FI" dirty="0" err="1"/>
              <a:t>yellow</a:t>
            </a:r>
            <a:r>
              <a:rPr lang="fi-FI" dirty="0"/>
              <a:t>; </a:t>
            </a:r>
            <a:r>
              <a:rPr lang="fi-FI" dirty="0" err="1"/>
              <a:t>color</a:t>
            </a:r>
            <a:r>
              <a:rPr lang="fi-FI" dirty="0"/>
              <a:t>: </a:t>
            </a:r>
            <a:r>
              <a:rPr lang="fi-FI" dirty="0" err="1"/>
              <a:t>black;text-align</a:t>
            </a:r>
            <a:r>
              <a:rPr lang="fi-FI" dirty="0"/>
              <a:t>: center;}</a:t>
            </a:r>
          </a:p>
          <a:p>
            <a:r>
              <a:rPr lang="fi-FI" dirty="0"/>
              <a:t>      </a:t>
            </a:r>
          </a:p>
          <a:p>
            <a:r>
              <a:rPr lang="fi-FI" dirty="0"/>
              <a:t>a:link:hover {</a:t>
            </a:r>
            <a:r>
              <a:rPr lang="fi-FI" dirty="0" err="1"/>
              <a:t>background</a:t>
            </a:r>
            <a:r>
              <a:rPr lang="fi-FI" dirty="0"/>
              <a:t>: </a:t>
            </a:r>
            <a:r>
              <a:rPr lang="fi-FI" dirty="0" err="1"/>
              <a:t>yellow</a:t>
            </a:r>
            <a:r>
              <a:rPr lang="fi-FI" dirty="0"/>
              <a:t>; </a:t>
            </a:r>
            <a:r>
              <a:rPr lang="fi-FI" dirty="0" err="1"/>
              <a:t>color</a:t>
            </a:r>
            <a:r>
              <a:rPr lang="fi-FI" dirty="0"/>
              <a:t>: </a:t>
            </a:r>
            <a:r>
              <a:rPr lang="fi-FI" dirty="0" err="1"/>
              <a:t>black</a:t>
            </a:r>
            <a:r>
              <a:rPr lang="fi-FI" dirty="0"/>
              <a:t>}</a:t>
            </a:r>
          </a:p>
          <a:p>
            <a:endParaRPr lang="fi-FI" dirty="0" smtClean="0"/>
          </a:p>
          <a:p>
            <a:r>
              <a:rPr lang="fi-FI" dirty="0" smtClean="0"/>
              <a:t>&lt;/</a:t>
            </a:r>
            <a:r>
              <a:rPr lang="fi-FI" dirty="0" err="1"/>
              <a:t>style</a:t>
            </a:r>
            <a:r>
              <a:rPr lang="fi-FI" dirty="0"/>
              <a:t>&gt; 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&lt;/</a:t>
            </a:r>
            <a:r>
              <a:rPr lang="fi-FI" dirty="0" err="1"/>
              <a:t>head</a:t>
            </a:r>
            <a:r>
              <a:rPr lang="fi-FI" dirty="0" smtClean="0"/>
              <a:t>&gt;</a:t>
            </a:r>
          </a:p>
          <a:p>
            <a:r>
              <a:rPr lang="fi-FI" dirty="0" smtClean="0"/>
              <a:t>&lt;</a:t>
            </a:r>
            <a:r>
              <a:rPr lang="fi-FI" dirty="0" err="1" smtClean="0"/>
              <a:t>body</a:t>
            </a:r>
            <a:r>
              <a:rPr lang="fi-FI" dirty="0" smtClean="0"/>
              <a:t>&gt;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4283968" y="908720"/>
            <a:ext cx="3157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Tyylimäärittely alkaa</a:t>
            </a:r>
            <a:endParaRPr lang="fi-FI" sz="2800" dirty="0"/>
          </a:p>
        </p:txBody>
      </p:sp>
      <p:cxnSp>
        <p:nvCxnSpPr>
          <p:cNvPr id="5" name="Suora nuoliyhdysviiva 4"/>
          <p:cNvCxnSpPr/>
          <p:nvPr/>
        </p:nvCxnSpPr>
        <p:spPr>
          <a:xfrm flipH="1">
            <a:off x="3491880" y="1268760"/>
            <a:ext cx="72008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iruutu 5"/>
          <p:cNvSpPr txBox="1"/>
          <p:nvPr/>
        </p:nvSpPr>
        <p:spPr>
          <a:xfrm>
            <a:off x="3347864" y="5805264"/>
            <a:ext cx="3431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Tyylimäärittely loppuu</a:t>
            </a:r>
            <a:endParaRPr lang="fi-FI" sz="2800" dirty="0"/>
          </a:p>
        </p:txBody>
      </p:sp>
      <p:cxnSp>
        <p:nvCxnSpPr>
          <p:cNvPr id="8" name="Suora nuoliyhdysviiva 7"/>
          <p:cNvCxnSpPr/>
          <p:nvPr/>
        </p:nvCxnSpPr>
        <p:spPr>
          <a:xfrm flipH="1" flipV="1">
            <a:off x="1835696" y="5481228"/>
            <a:ext cx="1440160" cy="3240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ikea aaltosulje 8"/>
          <p:cNvSpPr/>
          <p:nvPr/>
        </p:nvSpPr>
        <p:spPr>
          <a:xfrm>
            <a:off x="4629144" y="2060848"/>
            <a:ext cx="576064" cy="151216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5292080" y="2060848"/>
            <a:ext cx="35546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Koko sivun marginaalit,</a:t>
            </a:r>
            <a:br>
              <a:rPr lang="fi-FI" sz="2800" dirty="0" smtClean="0"/>
            </a:br>
            <a:r>
              <a:rPr lang="fi-FI" sz="2800" dirty="0" smtClean="0"/>
              <a:t>fontin koko, fontin väri</a:t>
            </a:r>
            <a:br>
              <a:rPr lang="fi-FI" sz="2800" dirty="0" smtClean="0"/>
            </a:br>
            <a:r>
              <a:rPr lang="fi-FI" sz="2800" dirty="0" smtClean="0"/>
              <a:t>ja sivun taustaväri</a:t>
            </a:r>
            <a:endParaRPr lang="fi-FI" sz="28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5862701" y="4077072"/>
            <a:ext cx="308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Pääotsikon korostus</a:t>
            </a:r>
            <a:endParaRPr lang="fi-FI" sz="2800" dirty="0"/>
          </a:p>
        </p:txBody>
      </p:sp>
      <p:cxnSp>
        <p:nvCxnSpPr>
          <p:cNvPr id="14" name="Suora nuoliyhdysviiva 13"/>
          <p:cNvCxnSpPr/>
          <p:nvPr/>
        </p:nvCxnSpPr>
        <p:spPr>
          <a:xfrm flipH="1" flipV="1">
            <a:off x="5063526" y="4221088"/>
            <a:ext cx="799175" cy="1175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iruutu 14"/>
          <p:cNvSpPr txBox="1"/>
          <p:nvPr/>
        </p:nvSpPr>
        <p:spPr>
          <a:xfrm>
            <a:off x="5862701" y="4668658"/>
            <a:ext cx="30573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Linkin välähtää, kun</a:t>
            </a:r>
            <a:br>
              <a:rPr lang="fi-FI" sz="2800" dirty="0" smtClean="0"/>
            </a:br>
            <a:r>
              <a:rPr lang="fi-FI" sz="2800" dirty="0" smtClean="0"/>
              <a:t>hiiri tulee päälle</a:t>
            </a:r>
            <a:endParaRPr lang="fi-FI" sz="2800" dirty="0"/>
          </a:p>
        </p:txBody>
      </p:sp>
      <p:cxnSp>
        <p:nvCxnSpPr>
          <p:cNvPr id="17" name="Suora nuoliyhdysviiva 16"/>
          <p:cNvCxnSpPr/>
          <p:nvPr/>
        </p:nvCxnSpPr>
        <p:spPr>
          <a:xfrm flipH="1" flipV="1">
            <a:off x="4629144" y="5085184"/>
            <a:ext cx="1233557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3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Ohjeita, kotisivueditori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1187624" y="3573016"/>
            <a:ext cx="728276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 dirty="0" smtClean="0"/>
              <a:t>Kotisivueditorit</a:t>
            </a:r>
            <a:r>
              <a:rPr lang="fi-FI" sz="3200" dirty="0" smtClean="0"/>
              <a:t>:</a:t>
            </a:r>
          </a:p>
          <a:p>
            <a:r>
              <a:rPr lang="fi-FI" sz="3200" dirty="0"/>
              <a:t>	</a:t>
            </a:r>
            <a:r>
              <a:rPr lang="fi-FI" sz="3200" dirty="0" smtClean="0"/>
              <a:t>	</a:t>
            </a:r>
            <a:r>
              <a:rPr lang="fi-FI" sz="3200" dirty="0" err="1" smtClean="0"/>
              <a:t>Notepad</a:t>
            </a:r>
            <a:r>
              <a:rPr lang="fi-FI" sz="3200" dirty="0" smtClean="0"/>
              <a:t> (yksinkertainen</a:t>
            </a:r>
          </a:p>
          <a:p>
            <a:r>
              <a:rPr lang="fi-FI" sz="3200" dirty="0"/>
              <a:t>	</a:t>
            </a:r>
            <a:r>
              <a:rPr lang="fi-FI" sz="3200" dirty="0" smtClean="0"/>
              <a:t>	</a:t>
            </a:r>
            <a:r>
              <a:rPr lang="fi-FI" sz="3200" b="1" dirty="0" err="1" smtClean="0"/>
              <a:t>BlueGriffon</a:t>
            </a:r>
            <a:r>
              <a:rPr lang="fi-FI" sz="3200" dirty="0" smtClean="0"/>
              <a:t> (tehokas, ilmainen)</a:t>
            </a:r>
          </a:p>
          <a:p>
            <a:r>
              <a:rPr lang="fi-FI" sz="3200" dirty="0" smtClean="0">
                <a:hlinkClick r:id="rId2"/>
              </a:rPr>
              <a:t>http://bluegriffon.org/pages/Download</a:t>
            </a:r>
            <a:endParaRPr lang="fi-FI" sz="3200" dirty="0" smtClean="0"/>
          </a:p>
          <a:p>
            <a:r>
              <a:rPr lang="fi-FI" sz="2800" dirty="0" smtClean="0"/>
              <a:t>(imuroi, asenna Windows-koneeseen)</a:t>
            </a:r>
            <a:endParaRPr lang="fi-FI" sz="2800" dirty="0"/>
          </a:p>
        </p:txBody>
      </p:sp>
      <p:sp>
        <p:nvSpPr>
          <p:cNvPr id="4" name="Tekstiruutu 3"/>
          <p:cNvSpPr txBox="1"/>
          <p:nvPr/>
        </p:nvSpPr>
        <p:spPr>
          <a:xfrm>
            <a:off x="1259632" y="2060848"/>
            <a:ext cx="67350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 dirty="0" smtClean="0"/>
              <a:t>HTML-opas</a:t>
            </a:r>
          </a:p>
          <a:p>
            <a:r>
              <a:rPr lang="fi-FI" sz="3200" dirty="0"/>
              <a:t>	</a:t>
            </a:r>
            <a:r>
              <a:rPr lang="fi-FI" sz="3200" b="1" dirty="0"/>
              <a:t>http://www.iki.fi/mikaves/html/</a:t>
            </a:r>
            <a:endParaRPr lang="fi-FI" sz="3200" dirty="0" smtClean="0"/>
          </a:p>
          <a:p>
            <a:r>
              <a:rPr lang="fi-FI" sz="3200" dirty="0"/>
              <a:t>	</a:t>
            </a:r>
            <a:r>
              <a:rPr lang="fi-FI" sz="3200" dirty="0" smtClean="0"/>
              <a:t>(Mika Westerholm)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3390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827584" y="692696"/>
            <a:ext cx="70434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Kirjoita </a:t>
            </a:r>
            <a:r>
              <a:rPr lang="fi-FI" sz="2800" dirty="0" err="1" smtClean="0"/>
              <a:t>Notepadilla</a:t>
            </a:r>
            <a:r>
              <a:rPr lang="fi-FI" sz="2800" dirty="0" smtClean="0"/>
              <a:t> edellä oleva dian mukainen</a:t>
            </a:r>
            <a:br>
              <a:rPr lang="fi-FI" sz="2800" dirty="0" smtClean="0"/>
            </a:br>
            <a:r>
              <a:rPr lang="fi-FI" sz="2800" dirty="0" smtClean="0"/>
              <a:t>tyylimäärittely ja jatka sitten &lt;</a:t>
            </a:r>
            <a:r>
              <a:rPr lang="fi-FI" sz="2800" dirty="0" err="1" smtClean="0"/>
              <a:t>body</a:t>
            </a:r>
            <a:r>
              <a:rPr lang="fi-FI" sz="2800" dirty="0" smtClean="0"/>
              <a:t>&gt;</a:t>
            </a:r>
            <a:r>
              <a:rPr lang="fi-FI" sz="2800" dirty="0" err="1" smtClean="0"/>
              <a:t>-tagin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jälkeen seuraavan teksti </a:t>
            </a:r>
            <a:r>
              <a:rPr lang="fi-FI" sz="2800" dirty="0" err="1" smtClean="0"/>
              <a:t>tageineen</a:t>
            </a:r>
            <a:r>
              <a:rPr lang="fi-FI" sz="2800" dirty="0" smtClean="0"/>
              <a:t>:</a:t>
            </a:r>
            <a:endParaRPr lang="fi-FI" sz="2800" dirty="0"/>
          </a:p>
        </p:txBody>
      </p:sp>
      <p:pic>
        <p:nvPicPr>
          <p:cNvPr id="3" name="Kuva 2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924944"/>
            <a:ext cx="8019887" cy="372633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588224" y="2077691"/>
            <a:ext cx="1742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Pääotsikko</a:t>
            </a:r>
            <a:endParaRPr lang="fi-FI" sz="2800" dirty="0"/>
          </a:p>
        </p:txBody>
      </p:sp>
      <p:cxnSp>
        <p:nvCxnSpPr>
          <p:cNvPr id="7" name="Suora nuoliyhdysviiva 6"/>
          <p:cNvCxnSpPr/>
          <p:nvPr/>
        </p:nvCxnSpPr>
        <p:spPr>
          <a:xfrm flipH="1">
            <a:off x="5796136" y="2492896"/>
            <a:ext cx="792088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ruutu 7"/>
          <p:cNvSpPr txBox="1"/>
          <p:nvPr/>
        </p:nvSpPr>
        <p:spPr>
          <a:xfrm>
            <a:off x="6855966" y="4751566"/>
            <a:ext cx="1015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Linkki</a:t>
            </a:r>
            <a:endParaRPr lang="fi-FI" sz="2800" dirty="0"/>
          </a:p>
        </p:txBody>
      </p:sp>
      <p:cxnSp>
        <p:nvCxnSpPr>
          <p:cNvPr id="10" name="Suora nuoliyhdysviiva 9"/>
          <p:cNvCxnSpPr/>
          <p:nvPr/>
        </p:nvCxnSpPr>
        <p:spPr>
          <a:xfrm flipH="1">
            <a:off x="4716016" y="5013176"/>
            <a:ext cx="201622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/>
          <p:cNvSpPr txBox="1"/>
          <p:nvPr/>
        </p:nvSpPr>
        <p:spPr>
          <a:xfrm>
            <a:off x="7308304" y="3669770"/>
            <a:ext cx="164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Kappaleet</a:t>
            </a:r>
            <a:endParaRPr lang="fi-FI" sz="2800" dirty="0"/>
          </a:p>
        </p:txBody>
      </p:sp>
      <p:cxnSp>
        <p:nvCxnSpPr>
          <p:cNvPr id="14" name="Suora nuoliyhdysviiva 13"/>
          <p:cNvCxnSpPr/>
          <p:nvPr/>
        </p:nvCxnSpPr>
        <p:spPr>
          <a:xfrm flipH="1" flipV="1">
            <a:off x="6588224" y="3861048"/>
            <a:ext cx="775252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/>
          <p:cNvCxnSpPr/>
          <p:nvPr/>
        </p:nvCxnSpPr>
        <p:spPr>
          <a:xfrm flipH="1">
            <a:off x="6192180" y="4188438"/>
            <a:ext cx="1332148" cy="10863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/>
          <p:cNvCxnSpPr/>
          <p:nvPr/>
        </p:nvCxnSpPr>
        <p:spPr>
          <a:xfrm flipH="1">
            <a:off x="6948264" y="4083780"/>
            <a:ext cx="368424" cy="2093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095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611560" y="836712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&lt;</a:t>
            </a:r>
            <a:r>
              <a:rPr lang="fi-FI" dirty="0" err="1"/>
              <a:t>body</a:t>
            </a:r>
            <a:r>
              <a:rPr lang="fi-FI" dirty="0"/>
              <a:t>&gt;</a:t>
            </a:r>
          </a:p>
          <a:p>
            <a:r>
              <a:rPr lang="fi-FI" dirty="0"/>
              <a:t>    &lt;h1&gt;Tyylimäärittelyt&lt;/h1&gt;</a:t>
            </a:r>
          </a:p>
          <a:p>
            <a:r>
              <a:rPr lang="fi-FI" dirty="0"/>
              <a:t>    &lt;p&gt;Nyt pitäisi vasemman marginaalin olla 20 % näytön leveydestä, teksti</a:t>
            </a:r>
          </a:p>
          <a:p>
            <a:r>
              <a:rPr lang="fi-FI" dirty="0"/>
              <a:t>      keskellä 60 % näytöstä ja oikea marginaali 20 % näytöstä.&lt;/p&gt;</a:t>
            </a:r>
          </a:p>
          <a:p>
            <a:r>
              <a:rPr lang="fi-FI" dirty="0"/>
              <a:t>    &lt;p&gt;Ilkka </a:t>
            </a:r>
            <a:r>
              <a:rPr lang="fi-FI" dirty="0" err="1"/>
              <a:t>Remeksen</a:t>
            </a:r>
            <a:r>
              <a:rPr lang="fi-FI" dirty="0"/>
              <a:t> ensimmäiset romaanit Pääkallonkehrääjä, Karjalan lunnaat</a:t>
            </a:r>
          </a:p>
          <a:p>
            <a:r>
              <a:rPr lang="fi-FI" dirty="0"/>
              <a:t>      ja Pedon syleily liittyivät kaikki Suomen historian suuriin käänteisiin -</a:t>
            </a:r>
          </a:p>
          <a:p>
            <a:r>
              <a:rPr lang="fi-FI" dirty="0"/>
              <a:t>      todellisiin tai kuviteltuihin. Niissä </a:t>
            </a:r>
            <a:r>
              <a:rPr lang="fi-FI" dirty="0" err="1"/>
              <a:t>Remes</a:t>
            </a:r>
            <a:r>
              <a:rPr lang="fi-FI" dirty="0"/>
              <a:t> on parhaimmillaan, ja hänet</a:t>
            </a:r>
          </a:p>
          <a:p>
            <a:r>
              <a:rPr lang="fi-FI" dirty="0"/>
              <a:t>      todettiin yhdestä suusta kansainväliset mitat täyttäväksi kyvyksi omassa</a:t>
            </a:r>
          </a:p>
          <a:p>
            <a:r>
              <a:rPr lang="fi-FI" dirty="0"/>
              <a:t>      lajissaan.&lt;/p&gt;</a:t>
            </a:r>
          </a:p>
          <a:p>
            <a:r>
              <a:rPr lang="fi-FI" dirty="0"/>
              <a:t>    &lt;p&gt;&lt;a </a:t>
            </a:r>
            <a:r>
              <a:rPr lang="fi-FI" dirty="0" err="1"/>
              <a:t>href="http://fi.wikipedia.org/wiki/Ilkka_Remes</a:t>
            </a:r>
            <a:r>
              <a:rPr lang="fi-FI" dirty="0"/>
              <a:t>"&gt;Ilkka </a:t>
            </a:r>
            <a:r>
              <a:rPr lang="fi-FI" dirty="0" err="1"/>
              <a:t>Remeksen</a:t>
            </a:r>
            <a:endParaRPr lang="fi-FI" dirty="0"/>
          </a:p>
          <a:p>
            <a:r>
              <a:rPr lang="fi-FI" dirty="0"/>
              <a:t>        </a:t>
            </a:r>
            <a:r>
              <a:rPr lang="fi-FI" dirty="0" err="1"/>
              <a:t>wikipediatiedot</a:t>
            </a:r>
            <a:r>
              <a:rPr lang="fi-FI" dirty="0"/>
              <a:t>&lt;/a&gt;&lt;/p&gt;</a:t>
            </a:r>
          </a:p>
          <a:p>
            <a:r>
              <a:rPr lang="fi-FI" dirty="0"/>
              <a:t>    &lt;p&gt;</a:t>
            </a:r>
            <a:r>
              <a:rPr lang="fi-FI" dirty="0" err="1"/>
              <a:t>Remeksen</a:t>
            </a:r>
            <a:r>
              <a:rPr lang="fi-FI" dirty="0"/>
              <a:t> tekniikka alkaa väsyttää, kun hän pyrkii kertomaan, mitä</a:t>
            </a:r>
          </a:p>
          <a:p>
            <a:r>
              <a:rPr lang="fi-FI" dirty="0"/>
              <a:t>      puolenkymmentä ihmistä tai ryhmää tekee samaan aikaan. Se johtaa</a:t>
            </a:r>
          </a:p>
          <a:p>
            <a:r>
              <a:rPr lang="fi-FI" dirty="0"/>
              <a:t>      sirpaloitumiseen.&lt;/p&gt;</a:t>
            </a:r>
          </a:p>
          <a:p>
            <a:r>
              <a:rPr lang="fi-FI" dirty="0"/>
              <a:t>    </a:t>
            </a:r>
          </a:p>
          <a:p>
            <a:r>
              <a:rPr lang="fi-FI" dirty="0"/>
              <a:t>  &lt;/</a:t>
            </a:r>
            <a:r>
              <a:rPr lang="fi-FI" dirty="0" err="1"/>
              <a:t>body</a:t>
            </a:r>
            <a:r>
              <a:rPr lang="fi-FI" dirty="0"/>
              <a:t>&gt;</a:t>
            </a:r>
          </a:p>
          <a:p>
            <a:r>
              <a:rPr lang="fi-FI" dirty="0"/>
              <a:t>&lt;/html&gt;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3479836" y="116632"/>
            <a:ext cx="490858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2800" dirty="0" smtClean="0"/>
              <a:t>Tässä sivun mukainen html-jatko</a:t>
            </a:r>
            <a:endParaRPr lang="fi-FI" sz="2800" dirty="0"/>
          </a:p>
        </p:txBody>
      </p:sp>
      <p:cxnSp>
        <p:nvCxnSpPr>
          <p:cNvPr id="5" name="Suora nuoliyhdysviiva 4"/>
          <p:cNvCxnSpPr/>
          <p:nvPr/>
        </p:nvCxnSpPr>
        <p:spPr>
          <a:xfrm flipH="1">
            <a:off x="2843808" y="378242"/>
            <a:ext cx="504056" cy="3864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nuoliyhdysviiva 6"/>
          <p:cNvCxnSpPr/>
          <p:nvPr/>
        </p:nvCxnSpPr>
        <p:spPr>
          <a:xfrm flipH="1">
            <a:off x="5148064" y="639852"/>
            <a:ext cx="216024" cy="4848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6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Lisää tyylimäärittelyjä</a:t>
            </a:r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3131840" y="2726923"/>
            <a:ext cx="5022304" cy="34163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i-FI" sz="2400" dirty="0"/>
              <a:t>.korostettu {</a:t>
            </a:r>
            <a:r>
              <a:rPr lang="fi-FI" sz="2400" dirty="0" err="1"/>
              <a:t>background</a:t>
            </a:r>
            <a:r>
              <a:rPr lang="fi-FI" sz="2400" dirty="0"/>
              <a:t> :#FFFFC0;</a:t>
            </a:r>
          </a:p>
          <a:p>
            <a:r>
              <a:rPr lang="fi-FI" sz="2400" dirty="0"/>
              <a:t>        </a:t>
            </a:r>
            <a:r>
              <a:rPr lang="fi-FI" sz="2400" dirty="0" err="1"/>
              <a:t>margin-left</a:t>
            </a:r>
            <a:r>
              <a:rPr lang="fi-FI" sz="2400" dirty="0"/>
              <a:t>: 5%;</a:t>
            </a:r>
          </a:p>
          <a:p>
            <a:r>
              <a:rPr lang="fi-FI" sz="2400" dirty="0"/>
              <a:t>        </a:t>
            </a:r>
            <a:r>
              <a:rPr lang="fi-FI" sz="2400" dirty="0" err="1"/>
              <a:t>margin-right</a:t>
            </a:r>
            <a:r>
              <a:rPr lang="fi-FI" sz="2400" dirty="0"/>
              <a:t>: 5%;</a:t>
            </a:r>
          </a:p>
          <a:p>
            <a:r>
              <a:rPr lang="fi-FI" sz="2400" dirty="0"/>
              <a:t>        </a:t>
            </a:r>
            <a:r>
              <a:rPr lang="fi-FI" sz="2400" dirty="0" err="1"/>
              <a:t>font-weight</a:t>
            </a:r>
            <a:r>
              <a:rPr lang="fi-FI" sz="2400" dirty="0"/>
              <a:t>: </a:t>
            </a:r>
            <a:r>
              <a:rPr lang="fi-FI" sz="2400" dirty="0" err="1"/>
              <a:t>bold</a:t>
            </a:r>
            <a:r>
              <a:rPr lang="fi-FI" sz="2400" dirty="0"/>
              <a:t>;</a:t>
            </a:r>
          </a:p>
          <a:p>
            <a:r>
              <a:rPr lang="fi-FI" sz="2400" dirty="0"/>
              <a:t>        </a:t>
            </a:r>
            <a:r>
              <a:rPr lang="fi-FI" sz="2400" dirty="0" err="1"/>
              <a:t>border</a:t>
            </a:r>
            <a:r>
              <a:rPr lang="fi-FI" sz="2400" dirty="0"/>
              <a:t>:	</a:t>
            </a:r>
            <a:r>
              <a:rPr lang="fi-FI" sz="2400" dirty="0" err="1"/>
              <a:t>solid</a:t>
            </a:r>
            <a:r>
              <a:rPr lang="fi-FI" sz="2400" dirty="0"/>
              <a:t> 3px}</a:t>
            </a:r>
          </a:p>
          <a:p>
            <a:endParaRPr lang="fi-FI" sz="2400" dirty="0" smtClean="0"/>
          </a:p>
          <a:p>
            <a:r>
              <a:rPr lang="fi-FI" sz="2400" dirty="0" smtClean="0"/>
              <a:t>.</a:t>
            </a:r>
            <a:r>
              <a:rPr lang="fi-FI" sz="2400" dirty="0"/>
              <a:t>sisennetty {</a:t>
            </a:r>
            <a:r>
              <a:rPr lang="fi-FI" sz="2400" dirty="0" err="1"/>
              <a:t>margin-left</a:t>
            </a:r>
            <a:r>
              <a:rPr lang="fi-FI" sz="2400" dirty="0"/>
              <a:t>: 15%;</a:t>
            </a:r>
          </a:p>
          <a:p>
            <a:r>
              <a:rPr lang="fi-FI" sz="2400" dirty="0"/>
              <a:t>            </a:t>
            </a:r>
            <a:r>
              <a:rPr lang="fi-FI" sz="2400" dirty="0" err="1"/>
              <a:t>margin-right</a:t>
            </a:r>
            <a:r>
              <a:rPr lang="fi-FI" sz="2400" dirty="0"/>
              <a:t>: 15%;</a:t>
            </a:r>
          </a:p>
          <a:p>
            <a:r>
              <a:rPr lang="fi-FI" sz="2400" dirty="0"/>
              <a:t>            </a:t>
            </a:r>
            <a:r>
              <a:rPr lang="fi-FI" sz="2400" dirty="0" err="1"/>
              <a:t>text-align</a:t>
            </a:r>
            <a:r>
              <a:rPr lang="fi-FI" sz="2400" dirty="0"/>
              <a:t>: </a:t>
            </a:r>
            <a:r>
              <a:rPr lang="fi-FI" sz="2400" dirty="0" err="1"/>
              <a:t>justify</a:t>
            </a:r>
            <a:r>
              <a:rPr lang="fi-FI" sz="2400" dirty="0"/>
              <a:t>;}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611560" y="1772816"/>
            <a:ext cx="69046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Kirjoitetaan edellisiin tyylimäärittelyihin lisäksi</a:t>
            </a:r>
            <a:br>
              <a:rPr lang="fi-FI" sz="2800" dirty="0" smtClean="0"/>
            </a:br>
            <a:r>
              <a:rPr lang="fi-FI" sz="2800" dirty="0" smtClean="0"/>
              <a:t>seuraavat rivit:</a:t>
            </a:r>
            <a:endParaRPr lang="fi-FI" sz="2800" dirty="0"/>
          </a:p>
        </p:txBody>
      </p:sp>
      <p:sp>
        <p:nvSpPr>
          <p:cNvPr id="6" name="Tekstiruutu 5"/>
          <p:cNvSpPr txBox="1"/>
          <p:nvPr/>
        </p:nvSpPr>
        <p:spPr>
          <a:xfrm>
            <a:off x="513304" y="2900843"/>
            <a:ext cx="197111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Määrittelee </a:t>
            </a:r>
            <a:br>
              <a:rPr lang="fi-FI" sz="2800" dirty="0" smtClean="0"/>
            </a:br>
            <a:r>
              <a:rPr lang="fi-FI" sz="2800" dirty="0" smtClean="0"/>
              <a:t>kappaleen</a:t>
            </a:r>
            <a:br>
              <a:rPr lang="fi-FI" sz="2800" dirty="0" smtClean="0"/>
            </a:br>
            <a:r>
              <a:rPr lang="fi-FI" sz="2800" dirty="0" smtClean="0"/>
              <a:t>tyyliluokan</a:t>
            </a:r>
            <a:br>
              <a:rPr lang="fi-FI" sz="2800" dirty="0" smtClean="0"/>
            </a:br>
            <a:r>
              <a:rPr lang="fi-FI" sz="2800" b="1" dirty="0" smtClean="0"/>
              <a:t>korostettu</a:t>
            </a:r>
            <a:endParaRPr lang="fi-FI" sz="2800" b="1" dirty="0"/>
          </a:p>
        </p:txBody>
      </p:sp>
      <p:sp>
        <p:nvSpPr>
          <p:cNvPr id="9" name="Vasen aaltosulje 8"/>
          <p:cNvSpPr/>
          <p:nvPr/>
        </p:nvSpPr>
        <p:spPr>
          <a:xfrm>
            <a:off x="2699792" y="2900843"/>
            <a:ext cx="288032" cy="1536269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/>
          <p:cNvSpPr txBox="1"/>
          <p:nvPr/>
        </p:nvSpPr>
        <p:spPr>
          <a:xfrm>
            <a:off x="513304" y="5229200"/>
            <a:ext cx="17845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Tyyliluokka</a:t>
            </a:r>
            <a:br>
              <a:rPr lang="fi-FI" sz="2800" dirty="0" smtClean="0"/>
            </a:br>
            <a:r>
              <a:rPr lang="fi-FI" sz="2800" b="1" dirty="0" smtClean="0"/>
              <a:t>sisennetty</a:t>
            </a:r>
            <a:endParaRPr lang="fi-FI" sz="2800" b="1" dirty="0"/>
          </a:p>
        </p:txBody>
      </p:sp>
      <p:sp>
        <p:nvSpPr>
          <p:cNvPr id="11" name="Vasen aaltosulje 10"/>
          <p:cNvSpPr/>
          <p:nvPr/>
        </p:nvSpPr>
        <p:spPr>
          <a:xfrm>
            <a:off x="2697528" y="5085184"/>
            <a:ext cx="288032" cy="936104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79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899592" y="332656"/>
            <a:ext cx="69847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&lt;html&gt;</a:t>
            </a:r>
          </a:p>
          <a:p>
            <a:r>
              <a:rPr lang="fi-FI" dirty="0"/>
              <a:t>  &lt;</a:t>
            </a:r>
            <a:r>
              <a:rPr lang="fi-FI" dirty="0" err="1"/>
              <a:t>head</a:t>
            </a:r>
            <a:r>
              <a:rPr lang="fi-FI" dirty="0"/>
              <a:t>&gt;</a:t>
            </a:r>
          </a:p>
          <a:p>
            <a:r>
              <a:rPr lang="fi-FI" dirty="0"/>
              <a:t>    &lt;</a:t>
            </a:r>
            <a:r>
              <a:rPr lang="fi-FI" dirty="0" err="1"/>
              <a:t>title</a:t>
            </a:r>
            <a:r>
              <a:rPr lang="fi-FI" dirty="0"/>
              <a:t>&gt;Ilkka </a:t>
            </a:r>
            <a:r>
              <a:rPr lang="fi-FI" dirty="0" err="1"/>
              <a:t>Remes</a:t>
            </a:r>
            <a:r>
              <a:rPr lang="fi-FI" dirty="0"/>
              <a:t>&lt;/</a:t>
            </a:r>
            <a:r>
              <a:rPr lang="fi-FI" dirty="0" err="1"/>
              <a:t>title</a:t>
            </a:r>
            <a:r>
              <a:rPr lang="fi-FI" dirty="0"/>
              <a:t>&gt;</a:t>
            </a:r>
          </a:p>
          <a:p>
            <a:r>
              <a:rPr lang="fi-FI" dirty="0"/>
              <a:t>    &lt;</a:t>
            </a:r>
            <a:r>
              <a:rPr lang="fi-FI" dirty="0" err="1"/>
              <a:t>style</a:t>
            </a:r>
            <a:r>
              <a:rPr lang="fi-FI" dirty="0"/>
              <a:t> </a:t>
            </a:r>
            <a:r>
              <a:rPr lang="fi-FI" dirty="0" err="1"/>
              <a:t>type="text/css</a:t>
            </a:r>
            <a:r>
              <a:rPr lang="fi-FI" dirty="0"/>
              <a:t>"&gt;</a:t>
            </a:r>
          </a:p>
          <a:p>
            <a:r>
              <a:rPr lang="fi-FI" dirty="0" err="1"/>
              <a:t>body</a:t>
            </a:r>
            <a:r>
              <a:rPr lang="fi-FI" dirty="0"/>
              <a:t> {</a:t>
            </a:r>
            <a:r>
              <a:rPr lang="fi-FI" dirty="0" err="1"/>
              <a:t>margin-left</a:t>
            </a:r>
            <a:r>
              <a:rPr lang="fi-FI" dirty="0"/>
              <a:t>: 20%;</a:t>
            </a:r>
          </a:p>
          <a:p>
            <a:r>
              <a:rPr lang="fi-FI" dirty="0"/>
              <a:t>      </a:t>
            </a:r>
            <a:r>
              <a:rPr lang="fi-FI" dirty="0" err="1"/>
              <a:t>margin-right</a:t>
            </a:r>
            <a:r>
              <a:rPr lang="fi-FI" dirty="0"/>
              <a:t>: 20%;</a:t>
            </a:r>
          </a:p>
          <a:p>
            <a:r>
              <a:rPr lang="fi-FI" dirty="0" smtClean="0"/>
              <a:t>      </a:t>
            </a:r>
            <a:r>
              <a:rPr lang="fi-FI" dirty="0" err="1" smtClean="0"/>
              <a:t>font-size</a:t>
            </a:r>
            <a:r>
              <a:rPr lang="fi-FI" dirty="0"/>
              <a:t>: 120%;</a:t>
            </a:r>
          </a:p>
          <a:p>
            <a:r>
              <a:rPr lang="fi-FI" dirty="0"/>
              <a:t>      </a:t>
            </a:r>
            <a:r>
              <a:rPr lang="fi-FI" dirty="0" err="1" smtClean="0"/>
              <a:t>color</a:t>
            </a:r>
            <a:r>
              <a:rPr lang="fi-FI" dirty="0"/>
              <a:t>: </a:t>
            </a:r>
            <a:r>
              <a:rPr lang="fi-FI" dirty="0" err="1"/>
              <a:t>black</a:t>
            </a:r>
            <a:r>
              <a:rPr lang="fi-FI" dirty="0"/>
              <a:t>;</a:t>
            </a:r>
          </a:p>
          <a:p>
            <a:r>
              <a:rPr lang="fi-FI" dirty="0" smtClean="0"/>
              <a:t>      </a:t>
            </a:r>
            <a:r>
              <a:rPr lang="fi-FI" dirty="0" err="1" smtClean="0"/>
              <a:t>background</a:t>
            </a:r>
            <a:r>
              <a:rPr lang="fi-FI" dirty="0"/>
              <a:t>: #f0f0f0;</a:t>
            </a:r>
          </a:p>
          <a:p>
            <a:r>
              <a:rPr lang="fi-FI" dirty="0" smtClean="0"/>
              <a:t>       }</a:t>
            </a:r>
            <a:endParaRPr lang="fi-FI" dirty="0"/>
          </a:p>
          <a:p>
            <a:r>
              <a:rPr lang="fi-FI" dirty="0"/>
              <a:t>h1 {</a:t>
            </a:r>
            <a:r>
              <a:rPr lang="fi-FI" dirty="0" err="1"/>
              <a:t>background</a:t>
            </a:r>
            <a:r>
              <a:rPr lang="fi-FI" dirty="0"/>
              <a:t>: </a:t>
            </a:r>
            <a:r>
              <a:rPr lang="fi-FI" dirty="0" err="1"/>
              <a:t>yellow</a:t>
            </a:r>
            <a:r>
              <a:rPr lang="fi-FI" dirty="0"/>
              <a:t>; </a:t>
            </a:r>
            <a:r>
              <a:rPr lang="fi-FI" dirty="0" err="1"/>
              <a:t>color</a:t>
            </a:r>
            <a:r>
              <a:rPr lang="fi-FI" dirty="0"/>
              <a:t>: </a:t>
            </a:r>
            <a:r>
              <a:rPr lang="fi-FI" dirty="0" err="1"/>
              <a:t>black;text-align</a:t>
            </a:r>
            <a:r>
              <a:rPr lang="fi-FI" dirty="0"/>
              <a:t>: center</a:t>
            </a:r>
            <a:r>
              <a:rPr lang="fi-FI" dirty="0" smtClean="0"/>
              <a:t>;}</a:t>
            </a:r>
          </a:p>
          <a:p>
            <a:endParaRPr lang="fi-FI" dirty="0"/>
          </a:p>
          <a:p>
            <a:r>
              <a:rPr lang="fi-FI" dirty="0"/>
              <a:t>.korostettu {</a:t>
            </a:r>
            <a:r>
              <a:rPr lang="fi-FI" dirty="0" err="1"/>
              <a:t>background</a:t>
            </a:r>
            <a:r>
              <a:rPr lang="fi-FI" dirty="0"/>
              <a:t> :#FFFFC0;</a:t>
            </a:r>
          </a:p>
          <a:p>
            <a:r>
              <a:rPr lang="fi-FI" dirty="0"/>
              <a:t>        </a:t>
            </a:r>
            <a:r>
              <a:rPr lang="fi-FI" dirty="0" err="1"/>
              <a:t>margin-left</a:t>
            </a:r>
            <a:r>
              <a:rPr lang="fi-FI" dirty="0"/>
              <a:t>: 5%;</a:t>
            </a:r>
          </a:p>
          <a:p>
            <a:r>
              <a:rPr lang="fi-FI" dirty="0"/>
              <a:t>        </a:t>
            </a:r>
            <a:r>
              <a:rPr lang="fi-FI" dirty="0" err="1"/>
              <a:t>margin-right</a:t>
            </a:r>
            <a:r>
              <a:rPr lang="fi-FI" dirty="0"/>
              <a:t>: 5%;</a:t>
            </a:r>
          </a:p>
          <a:p>
            <a:r>
              <a:rPr lang="fi-FI" dirty="0"/>
              <a:t>        </a:t>
            </a:r>
            <a:r>
              <a:rPr lang="fi-FI" dirty="0" err="1"/>
              <a:t>font-weight</a:t>
            </a:r>
            <a:r>
              <a:rPr lang="fi-FI" dirty="0"/>
              <a:t>: </a:t>
            </a:r>
            <a:r>
              <a:rPr lang="fi-FI" dirty="0" err="1"/>
              <a:t>bold</a:t>
            </a:r>
            <a:r>
              <a:rPr lang="fi-FI" dirty="0"/>
              <a:t>;</a:t>
            </a:r>
          </a:p>
          <a:p>
            <a:r>
              <a:rPr lang="fi-FI" dirty="0"/>
              <a:t>        </a:t>
            </a:r>
            <a:r>
              <a:rPr lang="fi-FI" dirty="0" err="1" smtClean="0"/>
              <a:t>border</a:t>
            </a:r>
            <a:r>
              <a:rPr lang="fi-FI" dirty="0" smtClean="0"/>
              <a:t>: </a:t>
            </a:r>
            <a:r>
              <a:rPr lang="fi-FI" dirty="0" err="1" smtClean="0"/>
              <a:t>solid</a:t>
            </a:r>
            <a:r>
              <a:rPr lang="fi-FI" dirty="0" smtClean="0"/>
              <a:t> </a:t>
            </a:r>
            <a:r>
              <a:rPr lang="fi-FI" dirty="0"/>
              <a:t>3px}</a:t>
            </a:r>
          </a:p>
          <a:p>
            <a:r>
              <a:rPr lang="fi-FI" dirty="0"/>
              <a:t>.sisennetty {</a:t>
            </a:r>
            <a:r>
              <a:rPr lang="fi-FI" dirty="0" err="1"/>
              <a:t>margin-left</a:t>
            </a:r>
            <a:r>
              <a:rPr lang="fi-FI" dirty="0"/>
              <a:t>: 15%;</a:t>
            </a:r>
          </a:p>
          <a:p>
            <a:r>
              <a:rPr lang="fi-FI" dirty="0"/>
              <a:t>            </a:t>
            </a:r>
            <a:r>
              <a:rPr lang="fi-FI" dirty="0" err="1"/>
              <a:t>margin-right</a:t>
            </a:r>
            <a:r>
              <a:rPr lang="fi-FI" dirty="0"/>
              <a:t>: 15%;</a:t>
            </a:r>
          </a:p>
          <a:p>
            <a:r>
              <a:rPr lang="fi-FI" dirty="0"/>
              <a:t>            </a:t>
            </a:r>
            <a:r>
              <a:rPr lang="fi-FI" dirty="0" err="1"/>
              <a:t>text-align</a:t>
            </a:r>
            <a:r>
              <a:rPr lang="fi-FI" dirty="0"/>
              <a:t>: </a:t>
            </a:r>
            <a:r>
              <a:rPr lang="fi-FI" dirty="0" err="1"/>
              <a:t>justify</a:t>
            </a:r>
            <a:r>
              <a:rPr lang="fi-FI" dirty="0"/>
              <a:t>;}</a:t>
            </a:r>
          </a:p>
          <a:p>
            <a:r>
              <a:rPr lang="fi-FI" dirty="0"/>
              <a:t>a:link:hover {</a:t>
            </a:r>
            <a:r>
              <a:rPr lang="fi-FI" dirty="0" err="1"/>
              <a:t>background</a:t>
            </a:r>
            <a:r>
              <a:rPr lang="fi-FI" dirty="0"/>
              <a:t>: </a:t>
            </a:r>
            <a:r>
              <a:rPr lang="fi-FI" dirty="0" err="1"/>
              <a:t>yellow</a:t>
            </a:r>
            <a:r>
              <a:rPr lang="fi-FI" dirty="0"/>
              <a:t>; </a:t>
            </a:r>
            <a:r>
              <a:rPr lang="fi-FI" dirty="0" err="1"/>
              <a:t>color</a:t>
            </a:r>
            <a:r>
              <a:rPr lang="fi-FI" dirty="0"/>
              <a:t>: </a:t>
            </a:r>
            <a:r>
              <a:rPr lang="fi-FI" dirty="0" err="1"/>
              <a:t>black</a:t>
            </a:r>
            <a:r>
              <a:rPr lang="fi-FI" dirty="0"/>
              <a:t>}</a:t>
            </a:r>
          </a:p>
          <a:p>
            <a:r>
              <a:rPr lang="fi-FI" dirty="0"/>
              <a:t>&lt;/</a:t>
            </a:r>
            <a:r>
              <a:rPr lang="fi-FI" dirty="0" err="1"/>
              <a:t>style</a:t>
            </a:r>
            <a:r>
              <a:rPr lang="fi-FI" dirty="0" smtClean="0"/>
              <a:t>&gt;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4644008" y="620688"/>
            <a:ext cx="3478068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2800" dirty="0" smtClean="0"/>
              <a:t>Tässä saatu </a:t>
            </a:r>
            <a:r>
              <a:rPr lang="fi-FI" sz="2800" dirty="0" err="1" smtClean="0"/>
              <a:t>täydenetty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tyylimäärittely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477435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kappaleluokkien käyttö</a:t>
            </a:r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2483768" y="2060848"/>
            <a:ext cx="60486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&lt;p </a:t>
            </a:r>
            <a:r>
              <a:rPr lang="fi-FI" dirty="0" err="1"/>
              <a:t>class="korostettu</a:t>
            </a:r>
            <a:r>
              <a:rPr lang="fi-FI" dirty="0"/>
              <a:t>"&gt;Ilkka </a:t>
            </a:r>
            <a:r>
              <a:rPr lang="fi-FI" dirty="0" err="1"/>
              <a:t>Remeksen</a:t>
            </a:r>
            <a:r>
              <a:rPr lang="fi-FI" dirty="0"/>
              <a:t> ensimmäiset romaanit </a:t>
            </a:r>
            <a:r>
              <a:rPr lang="fi-FI" dirty="0" smtClean="0"/>
              <a:t>Pääkallonkehrääjä, Karjalan </a:t>
            </a:r>
            <a:r>
              <a:rPr lang="fi-FI" dirty="0"/>
              <a:t>lunnaat ja Pedon syleily liittyivät kaikki Suomen </a:t>
            </a:r>
            <a:r>
              <a:rPr lang="fi-FI" dirty="0" smtClean="0"/>
              <a:t>historian suuriin </a:t>
            </a:r>
            <a:r>
              <a:rPr lang="fi-FI" dirty="0"/>
              <a:t>käänteisiin - todellisiin tai kuviteltuihin. Niissä </a:t>
            </a:r>
            <a:r>
              <a:rPr lang="fi-FI" dirty="0" err="1"/>
              <a:t>Remes</a:t>
            </a:r>
            <a:r>
              <a:rPr lang="fi-FI" dirty="0"/>
              <a:t> </a:t>
            </a:r>
            <a:r>
              <a:rPr lang="fi-FI" dirty="0" smtClean="0"/>
              <a:t>on parhaimmillaan</a:t>
            </a:r>
            <a:r>
              <a:rPr lang="fi-FI" dirty="0"/>
              <a:t>, ja hänet todettiin yhdestä suusta kansainväliset </a:t>
            </a:r>
            <a:r>
              <a:rPr lang="fi-FI" dirty="0" smtClean="0"/>
              <a:t>mitat täyttäväksi </a:t>
            </a:r>
            <a:r>
              <a:rPr lang="fi-FI" dirty="0"/>
              <a:t>kyvyksi omassa lajissaan</a:t>
            </a:r>
            <a:r>
              <a:rPr lang="fi-FI" dirty="0" smtClean="0"/>
              <a:t>.</a:t>
            </a:r>
          </a:p>
          <a:p>
            <a:r>
              <a:rPr lang="fi-FI" dirty="0" smtClean="0"/>
              <a:t>&lt;/</a:t>
            </a:r>
            <a:r>
              <a:rPr lang="fi-FI" dirty="0"/>
              <a:t>p&gt;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683568" y="1367190"/>
            <a:ext cx="6463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Kappale käyttää tyylimäärittelyä </a:t>
            </a:r>
            <a:r>
              <a:rPr lang="fi-FI" sz="2800" b="1" dirty="0" smtClean="0"/>
              <a:t>korostettu</a:t>
            </a:r>
            <a:endParaRPr lang="fi-FI" sz="2800" b="1" dirty="0"/>
          </a:p>
        </p:txBody>
      </p:sp>
      <p:sp>
        <p:nvSpPr>
          <p:cNvPr id="5" name="Suorakulmio 4"/>
          <p:cNvSpPr/>
          <p:nvPr/>
        </p:nvSpPr>
        <p:spPr>
          <a:xfrm>
            <a:off x="2339752" y="4065546"/>
            <a:ext cx="6552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&lt;p </a:t>
            </a:r>
            <a:r>
              <a:rPr lang="fi-FI" dirty="0" err="1"/>
              <a:t>class="sisennetty</a:t>
            </a:r>
            <a:r>
              <a:rPr lang="fi-FI" dirty="0"/>
              <a:t>"&gt;Kaavamaiselta tuntuu myös säntäily pitkin ja </a:t>
            </a:r>
            <a:r>
              <a:rPr lang="fi-FI" dirty="0" smtClean="0"/>
              <a:t>poikin Eurooppaa</a:t>
            </a:r>
            <a:r>
              <a:rPr lang="fi-FI" dirty="0"/>
              <a:t>, varsinkin kun takaa-ajajat aina ihmeellisesti pääsevät </a:t>
            </a:r>
            <a:r>
              <a:rPr lang="fi-FI" dirty="0" smtClean="0"/>
              <a:t>jäljille kaikista </a:t>
            </a:r>
            <a:r>
              <a:rPr lang="fi-FI" dirty="0"/>
              <a:t>varotoimista huolimatta. Henkilötkin jäävät pinnallisiksi</a:t>
            </a:r>
            <a:r>
              <a:rPr lang="fi-FI" dirty="0" smtClean="0"/>
              <a:t>.</a:t>
            </a:r>
          </a:p>
          <a:p>
            <a:r>
              <a:rPr lang="fi-FI" dirty="0" smtClean="0"/>
              <a:t>&lt;/</a:t>
            </a:r>
            <a:r>
              <a:rPr lang="fi-FI" dirty="0"/>
              <a:t>p&gt;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323528" y="4092173"/>
            <a:ext cx="17184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Tyyli</a:t>
            </a:r>
            <a:br>
              <a:rPr lang="fi-FI" sz="2800" dirty="0" smtClean="0"/>
            </a:br>
            <a:r>
              <a:rPr lang="fi-FI" sz="2800" b="1" dirty="0" smtClean="0"/>
              <a:t>sisennetty</a:t>
            </a:r>
            <a:endParaRPr lang="fi-FI" sz="2800" b="1" dirty="0"/>
          </a:p>
        </p:txBody>
      </p:sp>
      <p:cxnSp>
        <p:nvCxnSpPr>
          <p:cNvPr id="8" name="Suora nuoliyhdysviiva 7"/>
          <p:cNvCxnSpPr/>
          <p:nvPr/>
        </p:nvCxnSpPr>
        <p:spPr>
          <a:xfrm flipV="1">
            <a:off x="1547664" y="4293096"/>
            <a:ext cx="648072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nuoliyhdysviiva 9"/>
          <p:cNvCxnSpPr/>
          <p:nvPr/>
        </p:nvCxnSpPr>
        <p:spPr>
          <a:xfrm flipH="1">
            <a:off x="4499992" y="1772816"/>
            <a:ext cx="1008112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788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dirty="0" smtClean="0"/>
              <a:t>Tyylimäärittely </a:t>
            </a:r>
            <a:r>
              <a:rPr lang="fi-FI" b="1" dirty="0" smtClean="0"/>
              <a:t>div</a:t>
            </a:r>
            <a:r>
              <a:rPr lang="fi-FI" dirty="0" smtClean="0"/>
              <a:t>-elementin</a:t>
            </a:r>
            <a:br>
              <a:rPr lang="fi-FI" dirty="0" smtClean="0"/>
            </a:br>
            <a:r>
              <a:rPr lang="fi-FI" dirty="0" smtClean="0"/>
              <a:t>sisällä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755576" y="1628800"/>
            <a:ext cx="722800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Mikä tahansa elementti (kappale, kuva </a:t>
            </a:r>
            <a:r>
              <a:rPr lang="fi-FI" sz="2800" dirty="0" err="1" smtClean="0"/>
              <a:t>jne</a:t>
            </a:r>
            <a:r>
              <a:rPr lang="fi-FI" sz="2800" dirty="0" smtClean="0"/>
              <a:t>)</a:t>
            </a:r>
            <a:br>
              <a:rPr lang="fi-FI" sz="2800" dirty="0" smtClean="0"/>
            </a:br>
            <a:r>
              <a:rPr lang="fi-FI" sz="2800" dirty="0" smtClean="0"/>
              <a:t>voidaan sulkea </a:t>
            </a:r>
            <a:r>
              <a:rPr lang="fi-FI" sz="2800" b="1" dirty="0" err="1" smtClean="0"/>
              <a:t>div</a:t>
            </a:r>
            <a:r>
              <a:rPr lang="fi-FI" sz="2800" dirty="0" err="1" smtClean="0"/>
              <a:t>-tagien</a:t>
            </a:r>
            <a:r>
              <a:rPr lang="fi-FI" sz="2800" dirty="0" smtClean="0"/>
              <a:t> sisään div-elementiksi.</a:t>
            </a:r>
          </a:p>
          <a:p>
            <a:r>
              <a:rPr lang="fi-FI" sz="2800" dirty="0" smtClean="0"/>
              <a:t>Tällöin sille voidaan antaa oma tyylimäärittely,</a:t>
            </a:r>
            <a:br>
              <a:rPr lang="fi-FI" sz="2800" dirty="0" smtClean="0"/>
            </a:br>
            <a:r>
              <a:rPr lang="fi-FI" sz="2800" dirty="0" smtClean="0"/>
              <a:t>esimerkiksi asemointi oikealle, keskelle, oma</a:t>
            </a:r>
            <a:br>
              <a:rPr lang="fi-FI" sz="2800" dirty="0" smtClean="0"/>
            </a:br>
            <a:r>
              <a:rPr lang="fi-FI" sz="2800" dirty="0" smtClean="0"/>
              <a:t>taustaväri </a:t>
            </a:r>
            <a:r>
              <a:rPr lang="fi-FI" sz="2800" dirty="0" err="1" smtClean="0"/>
              <a:t>jne</a:t>
            </a:r>
            <a:endParaRPr lang="fi-FI" sz="2800" dirty="0"/>
          </a:p>
        </p:txBody>
      </p:sp>
      <p:sp>
        <p:nvSpPr>
          <p:cNvPr id="4" name="Suorakulmio 3"/>
          <p:cNvSpPr/>
          <p:nvPr/>
        </p:nvSpPr>
        <p:spPr>
          <a:xfrm>
            <a:off x="641288" y="5229200"/>
            <a:ext cx="676875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/>
              <a:t>&lt;div style="margin-left: 40%;"&gt; &lt;</a:t>
            </a:r>
            <a:r>
              <a:rPr lang="en-US" b="1" dirty="0" err="1"/>
              <a:t>img</a:t>
            </a:r>
            <a:r>
              <a:rPr lang="en-US" b="1" dirty="0"/>
              <a:t> </a:t>
            </a:r>
            <a:r>
              <a:rPr lang="en-US" b="1" dirty="0" err="1"/>
              <a:t>src</a:t>
            </a:r>
            <a:r>
              <a:rPr lang="en-US" b="1" dirty="0"/>
              <a:t>="remes.jpg" alt="</a:t>
            </a:r>
            <a:r>
              <a:rPr lang="en-US" b="1" dirty="0" err="1"/>
              <a:t>Remes</a:t>
            </a:r>
            <a:r>
              <a:rPr lang="en-US" b="1" dirty="0"/>
              <a:t>"&gt; &lt;/div&gt;</a:t>
            </a:r>
            <a:endParaRPr lang="fi-FI" b="1" dirty="0"/>
          </a:p>
        </p:txBody>
      </p:sp>
      <p:sp>
        <p:nvSpPr>
          <p:cNvPr id="5" name="Tekstiruutu 4"/>
          <p:cNvSpPr txBox="1"/>
          <p:nvPr/>
        </p:nvSpPr>
        <p:spPr>
          <a:xfrm>
            <a:off x="1043608" y="4005064"/>
            <a:ext cx="60685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Kuvan paikka sisennetään alkavaksi 40 %</a:t>
            </a:r>
            <a:br>
              <a:rPr lang="fi-FI" sz="2800" dirty="0" smtClean="0"/>
            </a:br>
            <a:r>
              <a:rPr lang="fi-FI" sz="2800" dirty="0" smtClean="0"/>
              <a:t>vasemmasta sivun reunasta: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796930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BlueGriffonin</a:t>
            </a:r>
            <a:r>
              <a:rPr lang="fi-FI" dirty="0" smtClean="0"/>
              <a:t> käyttö</a:t>
            </a:r>
            <a:endParaRPr lang="fi-FI" dirty="0"/>
          </a:p>
        </p:txBody>
      </p:sp>
      <p:pic>
        <p:nvPicPr>
          <p:cNvPr id="3" name="Kuva 2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74" y="23066"/>
            <a:ext cx="6686550" cy="6848475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179512" y="2996952"/>
            <a:ext cx="1715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Korostettu</a:t>
            </a:r>
            <a:endParaRPr lang="fi-FI" sz="2800" dirty="0"/>
          </a:p>
        </p:txBody>
      </p:sp>
      <p:cxnSp>
        <p:nvCxnSpPr>
          <p:cNvPr id="6" name="Suora nuoliyhdysviiva 5"/>
          <p:cNvCxnSpPr/>
          <p:nvPr/>
        </p:nvCxnSpPr>
        <p:spPr>
          <a:xfrm flipV="1">
            <a:off x="1331640" y="2492896"/>
            <a:ext cx="72008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6"/>
          <p:cNvSpPr txBox="1"/>
          <p:nvPr/>
        </p:nvSpPr>
        <p:spPr>
          <a:xfrm>
            <a:off x="179512" y="3717032"/>
            <a:ext cx="40595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kuva div-elementissä</a:t>
            </a:r>
            <a:br>
              <a:rPr lang="fi-FI" sz="2800" dirty="0" smtClean="0"/>
            </a:br>
            <a:r>
              <a:rPr lang="fi-FI" sz="2800" dirty="0" smtClean="0"/>
              <a:t>40% vasemmasta reunasta</a:t>
            </a:r>
            <a:endParaRPr lang="fi-FI" sz="2800" dirty="0"/>
          </a:p>
        </p:txBody>
      </p:sp>
      <p:cxnSp>
        <p:nvCxnSpPr>
          <p:cNvPr id="9" name="Suora nuoliyhdysviiva 8"/>
          <p:cNvCxnSpPr/>
          <p:nvPr/>
        </p:nvCxnSpPr>
        <p:spPr>
          <a:xfrm flipV="1">
            <a:off x="3563888" y="3520172"/>
            <a:ext cx="792088" cy="340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ruutu 9"/>
          <p:cNvSpPr txBox="1"/>
          <p:nvPr/>
        </p:nvSpPr>
        <p:spPr>
          <a:xfrm>
            <a:off x="323528" y="5877272"/>
            <a:ext cx="1678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sisennetty</a:t>
            </a:r>
            <a:endParaRPr lang="fi-FI" sz="2800" dirty="0"/>
          </a:p>
        </p:txBody>
      </p:sp>
      <p:cxnSp>
        <p:nvCxnSpPr>
          <p:cNvPr id="12" name="Suora nuoliyhdysviiva 11"/>
          <p:cNvCxnSpPr/>
          <p:nvPr/>
        </p:nvCxnSpPr>
        <p:spPr>
          <a:xfrm flipV="1">
            <a:off x="2209298" y="5949280"/>
            <a:ext cx="562502" cy="1896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773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BlueGriffon-kotisivueditori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899592" y="1988840"/>
            <a:ext cx="779207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Paras, tehokkain ja monipuolisin avoimen koodin</a:t>
            </a:r>
            <a:br>
              <a:rPr lang="fi-FI" sz="2800" dirty="0" smtClean="0"/>
            </a:br>
            <a:r>
              <a:rPr lang="fi-FI" sz="2800" dirty="0" smtClean="0"/>
              <a:t>ilmainen kotisivueditori on </a:t>
            </a:r>
            <a:r>
              <a:rPr lang="fi-FI" sz="2800" dirty="0" err="1" smtClean="0"/>
              <a:t>BlueGriffon</a:t>
            </a:r>
            <a:r>
              <a:rPr lang="fi-FI" sz="2800" dirty="0" smtClean="0"/>
              <a:t>.</a:t>
            </a:r>
          </a:p>
          <a:p>
            <a:r>
              <a:rPr lang="fi-FI" sz="2800" dirty="0" smtClean="0"/>
              <a:t>Sillä voi tehdä sekä samaan tapaan kuin </a:t>
            </a:r>
            <a:r>
              <a:rPr lang="fi-FI" sz="2800" dirty="0" err="1" smtClean="0"/>
              <a:t>Notepadilla</a:t>
            </a:r>
            <a:r>
              <a:rPr lang="fi-FI" sz="2800" dirty="0" smtClean="0"/>
              <a:t>,</a:t>
            </a:r>
            <a:br>
              <a:rPr lang="fi-FI" sz="2800" dirty="0" smtClean="0"/>
            </a:br>
            <a:r>
              <a:rPr lang="fi-FI" sz="2800" dirty="0" smtClean="0"/>
              <a:t>testata tuotos ja vieläpä käyttää ohjelman</a:t>
            </a:r>
            <a:br>
              <a:rPr lang="fi-FI" sz="2800" dirty="0" smtClean="0"/>
            </a:br>
            <a:r>
              <a:rPr lang="fi-FI" sz="2800" dirty="0" smtClean="0"/>
              <a:t>sisältämiä </a:t>
            </a:r>
            <a:r>
              <a:rPr lang="fi-FI" sz="2800" dirty="0" err="1" smtClean="0"/>
              <a:t>wizardeja</a:t>
            </a:r>
            <a:r>
              <a:rPr lang="fi-FI" sz="2800" dirty="0" smtClean="0"/>
              <a:t> (avusteita) taulukkojen,</a:t>
            </a:r>
            <a:br>
              <a:rPr lang="fi-FI" sz="2800" dirty="0" smtClean="0"/>
            </a:br>
            <a:r>
              <a:rPr lang="fi-FI" sz="2800" dirty="0" smtClean="0"/>
              <a:t>kuvien ja linkkien laittamiseen.</a:t>
            </a:r>
            <a:br>
              <a:rPr lang="fi-FI" sz="2800" dirty="0" smtClean="0"/>
            </a:br>
            <a:endParaRPr lang="fi-FI" sz="2800" dirty="0"/>
          </a:p>
        </p:txBody>
      </p:sp>
      <p:sp>
        <p:nvSpPr>
          <p:cNvPr id="4" name="Tekstiruutu 3"/>
          <p:cNvSpPr txBox="1"/>
          <p:nvPr/>
        </p:nvSpPr>
        <p:spPr>
          <a:xfrm>
            <a:off x="827584" y="4941168"/>
            <a:ext cx="68409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Googleen hakusana </a:t>
            </a:r>
            <a:r>
              <a:rPr lang="fi-FI" sz="2800" dirty="0" err="1" smtClean="0"/>
              <a:t>Bluegriffon</a:t>
            </a:r>
            <a:r>
              <a:rPr lang="fi-FI" sz="2800" dirty="0" smtClean="0"/>
              <a:t>, ladataan</a:t>
            </a:r>
            <a:br>
              <a:rPr lang="fi-FI" sz="2800" dirty="0" smtClean="0"/>
            </a:br>
            <a:r>
              <a:rPr lang="fi-FI" sz="2800" dirty="0" smtClean="0"/>
              <a:t>sieltä </a:t>
            </a:r>
            <a:r>
              <a:rPr lang="fi-FI" sz="2800" dirty="0" err="1" smtClean="0"/>
              <a:t>windows-asennus</a:t>
            </a:r>
            <a:r>
              <a:rPr lang="fi-FI" sz="2800" dirty="0" smtClean="0"/>
              <a:t>, latauksen jälkeen</a:t>
            </a:r>
            <a:br>
              <a:rPr lang="fi-FI" sz="2800" dirty="0" smtClean="0"/>
            </a:br>
            <a:r>
              <a:rPr lang="fi-FI" sz="2800" dirty="0" err="1" smtClean="0"/>
              <a:t>kaksoisklikataan</a:t>
            </a:r>
            <a:r>
              <a:rPr lang="fi-FI" sz="2800" dirty="0" smtClean="0"/>
              <a:t> sitä, jolloin ohjelma </a:t>
            </a:r>
            <a:r>
              <a:rPr lang="fi-FI" sz="2800" dirty="0" err="1" smtClean="0"/>
              <a:t>asentuu</a:t>
            </a:r>
            <a:r>
              <a:rPr lang="fi-FI" sz="2800" dirty="0" smtClean="0"/>
              <a:t> 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0190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07" y="783868"/>
            <a:ext cx="6532587" cy="4928678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5588652" y="5733256"/>
            <a:ext cx="2811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 smtClean="0"/>
              <a:t>Notepadin</a:t>
            </a:r>
            <a:r>
              <a:rPr lang="fi-FI" sz="2800" dirty="0" smtClean="0"/>
              <a:t> tapaan</a:t>
            </a:r>
            <a:endParaRPr lang="fi-FI" sz="2800" dirty="0"/>
          </a:p>
        </p:txBody>
      </p:sp>
      <p:cxnSp>
        <p:nvCxnSpPr>
          <p:cNvPr id="6" name="Suora nuoliyhdysviiva 5"/>
          <p:cNvCxnSpPr/>
          <p:nvPr/>
        </p:nvCxnSpPr>
        <p:spPr>
          <a:xfrm flipH="1" flipV="1">
            <a:off x="5220072" y="5301208"/>
            <a:ext cx="936104" cy="5554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6"/>
          <p:cNvSpPr txBox="1"/>
          <p:nvPr/>
        </p:nvSpPr>
        <p:spPr>
          <a:xfrm>
            <a:off x="1331640" y="5746904"/>
            <a:ext cx="3528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 smtClean="0"/>
              <a:t>Avusteisesti</a:t>
            </a:r>
            <a:r>
              <a:rPr lang="fi-FI" sz="2800" dirty="0" smtClean="0"/>
              <a:t> ja</a:t>
            </a:r>
            <a:r>
              <a:rPr lang="fi-FI" sz="2800" dirty="0"/>
              <a:t> </a:t>
            </a:r>
            <a:r>
              <a:rPr lang="fi-FI" sz="2800" dirty="0" smtClean="0"/>
              <a:t>testaten</a:t>
            </a:r>
            <a:endParaRPr lang="fi-FI" sz="2800" dirty="0"/>
          </a:p>
        </p:txBody>
      </p:sp>
      <p:cxnSp>
        <p:nvCxnSpPr>
          <p:cNvPr id="9" name="Suora nuoliyhdysviiva 8"/>
          <p:cNvCxnSpPr/>
          <p:nvPr/>
        </p:nvCxnSpPr>
        <p:spPr>
          <a:xfrm flipV="1">
            <a:off x="2771800" y="5301208"/>
            <a:ext cx="1152128" cy="5554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ruutu 10"/>
          <p:cNvSpPr txBox="1"/>
          <p:nvPr/>
        </p:nvSpPr>
        <p:spPr>
          <a:xfrm>
            <a:off x="343227" y="116632"/>
            <a:ext cx="6009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Uuden sivuston aloitus, tallennus, avaus</a:t>
            </a:r>
            <a:endParaRPr lang="fi-FI" sz="2800" dirty="0"/>
          </a:p>
        </p:txBody>
      </p:sp>
      <p:cxnSp>
        <p:nvCxnSpPr>
          <p:cNvPr id="15" name="Suora nuoliyhdysviiva 14"/>
          <p:cNvCxnSpPr/>
          <p:nvPr/>
        </p:nvCxnSpPr>
        <p:spPr>
          <a:xfrm>
            <a:off x="899592" y="639852"/>
            <a:ext cx="432048" cy="340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1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Uuden sivuston aloitus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4932040" y="1628800"/>
            <a:ext cx="1750800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2800" b="1" dirty="0" smtClean="0"/>
              <a:t>Tiedosto</a:t>
            </a:r>
            <a:br>
              <a:rPr lang="fi-FI" sz="2800" b="1" dirty="0" smtClean="0"/>
            </a:br>
            <a:r>
              <a:rPr lang="fi-FI" sz="2800" b="1" dirty="0" smtClean="0"/>
              <a:t>	Uusi</a:t>
            </a:r>
            <a:endParaRPr lang="fi-FI" sz="2800" b="1" dirty="0"/>
          </a:p>
        </p:txBody>
      </p:sp>
      <p:sp>
        <p:nvSpPr>
          <p:cNvPr id="5" name="Tekstiruutu 4"/>
          <p:cNvSpPr txBox="1"/>
          <p:nvPr/>
        </p:nvSpPr>
        <p:spPr>
          <a:xfrm>
            <a:off x="683568" y="1486236"/>
            <a:ext cx="3573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Klikkaa </a:t>
            </a:r>
            <a:r>
              <a:rPr lang="fi-FI" sz="2800" dirty="0" err="1" smtClean="0"/>
              <a:t>BlueGriffonissa</a:t>
            </a:r>
            <a:r>
              <a:rPr lang="fi-FI" sz="2800" dirty="0" smtClean="0"/>
              <a:t>:</a:t>
            </a:r>
            <a:endParaRPr lang="fi-FI" sz="2800" dirty="0"/>
          </a:p>
        </p:txBody>
      </p:sp>
      <p:sp>
        <p:nvSpPr>
          <p:cNvPr id="6" name="Tekstiruutu 5"/>
          <p:cNvSpPr txBox="1"/>
          <p:nvPr/>
        </p:nvSpPr>
        <p:spPr>
          <a:xfrm>
            <a:off x="757051" y="3068960"/>
            <a:ext cx="5925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Klikkaa kohtaa </a:t>
            </a:r>
            <a:r>
              <a:rPr lang="fi-FI" sz="2800" b="1" dirty="0" smtClean="0"/>
              <a:t>Lähdekoodi</a:t>
            </a:r>
            <a:r>
              <a:rPr lang="fi-FI" sz="2800" dirty="0" smtClean="0"/>
              <a:t>, näet koodin</a:t>
            </a:r>
            <a:endParaRPr lang="fi-FI" sz="2800" dirty="0"/>
          </a:p>
        </p:txBody>
      </p:sp>
      <p:pic>
        <p:nvPicPr>
          <p:cNvPr id="8" name="Kuva 7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1" y="4365104"/>
            <a:ext cx="6734175" cy="914400"/>
          </a:xfrm>
          <a:prstGeom prst="rect">
            <a:avLst/>
          </a:prstGeom>
        </p:spPr>
      </p:pic>
      <p:cxnSp>
        <p:nvCxnSpPr>
          <p:cNvPr id="10" name="Suora nuoliyhdysviiva 9"/>
          <p:cNvCxnSpPr/>
          <p:nvPr/>
        </p:nvCxnSpPr>
        <p:spPr>
          <a:xfrm>
            <a:off x="3851920" y="3592180"/>
            <a:ext cx="792088" cy="1348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7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NotePad-editorin</a:t>
            </a:r>
            <a:r>
              <a:rPr lang="fi-FI" dirty="0" smtClean="0"/>
              <a:t> käyttö</a:t>
            </a:r>
            <a:endParaRPr lang="fi-FI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html (</a:t>
            </a:r>
            <a:r>
              <a:rPr lang="fi-FI" dirty="0" err="1" smtClean="0">
                <a:solidFill>
                  <a:schemeClr val="tx1"/>
                </a:solidFill>
              </a:rPr>
              <a:t>www,web)-sivujen</a:t>
            </a:r>
            <a:r>
              <a:rPr lang="fi-FI" dirty="0" smtClean="0">
                <a:solidFill>
                  <a:schemeClr val="tx1"/>
                </a:solidFill>
              </a:rPr>
              <a:t> teossa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ja sivun testaus </a:t>
            </a:r>
            <a:r>
              <a:rPr lang="fi-FI" dirty="0" err="1" smtClean="0">
                <a:solidFill>
                  <a:schemeClr val="tx1"/>
                </a:solidFill>
              </a:rPr>
              <a:t>resurrsinhallinnalla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658100" cy="49911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827584" y="404664"/>
            <a:ext cx="6820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Lähdekooditilassa näyttää tältä. Voit kirjoittaa</a:t>
            </a:r>
            <a:br>
              <a:rPr lang="fi-FI" sz="2800" dirty="0" smtClean="0"/>
            </a:br>
            <a:r>
              <a:rPr lang="fi-FI" sz="2800" dirty="0" err="1" smtClean="0"/>
              <a:t>tageja</a:t>
            </a:r>
            <a:r>
              <a:rPr lang="fi-FI" sz="2800" dirty="0" smtClean="0"/>
              <a:t> ja tekstiä </a:t>
            </a:r>
            <a:r>
              <a:rPr lang="fi-FI" sz="2800" dirty="0" err="1" smtClean="0"/>
              <a:t>notepadin</a:t>
            </a:r>
            <a:r>
              <a:rPr lang="fi-FI" sz="2800" dirty="0" smtClean="0"/>
              <a:t> tapaan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5316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" y="1556792"/>
            <a:ext cx="7972425" cy="50292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51520" y="116632"/>
            <a:ext cx="2823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Sivun tallennus:</a:t>
            </a:r>
            <a:endParaRPr lang="fi-FI" sz="3200" dirty="0"/>
          </a:p>
        </p:txBody>
      </p:sp>
      <p:sp>
        <p:nvSpPr>
          <p:cNvPr id="5" name="Tekstiruutu 4"/>
          <p:cNvSpPr txBox="1"/>
          <p:nvPr/>
        </p:nvSpPr>
        <p:spPr>
          <a:xfrm>
            <a:off x="3491880" y="639852"/>
            <a:ext cx="4316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Tiedosto </a:t>
            </a:r>
            <a:r>
              <a:rPr lang="fi-FI" sz="2800" dirty="0" smtClean="0">
                <a:sym typeface="Wingdings" pitchFamily="2" charset="2"/>
              </a:rPr>
              <a:t> Tallenna nimellä</a:t>
            </a:r>
            <a:endParaRPr lang="fi-FI" sz="2800" dirty="0"/>
          </a:p>
        </p:txBody>
      </p:sp>
      <p:cxnSp>
        <p:nvCxnSpPr>
          <p:cNvPr id="7" name="Suora nuoliyhdysviiva 6"/>
          <p:cNvCxnSpPr/>
          <p:nvPr/>
        </p:nvCxnSpPr>
        <p:spPr>
          <a:xfrm flipH="1">
            <a:off x="1259632" y="1163072"/>
            <a:ext cx="2304256" cy="3217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9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err="1" smtClean="0"/>
              <a:t>Javascript</a:t>
            </a:r>
            <a:r>
              <a:rPr lang="fi-FI" b="1" dirty="0" smtClean="0"/>
              <a:t>: painoindeksin laskeminen</a:t>
            </a:r>
            <a:endParaRPr lang="fi-FI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91120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1043608" y="3459436"/>
            <a:ext cx="5561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Jos paino cm, niin kaavaksi tulee</a:t>
            </a:r>
            <a:endParaRPr lang="fi-FI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59" y="4394452"/>
            <a:ext cx="5443780" cy="112278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432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Painoindeksi html-sivu</a:t>
            </a:r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872555" y="1268760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&lt;!DOCTYPE html&gt;</a:t>
            </a:r>
          </a:p>
          <a:p>
            <a:r>
              <a:rPr lang="fi-FI" dirty="0"/>
              <a:t>&lt;html&gt;</a:t>
            </a:r>
          </a:p>
          <a:p>
            <a:r>
              <a:rPr lang="fi-FI" dirty="0"/>
              <a:t>  &lt;</a:t>
            </a:r>
            <a:r>
              <a:rPr lang="fi-FI" dirty="0" err="1"/>
              <a:t>head</a:t>
            </a:r>
            <a:r>
              <a:rPr lang="fi-FI" dirty="0"/>
              <a:t>&gt;</a:t>
            </a:r>
          </a:p>
          <a:p>
            <a:r>
              <a:rPr lang="fi-FI" dirty="0" smtClean="0"/>
              <a:t>&lt;</a:t>
            </a:r>
            <a:r>
              <a:rPr lang="fi-FI" dirty="0" err="1"/>
              <a:t>title</a:t>
            </a:r>
            <a:r>
              <a:rPr lang="fi-FI" dirty="0"/>
              <a:t>&gt;Painoindeksin laskeminen&lt;/</a:t>
            </a:r>
            <a:r>
              <a:rPr lang="fi-FI" dirty="0" err="1"/>
              <a:t>title</a:t>
            </a:r>
            <a:r>
              <a:rPr lang="fi-FI" dirty="0"/>
              <a:t>&gt;</a:t>
            </a:r>
          </a:p>
          <a:p>
            <a:r>
              <a:rPr lang="fi-FI" dirty="0"/>
              <a:t>  &lt;/</a:t>
            </a:r>
            <a:r>
              <a:rPr lang="fi-FI" dirty="0" err="1"/>
              <a:t>head</a:t>
            </a:r>
            <a:r>
              <a:rPr lang="fi-FI" dirty="0"/>
              <a:t>&gt;</a:t>
            </a:r>
          </a:p>
          <a:p>
            <a:r>
              <a:rPr lang="fi-FI" dirty="0"/>
              <a:t>  &lt;</a:t>
            </a:r>
            <a:r>
              <a:rPr lang="fi-FI" dirty="0" err="1"/>
              <a:t>body</a:t>
            </a:r>
            <a:r>
              <a:rPr lang="fi-FI" dirty="0"/>
              <a:t>&gt;</a:t>
            </a:r>
          </a:p>
          <a:p>
            <a:r>
              <a:rPr lang="fi-FI" dirty="0"/>
              <a:t>    &lt;h1&gt;Painoindeksin laskeminen&lt;/h1&gt;</a:t>
            </a:r>
          </a:p>
          <a:p>
            <a:r>
              <a:rPr lang="fi-FI" dirty="0"/>
              <a:t>    &lt;</a:t>
            </a:r>
            <a:r>
              <a:rPr lang="fi-FI" dirty="0" err="1"/>
              <a:t>script</a:t>
            </a:r>
            <a:r>
              <a:rPr lang="fi-FI" dirty="0"/>
              <a:t> </a:t>
            </a:r>
            <a:r>
              <a:rPr lang="fi-FI" dirty="0" err="1"/>
              <a:t>type="text/javascript</a:t>
            </a:r>
            <a:r>
              <a:rPr lang="fi-FI" dirty="0"/>
              <a:t>"&gt;</a:t>
            </a:r>
          </a:p>
          <a:p>
            <a:r>
              <a:rPr lang="fi-FI" dirty="0"/>
              <a:t>      paino = </a:t>
            </a:r>
            <a:r>
              <a:rPr lang="fi-FI" dirty="0" err="1"/>
              <a:t>prompt("Anna</a:t>
            </a:r>
            <a:r>
              <a:rPr lang="fi-FI" dirty="0"/>
              <a:t> painosi kiloina");</a:t>
            </a:r>
          </a:p>
          <a:p>
            <a:r>
              <a:rPr lang="fi-FI" dirty="0"/>
              <a:t>      pituus = </a:t>
            </a:r>
            <a:r>
              <a:rPr lang="fi-FI" dirty="0" err="1"/>
              <a:t>prompt("Anna</a:t>
            </a:r>
            <a:r>
              <a:rPr lang="fi-FI" dirty="0"/>
              <a:t> pituutesi sentteinä");</a:t>
            </a:r>
          </a:p>
          <a:p>
            <a:r>
              <a:rPr lang="fi-FI" dirty="0"/>
              <a:t>      painoindeksi = 10000*paino/(pituus*pituus);</a:t>
            </a:r>
          </a:p>
          <a:p>
            <a:r>
              <a:rPr lang="fi-FI" dirty="0"/>
              <a:t>      </a:t>
            </a:r>
            <a:r>
              <a:rPr lang="fi-FI" dirty="0" err="1"/>
              <a:t>prompt("Painoindeksisi</a:t>
            </a:r>
            <a:r>
              <a:rPr lang="fi-FI" dirty="0"/>
              <a:t> on ",painoindeksi);</a:t>
            </a:r>
          </a:p>
          <a:p>
            <a:r>
              <a:rPr lang="fi-FI" dirty="0"/>
              <a:t>    &lt;/</a:t>
            </a:r>
            <a:r>
              <a:rPr lang="fi-FI" dirty="0" err="1"/>
              <a:t>script</a:t>
            </a:r>
            <a:r>
              <a:rPr lang="fi-FI" dirty="0"/>
              <a:t>&gt;   </a:t>
            </a:r>
          </a:p>
          <a:p>
            <a:r>
              <a:rPr lang="fi-FI" dirty="0"/>
              <a:t>    &lt;p&gt;&lt;</a:t>
            </a:r>
            <a:r>
              <a:rPr lang="fi-FI" dirty="0" err="1"/>
              <a:t>br</a:t>
            </a:r>
            <a:r>
              <a:rPr lang="fi-FI" dirty="0"/>
              <a:t>&gt;</a:t>
            </a:r>
          </a:p>
          <a:p>
            <a:r>
              <a:rPr lang="fi-FI" dirty="0"/>
              <a:t>    &lt;/p&gt;</a:t>
            </a:r>
          </a:p>
          <a:p>
            <a:r>
              <a:rPr lang="fi-FI" dirty="0"/>
              <a:t>  &lt;/</a:t>
            </a:r>
            <a:r>
              <a:rPr lang="fi-FI" dirty="0" err="1"/>
              <a:t>body</a:t>
            </a:r>
            <a:r>
              <a:rPr lang="fi-FI" dirty="0"/>
              <a:t>&gt;</a:t>
            </a:r>
          </a:p>
          <a:p>
            <a:r>
              <a:rPr lang="fi-FI" dirty="0"/>
              <a:t>&lt;/html&gt;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5940152" y="2276872"/>
            <a:ext cx="211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 smtClean="0"/>
              <a:t>Javascript</a:t>
            </a:r>
            <a:r>
              <a:rPr lang="fi-FI" sz="2400" dirty="0" smtClean="0"/>
              <a:t> alkaa</a:t>
            </a:r>
            <a:endParaRPr lang="fi-FI" sz="2400" dirty="0"/>
          </a:p>
        </p:txBody>
      </p:sp>
      <p:cxnSp>
        <p:nvCxnSpPr>
          <p:cNvPr id="6" name="Suora nuoliyhdysviiva 5"/>
          <p:cNvCxnSpPr/>
          <p:nvPr/>
        </p:nvCxnSpPr>
        <p:spPr>
          <a:xfrm flipH="1">
            <a:off x="4572000" y="2738537"/>
            <a:ext cx="1224136" cy="5464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6"/>
          <p:cNvSpPr txBox="1"/>
          <p:nvPr/>
        </p:nvSpPr>
        <p:spPr>
          <a:xfrm>
            <a:off x="5508104" y="5157192"/>
            <a:ext cx="2347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 smtClean="0"/>
              <a:t>Javascript</a:t>
            </a:r>
            <a:r>
              <a:rPr lang="fi-FI" sz="2400" dirty="0" smtClean="0"/>
              <a:t> loppuu</a:t>
            </a:r>
            <a:endParaRPr lang="fi-FI" sz="2400" dirty="0"/>
          </a:p>
        </p:txBody>
      </p:sp>
      <p:cxnSp>
        <p:nvCxnSpPr>
          <p:cNvPr id="9" name="Suora nuoliyhdysviiva 8"/>
          <p:cNvCxnSpPr/>
          <p:nvPr/>
        </p:nvCxnSpPr>
        <p:spPr>
          <a:xfrm flipH="1" flipV="1">
            <a:off x="2339752" y="4797152"/>
            <a:ext cx="3024336" cy="5908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598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72" y="839238"/>
            <a:ext cx="4039137" cy="2123263"/>
          </a:xfrm>
          <a:prstGeom prst="rect">
            <a:avLst/>
          </a:prstGeom>
        </p:spPr>
      </p:pic>
      <p:pic>
        <p:nvPicPr>
          <p:cNvPr id="4" name="Kuva 3" descr="Näyttöleik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12" y="4274606"/>
            <a:ext cx="3734321" cy="2000529"/>
          </a:xfrm>
          <a:prstGeom prst="rect">
            <a:avLst/>
          </a:prstGeom>
        </p:spPr>
      </p:pic>
      <p:pic>
        <p:nvPicPr>
          <p:cNvPr id="5" name="Kuva 4" descr="Näyttöleik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15254"/>
            <a:ext cx="3865404" cy="1766177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691680" y="234534"/>
            <a:ext cx="3629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 smtClean="0"/>
              <a:t>Syottölomakkeiksi</a:t>
            </a:r>
            <a:r>
              <a:rPr lang="fi-FI" sz="2800" dirty="0" smtClean="0"/>
              <a:t> tulee</a:t>
            </a:r>
            <a:endParaRPr lang="fi-FI" sz="2800" dirty="0"/>
          </a:p>
        </p:txBody>
      </p:sp>
      <p:sp>
        <p:nvSpPr>
          <p:cNvPr id="7" name="Tekstiruutu 6"/>
          <p:cNvSpPr txBox="1"/>
          <p:nvPr/>
        </p:nvSpPr>
        <p:spPr>
          <a:xfrm>
            <a:off x="2681812" y="3573016"/>
            <a:ext cx="3550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Tuloslomakkeeksi tulee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7785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Oma sivusto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788079" y="1484784"/>
            <a:ext cx="731559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Kurssisuoritukseen vaaditaan oma sivusto, jossa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i-FI" sz="2800" dirty="0" smtClean="0"/>
              <a:t>Noin 10 näytöllistä (sivua), pääosin oma teksti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i-FI" sz="2800" dirty="0" smtClean="0"/>
              <a:t>&lt;</a:t>
            </a:r>
            <a:r>
              <a:rPr lang="fi-FI" sz="2800" dirty="0" err="1" smtClean="0"/>
              <a:t>style</a:t>
            </a:r>
            <a:r>
              <a:rPr lang="fi-FI" sz="2800" dirty="0" smtClean="0"/>
              <a:t> </a:t>
            </a:r>
            <a:r>
              <a:rPr lang="fi-FI" sz="2800" dirty="0" err="1" smtClean="0"/>
              <a:t>type=”text/css</a:t>
            </a:r>
            <a:r>
              <a:rPr lang="fi-FI" sz="2800" dirty="0" smtClean="0"/>
              <a:t>”&gt; -tyylimäärittely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i-FI" sz="2800" dirty="0" smtClean="0"/>
              <a:t>Kuvia, kuvatekstejä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i-FI" sz="2800" dirty="0" smtClean="0"/>
              <a:t>Taulukkorakenteita (</a:t>
            </a:r>
            <a:r>
              <a:rPr lang="fi-FI" sz="2800" dirty="0" err="1" smtClean="0"/>
              <a:t>esim</a:t>
            </a:r>
            <a:r>
              <a:rPr lang="fi-FI" sz="2800" dirty="0" smtClean="0"/>
              <a:t> </a:t>
            </a:r>
            <a:r>
              <a:rPr lang="fi-FI" sz="2800" dirty="0" err="1" smtClean="0"/>
              <a:t>kuva+kuvateksti</a:t>
            </a:r>
            <a:r>
              <a:rPr lang="fi-FI" sz="2800" dirty="0" smtClean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i-FI" sz="2800" dirty="0" smtClean="0"/>
              <a:t>Linkkejä muualle (a </a:t>
            </a:r>
            <a:r>
              <a:rPr lang="fi-FI" sz="2800" dirty="0" err="1" smtClean="0"/>
              <a:t>href=</a:t>
            </a:r>
            <a:r>
              <a:rPr lang="fi-FI" sz="2800" dirty="0" err="1" smtClean="0">
                <a:hlinkClick r:id="rId2"/>
              </a:rPr>
              <a:t>http</a:t>
            </a:r>
            <a:r>
              <a:rPr lang="fi-FI" sz="2800" dirty="0" smtClean="0">
                <a:hlinkClick r:id="rId2"/>
              </a:rPr>
              <a:t>://...</a:t>
            </a:r>
            <a:r>
              <a:rPr lang="fi-FI" sz="2800" dirty="0" smtClean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i-FI" sz="2800" dirty="0" smtClean="0"/>
              <a:t>Linkki, tai linkkejä </a:t>
            </a:r>
            <a:r>
              <a:rPr lang="fi-FI" sz="2800" dirty="0" err="1" smtClean="0"/>
              <a:t>esim</a:t>
            </a:r>
            <a:r>
              <a:rPr lang="fi-FI" sz="2800" dirty="0" smtClean="0"/>
              <a:t> </a:t>
            </a:r>
            <a:r>
              <a:rPr lang="fi-FI" sz="2800" dirty="0" err="1" smtClean="0"/>
              <a:t>youtube-videoklippiin</a:t>
            </a:r>
            <a:endParaRPr lang="fi-FI" sz="2800" dirty="0"/>
          </a:p>
        </p:txBody>
      </p:sp>
      <p:sp>
        <p:nvSpPr>
          <p:cNvPr id="4" name="Tekstiruutu 3"/>
          <p:cNvSpPr txBox="1"/>
          <p:nvPr/>
        </p:nvSpPr>
        <p:spPr>
          <a:xfrm>
            <a:off x="990417" y="4682555"/>
            <a:ext cx="71069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Tee sivustolle oma alihakemisto, jossa html-sivu</a:t>
            </a:r>
            <a:br>
              <a:rPr lang="fi-FI" sz="2800" dirty="0" smtClean="0"/>
            </a:br>
            <a:r>
              <a:rPr lang="fi-FI" sz="2800" dirty="0" smtClean="0"/>
              <a:t>tai html-sivut, kuvat.</a:t>
            </a:r>
          </a:p>
          <a:p>
            <a:r>
              <a:rPr lang="fi-FI" sz="2800" dirty="0" smtClean="0"/>
              <a:t>Editorina joko </a:t>
            </a:r>
            <a:r>
              <a:rPr lang="fi-FI" sz="2800" dirty="0" err="1" smtClean="0"/>
              <a:t>BlueGriffon</a:t>
            </a:r>
            <a:r>
              <a:rPr lang="fi-FI" sz="2800" dirty="0" smtClean="0"/>
              <a:t> tai sitten </a:t>
            </a:r>
            <a:r>
              <a:rPr lang="fi-FI" sz="2800" smtClean="0"/>
              <a:t>Notepad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4301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Ajettuna </a:t>
            </a:r>
            <a:r>
              <a:rPr lang="fi-FI" dirty="0" err="1" smtClean="0"/>
              <a:t>chromella</a:t>
            </a:r>
            <a:r>
              <a:rPr lang="fi-FI" dirty="0" smtClean="0"/>
              <a:t> sivu näyttää:</a:t>
            </a:r>
            <a:endParaRPr lang="fi-FI" dirty="0"/>
          </a:p>
        </p:txBody>
      </p:sp>
      <p:pic>
        <p:nvPicPr>
          <p:cNvPr id="3" name="Kuva 2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1784724"/>
            <a:ext cx="5014636" cy="3948532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899592" y="4941168"/>
            <a:ext cx="4445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>
                <a:solidFill>
                  <a:prstClr val="black"/>
                </a:solidFill>
              </a:rPr>
              <a:t>Klikataan linkkiä painoindeksi</a:t>
            </a:r>
            <a:endParaRPr lang="fi-FI" sz="2800" dirty="0">
              <a:solidFill>
                <a:prstClr val="black"/>
              </a:solidFill>
            </a:endParaRPr>
          </a:p>
        </p:txBody>
      </p:sp>
      <p:cxnSp>
        <p:nvCxnSpPr>
          <p:cNvPr id="6" name="Suora nuoliyhdysviiva 5"/>
          <p:cNvCxnSpPr/>
          <p:nvPr/>
        </p:nvCxnSpPr>
        <p:spPr>
          <a:xfrm flipH="1" flipV="1">
            <a:off x="3851920" y="3758990"/>
            <a:ext cx="360040" cy="118217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9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899592" y="1196752"/>
            <a:ext cx="500060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Windowsissa Käynnistä </a:t>
            </a:r>
            <a:r>
              <a:rPr lang="fi-FI" sz="2800" dirty="0" err="1" smtClean="0">
                <a:sym typeface="Wingdings" pitchFamily="2" charset="2"/>
              </a:rPr>
              <a:t>suorita</a:t>
            </a:r>
            <a:endParaRPr lang="fi-FI" sz="2800" dirty="0" smtClean="0">
              <a:sym typeface="Wingdings" pitchFamily="2" charset="2"/>
            </a:endParaRPr>
          </a:p>
          <a:p>
            <a:pPr lvl="6"/>
            <a:r>
              <a:rPr lang="fi-FI" dirty="0" smtClean="0">
                <a:sym typeface="Wingdings" pitchFamily="2" charset="2"/>
              </a:rPr>
              <a:t>        </a:t>
            </a:r>
            <a:endParaRPr lang="fi-FI" dirty="0"/>
          </a:p>
        </p:txBody>
      </p:sp>
      <p:pic>
        <p:nvPicPr>
          <p:cNvPr id="3" name="Kuva 2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36912"/>
            <a:ext cx="4667897" cy="2305997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4932040" y="1772816"/>
            <a:ext cx="3488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Kirjoita tähän </a:t>
            </a:r>
            <a:r>
              <a:rPr lang="fi-FI" sz="2800" dirty="0" err="1" smtClean="0"/>
              <a:t>Notepad</a:t>
            </a:r>
            <a:endParaRPr lang="fi-FI" sz="2800" dirty="0"/>
          </a:p>
        </p:txBody>
      </p:sp>
      <p:cxnSp>
        <p:nvCxnSpPr>
          <p:cNvPr id="6" name="Suora nuoliyhdysviiva 5"/>
          <p:cNvCxnSpPr/>
          <p:nvPr/>
        </p:nvCxnSpPr>
        <p:spPr>
          <a:xfrm flipH="1">
            <a:off x="4527445" y="2204864"/>
            <a:ext cx="2060779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6"/>
          <p:cNvSpPr txBox="1"/>
          <p:nvPr/>
        </p:nvSpPr>
        <p:spPr>
          <a:xfrm>
            <a:off x="2123728" y="5589240"/>
            <a:ext cx="1198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Klikkaa</a:t>
            </a:r>
            <a:endParaRPr lang="fi-FI" sz="2800" dirty="0"/>
          </a:p>
        </p:txBody>
      </p:sp>
      <p:cxnSp>
        <p:nvCxnSpPr>
          <p:cNvPr id="9" name="Suora nuoliyhdysviiva 8"/>
          <p:cNvCxnSpPr/>
          <p:nvPr/>
        </p:nvCxnSpPr>
        <p:spPr>
          <a:xfrm flipV="1">
            <a:off x="3399892" y="4942909"/>
            <a:ext cx="1127553" cy="6463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6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Kirjoitetaan normaalisti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1115616" y="4437112"/>
            <a:ext cx="6716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Tallenna kaikki </a:t>
            </a:r>
            <a:r>
              <a:rPr lang="fi-FI" sz="2400" b="1" dirty="0" smtClean="0"/>
              <a:t>kuvat</a:t>
            </a:r>
            <a:r>
              <a:rPr lang="fi-FI" sz="2400" dirty="0" smtClean="0"/>
              <a:t> on etukäteen (tai jälkikäteen)</a:t>
            </a:r>
            <a:br>
              <a:rPr lang="fi-FI" sz="2400" dirty="0" smtClean="0"/>
            </a:br>
            <a:r>
              <a:rPr lang="fi-FI" sz="2400" dirty="0" smtClean="0"/>
              <a:t>omaan</a:t>
            </a:r>
            <a:r>
              <a:rPr lang="fi-FI" sz="2400" dirty="0"/>
              <a:t> </a:t>
            </a:r>
            <a:r>
              <a:rPr lang="fi-FI" sz="2400" b="1" dirty="0" smtClean="0"/>
              <a:t>kotihakemistoosi</a:t>
            </a:r>
          </a:p>
          <a:p>
            <a:r>
              <a:rPr lang="fi-FI" sz="2400" dirty="0" smtClean="0"/>
              <a:t>Samaan hakemistoon tallennetaan </a:t>
            </a:r>
            <a:r>
              <a:rPr lang="fi-FI" sz="2400" b="1" dirty="0" smtClean="0"/>
              <a:t>sivustotiedostos</a:t>
            </a:r>
            <a:r>
              <a:rPr lang="fi-FI" sz="2400" dirty="0" smtClean="0"/>
              <a:t>i</a:t>
            </a:r>
          </a:p>
          <a:p>
            <a:r>
              <a:rPr lang="fi-FI" sz="2400" b="1" dirty="0" smtClean="0"/>
              <a:t>html</a:t>
            </a:r>
            <a:r>
              <a:rPr lang="fi-FI" sz="2400" dirty="0" smtClean="0"/>
              <a:t>-muodossa</a:t>
            </a:r>
            <a:endParaRPr lang="fi-FI" sz="2400" dirty="0"/>
          </a:p>
        </p:txBody>
      </p:sp>
      <p:pic>
        <p:nvPicPr>
          <p:cNvPr id="8" name="Kuva 7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545798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Tallennus html-muodossa</a:t>
            </a:r>
            <a:br>
              <a:rPr lang="fi-FI" dirty="0" smtClean="0"/>
            </a:br>
            <a:r>
              <a:rPr lang="fi-FI" dirty="0" smtClean="0"/>
              <a:t>omaan kotihakemistoosi</a:t>
            </a:r>
            <a:endParaRPr lang="fi-FI" dirty="0"/>
          </a:p>
        </p:txBody>
      </p:sp>
      <p:pic>
        <p:nvPicPr>
          <p:cNvPr id="3" name="Kuva 2" descr="Näyttöleik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89040"/>
            <a:ext cx="6108886" cy="1612949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1187624" y="1772816"/>
            <a:ext cx="56898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Tiedosto </a:t>
            </a:r>
            <a:r>
              <a:rPr lang="fi-FI" sz="2800" dirty="0" smtClean="0">
                <a:sym typeface="Wingdings" pitchFamily="2" charset="2"/>
              </a:rPr>
              <a:t> Tallenna nimellä</a:t>
            </a:r>
          </a:p>
          <a:p>
            <a:r>
              <a:rPr lang="fi-FI" sz="2800" dirty="0">
                <a:sym typeface="Wingdings" pitchFamily="2" charset="2"/>
              </a:rPr>
              <a:t>	</a:t>
            </a:r>
            <a:r>
              <a:rPr lang="fi-FI" sz="2800" dirty="0" smtClean="0">
                <a:sym typeface="Wingdings" pitchFamily="2" charset="2"/>
              </a:rPr>
              <a:t>	       (etsi kotihakemistosi)</a:t>
            </a:r>
            <a:endParaRPr lang="fi-FI" sz="2800" dirty="0"/>
          </a:p>
        </p:txBody>
      </p:sp>
      <p:sp>
        <p:nvSpPr>
          <p:cNvPr id="5" name="Tekstiruutu 4"/>
          <p:cNvSpPr txBox="1"/>
          <p:nvPr/>
        </p:nvSpPr>
        <p:spPr>
          <a:xfrm>
            <a:off x="651576" y="2807350"/>
            <a:ext cx="7071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kirjoita tiedoston (sivuston) nimeen </a:t>
            </a:r>
            <a:r>
              <a:rPr lang="fi-FI" sz="2800" b="1" dirty="0" smtClean="0"/>
              <a:t>html</a:t>
            </a:r>
            <a:r>
              <a:rPr lang="fi-FI" sz="2800" dirty="0" smtClean="0"/>
              <a:t>-pääte</a:t>
            </a:r>
            <a:endParaRPr lang="fi-FI" sz="2800" dirty="0"/>
          </a:p>
        </p:txBody>
      </p:sp>
      <p:cxnSp>
        <p:nvCxnSpPr>
          <p:cNvPr id="7" name="Suora nuoliyhdysviiva 6"/>
          <p:cNvCxnSpPr/>
          <p:nvPr/>
        </p:nvCxnSpPr>
        <p:spPr>
          <a:xfrm flipH="1">
            <a:off x="3635896" y="3330570"/>
            <a:ext cx="2376264" cy="9625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ruutu 7"/>
          <p:cNvSpPr txBox="1"/>
          <p:nvPr/>
        </p:nvSpPr>
        <p:spPr>
          <a:xfrm>
            <a:off x="827584" y="5805264"/>
            <a:ext cx="6614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Tallennusmuodoksi valitaan </a:t>
            </a:r>
            <a:r>
              <a:rPr lang="fi-FI" sz="2800" b="1" dirty="0" smtClean="0"/>
              <a:t>Kaikki tiedostot</a:t>
            </a:r>
            <a:endParaRPr lang="fi-FI" sz="2800" b="1" dirty="0"/>
          </a:p>
        </p:txBody>
      </p:sp>
      <p:cxnSp>
        <p:nvCxnSpPr>
          <p:cNvPr id="10" name="Suora nuoliyhdysviiva 9"/>
          <p:cNvCxnSpPr/>
          <p:nvPr/>
        </p:nvCxnSpPr>
        <p:spPr>
          <a:xfrm flipH="1" flipV="1">
            <a:off x="5504447" y="4797152"/>
            <a:ext cx="507713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/>
          <p:cNvCxnSpPr/>
          <p:nvPr/>
        </p:nvCxnSpPr>
        <p:spPr>
          <a:xfrm flipH="1" flipV="1">
            <a:off x="3707904" y="4653136"/>
            <a:ext cx="216024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7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Sivuston testaus resurssinhallinnalla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72444"/>
            <a:ext cx="6965235" cy="2176636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653621" y="1340768"/>
            <a:ext cx="7245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1) Paina pohjaan Windows-näppäin ja </a:t>
            </a:r>
            <a:r>
              <a:rPr lang="fi-FI" sz="2400" b="1" dirty="0" smtClean="0"/>
              <a:t>pidä sitä pohjassa</a:t>
            </a:r>
            <a:endParaRPr lang="fi-FI" sz="2400" b="1" dirty="0"/>
          </a:p>
        </p:txBody>
      </p:sp>
      <p:cxnSp>
        <p:nvCxnSpPr>
          <p:cNvPr id="8" name="Suora nuoliyhdysviiva 7"/>
          <p:cNvCxnSpPr/>
          <p:nvPr/>
        </p:nvCxnSpPr>
        <p:spPr>
          <a:xfrm flipH="1">
            <a:off x="1187624" y="1802433"/>
            <a:ext cx="216024" cy="198660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/>
          <p:cNvSpPr txBox="1"/>
          <p:nvPr/>
        </p:nvSpPr>
        <p:spPr>
          <a:xfrm>
            <a:off x="1474912" y="4784655"/>
            <a:ext cx="5907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2) Paina lisäksi </a:t>
            </a:r>
            <a:r>
              <a:rPr lang="fi-FI" sz="2400" b="1" dirty="0" smtClean="0"/>
              <a:t>E-näppäin</a:t>
            </a:r>
            <a:r>
              <a:rPr lang="fi-FI" sz="2400" dirty="0" smtClean="0"/>
              <a:t>, vapauta näppäimet</a:t>
            </a:r>
            <a:endParaRPr lang="fi-FI" sz="2400" b="1" dirty="0"/>
          </a:p>
        </p:txBody>
      </p:sp>
      <p:cxnSp>
        <p:nvCxnSpPr>
          <p:cNvPr id="11" name="Suora nuoliyhdysviiva 10"/>
          <p:cNvCxnSpPr/>
          <p:nvPr/>
        </p:nvCxnSpPr>
        <p:spPr>
          <a:xfrm flipH="1" flipV="1">
            <a:off x="1763688" y="3060762"/>
            <a:ext cx="1368152" cy="16643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/>
          <p:cNvSpPr txBox="1"/>
          <p:nvPr/>
        </p:nvSpPr>
        <p:spPr>
          <a:xfrm>
            <a:off x="827584" y="5445224"/>
            <a:ext cx="8356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3) Etsi oma kotihakemistosi, jonne talletit sivusi (</a:t>
            </a:r>
            <a:r>
              <a:rPr lang="fi-FI" sz="2400" dirty="0" err="1" smtClean="0"/>
              <a:t>esim</a:t>
            </a:r>
            <a:r>
              <a:rPr lang="fi-FI" sz="2400" dirty="0" smtClean="0"/>
              <a:t> </a:t>
            </a:r>
            <a:r>
              <a:rPr lang="fi-FI" sz="2400" b="1" dirty="0" err="1" smtClean="0"/>
              <a:t>raahe.htm</a:t>
            </a:r>
            <a:r>
              <a:rPr lang="fi-FI" sz="2400" dirty="0" err="1" smtClean="0"/>
              <a:t>l</a:t>
            </a:r>
            <a:r>
              <a:rPr lang="fi-FI" sz="2400" dirty="0" smtClean="0"/>
              <a:t>)</a:t>
            </a:r>
            <a:endParaRPr lang="fi-FI" sz="2400" dirty="0"/>
          </a:p>
        </p:txBody>
      </p:sp>
      <p:sp>
        <p:nvSpPr>
          <p:cNvPr id="16" name="Tekstiruutu 15"/>
          <p:cNvSpPr txBox="1"/>
          <p:nvPr/>
        </p:nvSpPr>
        <p:spPr>
          <a:xfrm>
            <a:off x="971600" y="6006479"/>
            <a:ext cx="6647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4) </a:t>
            </a:r>
            <a:r>
              <a:rPr lang="fi-FI" sz="2400" dirty="0" err="1" smtClean="0"/>
              <a:t>Kaksoisklikkaa</a:t>
            </a:r>
            <a:r>
              <a:rPr lang="fi-FI" sz="2400" dirty="0" smtClean="0"/>
              <a:t> tiedostosi, </a:t>
            </a:r>
            <a:r>
              <a:rPr lang="fi-FI" sz="2400" dirty="0" err="1" smtClean="0"/>
              <a:t>esim</a:t>
            </a:r>
            <a:r>
              <a:rPr lang="fi-FI" sz="2400" dirty="0" smtClean="0"/>
              <a:t> </a:t>
            </a:r>
            <a:r>
              <a:rPr lang="fi-FI" sz="2400" b="1" dirty="0" err="1" smtClean="0"/>
              <a:t>raahe.html</a:t>
            </a:r>
            <a:r>
              <a:rPr lang="fi-FI" sz="2400" dirty="0" smtClean="0"/>
              <a:t>, nimeä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14011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Jos kuva, otsikko </a:t>
            </a:r>
            <a:r>
              <a:rPr lang="fi-FI" dirty="0" err="1" smtClean="0"/>
              <a:t>tms</a:t>
            </a:r>
            <a:r>
              <a:rPr lang="fi-FI" dirty="0" smtClean="0"/>
              <a:t> ei näy? 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1187624" y="2132856"/>
            <a:ext cx="75607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Tavallisesti kyse on kirjoitusvirheestä</a:t>
            </a:r>
          </a:p>
          <a:p>
            <a:r>
              <a:rPr lang="fi-FI" sz="2800" dirty="0" smtClean="0"/>
              <a:t>(esimerkiksi lainausmerkki puuttuu kuvan nimestä,</a:t>
            </a:r>
          </a:p>
          <a:p>
            <a:r>
              <a:rPr lang="fi-FI" sz="2800" dirty="0" smtClean="0"/>
              <a:t>jompikumpi väkänen &lt; &gt; puuttuu </a:t>
            </a:r>
            <a:r>
              <a:rPr lang="fi-FI" sz="2800" dirty="0" err="1" smtClean="0"/>
              <a:t>tagista</a:t>
            </a:r>
            <a:r>
              <a:rPr lang="fi-FI" sz="2800" dirty="0" smtClean="0"/>
              <a:t>…</a:t>
            </a:r>
            <a:endParaRPr lang="fi-FI" sz="2800" dirty="0"/>
          </a:p>
        </p:txBody>
      </p:sp>
      <p:sp>
        <p:nvSpPr>
          <p:cNvPr id="4" name="Tekstiruutu 3"/>
          <p:cNvSpPr txBox="1"/>
          <p:nvPr/>
        </p:nvSpPr>
        <p:spPr>
          <a:xfrm>
            <a:off x="1259632" y="4293096"/>
            <a:ext cx="62969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Mene </a:t>
            </a:r>
            <a:r>
              <a:rPr lang="fi-FI" sz="2800" dirty="0" err="1" smtClean="0"/>
              <a:t>notepadiin</a:t>
            </a:r>
            <a:r>
              <a:rPr lang="fi-FI" sz="2800" dirty="0" smtClean="0"/>
              <a:t> (näkyy alareunassa),</a:t>
            </a:r>
          </a:p>
          <a:p>
            <a:r>
              <a:rPr lang="fi-FI" sz="2800" dirty="0" smtClean="0"/>
              <a:t>korjaa vika, testaa uudelleen (selain näkyy</a:t>
            </a:r>
            <a:br>
              <a:rPr lang="fi-FI" sz="2800" dirty="0" smtClean="0"/>
            </a:br>
            <a:r>
              <a:rPr lang="fi-FI" sz="2800" dirty="0" smtClean="0"/>
              <a:t>alareunassa), päivitä  selain… 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162897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HTML-harjoitus 1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1043608" y="1340768"/>
            <a:ext cx="5077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Tehdään aluksi </a:t>
            </a:r>
            <a:r>
              <a:rPr lang="fi-FI" sz="2800" b="1" dirty="0" err="1" smtClean="0"/>
              <a:t>Notepad</a:t>
            </a:r>
            <a:r>
              <a:rPr lang="fi-FI" sz="2800" dirty="0" err="1" smtClean="0"/>
              <a:t>-editorilla</a:t>
            </a:r>
            <a:endParaRPr lang="fi-FI" sz="2800" dirty="0" smtClean="0"/>
          </a:p>
        </p:txBody>
      </p:sp>
      <p:sp>
        <p:nvSpPr>
          <p:cNvPr id="4" name="Tekstiruutu 3"/>
          <p:cNvSpPr txBox="1"/>
          <p:nvPr/>
        </p:nvSpPr>
        <p:spPr>
          <a:xfrm>
            <a:off x="2195736" y="2113692"/>
            <a:ext cx="4884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Käynnistä </a:t>
            </a:r>
            <a:r>
              <a:rPr lang="fi-FI" sz="2800" dirty="0" smtClean="0">
                <a:sym typeface="Wingdings" pitchFamily="2" charset="2"/>
              </a:rPr>
              <a:t> suorita  </a:t>
            </a:r>
            <a:r>
              <a:rPr lang="fi-FI" sz="2800" dirty="0" err="1" smtClean="0">
                <a:sym typeface="Wingdings" pitchFamily="2" charset="2"/>
              </a:rPr>
              <a:t>Notepad</a:t>
            </a:r>
            <a:endParaRPr lang="fi-FI" sz="2800" dirty="0"/>
          </a:p>
        </p:txBody>
      </p:sp>
      <p:sp>
        <p:nvSpPr>
          <p:cNvPr id="6" name="Tekstiruutu 5"/>
          <p:cNvSpPr txBox="1"/>
          <p:nvPr/>
        </p:nvSpPr>
        <p:spPr>
          <a:xfrm>
            <a:off x="871968" y="2852936"/>
            <a:ext cx="793807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 smtClean="0"/>
              <a:t>webbisivu</a:t>
            </a:r>
            <a:r>
              <a:rPr lang="fi-FI" sz="2800" dirty="0" smtClean="0"/>
              <a:t> koostuu :</a:t>
            </a:r>
          </a:p>
          <a:p>
            <a:endParaRPr lang="fi-FI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fi-FI" sz="2800" dirty="0" smtClean="0"/>
              <a:t>	väkäsillä </a:t>
            </a:r>
            <a:r>
              <a:rPr lang="fi-FI" sz="2800" dirty="0" err="1" smtClean="0"/>
              <a:t>ympäröidyistäTAG-merkkaussanoista</a:t>
            </a:r>
            <a:r>
              <a:rPr lang="fi-FI" sz="2800" dirty="0" smtClean="0"/>
              <a:t>: </a:t>
            </a:r>
          </a:p>
          <a:p>
            <a:r>
              <a:rPr lang="fi-FI" sz="2800" dirty="0"/>
              <a:t>	</a:t>
            </a:r>
            <a:r>
              <a:rPr lang="fi-FI" sz="2800" dirty="0" smtClean="0"/>
              <a:t>	 &lt; html&gt;, &lt;</a:t>
            </a:r>
            <a:r>
              <a:rPr lang="fi-FI" sz="2800" dirty="0" err="1" smtClean="0"/>
              <a:t>table</a:t>
            </a:r>
            <a:r>
              <a:rPr lang="fi-FI" sz="2800" dirty="0" smtClean="0"/>
              <a:t>&gt;, &lt;p&gt;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i-FI" sz="2800" dirty="0"/>
              <a:t>	</a:t>
            </a:r>
            <a:r>
              <a:rPr lang="fi-FI" sz="2800" dirty="0" err="1" smtClean="0"/>
              <a:t>TAGsanojen</a:t>
            </a:r>
            <a:r>
              <a:rPr lang="fi-FI" sz="2800" dirty="0" smtClean="0"/>
              <a:t> lopetuksista:</a:t>
            </a:r>
          </a:p>
          <a:p>
            <a:r>
              <a:rPr lang="fi-FI" sz="2800" dirty="0"/>
              <a:t>	</a:t>
            </a:r>
            <a:r>
              <a:rPr lang="fi-FI" sz="2800" dirty="0" smtClean="0"/>
              <a:t>	&lt;/html&gt;, &lt;/</a:t>
            </a:r>
            <a:r>
              <a:rPr lang="fi-FI" sz="2800" dirty="0" err="1" smtClean="0"/>
              <a:t>table</a:t>
            </a:r>
            <a:r>
              <a:rPr lang="fi-FI" sz="2800" dirty="0" smtClean="0"/>
              <a:t>&gt;, &lt;/p&gt;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i-FI" sz="2800" dirty="0"/>
              <a:t>	</a:t>
            </a:r>
            <a:r>
              <a:rPr lang="fi-FI" sz="2800" dirty="0" smtClean="0"/>
              <a:t>Se, mitä on kirjoitettu </a:t>
            </a:r>
            <a:r>
              <a:rPr lang="fi-FI" sz="2800" dirty="0" err="1" smtClean="0"/>
              <a:t>TAGien</a:t>
            </a:r>
            <a:r>
              <a:rPr lang="fi-FI" sz="2800" dirty="0" smtClean="0"/>
              <a:t> väliin, näkyy</a:t>
            </a:r>
          </a:p>
          <a:p>
            <a:r>
              <a:rPr lang="fi-FI" sz="2800" dirty="0"/>
              <a:t>	</a:t>
            </a:r>
            <a:r>
              <a:rPr lang="fi-FI" sz="2800" dirty="0" smtClean="0"/>
              <a:t>selaimessa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240944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1213</Words>
  <Application>Microsoft Office PowerPoint</Application>
  <PresentationFormat>Näytössä katseltava diaesitys (4:3)</PresentationFormat>
  <Paragraphs>272</Paragraphs>
  <Slides>36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36</vt:i4>
      </vt:variant>
    </vt:vector>
  </HeadingPairs>
  <TitlesOfParts>
    <vt:vector size="37" baseType="lpstr">
      <vt:lpstr>Office-teema</vt:lpstr>
      <vt:lpstr>AT4-kotisivukurssi </vt:lpstr>
      <vt:lpstr>Ohjeita, kotisivueditori</vt:lpstr>
      <vt:lpstr>NotePad-editorin käyttö</vt:lpstr>
      <vt:lpstr>PowerPoint-esitys</vt:lpstr>
      <vt:lpstr>Kirjoitetaan normaalisti</vt:lpstr>
      <vt:lpstr>Tallennus html-muodossa omaan kotihakemistoosi</vt:lpstr>
      <vt:lpstr>Sivuston testaus resurssinhallinnalla</vt:lpstr>
      <vt:lpstr>Jos kuva, otsikko tms ei näy? </vt:lpstr>
      <vt:lpstr>HTML-harjoitus 1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Tyylimäärittelyjen käyttö</vt:lpstr>
      <vt:lpstr>Esimerkki tyylimäärittelystä</vt:lpstr>
      <vt:lpstr>PowerPoint-esitys</vt:lpstr>
      <vt:lpstr>PowerPoint-esitys</vt:lpstr>
      <vt:lpstr>PowerPoint-esitys</vt:lpstr>
      <vt:lpstr>Lisää tyylimäärittelyjä</vt:lpstr>
      <vt:lpstr>PowerPoint-esitys</vt:lpstr>
      <vt:lpstr>kappaleluokkien käyttö</vt:lpstr>
      <vt:lpstr>Tyylimäärittely div-elementin sisällä</vt:lpstr>
      <vt:lpstr>BlueGriffonin käyttö</vt:lpstr>
      <vt:lpstr>BlueGriffon-kotisivueditori</vt:lpstr>
      <vt:lpstr>PowerPoint-esitys</vt:lpstr>
      <vt:lpstr>Uuden sivuston aloitus</vt:lpstr>
      <vt:lpstr>PowerPoint-esitys</vt:lpstr>
      <vt:lpstr>PowerPoint-esitys</vt:lpstr>
      <vt:lpstr>Javascript: painoindeksin laskeminen</vt:lpstr>
      <vt:lpstr>Painoindeksi html-sivu</vt:lpstr>
      <vt:lpstr>PowerPoint-esitys</vt:lpstr>
      <vt:lpstr>Oma sivusto</vt:lpstr>
      <vt:lpstr>Ajettuna chromella sivu näyttää: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AT4-kotisivukurssi</dc:title>
  <dc:creator>Juhani Kaukoranta</dc:creator>
  <cp:lastModifiedBy>juhani.kaukoranta@gmail.com</cp:lastModifiedBy>
  <cp:revision>45</cp:revision>
  <cp:lastPrinted>2013-02-08T09:44:55Z</cp:lastPrinted>
  <dcterms:created xsi:type="dcterms:W3CDTF">2013-02-04T18:42:45Z</dcterms:created>
  <dcterms:modified xsi:type="dcterms:W3CDTF">2013-03-19T20:38:32Z</dcterms:modified>
</cp:coreProperties>
</file>