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1" roundtripDataSignature="AMtx7mjAdvSNptCQQBX1KU8j90RWlvpy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 ja kuva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/>
          <p:nvPr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8"/>
          <p:cNvSpPr txBox="1"/>
          <p:nvPr>
            <p:ph type="title"/>
          </p:nvPr>
        </p:nvSpPr>
        <p:spPr>
          <a:xfrm>
            <a:off x="533400" y="5084483"/>
            <a:ext cx="11125200" cy="914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12" name="Google Shape;12;p8"/>
          <p:cNvSpPr/>
          <p:nvPr>
            <p:ph idx="2" type="pic"/>
          </p:nvPr>
        </p:nvSpPr>
        <p:spPr>
          <a:xfrm>
            <a:off x="1" y="1"/>
            <a:ext cx="4023360" cy="4745736"/>
          </a:xfrm>
          <a:prstGeom prst="rect">
            <a:avLst/>
          </a:prstGeom>
          <a:noFill/>
          <a:ln>
            <a:noFill/>
          </a:ln>
        </p:spPr>
      </p:sp>
      <p:sp>
        <p:nvSpPr>
          <p:cNvPr id="13" name="Google Shape;13;p8"/>
          <p:cNvSpPr/>
          <p:nvPr>
            <p:ph idx="3" type="pic"/>
          </p:nvPr>
        </p:nvSpPr>
        <p:spPr>
          <a:xfrm>
            <a:off x="4084320" y="1"/>
            <a:ext cx="4023360" cy="4745736"/>
          </a:xfrm>
          <a:prstGeom prst="rect">
            <a:avLst/>
          </a:prstGeom>
          <a:noFill/>
          <a:ln>
            <a:noFill/>
          </a:ln>
        </p:spPr>
      </p:sp>
      <p:sp>
        <p:nvSpPr>
          <p:cNvPr id="14" name="Google Shape;14;p8"/>
          <p:cNvSpPr/>
          <p:nvPr>
            <p:ph idx="4" type="pic"/>
          </p:nvPr>
        </p:nvSpPr>
        <p:spPr>
          <a:xfrm>
            <a:off x="8168640" y="1"/>
            <a:ext cx="4023360" cy="4745736"/>
          </a:xfrm>
          <a:prstGeom prst="rect">
            <a:avLst/>
          </a:prstGeom>
          <a:noFill/>
          <a:ln>
            <a:noFill/>
          </a:ln>
        </p:spPr>
      </p:sp>
      <p:sp>
        <p:nvSpPr>
          <p:cNvPr id="15" name="Google Shape;15;p8"/>
          <p:cNvSpPr txBox="1"/>
          <p:nvPr>
            <p:ph idx="1" type="body"/>
          </p:nvPr>
        </p:nvSpPr>
        <p:spPr>
          <a:xfrm>
            <a:off x="533400" y="6043122"/>
            <a:ext cx="11125200" cy="571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tekstillinen sisältö">
  <p:cSld name="Kuvatekstillinen sisältö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7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7"/>
          <p:cNvSpPr txBox="1"/>
          <p:nvPr>
            <p:ph type="title"/>
          </p:nvPr>
        </p:nvSpPr>
        <p:spPr>
          <a:xfrm>
            <a:off x="8151811" y="1672933"/>
            <a:ext cx="3506789" cy="2880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000"/>
              <a:buFont typeface="Calibri"/>
              <a:buNone/>
              <a:defRPr sz="3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" type="body"/>
          </p:nvPr>
        </p:nvSpPr>
        <p:spPr>
          <a:xfrm>
            <a:off x="530351" y="457200"/>
            <a:ext cx="7242112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2" type="body"/>
          </p:nvPr>
        </p:nvSpPr>
        <p:spPr>
          <a:xfrm>
            <a:off x="8151811" y="4590288"/>
            <a:ext cx="3514565" cy="15819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pystysuuntainen teksti">
  <p:cSld name="Otsikko ja pystysuuntainen teksti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8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ystysuuntainen otsikko ja teksti">
  <p:cSld name="Pystysuuntainen otsikko ja teksti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9"/>
          <p:cNvSpPr txBox="1"/>
          <p:nvPr>
            <p:ph type="title"/>
          </p:nvPr>
        </p:nvSpPr>
        <p:spPr>
          <a:xfrm>
            <a:off x="8724900" y="457200"/>
            <a:ext cx="1943100" cy="571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69" name="Google Shape;69;p19"/>
          <p:cNvSpPr txBox="1"/>
          <p:nvPr>
            <p:ph idx="1" type="body"/>
          </p:nvPr>
        </p:nvSpPr>
        <p:spPr>
          <a:xfrm>
            <a:off x="1524000" y="457200"/>
            <a:ext cx="7048500" cy="5719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 ja sisältö">
  <p:cSld name="Otsikko ja sisältö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9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uva ja kuvateksti">
  <p:cSld name="Kuva ja kuvateksti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0"/>
          <p:cNvSpPr/>
          <p:nvPr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0"/>
          <p:cNvSpPr txBox="1"/>
          <p:nvPr>
            <p:ph type="title"/>
          </p:nvPr>
        </p:nvSpPr>
        <p:spPr>
          <a:xfrm>
            <a:off x="8532813" y="1683327"/>
            <a:ext cx="3125788" cy="28772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  <a:defRPr sz="30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10"/>
          <p:cNvSpPr/>
          <p:nvPr>
            <p:ph idx="2" type="pic"/>
          </p:nvPr>
        </p:nvSpPr>
        <p:spPr>
          <a:xfrm>
            <a:off x="0" y="0"/>
            <a:ext cx="8101584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10"/>
          <p:cNvSpPr txBox="1"/>
          <p:nvPr>
            <p:ph idx="1" type="body"/>
          </p:nvPr>
        </p:nvSpPr>
        <p:spPr>
          <a:xfrm>
            <a:off x="8532813" y="4591760"/>
            <a:ext cx="3125788" cy="1580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  <a:defRPr sz="1600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tsikkodia" type="title">
  <p:cSld name="TITLE">
    <p:bg>
      <p:bgPr>
        <a:solidFill>
          <a:srgbClr val="657F14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1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1"/>
          <p:cNvSpPr txBox="1"/>
          <p:nvPr>
            <p:ph type="title"/>
          </p:nvPr>
        </p:nvSpPr>
        <p:spPr>
          <a:xfrm>
            <a:off x="838200" y="1548245"/>
            <a:ext cx="10515600" cy="224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838200" y="3854658"/>
            <a:ext cx="10515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2pPr>
            <a:lvl3pPr indent="-228600" lvl="2" marL="13716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3pPr>
            <a:lvl4pPr indent="-228600" lvl="3" marL="18288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4pPr>
            <a:lvl5pPr indent="-228600" lvl="4" marL="2286000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san otsikko">
  <p:cSld name="Osan otsikko">
    <p:bg>
      <p:bgPr>
        <a:solidFill>
          <a:srgbClr val="657F1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/>
          <p:nvPr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12"/>
          <p:cNvSpPr txBox="1"/>
          <p:nvPr>
            <p:ph type="title"/>
          </p:nvPr>
        </p:nvSpPr>
        <p:spPr>
          <a:xfrm>
            <a:off x="831850" y="2483427"/>
            <a:ext cx="10515600" cy="27432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  <a:defRPr sz="4400">
                <a:solidFill>
                  <a:srgbClr val="FFFFFF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36" name="Google Shape;36;p12"/>
          <p:cNvSpPr txBox="1"/>
          <p:nvPr>
            <p:ph idx="1" type="body"/>
          </p:nvPr>
        </p:nvSpPr>
        <p:spPr>
          <a:xfrm>
            <a:off x="835025" y="5257800"/>
            <a:ext cx="10515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1pPr>
            <a:lvl2pPr indent="-228600" lvl="1" marL="9144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  <a:defRPr cap="none">
                <a:solidFill>
                  <a:srgbClr val="FFFFFF"/>
                </a:solidFill>
              </a:defRPr>
            </a:lvl2pPr>
            <a:lvl3pPr indent="-355600" lvl="2" marL="13716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▪"/>
              <a:defRPr cap="none">
                <a:solidFill>
                  <a:srgbClr val="FFFFFF"/>
                </a:solidFill>
              </a:defRPr>
            </a:lvl3pPr>
            <a:lvl4pPr indent="-355600" lvl="3" marL="18288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▪"/>
              <a:defRPr cap="none">
                <a:solidFill>
                  <a:srgbClr val="FFFFFF"/>
                </a:solidFill>
              </a:defRPr>
            </a:lvl4pPr>
            <a:lvl5pPr indent="-355600" lvl="4" marL="228600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Char char="▪"/>
              <a:defRPr cap="none">
                <a:solidFill>
                  <a:srgbClr val="FFFFFF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37" name="Google Shape;37;p1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ksi sisältökohdetta">
  <p:cSld name="Kaksi sisältökohdetta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1524000" y="1714500"/>
            <a:ext cx="4495800" cy="44622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ailu">
  <p:cSld name="Vertailu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1527047" y="1733162"/>
            <a:ext cx="4498849" cy="685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 cap="non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 cap="non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 cap="non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 cap="non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 cap="none"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2" type="body"/>
          </p:nvPr>
        </p:nvSpPr>
        <p:spPr>
          <a:xfrm>
            <a:off x="6172200" y="1733162"/>
            <a:ext cx="4498848" cy="685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1pPr>
            <a:lvl2pPr indent="-342900" lvl="1" marL="914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3pPr>
            <a:lvl4pPr indent="-342900" lvl="3" marL="1828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5pPr>
            <a:lvl6pPr indent="-342900" lvl="5" marL="2743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7pPr>
            <a:lvl8pPr indent="-342900" lvl="7" marL="3657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/>
        </p:txBody>
      </p:sp>
      <p:sp>
        <p:nvSpPr>
          <p:cNvPr id="48" name="Google Shape;48;p14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ain otsikko">
  <p:cSld name="Vain otsikko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/>
          <p:nvPr/>
        </p:nvSpPr>
        <p:spPr>
          <a:xfrm>
            <a:off x="0" y="6583680"/>
            <a:ext cx="12192000" cy="274321"/>
          </a:xfrm>
          <a:prstGeom prst="rect">
            <a:avLst/>
          </a:prstGeom>
          <a:solidFill>
            <a:srgbClr val="657F14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5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10417340" y="6593935"/>
            <a:ext cx="250662" cy="2438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hjä">
  <p:cSld name="Tyhjä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sz="11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609600" y="0"/>
            <a:ext cx="10972800" cy="14176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  <a:defRPr b="0" i="0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44550D"/>
              </a:buClr>
              <a:buSzPts val="2000"/>
              <a:buFont typeface="Arial"/>
              <a:buChar char="▪"/>
              <a:defRPr b="0"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Calibri"/>
              <a:buNone/>
              <a:defRPr b="0" i="0" sz="11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>
            <p:ph type="title"/>
          </p:nvPr>
        </p:nvSpPr>
        <p:spPr>
          <a:xfrm>
            <a:off x="533400" y="5084483"/>
            <a:ext cx="11125200" cy="914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/>
              <a:t>LIIKUNTA- JA URHEILUPSYKOLOGIA </a:t>
            </a:r>
            <a:endParaRPr/>
          </a:p>
        </p:txBody>
      </p:sp>
      <p:sp>
        <p:nvSpPr>
          <p:cNvPr id="76" name="Google Shape;76;p1"/>
          <p:cNvSpPr txBox="1"/>
          <p:nvPr>
            <p:ph idx="1" type="body"/>
          </p:nvPr>
        </p:nvSpPr>
        <p:spPr>
          <a:xfrm>
            <a:off x="533400" y="6043122"/>
            <a:ext cx="11125200" cy="5715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lang="en-US"/>
              <a:t>RAAHEN LUKIOSSA</a:t>
            </a:r>
            <a:endParaRPr/>
          </a:p>
        </p:txBody>
      </p:sp>
      <p:pic>
        <p:nvPicPr>
          <p:cNvPr descr="Kuva 3" id="77" name="Google Shape;7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1459"/>
            <a:ext cx="7808687" cy="510199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n paikkamerkki 5" id="78" name="Google Shape;78;p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18233" r="18232" t="0"/>
          <a:stretch/>
        </p:blipFill>
        <p:spPr>
          <a:xfrm>
            <a:off x="7808685" y="-101459"/>
            <a:ext cx="4383315" cy="5101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n paikkamerkki 45" id="83" name="Google Shape;83;p2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18210" r="18204" t="0"/>
          <a:stretch/>
        </p:blipFill>
        <p:spPr>
          <a:xfrm>
            <a:off x="4084320" y="1"/>
            <a:ext cx="4023361" cy="4745736"/>
          </a:xfrm>
          <a:prstGeom prst="rect">
            <a:avLst/>
          </a:prstGeom>
          <a:noFill/>
          <a:ln>
            <a:noFill/>
          </a:ln>
          <a:effectLst>
            <a:reflection blurRad="0" dir="0" dist="0" endA="0" endPos="40000" fadeDir="5400012" kx="0" rotWithShape="0" algn="bl" stA="30000" stPos="0" sy="-100000" ky="0"/>
          </a:effectLst>
        </p:spPr>
      </p:pic>
      <p:pic>
        <p:nvPicPr>
          <p:cNvPr descr="Kuvan paikkamerkki 6" id="84" name="Google Shape;84;p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817" l="0" r="0" t="2818"/>
          <a:stretch/>
        </p:blipFill>
        <p:spPr>
          <a:xfrm>
            <a:off x="1" y="0"/>
            <a:ext cx="4023360" cy="47457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uvan paikkamerkki 10" id="85" name="Google Shape;85;p2"/>
          <p:cNvPicPr preferRelativeResize="0"/>
          <p:nvPr>
            <p:ph idx="4" type="pic"/>
          </p:nvPr>
        </p:nvPicPr>
        <p:blipFill rotWithShape="1">
          <a:blip r:embed="rId5">
            <a:alphaModFix/>
          </a:blip>
          <a:srcRect b="0" l="14666" r="14665" t="0"/>
          <a:stretch/>
        </p:blipFill>
        <p:spPr>
          <a:xfrm>
            <a:off x="8168640" y="1"/>
            <a:ext cx="4023361" cy="474573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"/>
          <p:cNvSpPr txBox="1"/>
          <p:nvPr/>
        </p:nvSpPr>
        <p:spPr>
          <a:xfrm>
            <a:off x="1701100" y="5063125"/>
            <a:ext cx="755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Opiskelijalla on mahdollista valita liikunta- ja urheilupsykologian moduuli, jonka sisältö suunnittellaan opiskelijalähtöisesti keskittyen joko liikunnan hyvinvointivaikutuksiin tai tavoittelleellisen urheilun psyykkisiin mekanismeihin ja tutkimustietoon ja niihin liittyviin harjoituksiin keskittyen</a:t>
            </a:r>
            <a:endParaRPr b="1" i="1"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2"/>
          <p:cNvSpPr txBox="1"/>
          <p:nvPr/>
        </p:nvSpPr>
        <p:spPr>
          <a:xfrm>
            <a:off x="5049750" y="2652125"/>
            <a:ext cx="1968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latin typeface="Calibri"/>
                <a:ea typeface="Calibri"/>
                <a:cs typeface="Calibri"/>
                <a:sym typeface="Calibri"/>
              </a:rPr>
              <a:t>PS 9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</a:pPr>
            <a:r>
              <a:rPr b="0" i="0" lang="en-US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rPr>
              <a:t>LIIKUNTAPSYKOLOGIA</a:t>
            </a:r>
            <a:endParaRPr/>
          </a:p>
        </p:txBody>
      </p:sp>
      <p:sp>
        <p:nvSpPr>
          <p:cNvPr id="93" name="Google Shape;93;p3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274320" rtl="0" algn="l">
              <a:lnSpc>
                <a:spcPct val="8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19" lvl="0" marL="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2200"/>
              <a:buNone/>
            </a:pPr>
            <a:r>
              <a:rPr i="1" lang="en-US" sz="2200"/>
              <a:t>SISÄLTÖ</a:t>
            </a:r>
            <a:endParaRPr sz="1800"/>
          </a:p>
          <a:p>
            <a:pPr indent="-228600" lvl="0" marL="27432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Oman hyvinvoinnin seuranta (aktiivisuusranneke ja tarkkailulomake)</a:t>
            </a:r>
            <a:endParaRPr/>
          </a:p>
          <a:p>
            <a:pPr indent="-228600" lvl="0" marL="27432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Perehtyminen tutkimustietoon liikunnan hyvinvointivaikutuksista</a:t>
            </a:r>
            <a:endParaRPr/>
          </a:p>
          <a:p>
            <a:pPr indent="-228600" lvl="0" marL="27432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1800"/>
              <a:buChar char="▪"/>
            </a:pPr>
            <a:r>
              <a:rPr lang="en-US" sz="1800"/>
              <a:t>Liikuntakokeilu ja siitä omakohtainen tapaustutkimus</a:t>
            </a:r>
            <a:endParaRPr/>
          </a:p>
          <a:p>
            <a:pPr indent="-114300" lvl="0" marL="27432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/>
          </a:p>
          <a:p>
            <a:pPr indent="45719" lvl="0" marL="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rPr lang="en-US" sz="1800"/>
              <a:t>TAVOITTEET</a:t>
            </a:r>
            <a:endParaRPr/>
          </a:p>
          <a:p>
            <a:pPr indent="-228600" lvl="0" marL="274320" rtl="0" algn="l">
              <a:lnSpc>
                <a:spcPct val="81000"/>
              </a:lnSpc>
              <a:spcBef>
                <a:spcPts val="1800"/>
              </a:spcBef>
              <a:spcAft>
                <a:spcPts val="0"/>
              </a:spcAft>
              <a:buSzPts val="1800"/>
              <a:buFont typeface="Calibri"/>
              <a:buChar char="▪"/>
            </a:pPr>
            <a:r>
              <a:rPr lang="en-US" sz="1800"/>
              <a:t>Tietoisuuden edistäminen liikunnan hyvinvointivaikutuksista, hyvinvoinnin tukeminen, itsetuntemuksen lisääminen ja tiedon haun ja arvioinnin taitojen kehittäminen.</a:t>
            </a:r>
            <a:endParaRPr/>
          </a:p>
        </p:txBody>
      </p:sp>
      <p:pic>
        <p:nvPicPr>
          <p:cNvPr id="94" name="Google Shape;9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45750" y="175650"/>
            <a:ext cx="3187850" cy="318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"/>
          <p:cNvSpPr txBox="1"/>
          <p:nvPr/>
        </p:nvSpPr>
        <p:spPr>
          <a:xfrm>
            <a:off x="8652875" y="3530800"/>
            <a:ext cx="3336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alibri"/>
                <a:ea typeface="Calibri"/>
                <a:cs typeface="Calibri"/>
                <a:sym typeface="Calibri"/>
              </a:rPr>
              <a:t>Kurssin antia ovat mm huipputason urheilijoiden vierailut</a:t>
            </a:r>
            <a:endParaRPr sz="1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57F14"/>
              </a:buClr>
              <a:buSzPts val="3400"/>
              <a:buFont typeface="Calibri"/>
              <a:buNone/>
            </a:pPr>
            <a:r>
              <a:rPr b="0" i="0" lang="en-US" sz="3400" u="none" cap="none" strike="noStrike">
                <a:solidFill>
                  <a:srgbClr val="657F14"/>
                </a:solidFill>
                <a:latin typeface="Calibri"/>
                <a:ea typeface="Calibri"/>
                <a:cs typeface="Calibri"/>
                <a:sym typeface="Calibri"/>
              </a:rPr>
              <a:t>URHEILUPSYKOLOGIA</a:t>
            </a:r>
            <a:endParaRPr/>
          </a:p>
        </p:txBody>
      </p:sp>
      <p:sp>
        <p:nvSpPr>
          <p:cNvPr id="101" name="Google Shape;101;p4"/>
          <p:cNvSpPr txBox="1"/>
          <p:nvPr>
            <p:ph idx="1" type="body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28600" lvl="0" marL="27432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Suunnattu erityisesti lisenssiurheilijoille ja akatemian aamutreeneihin osallistuville</a:t>
            </a:r>
            <a:endParaRPr/>
          </a:p>
          <a:p>
            <a:pPr indent="-101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t/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45719" lvl="0" marL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SISÄLTÖ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Lähtövalmiuksien kartoitus ja henkilökohtaiset haastattelut, jossa selvitetään yksilöllisesti kehityksen seurannan painopisteet.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Ryhmätapaaminen lajiryhmissä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Motivaatio (ristiintaulukointi ja task-tavoitteet)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Keskittyminen (harjoitukset ja seuranta)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Calibri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Mielikuvaharjoittelu (oman suorituksen videoiminen)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"/>
          <p:cNvSpPr txBox="1"/>
          <p:nvPr>
            <p:ph idx="1" type="body"/>
          </p:nvPr>
        </p:nvSpPr>
        <p:spPr>
          <a:xfrm>
            <a:off x="1567542" y="1322614"/>
            <a:ext cx="9144001" cy="44577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45719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TAVOITTEET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Lisätä tietoa urheilupsykologisen tutkimuksen tuloksista ja mentaalisten taitojen merkityksestä urheilussa.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Lisätä tietoisuutta itsestä urheilijana.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itseluottamuksen ja realistisen itsearvioinnin tukeminen.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Antaa valmiuksia myös mentaalisten tekniikoiden hyödyntämiseen.</a:t>
            </a:r>
            <a:endParaRPr/>
          </a:p>
          <a:p>
            <a:pPr indent="-228600" lvl="0" marL="27432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Char char="▪"/>
            </a:pPr>
            <a:r>
              <a:rPr b="0" i="0" lang="en-US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Valmiuksien antaminen omien vahvuuksien ja kehittämiskohteiden analysointiin.</a:t>
            </a:r>
            <a:endParaRPr/>
          </a:p>
        </p:txBody>
      </p:sp>
      <p:sp>
        <p:nvSpPr>
          <p:cNvPr id="107" name="Google Shape;107;p5"/>
          <p:cNvSpPr/>
          <p:nvPr/>
        </p:nvSpPr>
        <p:spPr>
          <a:xfrm>
            <a:off x="2235200" y="4720994"/>
            <a:ext cx="3802744" cy="71120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637B1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5"/>
          <p:cNvSpPr txBox="1"/>
          <p:nvPr/>
        </p:nvSpPr>
        <p:spPr>
          <a:xfrm>
            <a:off x="7039427" y="4785862"/>
            <a:ext cx="3338287" cy="891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Välineitä liikunnan lukiodiplomiin kuuluvaan tutkielman tekoon 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uvan paikkamerkki 3" id="113" name="Google Shape;113;p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737" r="5736" t="0"/>
          <a:stretch/>
        </p:blipFill>
        <p:spPr>
          <a:xfrm>
            <a:off x="0" y="0"/>
            <a:ext cx="81015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8520113" y="4566360"/>
            <a:ext cx="3125788" cy="1580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Lisätietoa: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Päivi Kippola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 sz="1600">
                <a:solidFill>
                  <a:srgbClr val="FFFFFF"/>
                </a:solidFill>
              </a:rPr>
              <a:t>Raahen lukion psykologian opettaja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erveys ja kuntoilu 16:9">
  <a:themeElements>
    <a:clrScheme name="Terveys ja kuntoilu 16: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rveys ja kuntoilu 16:9">
  <a:themeElements>
    <a:clrScheme name="Terveys ja kuntoilu 16:9">
      <a:dk1>
        <a:srgbClr val="595959"/>
      </a:dk1>
      <a:lt1>
        <a:srgbClr val="FFFFFF"/>
      </a:lt1>
      <a:dk2>
        <a:srgbClr val="A7A7A7"/>
      </a:dk2>
      <a:lt2>
        <a:srgbClr val="535353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