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2" r:id="rId3"/>
  </p:sldMasterIdLst>
  <p:notesMasterIdLst>
    <p:notesMasterId r:id="rId113"/>
  </p:notesMasterIdLst>
  <p:sldIdLst>
    <p:sldId id="256" r:id="rId4"/>
    <p:sldId id="263" r:id="rId5"/>
    <p:sldId id="264" r:id="rId6"/>
    <p:sldId id="258" r:id="rId7"/>
    <p:sldId id="259" r:id="rId8"/>
    <p:sldId id="260" r:id="rId9"/>
    <p:sldId id="261" r:id="rId10"/>
    <p:sldId id="352" r:id="rId11"/>
    <p:sldId id="265" r:id="rId12"/>
    <p:sldId id="266" r:id="rId13"/>
    <p:sldId id="269" r:id="rId14"/>
    <p:sldId id="270" r:id="rId15"/>
    <p:sldId id="271" r:id="rId16"/>
    <p:sldId id="353" r:id="rId17"/>
    <p:sldId id="381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267" r:id="rId30"/>
    <p:sldId id="268" r:id="rId31"/>
    <p:sldId id="272" r:id="rId32"/>
    <p:sldId id="275" r:id="rId33"/>
    <p:sldId id="345" r:id="rId34"/>
    <p:sldId id="273" r:id="rId35"/>
    <p:sldId id="289" r:id="rId36"/>
    <p:sldId id="290" r:id="rId37"/>
    <p:sldId id="291" r:id="rId38"/>
    <p:sldId id="358" r:id="rId39"/>
    <p:sldId id="359" r:id="rId40"/>
    <p:sldId id="361" r:id="rId41"/>
    <p:sldId id="362" r:id="rId42"/>
    <p:sldId id="281" r:id="rId43"/>
    <p:sldId id="286" r:id="rId44"/>
    <p:sldId id="346" r:id="rId45"/>
    <p:sldId id="347" r:id="rId46"/>
    <p:sldId id="348" r:id="rId47"/>
    <p:sldId id="349" r:id="rId48"/>
    <p:sldId id="284" r:id="rId49"/>
    <p:sldId id="282" r:id="rId50"/>
    <p:sldId id="283" r:id="rId51"/>
    <p:sldId id="288" r:id="rId52"/>
    <p:sldId id="292" r:id="rId53"/>
    <p:sldId id="335" r:id="rId54"/>
    <p:sldId id="285" r:id="rId55"/>
    <p:sldId id="287" r:id="rId56"/>
    <p:sldId id="298" r:id="rId57"/>
    <p:sldId id="293" r:id="rId58"/>
    <p:sldId id="294" r:id="rId59"/>
    <p:sldId id="295" r:id="rId60"/>
    <p:sldId id="304" r:id="rId61"/>
    <p:sldId id="296" r:id="rId62"/>
    <p:sldId id="297" r:id="rId63"/>
    <p:sldId id="301" r:id="rId64"/>
    <p:sldId id="299" r:id="rId65"/>
    <p:sldId id="300" r:id="rId66"/>
    <p:sldId id="317" r:id="rId67"/>
    <p:sldId id="303" r:id="rId68"/>
    <p:sldId id="302" r:id="rId69"/>
    <p:sldId id="305" r:id="rId70"/>
    <p:sldId id="314" r:id="rId71"/>
    <p:sldId id="309" r:id="rId72"/>
    <p:sldId id="306" r:id="rId73"/>
    <p:sldId id="307" r:id="rId74"/>
    <p:sldId id="308" r:id="rId75"/>
    <p:sldId id="310" r:id="rId76"/>
    <p:sldId id="311" r:id="rId77"/>
    <p:sldId id="312" r:id="rId78"/>
    <p:sldId id="315" r:id="rId79"/>
    <p:sldId id="313" r:id="rId80"/>
    <p:sldId id="363" r:id="rId81"/>
    <p:sldId id="316" r:id="rId82"/>
    <p:sldId id="319" r:id="rId83"/>
    <p:sldId id="320" r:id="rId84"/>
    <p:sldId id="321" r:id="rId85"/>
    <p:sldId id="322" r:id="rId86"/>
    <p:sldId id="323" r:id="rId87"/>
    <p:sldId id="351" r:id="rId88"/>
    <p:sldId id="364" r:id="rId89"/>
    <p:sldId id="365" r:id="rId90"/>
    <p:sldId id="369" r:id="rId91"/>
    <p:sldId id="325" r:id="rId92"/>
    <p:sldId id="326" r:id="rId93"/>
    <p:sldId id="327" r:id="rId94"/>
    <p:sldId id="328" r:id="rId95"/>
    <p:sldId id="367" r:id="rId96"/>
    <p:sldId id="368" r:id="rId97"/>
    <p:sldId id="329" r:id="rId98"/>
    <p:sldId id="330" r:id="rId99"/>
    <p:sldId id="331" r:id="rId100"/>
    <p:sldId id="339" r:id="rId101"/>
    <p:sldId id="332" r:id="rId102"/>
    <p:sldId id="341" r:id="rId103"/>
    <p:sldId id="342" r:id="rId104"/>
    <p:sldId id="334" r:id="rId105"/>
    <p:sldId id="333" r:id="rId106"/>
    <p:sldId id="340" r:id="rId107"/>
    <p:sldId id="343" r:id="rId108"/>
    <p:sldId id="338" r:id="rId109"/>
    <p:sldId id="336" r:id="rId110"/>
    <p:sldId id="337" r:id="rId111"/>
    <p:sldId id="344" r:id="rId11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tableStyles" Target="tableStyle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3.wmf"/><Relationship Id="rId4" Type="http://schemas.openxmlformats.org/officeDocument/2006/relationships/image" Target="../media/image107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4" Type="http://schemas.openxmlformats.org/officeDocument/2006/relationships/image" Target="../media/image167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4" Type="http://schemas.openxmlformats.org/officeDocument/2006/relationships/image" Target="../media/image178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4" Type="http://schemas.openxmlformats.org/officeDocument/2006/relationships/image" Target="../media/image180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4" Type="http://schemas.openxmlformats.org/officeDocument/2006/relationships/image" Target="../media/image184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4" Type="http://schemas.openxmlformats.org/officeDocument/2006/relationships/image" Target="../media/image188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4" Type="http://schemas.openxmlformats.org/officeDocument/2006/relationships/image" Target="../media/image19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4" Type="http://schemas.openxmlformats.org/officeDocument/2006/relationships/image" Target="../media/image193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97.wmf"/><Relationship Id="rId4" Type="http://schemas.openxmlformats.org/officeDocument/2006/relationships/image" Target="../media/image198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4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4" Type="http://schemas.openxmlformats.org/officeDocument/2006/relationships/image" Target="../media/image211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wmf"/><Relationship Id="rId1" Type="http://schemas.openxmlformats.org/officeDocument/2006/relationships/image" Target="../media/image213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0.wmf"/><Relationship Id="rId4" Type="http://schemas.openxmlformats.org/officeDocument/2006/relationships/image" Target="../media/image217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2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Relationship Id="rId5" Type="http://schemas.openxmlformats.org/officeDocument/2006/relationships/image" Target="../media/image230.wmf"/><Relationship Id="rId4" Type="http://schemas.openxmlformats.org/officeDocument/2006/relationships/image" Target="../media/image2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wmf"/><Relationship Id="rId1" Type="http://schemas.openxmlformats.org/officeDocument/2006/relationships/image" Target="../media/image231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Relationship Id="rId4" Type="http://schemas.openxmlformats.org/officeDocument/2006/relationships/image" Target="../media/image237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8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0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7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E1C28C-CC52-43D9-9771-7226608D9E9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170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D3D070-765E-48A7-8CAE-E76D4E858F3B}" type="slidenum">
              <a:rPr lang="fi-FI" sz="1200"/>
              <a:pPr eaLnBrk="1" hangingPunct="1"/>
              <a:t>4</a:t>
            </a:fld>
            <a:endParaRPr lang="fi-FI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lIns="85559" tIns="42779" rIns="85559" bIns="42779" anchor="ctr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9A4277-6488-4A3B-ADFA-B4974D36C271}" type="slidenum">
              <a:rPr lang="fi-FI" sz="1200"/>
              <a:pPr eaLnBrk="1" hangingPunct="1"/>
              <a:t>5</a:t>
            </a:fld>
            <a:endParaRPr lang="fi-FI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59237"/>
          </a:xfrm>
          <a:noFill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178CB3-D2DC-438F-A892-B8AA85540618}" type="slidenum">
              <a:rPr lang="fi-FI" sz="1200"/>
              <a:pPr eaLnBrk="1" hangingPunct="1"/>
              <a:t>6</a:t>
            </a:fld>
            <a:endParaRPr lang="fi-FI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59237"/>
          </a:xfrm>
          <a:noFill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4FF87C-74B3-4BB3-84EA-DF8DDF7382E0}" type="slidenum">
              <a:rPr lang="fi-FI" sz="1200"/>
              <a:pPr eaLnBrk="1" hangingPunct="1"/>
              <a:t>7</a:t>
            </a:fld>
            <a:endParaRPr lang="fi-FI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lIns="85559" tIns="42779" rIns="85559" bIns="42779" anchor="ctr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B40BBC-D99D-4BBE-8F44-C4CD117645B4}" type="slidenum">
              <a:rPr lang="fi-FI" sz="1200"/>
              <a:pPr eaLnBrk="1" hangingPunct="1"/>
              <a:t>8</a:t>
            </a:fld>
            <a:endParaRPr lang="fi-FI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lIns="85559" tIns="42779" rIns="85559" bIns="42779" anchor="ctr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CD389-667C-4B18-B1DD-650CEC599D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5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89E90-01B2-4CCE-A781-A2C7999C3ED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96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B04AB-3643-4109-9686-F60D1602A46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542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267899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71638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82286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1516072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284454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2122233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541486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300368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7485A-8929-43BA-B74F-A7F374719C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589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299690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3589917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</p:spTree>
    <p:extLst>
      <p:ext uri="{BB962C8B-B14F-4D97-AF65-F5344CB8AC3E}">
        <p14:creationId xmlns:p14="http://schemas.microsoft.com/office/powerpoint/2010/main" val="211679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C052-D5BA-43B5-8887-877312289A4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05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1D9EA-7CFE-4488-99FC-2376B59585CA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20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1FD43-60D2-4F55-94C6-27F1DF3416EA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57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A534F-F8CF-4A48-9B6E-CF0F1CB4B94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11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E10D6-3D8E-4A35-A568-F4AE2EFD7E9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31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6F991-6E17-4350-808B-D6792FA6E858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1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A6EF8-B697-4B5B-B81A-C6D4E6CA28DD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0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C0D29-F23F-44B2-BCD8-5C5055A08FD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127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789AE-DE8E-4CCD-B44E-64F82B96FF04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73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6FDCF-1059-4E43-AA03-BC509CBDDCA9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01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C1F70-7B9D-45C2-A441-81A792E7F9FA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3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15ED2-5839-4108-B183-15D26A87EE74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7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0A72-F503-4119-B3A6-54F648E4E0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19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E709C-76C8-457A-8315-8D1DA7B7039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93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7419-F064-46CB-9D8E-10D5150A9B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685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9D42A-C570-46A2-AB30-81EA4859676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20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8C7AC-FBB5-4587-961D-7A756CF68F3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571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B9D25-213D-420B-9610-6DEBEE4347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93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B2AB443-B0B9-4055-BD20-BA4AD128C54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©Huippuvalmennus 1998-2007. Kaikki oikeudet pidätetään.</a:t>
            </a:r>
            <a:endParaRPr lang="en-US" b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US"/>
              <a:t>www.huippuvalmennus.com </a:t>
            </a:r>
          </a:p>
        </p:txBody>
      </p:sp>
      <p:sp>
        <p:nvSpPr>
          <p:cNvPr id="2053" name="AutoShape 5"/>
          <p:cNvSpPr>
            <a:spLocks noChangeArrowheads="1"/>
          </p:cNvSpPr>
          <p:nvPr userDrawn="1"/>
        </p:nvSpPr>
        <p:spPr bwMode="auto">
          <a:xfrm>
            <a:off x="457200" y="231775"/>
            <a:ext cx="8253413" cy="5940425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F3C0C7-083A-4671-A7F3-A7D7BDF5CD14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9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jpeg"/><Relationship Id="rId2" Type="http://schemas.openxmlformats.org/officeDocument/2006/relationships/image" Target="../media/image2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6.jpeg"/><Relationship Id="rId4" Type="http://schemas.openxmlformats.org/officeDocument/2006/relationships/image" Target="../media/image245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4" Type="http://schemas.openxmlformats.org/officeDocument/2006/relationships/image" Target="../media/image247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jpeg"/><Relationship Id="rId2" Type="http://schemas.openxmlformats.org/officeDocument/2006/relationships/image" Target="../media/image2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4" Type="http://schemas.openxmlformats.org/officeDocument/2006/relationships/image" Target="../media/image250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253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jpeg"/><Relationship Id="rId2" Type="http://schemas.openxmlformats.org/officeDocument/2006/relationships/image" Target="../media/image254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jpeg"/><Relationship Id="rId1" Type="http://schemas.openxmlformats.org/officeDocument/2006/relationships/slideLayout" Target="../slideLayouts/slideLayout1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3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45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5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wmf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52.wmf"/><Relationship Id="rId9" Type="http://schemas.openxmlformats.org/officeDocument/2006/relationships/image" Target="../media/image57.png"/><Relationship Id="rId14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64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75.wmf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image" Target="../media/image70.png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7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83.jpe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8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8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6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7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7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02.png"/><Relationship Id="rId4" Type="http://schemas.openxmlformats.org/officeDocument/2006/relationships/image" Target="../media/image10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0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oleObject" Target="../embeddings/oleObject81.bin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5.wmf"/><Relationship Id="rId11" Type="http://schemas.openxmlformats.org/officeDocument/2006/relationships/image" Target="../media/image107.wmf"/><Relationship Id="rId5" Type="http://schemas.openxmlformats.org/officeDocument/2006/relationships/oleObject" Target="../embeddings/oleObject82.bin"/><Relationship Id="rId10" Type="http://schemas.openxmlformats.org/officeDocument/2006/relationships/oleObject" Target="../embeddings/oleObject84.bin"/><Relationship Id="rId4" Type="http://schemas.openxmlformats.org/officeDocument/2006/relationships/image" Target="../media/image103.wmf"/><Relationship Id="rId9" Type="http://schemas.openxmlformats.org/officeDocument/2006/relationships/image" Target="../media/image10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8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9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91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29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9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9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30.wmf"/><Relationship Id="rId9" Type="http://schemas.openxmlformats.org/officeDocument/2006/relationships/image" Target="../media/image133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3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7" Type="http://schemas.openxmlformats.org/officeDocument/2006/relationships/image" Target="../media/image13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3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4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7" Type="http://schemas.openxmlformats.org/officeDocument/2006/relationships/image" Target="../media/image1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4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45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46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image" Target="../media/image152.jpeg"/><Relationship Id="rId7" Type="http://schemas.openxmlformats.org/officeDocument/2006/relationships/image" Target="../media/image1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49.w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51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image" Target="../media/image156.png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53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5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57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7" Type="http://schemas.openxmlformats.org/officeDocument/2006/relationships/image" Target="../media/image15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image" Target="../media/image159.jpeg"/><Relationship Id="rId7" Type="http://schemas.openxmlformats.org/officeDocument/2006/relationships/image" Target="../media/image16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58.wmf"/><Relationship Id="rId5" Type="http://schemas.openxmlformats.org/officeDocument/2006/relationships/image" Target="../media/image161.jpeg"/><Relationship Id="rId10" Type="http://schemas.openxmlformats.org/officeDocument/2006/relationships/oleObject" Target="../embeddings/oleObject125.bin"/><Relationship Id="rId4" Type="http://schemas.openxmlformats.org/officeDocument/2006/relationships/image" Target="../media/image160.jpeg"/><Relationship Id="rId9" Type="http://schemas.openxmlformats.org/officeDocument/2006/relationships/image" Target="../media/image163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image" Target="../media/image168.jpeg"/><Relationship Id="rId7" Type="http://schemas.openxmlformats.org/officeDocument/2006/relationships/image" Target="../media/image1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67.wmf"/><Relationship Id="rId5" Type="http://schemas.openxmlformats.org/officeDocument/2006/relationships/image" Target="../media/image164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6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image" Target="../media/image173.wmf"/><Relationship Id="rId18" Type="http://schemas.openxmlformats.org/officeDocument/2006/relationships/oleObject" Target="../embeddings/oleObject137.bin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oleObject" Target="../embeddings/oleObject134.bin"/><Relationship Id="rId17" Type="http://schemas.openxmlformats.org/officeDocument/2006/relationships/oleObject" Target="../embeddings/oleObject13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6.jpeg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70.wmf"/><Relationship Id="rId11" Type="http://schemas.openxmlformats.org/officeDocument/2006/relationships/image" Target="../media/image175.jpeg"/><Relationship Id="rId5" Type="http://schemas.openxmlformats.org/officeDocument/2006/relationships/oleObject" Target="../embeddings/oleObject131.bin"/><Relationship Id="rId15" Type="http://schemas.openxmlformats.org/officeDocument/2006/relationships/image" Target="../media/image174.wmf"/><Relationship Id="rId10" Type="http://schemas.openxmlformats.org/officeDocument/2006/relationships/image" Target="../media/image172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5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image" Target="../media/image175.jpeg"/><Relationship Id="rId7" Type="http://schemas.openxmlformats.org/officeDocument/2006/relationships/image" Target="../media/image17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178.wmf"/><Relationship Id="rId5" Type="http://schemas.openxmlformats.org/officeDocument/2006/relationships/image" Target="../media/image173.wmf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77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image" Target="../media/image176.jpeg"/><Relationship Id="rId7" Type="http://schemas.openxmlformats.org/officeDocument/2006/relationships/image" Target="../media/image17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180.wmf"/><Relationship Id="rId5" Type="http://schemas.openxmlformats.org/officeDocument/2006/relationships/image" Target="../media/image173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79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82.wmf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84.wmf"/><Relationship Id="rId4" Type="http://schemas.openxmlformats.org/officeDocument/2006/relationships/image" Target="../media/image181.wmf"/><Relationship Id="rId9" Type="http://schemas.openxmlformats.org/officeDocument/2006/relationships/oleObject" Target="../embeddings/oleObject149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151.bin"/><Relationship Id="rId10" Type="http://schemas.openxmlformats.org/officeDocument/2006/relationships/image" Target="../media/image188.wmf"/><Relationship Id="rId4" Type="http://schemas.openxmlformats.org/officeDocument/2006/relationships/image" Target="../media/image185.wmf"/><Relationship Id="rId9" Type="http://schemas.openxmlformats.org/officeDocument/2006/relationships/oleObject" Target="../embeddings/oleObject153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oleObject" Target="../embeddings/oleObject154.bin"/><Relationship Id="rId7" Type="http://schemas.openxmlformats.org/officeDocument/2006/relationships/image" Target="../media/image19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192.wmf"/><Relationship Id="rId5" Type="http://schemas.openxmlformats.org/officeDocument/2006/relationships/image" Target="../media/image159.jpeg"/><Relationship Id="rId10" Type="http://schemas.openxmlformats.org/officeDocument/2006/relationships/oleObject" Target="../embeddings/oleObject157.bin"/><Relationship Id="rId4" Type="http://schemas.openxmlformats.org/officeDocument/2006/relationships/image" Target="../media/image189.wmf"/><Relationship Id="rId9" Type="http://schemas.openxmlformats.org/officeDocument/2006/relationships/image" Target="../media/image191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image" Target="../media/image159.jpeg"/><Relationship Id="rId7" Type="http://schemas.openxmlformats.org/officeDocument/2006/relationships/image" Target="../media/image19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193.wmf"/><Relationship Id="rId5" Type="http://schemas.openxmlformats.org/officeDocument/2006/relationships/image" Target="../media/image190.w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89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95.wmf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194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oleObject" Target="../embeddings/oleObject165.bin"/><Relationship Id="rId7" Type="http://schemas.openxmlformats.org/officeDocument/2006/relationships/image" Target="../media/image19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198.wmf"/><Relationship Id="rId5" Type="http://schemas.openxmlformats.org/officeDocument/2006/relationships/image" Target="../media/image159.jpeg"/><Relationship Id="rId10" Type="http://schemas.openxmlformats.org/officeDocument/2006/relationships/oleObject" Target="../embeddings/oleObject168.bin"/><Relationship Id="rId4" Type="http://schemas.openxmlformats.org/officeDocument/2006/relationships/image" Target="../media/image197.wmf"/><Relationship Id="rId9" Type="http://schemas.openxmlformats.org/officeDocument/2006/relationships/image" Target="../media/image191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99.wmf"/><Relationship Id="rId4" Type="http://schemas.openxmlformats.org/officeDocument/2006/relationships/oleObject" Target="../embeddings/oleObject16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01.wmf"/><Relationship Id="rId5" Type="http://schemas.openxmlformats.org/officeDocument/2006/relationships/oleObject" Target="../embeddings/oleObject171.bin"/><Relationship Id="rId4" Type="http://schemas.openxmlformats.org/officeDocument/2006/relationships/image" Target="../media/image200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204.wmf"/><Relationship Id="rId4" Type="http://schemas.openxmlformats.org/officeDocument/2006/relationships/oleObject" Target="../embeddings/oleObject173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206.wmf"/><Relationship Id="rId4" Type="http://schemas.openxmlformats.org/officeDocument/2006/relationships/oleObject" Target="../embeddings/oleObject174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09.wmf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211.wmf"/><Relationship Id="rId4" Type="http://schemas.openxmlformats.org/officeDocument/2006/relationships/image" Target="../media/image208.wmf"/><Relationship Id="rId9" Type="http://schemas.openxmlformats.org/officeDocument/2006/relationships/oleObject" Target="../embeddings/oleObject17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212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14.wmf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213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15.wmf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217.wmf"/><Relationship Id="rId4" Type="http://schemas.openxmlformats.org/officeDocument/2006/relationships/image" Target="../media/image210.wmf"/><Relationship Id="rId9" Type="http://schemas.openxmlformats.org/officeDocument/2006/relationships/oleObject" Target="../embeddings/oleObject185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19.wmf"/><Relationship Id="rId5" Type="http://schemas.openxmlformats.org/officeDocument/2006/relationships/oleObject" Target="../embeddings/oleObject187.bin"/><Relationship Id="rId4" Type="http://schemas.openxmlformats.org/officeDocument/2006/relationships/image" Target="../media/image218.w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222.wmf"/><Relationship Id="rId4" Type="http://schemas.openxmlformats.org/officeDocument/2006/relationships/oleObject" Target="../embeddings/oleObject189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3" Type="http://schemas.openxmlformats.org/officeDocument/2006/relationships/image" Target="../media/image221.jpeg"/><Relationship Id="rId7" Type="http://schemas.openxmlformats.org/officeDocument/2006/relationships/image" Target="../media/image2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191.bin"/><Relationship Id="rId5" Type="http://schemas.openxmlformats.org/officeDocument/2006/relationships/image" Target="../media/image223.wmf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225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13" Type="http://schemas.openxmlformats.org/officeDocument/2006/relationships/image" Target="../media/image230.wmf"/><Relationship Id="rId3" Type="http://schemas.openxmlformats.org/officeDocument/2006/relationships/image" Target="../media/image221.jpeg"/><Relationship Id="rId7" Type="http://schemas.openxmlformats.org/officeDocument/2006/relationships/image" Target="../media/image227.wmf"/><Relationship Id="rId12" Type="http://schemas.openxmlformats.org/officeDocument/2006/relationships/oleObject" Target="../embeddings/oleObject1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194.bin"/><Relationship Id="rId11" Type="http://schemas.openxmlformats.org/officeDocument/2006/relationships/image" Target="../media/image229.wmf"/><Relationship Id="rId5" Type="http://schemas.openxmlformats.org/officeDocument/2006/relationships/image" Target="../media/image226.wmf"/><Relationship Id="rId10" Type="http://schemas.openxmlformats.org/officeDocument/2006/relationships/oleObject" Target="../embeddings/oleObject196.bin"/><Relationship Id="rId4" Type="http://schemas.openxmlformats.org/officeDocument/2006/relationships/oleObject" Target="../embeddings/oleObject193.bin"/><Relationship Id="rId9" Type="http://schemas.openxmlformats.org/officeDocument/2006/relationships/image" Target="../media/image228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199.bin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198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232.wmf"/><Relationship Id="rId5" Type="http://schemas.openxmlformats.org/officeDocument/2006/relationships/oleObject" Target="../embeddings/oleObject201.bin"/><Relationship Id="rId4" Type="http://schemas.openxmlformats.org/officeDocument/2006/relationships/image" Target="../media/image231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3" Type="http://schemas.openxmlformats.org/officeDocument/2006/relationships/image" Target="../media/image159.jpeg"/><Relationship Id="rId7" Type="http://schemas.openxmlformats.org/officeDocument/2006/relationships/image" Target="../media/image2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237.wmf"/><Relationship Id="rId5" Type="http://schemas.openxmlformats.org/officeDocument/2006/relationships/image" Target="../media/image234.wmf"/><Relationship Id="rId10" Type="http://schemas.openxmlformats.org/officeDocument/2006/relationships/oleObject" Target="../embeddings/oleObject205.bin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236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238.wmf"/><Relationship Id="rId4" Type="http://schemas.openxmlformats.org/officeDocument/2006/relationships/oleObject" Target="../embeddings/oleObject206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240.wmf"/><Relationship Id="rId4" Type="http://schemas.openxmlformats.org/officeDocument/2006/relationships/oleObject" Target="../embeddings/oleObject20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8051" y="915579"/>
            <a:ext cx="7772400" cy="1470025"/>
          </a:xfrm>
        </p:spPr>
        <p:txBody>
          <a:bodyPr/>
          <a:lstStyle/>
          <a:p>
            <a:pPr eaLnBrk="1" hangingPunct="1"/>
            <a:r>
              <a:rPr lang="fi-FI" sz="4800" dirty="0" smtClean="0"/>
              <a:t>Fysiikka 7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8537" y="4754881"/>
            <a:ext cx="6400800" cy="1262742"/>
          </a:xfrm>
        </p:spPr>
        <p:txBody>
          <a:bodyPr/>
          <a:lstStyle/>
          <a:p>
            <a:pPr eaLnBrk="1" hangingPunct="1"/>
            <a:r>
              <a:rPr lang="fi-FI" dirty="0" smtClean="0"/>
              <a:t>Juhani Kaukoranta</a:t>
            </a:r>
          </a:p>
          <a:p>
            <a:pPr eaLnBrk="1" hangingPunct="1"/>
            <a:r>
              <a:rPr lang="fi-FI" dirty="0" smtClean="0"/>
              <a:t>Raahen lukio 2012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558694" y="2416629"/>
            <a:ext cx="55467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4000" dirty="0" smtClean="0"/>
              <a:t>Sähkö-opin pikakertaus</a:t>
            </a:r>
          </a:p>
          <a:p>
            <a:pPr algn="ctr"/>
            <a:endParaRPr lang="fi-FI" sz="4000" dirty="0"/>
          </a:p>
          <a:p>
            <a:pPr algn="ctr"/>
            <a:r>
              <a:rPr lang="fi-FI" sz="4000" dirty="0" smtClean="0"/>
              <a:t>Sähkömagnetismi</a:t>
            </a:r>
            <a:endParaRPr lang="fi-FI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Sauvamagneetin kenttä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23850" y="5013325"/>
            <a:ext cx="87344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Voimaviiva kuvaa magneettikenttää.</a:t>
            </a:r>
          </a:p>
          <a:p>
            <a:pPr eaLnBrk="1" hangingPunct="1"/>
            <a:r>
              <a:rPr lang="fi-FI"/>
              <a:t>Kentän suunta N </a:t>
            </a:r>
            <a:r>
              <a:rPr lang="fi-FI">
                <a:sym typeface="Wingdings" pitchFamily="2" charset="2"/>
              </a:rPr>
              <a:t> S (kompassineulan suunta)</a:t>
            </a:r>
          </a:p>
          <a:p>
            <a:pPr eaLnBrk="1" hangingPunct="1"/>
            <a:r>
              <a:rPr lang="fi-FI" b="1">
                <a:sym typeface="Wingdings" pitchFamily="2" charset="2"/>
              </a:rPr>
              <a:t>Voimaviivojen tiheys kuvaa kentän vuon tiheyttä B</a:t>
            </a:r>
            <a:endParaRPr lang="fi-FI" b="1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2862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133600"/>
            <a:ext cx="36195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(Analogia)radion modulaatiot</a:t>
            </a:r>
          </a:p>
        </p:txBody>
      </p:sp>
      <p:pic>
        <p:nvPicPr>
          <p:cNvPr id="104451" name="Picture 7" descr="modulaatio"/>
          <p:cNvPicPr>
            <a:picLocks noChangeAspect="1" noChangeArrowheads="1"/>
          </p:cNvPicPr>
          <p:nvPr/>
        </p:nvPicPr>
        <p:blipFill>
          <a:blip r:embed="rId2">
            <a:lum bright="-20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76375"/>
            <a:ext cx="37242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 Box 8"/>
          <p:cNvSpPr txBox="1">
            <a:spLocks noChangeArrowheads="1"/>
          </p:cNvSpPr>
          <p:nvPr/>
        </p:nvSpPr>
        <p:spPr bwMode="auto">
          <a:xfrm>
            <a:off x="4457700" y="16906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kantoaalto</a:t>
            </a:r>
          </a:p>
        </p:txBody>
      </p:sp>
      <p:sp>
        <p:nvSpPr>
          <p:cNvPr id="104453" name="Text Box 9"/>
          <p:cNvSpPr txBox="1">
            <a:spLocks noChangeArrowheads="1"/>
          </p:cNvSpPr>
          <p:nvPr/>
        </p:nvSpPr>
        <p:spPr bwMode="auto">
          <a:xfrm>
            <a:off x="4776788" y="2759075"/>
            <a:ext cx="311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Moduloiva signaali</a:t>
            </a:r>
          </a:p>
        </p:txBody>
      </p:sp>
      <p:sp>
        <p:nvSpPr>
          <p:cNvPr id="104454" name="Text Box 10"/>
          <p:cNvSpPr txBox="1">
            <a:spLocks noChangeArrowheads="1"/>
          </p:cNvSpPr>
          <p:nvPr/>
        </p:nvSpPr>
        <p:spPr bwMode="auto">
          <a:xfrm>
            <a:off x="4645025" y="3992563"/>
            <a:ext cx="3195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Amplitudimoduloitu</a:t>
            </a:r>
            <a:br>
              <a:rPr lang="fi-FI"/>
            </a:br>
            <a:r>
              <a:rPr lang="fi-FI"/>
              <a:t>signaali (AM)</a:t>
            </a:r>
          </a:p>
        </p:txBody>
      </p:sp>
      <p:sp>
        <p:nvSpPr>
          <p:cNvPr id="104455" name="Text Box 11"/>
          <p:cNvSpPr txBox="1">
            <a:spLocks noChangeArrowheads="1"/>
          </p:cNvSpPr>
          <p:nvPr/>
        </p:nvSpPr>
        <p:spPr bwMode="auto">
          <a:xfrm>
            <a:off x="4502150" y="5281613"/>
            <a:ext cx="3452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Frekvenssimoduloitu</a:t>
            </a:r>
            <a:br>
              <a:rPr lang="fi-FI"/>
            </a:br>
            <a:r>
              <a:rPr lang="fi-FI"/>
              <a:t>signaali (FM)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AM-vastaanotin: "kidekoje"</a:t>
            </a:r>
          </a:p>
        </p:txBody>
      </p:sp>
      <p:sp>
        <p:nvSpPr>
          <p:cNvPr id="105475" name="Text Box 6"/>
          <p:cNvSpPr txBox="1">
            <a:spLocks noChangeArrowheads="1"/>
          </p:cNvSpPr>
          <p:nvPr/>
        </p:nvSpPr>
        <p:spPr bwMode="auto">
          <a:xfrm>
            <a:off x="579438" y="5038725"/>
            <a:ext cx="80708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Tällaisia harrastelijat rakentelivat 1920-50-luvuilla.</a:t>
            </a:r>
          </a:p>
          <a:p>
            <a:pPr eaLnBrk="1" hangingPunct="1"/>
            <a:r>
              <a:rPr lang="fi-FI"/>
              <a:t>Myöhemmin laitteisiin lisättiin </a:t>
            </a:r>
            <a:r>
              <a:rPr lang="fi-FI" b="1"/>
              <a:t>vahvistin</a:t>
            </a:r>
            <a:r>
              <a:rPr lang="fi-FI"/>
              <a:t>, jolloin</a:t>
            </a:r>
            <a:br>
              <a:rPr lang="fi-FI"/>
            </a:br>
            <a:r>
              <a:rPr lang="fi-FI"/>
              <a:t>signaali kuului kaiuttimenkin kautta.</a:t>
            </a:r>
          </a:p>
        </p:txBody>
      </p:sp>
      <p:pic>
        <p:nvPicPr>
          <p:cNvPr id="105476" name="Picture 7" descr="kidevastaanotin"/>
          <p:cNvPicPr>
            <a:picLocks noChangeAspect="1" noChangeArrowheads="1"/>
          </p:cNvPicPr>
          <p:nvPr/>
        </p:nvPicPr>
        <p:blipFill>
          <a:blip r:embed="rId2">
            <a:lum bright="-18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522413"/>
            <a:ext cx="207962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8" descr="am-signaali2"/>
          <p:cNvPicPr>
            <a:picLocks noChangeAspect="1" noChangeArrowheads="1"/>
          </p:cNvPicPr>
          <p:nvPr/>
        </p:nvPicPr>
        <p:blipFill>
          <a:blip r:embed="rId3">
            <a:lum bright="-32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322513"/>
            <a:ext cx="20764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Line 9"/>
          <p:cNvSpPr>
            <a:spLocks noChangeShapeType="1"/>
          </p:cNvSpPr>
          <p:nvPr/>
        </p:nvSpPr>
        <p:spPr bwMode="auto">
          <a:xfrm>
            <a:off x="2825750" y="2701925"/>
            <a:ext cx="571500" cy="825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5479" name="Text Box 10"/>
          <p:cNvSpPr txBox="1">
            <a:spLocks noChangeArrowheads="1"/>
          </p:cNvSpPr>
          <p:nvPr/>
        </p:nvSpPr>
        <p:spPr bwMode="auto">
          <a:xfrm>
            <a:off x="250825" y="1592263"/>
            <a:ext cx="2441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1. AM-signaali</a:t>
            </a:r>
          </a:p>
        </p:txBody>
      </p:sp>
      <p:pic>
        <p:nvPicPr>
          <p:cNvPr id="105480" name="Picture 11" descr="tasasuunnattu_am-signaali"/>
          <p:cNvPicPr>
            <a:picLocks noChangeAspect="1" noChangeArrowheads="1"/>
          </p:cNvPicPr>
          <p:nvPr/>
        </p:nvPicPr>
        <p:blipFill>
          <a:blip r:embed="rId4">
            <a:lum bright="-2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12963"/>
            <a:ext cx="30257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Line 12"/>
          <p:cNvSpPr>
            <a:spLocks noChangeShapeType="1"/>
          </p:cNvSpPr>
          <p:nvPr/>
        </p:nvSpPr>
        <p:spPr bwMode="auto">
          <a:xfrm flipH="1">
            <a:off x="4176713" y="2628900"/>
            <a:ext cx="603250" cy="3429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5482" name="Text Box 13"/>
          <p:cNvSpPr txBox="1">
            <a:spLocks noChangeArrowheads="1"/>
          </p:cNvSpPr>
          <p:nvPr/>
        </p:nvSpPr>
        <p:spPr bwMode="auto">
          <a:xfrm>
            <a:off x="4791075" y="1571625"/>
            <a:ext cx="3568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2. Tasasuunnattu AM</a:t>
            </a:r>
          </a:p>
        </p:txBody>
      </p:sp>
      <p:pic>
        <p:nvPicPr>
          <p:cNvPr id="105483" name="Picture 14" descr="signaali"/>
          <p:cNvPicPr>
            <a:picLocks noChangeAspect="1" noChangeArrowheads="1"/>
          </p:cNvPicPr>
          <p:nvPr/>
        </p:nvPicPr>
        <p:blipFill>
          <a:blip r:embed="rId5">
            <a:lum bright="-28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222750"/>
            <a:ext cx="28638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4" name="Text Box 15"/>
          <p:cNvSpPr txBox="1">
            <a:spLocks noChangeArrowheads="1"/>
          </p:cNvSpPr>
          <p:nvPr/>
        </p:nvSpPr>
        <p:spPr bwMode="auto">
          <a:xfrm>
            <a:off x="5094288" y="3505200"/>
            <a:ext cx="3827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3. Kaiuttimeen menevä</a:t>
            </a:r>
          </a:p>
        </p:txBody>
      </p:sp>
      <p:sp>
        <p:nvSpPr>
          <p:cNvPr id="105485" name="Line 16"/>
          <p:cNvSpPr>
            <a:spLocks noChangeShapeType="1"/>
          </p:cNvSpPr>
          <p:nvPr/>
        </p:nvSpPr>
        <p:spPr bwMode="auto">
          <a:xfrm flipH="1" flipV="1">
            <a:off x="4613275" y="3875088"/>
            <a:ext cx="696913" cy="3016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4"/>
          <p:cNvSpPr txBox="1">
            <a:spLocks noChangeArrowheads="1"/>
          </p:cNvSpPr>
          <p:nvPr/>
        </p:nvSpPr>
        <p:spPr bwMode="auto">
          <a:xfrm>
            <a:off x="381000" y="423863"/>
            <a:ext cx="8442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Tehtävä:</a:t>
            </a:r>
            <a:r>
              <a:rPr lang="fi-FI"/>
              <a:t> UHF-kanavan lähetystaajuus on 495 MHz.</a:t>
            </a: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414338" y="1162050"/>
            <a:ext cx="81264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a) Kuinka pitkällä antennielementillä lähetys näkyy</a:t>
            </a:r>
            <a:br>
              <a:rPr lang="fi-FI"/>
            </a:br>
            <a:r>
              <a:rPr lang="fi-FI"/>
              <a:t>    parhaiten.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230313" y="2384425"/>
            <a:ext cx="5653087" cy="946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Antennin pituuden tulee olla puolet</a:t>
            </a:r>
            <a:br>
              <a:rPr lang="fi-FI"/>
            </a:br>
            <a:r>
              <a:rPr lang="fi-FI"/>
              <a:t>aallonpituusdestä eli </a:t>
            </a:r>
            <a:r>
              <a:rPr lang="el-GR">
                <a:cs typeface="Arial" charset="0"/>
              </a:rPr>
              <a:t>λ</a:t>
            </a:r>
            <a:r>
              <a:rPr lang="fi-FI">
                <a:cs typeface="Arial" charset="0"/>
              </a:rPr>
              <a:t>/2</a:t>
            </a:r>
            <a:endParaRPr lang="el-GR">
              <a:cs typeface="Arial" charset="0"/>
            </a:endParaRPr>
          </a:p>
        </p:txBody>
      </p:sp>
      <p:graphicFrame>
        <p:nvGraphicFramePr>
          <p:cNvPr id="154631" name="Object 7"/>
          <p:cNvGraphicFramePr>
            <a:graphicFrameLocks noChangeAspect="1"/>
          </p:cNvGraphicFramePr>
          <p:nvPr/>
        </p:nvGraphicFramePr>
        <p:xfrm>
          <a:off x="1549400" y="3492500"/>
          <a:ext cx="59356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1" name="Equation" r:id="rId3" imgW="2679700" imgH="444500" progId="Equation.DSMT4">
                  <p:embed/>
                </p:oleObj>
              </mc:Choice>
              <mc:Fallback>
                <p:oleObj name="Equation" r:id="rId3" imgW="2679700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492500"/>
                        <a:ext cx="5935663" cy="984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525588" y="4697413"/>
            <a:ext cx="5202237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Antennin pituus on </a:t>
            </a:r>
            <a:r>
              <a:rPr lang="el-GR">
                <a:cs typeface="Arial" charset="0"/>
              </a:rPr>
              <a:t>λ</a:t>
            </a:r>
            <a:r>
              <a:rPr lang="fi-FI">
                <a:cs typeface="Arial" charset="0"/>
              </a:rPr>
              <a:t>/2 = 0,30 m</a:t>
            </a:r>
            <a:endParaRPr lang="el-GR">
              <a:cs typeface="Arial" charset="0"/>
            </a:endParaRPr>
          </a:p>
        </p:txBody>
      </p:sp>
      <p:sp>
        <p:nvSpPr>
          <p:cNvPr id="106503" name="Text Box 9"/>
          <p:cNvSpPr txBox="1">
            <a:spLocks noChangeArrowheads="1"/>
          </p:cNvSpPr>
          <p:nvPr/>
        </p:nvSpPr>
        <p:spPr bwMode="auto">
          <a:xfrm>
            <a:off x="481013" y="5567363"/>
            <a:ext cx="6621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b) Miten vastaanottoa voidaan tehostaa?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1185863" y="6207125"/>
            <a:ext cx="6303962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Käyttämällä monielementtistä antennia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nimBg="1"/>
      <p:bldP spid="154632" grpId="0" animBg="1"/>
      <p:bldP spid="15463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title"/>
          </p:nvPr>
        </p:nvSpPr>
        <p:spPr>
          <a:xfrm>
            <a:off x="566738" y="131763"/>
            <a:ext cx="8229600" cy="1143000"/>
          </a:xfrm>
        </p:spPr>
        <p:txBody>
          <a:bodyPr/>
          <a:lstStyle/>
          <a:p>
            <a:pPr eaLnBrk="1" hangingPunct="1"/>
            <a:r>
              <a:rPr lang="fi-FI" smtClean="0"/>
              <a:t>Antennityyppejä</a:t>
            </a:r>
          </a:p>
        </p:txBody>
      </p:sp>
      <p:pic>
        <p:nvPicPr>
          <p:cNvPr id="107523" name="Picture 7" descr="yagi_ante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266825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9" descr="omnidirectional_ante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949325"/>
            <a:ext cx="2641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13" descr="log-perod_anten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7338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Text Box 14"/>
          <p:cNvSpPr txBox="1">
            <a:spLocks noChangeArrowheads="1"/>
          </p:cNvSpPr>
          <p:nvPr/>
        </p:nvSpPr>
        <p:spPr bwMode="auto">
          <a:xfrm>
            <a:off x="187325" y="1503363"/>
            <a:ext cx="2660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ympärisäteilevä</a:t>
            </a:r>
          </a:p>
        </p:txBody>
      </p:sp>
      <p:sp>
        <p:nvSpPr>
          <p:cNvPr id="107527" name="Text Box 16"/>
          <p:cNvSpPr txBox="1">
            <a:spLocks noChangeArrowheads="1"/>
          </p:cNvSpPr>
          <p:nvPr/>
        </p:nvSpPr>
        <p:spPr bwMode="auto">
          <a:xfrm>
            <a:off x="4854575" y="1316038"/>
            <a:ext cx="896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Yagi</a:t>
            </a:r>
          </a:p>
        </p:txBody>
      </p:sp>
      <p:sp>
        <p:nvSpPr>
          <p:cNvPr id="107528" name="Text Box 18"/>
          <p:cNvSpPr txBox="1">
            <a:spLocks noChangeArrowheads="1"/>
          </p:cNvSpPr>
          <p:nvPr/>
        </p:nvSpPr>
        <p:spPr bwMode="auto">
          <a:xfrm>
            <a:off x="5780088" y="5932488"/>
            <a:ext cx="2446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log-periodinen</a:t>
            </a:r>
          </a:p>
        </p:txBody>
      </p:sp>
      <p:pic>
        <p:nvPicPr>
          <p:cNvPr id="10752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802063"/>
            <a:ext cx="16668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30" name="Text Box 20"/>
          <p:cNvSpPr txBox="1">
            <a:spLocks noChangeArrowheads="1"/>
          </p:cNvSpPr>
          <p:nvPr/>
        </p:nvSpPr>
        <p:spPr bwMode="auto">
          <a:xfrm>
            <a:off x="474663" y="5397500"/>
            <a:ext cx="167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Lautanen</a:t>
            </a:r>
          </a:p>
        </p:txBody>
      </p:sp>
      <p:pic>
        <p:nvPicPr>
          <p:cNvPr id="10753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746500"/>
            <a:ext cx="1685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32" name="Text Box 22"/>
          <p:cNvSpPr txBox="1">
            <a:spLocks noChangeArrowheads="1"/>
          </p:cNvSpPr>
          <p:nvPr/>
        </p:nvSpPr>
        <p:spPr bwMode="auto">
          <a:xfrm>
            <a:off x="2697163" y="5335588"/>
            <a:ext cx="2206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Suuntaava</a:t>
            </a:r>
            <a:br>
              <a:rPr lang="fi-FI"/>
            </a:br>
            <a:r>
              <a:rPr lang="fi-FI"/>
              <a:t>wlan-antenni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Radio- ja antennilaskut</a:t>
            </a:r>
          </a:p>
        </p:txBody>
      </p:sp>
      <p:graphicFrame>
        <p:nvGraphicFramePr>
          <p:cNvPr id="108547" name="Object 5"/>
          <p:cNvGraphicFramePr>
            <a:graphicFrameLocks noChangeAspect="1"/>
          </p:cNvGraphicFramePr>
          <p:nvPr/>
        </p:nvGraphicFramePr>
        <p:xfrm>
          <a:off x="1152525" y="1989138"/>
          <a:ext cx="7585075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4" name="Equation" r:id="rId3" imgW="3340100" imgH="1041400" progId="Equation.DSMT4">
                  <p:embed/>
                </p:oleObj>
              </mc:Choice>
              <mc:Fallback>
                <p:oleObj name="Equation" r:id="rId3" imgW="3340100" imgH="1041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1989138"/>
                        <a:ext cx="7585075" cy="2365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Digitaalinen signaali</a:t>
            </a:r>
          </a:p>
        </p:txBody>
      </p:sp>
      <p:pic>
        <p:nvPicPr>
          <p:cNvPr id="109571" name="Picture 5" descr="digikooda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963738"/>
            <a:ext cx="53530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8"/>
          <p:cNvSpPr txBox="1">
            <a:spLocks noChangeArrowheads="1"/>
          </p:cNvSpPr>
          <p:nvPr/>
        </p:nvSpPr>
        <p:spPr bwMode="auto">
          <a:xfrm>
            <a:off x="503238" y="1227138"/>
            <a:ext cx="86217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Digitaalinen signaali ("ykköset ja nollat") moduloidaan</a:t>
            </a:r>
            <a:br>
              <a:rPr lang="fi-FI"/>
            </a:br>
            <a:r>
              <a:rPr lang="fi-FI"/>
              <a:t>analogiseen kantoaaltoon.</a:t>
            </a:r>
          </a:p>
        </p:txBody>
      </p:sp>
      <p:sp>
        <p:nvSpPr>
          <p:cNvPr id="109573" name="Text Box 9"/>
          <p:cNvSpPr txBox="1">
            <a:spLocks noChangeArrowheads="1"/>
          </p:cNvSpPr>
          <p:nvPr/>
        </p:nvSpPr>
        <p:spPr bwMode="auto">
          <a:xfrm>
            <a:off x="6022975" y="3209925"/>
            <a:ext cx="1887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Kantoaalto</a:t>
            </a:r>
          </a:p>
        </p:txBody>
      </p:sp>
      <p:sp>
        <p:nvSpPr>
          <p:cNvPr id="109574" name="Line 10"/>
          <p:cNvSpPr>
            <a:spLocks noChangeShapeType="1"/>
          </p:cNvSpPr>
          <p:nvPr/>
        </p:nvSpPr>
        <p:spPr bwMode="auto">
          <a:xfrm flipH="1">
            <a:off x="5453063" y="3492500"/>
            <a:ext cx="517525" cy="444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9575" name="Text Box 11"/>
          <p:cNvSpPr txBox="1">
            <a:spLocks noChangeArrowheads="1"/>
          </p:cNvSpPr>
          <p:nvPr/>
        </p:nvSpPr>
        <p:spPr bwMode="auto">
          <a:xfrm>
            <a:off x="7532688" y="2151063"/>
            <a:ext cx="161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Taivaalle</a:t>
            </a:r>
          </a:p>
        </p:txBody>
      </p:sp>
      <p:sp>
        <p:nvSpPr>
          <p:cNvPr id="109576" name="Line 12"/>
          <p:cNvSpPr>
            <a:spLocks noChangeShapeType="1"/>
          </p:cNvSpPr>
          <p:nvPr/>
        </p:nvSpPr>
        <p:spPr bwMode="auto">
          <a:xfrm flipH="1" flipV="1">
            <a:off x="7281863" y="2424113"/>
            <a:ext cx="307975" cy="1111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9577" name="Text Box 13"/>
          <p:cNvSpPr txBox="1">
            <a:spLocks noChangeArrowheads="1"/>
          </p:cNvSpPr>
          <p:nvPr/>
        </p:nvSpPr>
        <p:spPr bwMode="auto">
          <a:xfrm>
            <a:off x="393700" y="2647950"/>
            <a:ext cx="28400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Digitaalinen data</a:t>
            </a:r>
            <a:br>
              <a:rPr lang="fi-FI"/>
            </a:br>
            <a:r>
              <a:rPr lang="fi-FI"/>
              <a:t>(ääni/kuva)</a:t>
            </a:r>
          </a:p>
        </p:txBody>
      </p:sp>
      <p:sp>
        <p:nvSpPr>
          <p:cNvPr id="109578" name="Line 14"/>
          <p:cNvSpPr>
            <a:spLocks noChangeShapeType="1"/>
          </p:cNvSpPr>
          <p:nvPr/>
        </p:nvSpPr>
        <p:spPr bwMode="auto">
          <a:xfrm flipV="1">
            <a:off x="771525" y="2413000"/>
            <a:ext cx="1068388" cy="29686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109579" name="Picture 15" descr="digimodulaatio"/>
          <p:cNvPicPr>
            <a:picLocks noChangeAspect="1" noChangeArrowheads="1"/>
          </p:cNvPicPr>
          <p:nvPr/>
        </p:nvPicPr>
        <p:blipFill>
          <a:blip r:embed="rId3">
            <a:lum bright="-16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773488"/>
            <a:ext cx="362267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0" name="Text Box 16"/>
          <p:cNvSpPr txBox="1">
            <a:spLocks noChangeArrowheads="1"/>
          </p:cNvSpPr>
          <p:nvPr/>
        </p:nvSpPr>
        <p:spPr bwMode="auto">
          <a:xfrm>
            <a:off x="5626100" y="4564063"/>
            <a:ext cx="27225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Digimoduloinnin</a:t>
            </a:r>
            <a:br>
              <a:rPr lang="fi-FI"/>
            </a:br>
            <a:r>
              <a:rPr lang="fi-FI"/>
              <a:t>keinoja</a:t>
            </a:r>
          </a:p>
        </p:txBody>
      </p:sp>
      <p:sp>
        <p:nvSpPr>
          <p:cNvPr id="109581" name="AutoShape 17"/>
          <p:cNvSpPr>
            <a:spLocks/>
          </p:cNvSpPr>
          <p:nvPr/>
        </p:nvSpPr>
        <p:spPr bwMode="auto">
          <a:xfrm>
            <a:off x="4826000" y="3856038"/>
            <a:ext cx="561975" cy="2533650"/>
          </a:xfrm>
          <a:prstGeom prst="rightBrace">
            <a:avLst>
              <a:gd name="adj1" fmla="val 37571"/>
              <a:gd name="adj2" fmla="val 50000"/>
            </a:avLst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Magneettikuvauslaitteisto</a:t>
            </a:r>
            <a:br>
              <a:rPr lang="fi-FI" sz="4000" smtClean="0"/>
            </a:br>
            <a:r>
              <a:rPr lang="fi-FI" sz="3200" smtClean="0"/>
              <a:t>(kaikki sylinterit sisäkkäin)</a:t>
            </a:r>
          </a:p>
        </p:txBody>
      </p:sp>
      <p:pic>
        <p:nvPicPr>
          <p:cNvPr id="110595" name="Picture 3" descr="TT-laitte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28738"/>
            <a:ext cx="6400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924550" y="4349750"/>
            <a:ext cx="2838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/>
              <a:t>Gradienttikäämeillä</a:t>
            </a:r>
            <a:br>
              <a:rPr lang="fi-FI" sz="2000"/>
            </a:br>
            <a:r>
              <a:rPr lang="fi-FI" sz="2000"/>
              <a:t>saadaan xyz-suunnissa</a:t>
            </a:r>
            <a:br>
              <a:rPr lang="fi-FI" sz="2000"/>
            </a:br>
            <a:r>
              <a:rPr lang="fi-FI" sz="2000"/>
              <a:t>muuttuva magn.kenttä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98438" y="5584825"/>
            <a:ext cx="894556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600"/>
              <a:t>päämagneettikenttä </a:t>
            </a:r>
            <a:r>
              <a:rPr lang="fi-FI" sz="2600">
                <a:sym typeface="Wingdings" pitchFamily="2" charset="2"/>
              </a:rPr>
              <a:t> osa vety-ytimistä kentän suuntaisiksi</a:t>
            </a:r>
            <a:br>
              <a:rPr lang="fi-FI" sz="2600">
                <a:sym typeface="Wingdings" pitchFamily="2" charset="2"/>
              </a:rPr>
            </a:br>
            <a:r>
              <a:rPr lang="fi-FI" sz="2600">
                <a:sym typeface="Wingdings" pitchFamily="2" charset="2"/>
              </a:rPr>
              <a:t>ytimiä häiritään sähkömagn. signaalilla ytimet kääntyvät</a:t>
            </a:r>
            <a:br>
              <a:rPr lang="fi-FI" sz="2600">
                <a:sym typeface="Wingdings" pitchFamily="2" charset="2"/>
              </a:rPr>
            </a:br>
            <a:r>
              <a:rPr lang="fi-FI" sz="2600">
                <a:sym typeface="Wingdings" pitchFamily="2" charset="2"/>
              </a:rPr>
              <a:t>häiriö pois  ytimet palautuvat  lähettävät sm-signaalin</a:t>
            </a:r>
            <a:endParaRPr lang="fi-FI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Magneettikuvaus (MRI)</a:t>
            </a:r>
            <a:r>
              <a:rPr lang="en-US" smtClean="0"/>
              <a:t> </a:t>
            </a: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75563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595313" y="4729163"/>
            <a:ext cx="76644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Magneettikuvaus erottelee hyvin erilaisia kudoksia</a:t>
            </a:r>
          </a:p>
          <a:p>
            <a:pPr eaLnBrk="1" hangingPunct="1"/>
            <a:r>
              <a:rPr lang="fi-FI" sz="2400"/>
              <a:t>Hyvinkin pienet </a:t>
            </a:r>
            <a:r>
              <a:rPr lang="fi-FI" sz="2400" b="1"/>
              <a:t>erot samankaltaisissa</a:t>
            </a:r>
            <a:r>
              <a:rPr lang="fi-FI" sz="2400"/>
              <a:t> tuleva esille</a:t>
            </a:r>
          </a:p>
          <a:p>
            <a:pPr eaLnBrk="1" hangingPunct="1"/>
            <a:r>
              <a:rPr lang="fi-FI" sz="2400"/>
              <a:t>(Vertaa: TT-kuvaus erottelee paremmin eri </a:t>
            </a:r>
            <a:r>
              <a:rPr lang="fi-FI" sz="2400" b="1"/>
              <a:t>rakenteita</a:t>
            </a:r>
            <a:r>
              <a:rPr lang="fi-FI" sz="2400"/>
              <a:t>)</a:t>
            </a:r>
            <a:endParaRPr lang="fi-FI" sz="2400" b="1"/>
          </a:p>
          <a:p>
            <a:pPr eaLnBrk="1" hangingPunct="1"/>
            <a:endParaRPr lang="fi-FI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Magneettinen Angiografia </a:t>
            </a:r>
            <a:br>
              <a:rPr lang="fi-FI" sz="4000" smtClean="0"/>
            </a:br>
            <a:r>
              <a:rPr lang="fi-FI" sz="4000" smtClean="0"/>
              <a:t>(verisuonikuvaus)</a:t>
            </a:r>
          </a:p>
        </p:txBody>
      </p:sp>
      <p:pic>
        <p:nvPicPr>
          <p:cNvPr id="112643" name="Picture 3" descr="Mr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816100"/>
            <a:ext cx="39497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989513" y="2849563"/>
            <a:ext cx="3579812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2400"/>
              <a:t> Ahtaumat (stenoosi)</a:t>
            </a:r>
          </a:p>
          <a:p>
            <a:pPr eaLnBrk="1" hangingPunct="1">
              <a:buFontTx/>
              <a:buChar char="•"/>
            </a:pPr>
            <a:r>
              <a:rPr lang="fi-FI" sz="2400"/>
              <a:t> Aneurysma (pullistuma)</a:t>
            </a:r>
          </a:p>
          <a:p>
            <a:pPr eaLnBrk="1" hangingPunct="1">
              <a:buFontTx/>
              <a:buChar char="•"/>
            </a:pPr>
            <a:endParaRPr lang="fi-FI" sz="2400"/>
          </a:p>
          <a:p>
            <a:pPr eaLnBrk="1" hangingPunct="1">
              <a:buFontTx/>
              <a:buChar char="•"/>
            </a:pPr>
            <a:r>
              <a:rPr lang="fi-FI" sz="2400"/>
              <a:t> Turvallisempi kuin</a:t>
            </a:r>
            <a:br>
              <a:rPr lang="fi-FI" sz="2400"/>
            </a:br>
            <a:r>
              <a:rPr lang="fi-FI" sz="2400"/>
              <a:t>  CT-angiografia</a:t>
            </a:r>
            <a:br>
              <a:rPr lang="fi-FI" sz="2400"/>
            </a:br>
            <a:r>
              <a:rPr lang="fi-FI" sz="2400"/>
              <a:t>  (ei säteilyannosta)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290513"/>
            <a:ext cx="7772400" cy="1143000"/>
          </a:xfrm>
        </p:spPr>
        <p:txBody>
          <a:bodyPr/>
          <a:lstStyle/>
          <a:p>
            <a:pPr eaLnBrk="1" hangingPunct="1"/>
            <a:r>
              <a:rPr lang="fi-FI" sz="3600" smtClean="0"/>
              <a:t>Toiminnallinen, funktionaalinen </a:t>
            </a:r>
            <a:br>
              <a:rPr lang="fi-FI" sz="3600" smtClean="0"/>
            </a:br>
            <a:r>
              <a:rPr lang="fi-FI" sz="3600" smtClean="0"/>
              <a:t>magneettikuvaus (fMRI)</a:t>
            </a:r>
          </a:p>
        </p:txBody>
      </p:sp>
      <p:pic>
        <p:nvPicPr>
          <p:cNvPr id="113667" name="Picture 3" descr="F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624013"/>
            <a:ext cx="42068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169988" y="5246688"/>
            <a:ext cx="67421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Peräkkäisistä kuvista </a:t>
            </a:r>
            <a:r>
              <a:rPr lang="fi-FI" sz="2400">
                <a:sym typeface="Wingdings" pitchFamily="2" charset="2"/>
              </a:rPr>
              <a:t> aineenvaihdunta selville</a:t>
            </a:r>
          </a:p>
          <a:p>
            <a:pPr eaLnBrk="1" hangingPunct="1"/>
            <a:r>
              <a:rPr lang="fi-FI" sz="2400">
                <a:sym typeface="Wingdings" pitchFamily="2" charset="2"/>
              </a:rPr>
              <a:t> aivojen toimintaa selville</a:t>
            </a:r>
            <a:endParaRPr lang="fi-FI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Magneettikenttiä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3048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96975"/>
            <a:ext cx="2762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44900"/>
            <a:ext cx="30956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1619250" y="4365625"/>
            <a:ext cx="186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Kvadrupoli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Maapallon magneettikenttä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40481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859338" y="1844675"/>
            <a:ext cx="4105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Inklinaatio =</a:t>
            </a:r>
          </a:p>
          <a:p>
            <a:pPr eaLnBrk="1" hangingPunct="1"/>
            <a:r>
              <a:rPr lang="fi-FI"/>
              <a:t>poikkeama vaakatasosta</a:t>
            </a: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5724525" y="4221163"/>
            <a:ext cx="2735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7308850" y="3213100"/>
            <a:ext cx="720725" cy="10080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5724525" y="3213100"/>
            <a:ext cx="2735263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graphicFrame>
        <p:nvGraphicFramePr>
          <p:cNvPr id="15368" name="Object 10"/>
          <p:cNvGraphicFramePr>
            <a:graphicFrameLocks noChangeAspect="1"/>
          </p:cNvGraphicFramePr>
          <p:nvPr/>
        </p:nvGraphicFramePr>
        <p:xfrm>
          <a:off x="7596188" y="3213100"/>
          <a:ext cx="4318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4" imgW="152334" imgH="139639" progId="Equation.DSMT4">
                  <p:embed/>
                </p:oleObj>
              </mc:Choice>
              <mc:Fallback>
                <p:oleObj name="Equation" r:id="rId4" imgW="152334" imgH="13963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3213100"/>
                        <a:ext cx="4318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smtClean="0"/>
              <a:t>Magneettikenttiä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39750" y="981075"/>
            <a:ext cx="8032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Magneettikentän voimakkuutta kuvataan</a:t>
            </a:r>
          </a:p>
          <a:p>
            <a:pPr eaLnBrk="1" hangingPunct="1"/>
            <a:r>
              <a:rPr lang="fi-FI"/>
              <a:t>magneettivuon tiheydellä </a:t>
            </a:r>
            <a:r>
              <a:rPr lang="fi-FI" b="1"/>
              <a:t>B, </a:t>
            </a:r>
            <a:r>
              <a:rPr lang="fi-FI"/>
              <a:t>yksikkö 1 T = 1 Tesla</a:t>
            </a:r>
            <a:endParaRPr lang="fi-FI" b="1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116013" y="1916113"/>
            <a:ext cx="5888037" cy="3743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400 kV voimajohdon alla 		</a:t>
            </a:r>
            <a:r>
              <a:rPr lang="fi-FI" sz="2400">
                <a:cs typeface="Arial" charset="0"/>
              </a:rPr>
              <a:t>~ 10 </a:t>
            </a:r>
            <a:r>
              <a:rPr lang="el-GR" sz="2400">
                <a:cs typeface="Arial" charset="0"/>
              </a:rPr>
              <a:t>μ</a:t>
            </a:r>
            <a:r>
              <a:rPr lang="fi-FI" sz="2400">
                <a:cs typeface="Arial" charset="0"/>
              </a:rPr>
              <a:t>T</a:t>
            </a:r>
          </a:p>
          <a:p>
            <a:pPr eaLnBrk="1" hangingPunct="1"/>
            <a:r>
              <a:rPr lang="fi-FI" sz="2400">
                <a:cs typeface="Arial" charset="0"/>
              </a:rPr>
              <a:t>50 m päässä voimajohdosta	~ 1 </a:t>
            </a:r>
            <a:r>
              <a:rPr lang="el-GR" sz="2400">
                <a:cs typeface="Arial" charset="0"/>
              </a:rPr>
              <a:t>μ</a:t>
            </a:r>
            <a:r>
              <a:rPr lang="fi-FI" sz="2400">
                <a:cs typeface="Arial" charset="0"/>
              </a:rPr>
              <a:t>T</a:t>
            </a:r>
          </a:p>
          <a:p>
            <a:pPr eaLnBrk="1" hangingPunct="1"/>
            <a:r>
              <a:rPr lang="fi-FI" sz="2400">
                <a:cs typeface="Arial" charset="0"/>
              </a:rPr>
              <a:t>Kodin sähkölaitteet			~ 0,1 </a:t>
            </a:r>
            <a:r>
              <a:rPr lang="el-GR" sz="2400">
                <a:cs typeface="Arial" charset="0"/>
              </a:rPr>
              <a:t>μ</a:t>
            </a:r>
            <a:r>
              <a:rPr lang="fi-FI" sz="2400">
                <a:cs typeface="Arial" charset="0"/>
              </a:rPr>
              <a:t>T</a:t>
            </a:r>
            <a:endParaRPr lang="el-GR" sz="2400">
              <a:cs typeface="Arial" charset="0"/>
            </a:endParaRPr>
          </a:p>
          <a:p>
            <a:pPr eaLnBrk="1" hangingPunct="1"/>
            <a:r>
              <a:rPr lang="fi-FI" sz="2400">
                <a:cs typeface="Arial" charset="0"/>
              </a:rPr>
              <a:t>Maapallon magneettikenttä	~ 50 </a:t>
            </a:r>
            <a:r>
              <a:rPr lang="el-GR" sz="2400">
                <a:cs typeface="Arial" charset="0"/>
              </a:rPr>
              <a:t>μ</a:t>
            </a:r>
            <a:r>
              <a:rPr lang="fi-FI" sz="2400">
                <a:cs typeface="Arial" charset="0"/>
              </a:rPr>
              <a:t>T</a:t>
            </a:r>
          </a:p>
          <a:p>
            <a:pPr eaLnBrk="1" hangingPunct="1"/>
            <a:r>
              <a:rPr lang="fi-FI" sz="2400">
                <a:cs typeface="Arial" charset="0"/>
              </a:rPr>
              <a:t>Kestomagneetti			~ 1 mT</a:t>
            </a:r>
          </a:p>
          <a:p>
            <a:pPr eaLnBrk="1" hangingPunct="1"/>
            <a:r>
              <a:rPr lang="fi-FI" sz="2400">
                <a:cs typeface="Arial" charset="0"/>
              </a:rPr>
              <a:t>Sähkömagneetti			~ 1 T</a:t>
            </a:r>
          </a:p>
          <a:p>
            <a:pPr eaLnBrk="1" hangingPunct="1"/>
            <a:r>
              <a:rPr lang="fi-FI" sz="2400">
                <a:cs typeface="Arial" charset="0"/>
              </a:rPr>
              <a:t>Magneettikuvaus			~ 1 T</a:t>
            </a:r>
          </a:p>
          <a:p>
            <a:pPr eaLnBrk="1" hangingPunct="1"/>
            <a:r>
              <a:rPr lang="fi-FI" sz="2400">
                <a:cs typeface="Arial" charset="0"/>
              </a:rPr>
              <a:t>CERNin LHC:n magneetit		~ 7 T</a:t>
            </a:r>
          </a:p>
          <a:p>
            <a:pPr eaLnBrk="1" hangingPunct="1"/>
            <a:r>
              <a:rPr lang="fi-FI" sz="2400">
                <a:cs typeface="Arial" charset="0"/>
              </a:rPr>
              <a:t>Tavallinen pulsari			~ 10</a:t>
            </a:r>
            <a:r>
              <a:rPr lang="fi-FI" sz="2400" baseline="30000">
                <a:cs typeface="Arial" charset="0"/>
              </a:rPr>
              <a:t>8</a:t>
            </a:r>
            <a:r>
              <a:rPr lang="fi-FI" sz="2400">
                <a:cs typeface="Arial" charset="0"/>
              </a:rPr>
              <a:t> T</a:t>
            </a:r>
          </a:p>
          <a:p>
            <a:pPr eaLnBrk="1" hangingPunct="1"/>
            <a:r>
              <a:rPr lang="fi-FI" sz="2400">
                <a:cs typeface="Arial" charset="0"/>
              </a:rPr>
              <a:t>Magnetaari				~ 10</a:t>
            </a:r>
            <a:r>
              <a:rPr lang="fi-FI" sz="2400" baseline="30000">
                <a:cs typeface="Arial" charset="0"/>
              </a:rPr>
              <a:t>11</a:t>
            </a:r>
            <a:r>
              <a:rPr lang="fi-FI" sz="2400">
                <a:cs typeface="Arial" charset="0"/>
              </a:rPr>
              <a:t> T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755650" y="6021388"/>
            <a:ext cx="6940550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Pitkäaikainen altistus ei saisi ylittää 100 </a:t>
            </a:r>
            <a:r>
              <a:rPr lang="el-GR">
                <a:cs typeface="Arial" charset="0"/>
              </a:rPr>
              <a:t>μ</a:t>
            </a:r>
            <a:r>
              <a:rPr lang="fi-FI">
                <a:cs typeface="Arial" charset="0"/>
              </a:rPr>
              <a:t>T</a:t>
            </a:r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Permeabiliteetti kertoo</a:t>
            </a:r>
            <a:br>
              <a:rPr lang="fi-FI" sz="4000" smtClean="0"/>
            </a:br>
            <a:r>
              <a:rPr lang="fi-FI" sz="4000" smtClean="0"/>
              <a:t> aineiden magneettisuus</a:t>
            </a:r>
            <a:br>
              <a:rPr lang="fi-FI" sz="4000" smtClean="0"/>
            </a:br>
            <a:endParaRPr lang="fi-FI" sz="4000" smtClean="0"/>
          </a:p>
        </p:txBody>
      </p:sp>
      <p:pic>
        <p:nvPicPr>
          <p:cNvPr id="17411" name="Picture 5" descr="ferroparadiama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03425"/>
            <a:ext cx="2624138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187825" y="2309813"/>
            <a:ext cx="469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Diamagneettinen</a:t>
            </a:r>
            <a:r>
              <a:rPr lang="fi-FI"/>
              <a:t> heikentää</a:t>
            </a:r>
            <a:br>
              <a:rPr lang="fi-FI"/>
            </a:br>
            <a:r>
              <a:rPr lang="fi-FI"/>
              <a:t>hieman ulkoista kenttää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043363" y="3679825"/>
            <a:ext cx="4540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Paramagneettinen</a:t>
            </a:r>
            <a:r>
              <a:rPr lang="fi-FI"/>
              <a:t> hieman</a:t>
            </a:r>
            <a:br>
              <a:rPr lang="fi-FI"/>
            </a:br>
            <a:r>
              <a:rPr lang="fi-FI"/>
              <a:t>vahvistaa ulkoista kenttää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117975" y="5075238"/>
            <a:ext cx="5013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Ferromagneettinen</a:t>
            </a:r>
            <a:r>
              <a:rPr lang="fi-FI"/>
              <a:t> vahvistaa</a:t>
            </a:r>
          </a:p>
          <a:p>
            <a:pPr eaLnBrk="1" hangingPunct="1"/>
            <a:r>
              <a:rPr lang="fi-FI"/>
              <a:t>voimakkaasti ulkoista kenttää</a:t>
            </a:r>
          </a:p>
        </p:txBody>
      </p:sp>
      <p:graphicFrame>
        <p:nvGraphicFramePr>
          <p:cNvPr id="17415" name="Object 9"/>
          <p:cNvGraphicFramePr>
            <a:graphicFrameLocks noChangeAspect="1"/>
          </p:cNvGraphicFramePr>
          <p:nvPr/>
        </p:nvGraphicFramePr>
        <p:xfrm>
          <a:off x="2767013" y="2540000"/>
          <a:ext cx="12446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4" imgW="469900" imgH="228600" progId="Equation.DSMT4">
                  <p:embed/>
                </p:oleObj>
              </mc:Choice>
              <mc:Fallback>
                <p:oleObj name="Equation" r:id="rId4" imgW="4699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2540000"/>
                        <a:ext cx="1244600" cy="6048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0"/>
          <p:cNvGraphicFramePr>
            <a:graphicFrameLocks noChangeAspect="1"/>
          </p:cNvGraphicFramePr>
          <p:nvPr/>
        </p:nvGraphicFramePr>
        <p:xfrm>
          <a:off x="2822575" y="4013200"/>
          <a:ext cx="104298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6" imgW="393529" imgH="228501" progId="Equation.DSMT4">
                  <p:embed/>
                </p:oleObj>
              </mc:Choice>
              <mc:Fallback>
                <p:oleObj name="Equation" r:id="rId6" imgW="393529" imgH="22850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4013200"/>
                        <a:ext cx="1042988" cy="6048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11"/>
          <p:cNvGraphicFramePr>
            <a:graphicFrameLocks noChangeAspect="1"/>
          </p:cNvGraphicFramePr>
          <p:nvPr/>
        </p:nvGraphicFramePr>
        <p:xfrm>
          <a:off x="2786063" y="5330825"/>
          <a:ext cx="127793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8" imgW="482391" imgH="228501" progId="Equation.DSMT4">
                  <p:embed/>
                </p:oleObj>
              </mc:Choice>
              <mc:Fallback>
                <p:oleObj name="Equation" r:id="rId8" imgW="482391" imgH="22850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5330825"/>
                        <a:ext cx="1277937" cy="6048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688975" y="1223963"/>
            <a:ext cx="2401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Tukittava aine</a:t>
            </a:r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 flipH="1">
            <a:off x="1677988" y="1863725"/>
            <a:ext cx="71437" cy="657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graphicFrame>
        <p:nvGraphicFramePr>
          <p:cNvPr id="17420" name="Object 14"/>
          <p:cNvGraphicFramePr>
            <a:graphicFrameLocks noChangeAspect="1"/>
          </p:cNvGraphicFramePr>
          <p:nvPr/>
        </p:nvGraphicFramePr>
        <p:xfrm>
          <a:off x="3100388" y="1574800"/>
          <a:ext cx="58007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10" imgW="4102100" imgH="406400" progId="Equation.DSMT4">
                  <p:embed/>
                </p:oleObj>
              </mc:Choice>
              <mc:Fallback>
                <p:oleObj name="Equation" r:id="rId10" imgW="4102100" imgH="40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1574800"/>
                        <a:ext cx="5800725" cy="574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 Sähkökenttä E kiihdyttää</a:t>
            </a:r>
            <a:br>
              <a:rPr lang="fi-FI" sz="3200"/>
            </a:br>
            <a:r>
              <a:rPr lang="fi-FI" sz="3200"/>
              <a:t>ja myös kaarruttaa, jos </a:t>
            </a:r>
            <a:endParaRPr lang="fi-FI" sz="3200">
              <a:cs typeface="Arial" charset="0"/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5551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mtClean="0">
                <a:solidFill>
                  <a:srgbClr val="000000"/>
                </a:solidFill>
              </a:rPr>
              <a:t>Homogeeninen sähkökenttä E,</a:t>
            </a:r>
          </a:p>
          <a:p>
            <a:r>
              <a:rPr lang="fi-FI" smtClean="0">
                <a:solidFill>
                  <a:srgbClr val="000000"/>
                </a:solidFill>
              </a:rPr>
              <a:t>suunta pos varauksen liikesuunta </a:t>
            </a:r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>
            <a:off x="6156325" y="1700213"/>
            <a:ext cx="0" cy="1657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243719" name="Line 7"/>
          <p:cNvSpPr>
            <a:spLocks noChangeShapeType="1"/>
          </p:cNvSpPr>
          <p:nvPr/>
        </p:nvSpPr>
        <p:spPr bwMode="auto">
          <a:xfrm>
            <a:off x="7596188" y="1700213"/>
            <a:ext cx="0" cy="1728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243720" name="AutoShape 8"/>
          <p:cNvSpPr>
            <a:spLocks/>
          </p:cNvSpPr>
          <p:nvPr/>
        </p:nvSpPr>
        <p:spPr bwMode="auto">
          <a:xfrm rot="-5210776">
            <a:off x="6661151" y="3355975"/>
            <a:ext cx="431800" cy="1152525"/>
          </a:xfrm>
          <a:prstGeom prst="leftBrace">
            <a:avLst>
              <a:gd name="adj1" fmla="val 222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6711950" y="4549775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6351588" y="1812925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mtClean="0">
                <a:solidFill>
                  <a:srgbClr val="000000"/>
                </a:solidFill>
              </a:rPr>
              <a:t>E</a:t>
            </a:r>
          </a:p>
        </p:txBody>
      </p:sp>
      <p:graphicFrame>
        <p:nvGraphicFramePr>
          <p:cNvPr id="243723" name="Object 11"/>
          <p:cNvGraphicFramePr>
            <a:graphicFrameLocks noChangeAspect="1"/>
          </p:cNvGraphicFramePr>
          <p:nvPr/>
        </p:nvGraphicFramePr>
        <p:xfrm>
          <a:off x="2700338" y="2349500"/>
          <a:ext cx="1152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8" name="Equation" r:id="rId3" imgW="469800" imgH="393480" progId="Equation.DSMT4">
                  <p:embed/>
                </p:oleObj>
              </mc:Choice>
              <mc:Fallback>
                <p:oleObj name="Equation" r:id="rId3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349500"/>
                        <a:ext cx="1152525" cy="965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5848350" y="2389188"/>
            <a:ext cx="39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mtClean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7720013" y="2316163"/>
            <a:ext cx="303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mtClean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243726" name="Line 14"/>
          <p:cNvSpPr>
            <a:spLocks noChangeShapeType="1"/>
          </p:cNvSpPr>
          <p:nvPr/>
        </p:nvSpPr>
        <p:spPr bwMode="auto">
          <a:xfrm>
            <a:off x="6227763" y="2276475"/>
            <a:ext cx="12239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243727" name="Line 15"/>
          <p:cNvSpPr>
            <a:spLocks noChangeShapeType="1"/>
          </p:cNvSpPr>
          <p:nvPr/>
        </p:nvSpPr>
        <p:spPr bwMode="auto">
          <a:xfrm>
            <a:off x="6227763" y="2565400"/>
            <a:ext cx="12239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243728" name="Line 16"/>
          <p:cNvSpPr>
            <a:spLocks noChangeShapeType="1"/>
          </p:cNvSpPr>
          <p:nvPr/>
        </p:nvSpPr>
        <p:spPr bwMode="auto">
          <a:xfrm>
            <a:off x="6227763" y="2924175"/>
            <a:ext cx="12239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755650" y="3284538"/>
            <a:ext cx="38877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mtClean="0">
                <a:solidFill>
                  <a:srgbClr val="000000"/>
                </a:solidFill>
              </a:rPr>
              <a:t>Sähkökenttä aikaansaa</a:t>
            </a:r>
          </a:p>
          <a:p>
            <a:r>
              <a:rPr lang="fi-FI" smtClean="0">
                <a:solidFill>
                  <a:srgbClr val="000000"/>
                </a:solidFill>
              </a:rPr>
              <a:t>varaukseen q voiman</a:t>
            </a:r>
          </a:p>
        </p:txBody>
      </p:sp>
      <p:sp>
        <p:nvSpPr>
          <p:cNvPr id="243730" name="Text Box 18"/>
          <p:cNvSpPr txBox="1">
            <a:spLocks noChangeArrowheads="1"/>
          </p:cNvSpPr>
          <p:nvPr/>
        </p:nvSpPr>
        <p:spPr bwMode="auto">
          <a:xfrm>
            <a:off x="2627313" y="4437063"/>
            <a:ext cx="1260475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b="1" smtClean="0">
                <a:solidFill>
                  <a:srgbClr val="000000"/>
                </a:solidFill>
              </a:rPr>
              <a:t>F = qE</a:t>
            </a:r>
          </a:p>
        </p:txBody>
      </p:sp>
      <p:sp>
        <p:nvSpPr>
          <p:cNvPr id="243732" name="Text Box 20"/>
          <p:cNvSpPr txBox="1">
            <a:spLocks noChangeArrowheads="1"/>
          </p:cNvSpPr>
          <p:nvPr/>
        </p:nvSpPr>
        <p:spPr bwMode="auto">
          <a:xfrm>
            <a:off x="323850" y="5084763"/>
            <a:ext cx="6240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mtClean="0">
                <a:solidFill>
                  <a:srgbClr val="000000"/>
                </a:solidFill>
              </a:rPr>
              <a:t>Sähkökenttä tekee varaukselle työn W</a:t>
            </a:r>
          </a:p>
        </p:txBody>
      </p:sp>
      <p:sp>
        <p:nvSpPr>
          <p:cNvPr id="243734" name="Text Box 22"/>
          <p:cNvSpPr txBox="1">
            <a:spLocks noChangeArrowheads="1"/>
          </p:cNvSpPr>
          <p:nvPr/>
        </p:nvSpPr>
        <p:spPr bwMode="auto">
          <a:xfrm>
            <a:off x="2535238" y="5989638"/>
            <a:ext cx="1477962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mtClean="0">
                <a:solidFill>
                  <a:srgbClr val="000000"/>
                </a:solidFill>
              </a:rPr>
              <a:t>W = Uq </a:t>
            </a:r>
          </a:p>
        </p:txBody>
      </p:sp>
      <p:graphicFrame>
        <p:nvGraphicFramePr>
          <p:cNvPr id="243735" name="Object 23"/>
          <p:cNvGraphicFramePr>
            <a:graphicFrameLocks noChangeAspect="1"/>
          </p:cNvGraphicFramePr>
          <p:nvPr/>
        </p:nvGraphicFramePr>
        <p:xfrm>
          <a:off x="4932363" y="5661025"/>
          <a:ext cx="78422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Equation" r:id="rId5" imgW="330120" imgH="419040" progId="Equation.DSMT4">
                  <p:embed/>
                </p:oleObj>
              </mc:Choice>
              <mc:Fallback>
                <p:oleObj name="Equation" r:id="rId5" imgW="330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661025"/>
                        <a:ext cx="784225" cy="995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36" name="Text Box 24"/>
          <p:cNvSpPr txBox="1">
            <a:spLocks noChangeArrowheads="1"/>
          </p:cNvSpPr>
          <p:nvPr/>
        </p:nvSpPr>
        <p:spPr bwMode="auto">
          <a:xfrm>
            <a:off x="6856413" y="21732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4335463" y="5916613"/>
            <a:ext cx="39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mtClean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43738" name="Line 26"/>
          <p:cNvSpPr>
            <a:spLocks noChangeShapeType="1"/>
          </p:cNvSpPr>
          <p:nvPr/>
        </p:nvSpPr>
        <p:spPr bwMode="auto">
          <a:xfrm>
            <a:off x="6156325" y="616585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243739" name="Text Box 27"/>
          <p:cNvSpPr txBox="1">
            <a:spLocks noChangeArrowheads="1"/>
          </p:cNvSpPr>
          <p:nvPr/>
        </p:nvSpPr>
        <p:spPr bwMode="auto">
          <a:xfrm>
            <a:off x="7019925" y="5876925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mtClean="0">
                <a:solidFill>
                  <a:srgbClr val="000000"/>
                </a:solidFill>
              </a:rPr>
              <a:t>saadaan v</a:t>
            </a:r>
          </a:p>
        </p:txBody>
      </p:sp>
      <p:graphicFrame>
        <p:nvGraphicFramePr>
          <p:cNvPr id="243740" name="Object 28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0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1" name="Object 2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257101"/>
              </p:ext>
            </p:extLst>
          </p:nvPr>
        </p:nvGraphicFramePr>
        <p:xfrm>
          <a:off x="6948488" y="914400"/>
          <a:ext cx="9366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1" name="Equation" r:id="rId9" imgW="406080" imgH="177480" progId="Equation.DSMT4">
                  <p:embed/>
                </p:oleObj>
              </mc:Choice>
              <mc:Fallback>
                <p:oleObj name="Equation" r:id="rId9" imgW="406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914400"/>
                        <a:ext cx="9366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86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Liikkuva varaus magneettikentässä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19113" y="1597025"/>
            <a:ext cx="84629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Kun sähkövarauksen q nopeus v on kohtisuorassa</a:t>
            </a:r>
          </a:p>
          <a:p>
            <a:pPr eaLnBrk="1" hangingPunct="1"/>
            <a:r>
              <a:rPr lang="fi-FI"/>
              <a:t>magneettikenttää vastaan, varaus lähtee kaartuvaan</a:t>
            </a:r>
          </a:p>
          <a:p>
            <a:pPr eaLnBrk="1" hangingPunct="1"/>
            <a:r>
              <a:rPr lang="fi-FI"/>
              <a:t>ympyräliikkeeseen.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39750" y="3357563"/>
            <a:ext cx="48974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kaarruttavan voiman F suunta</a:t>
            </a:r>
          </a:p>
          <a:p>
            <a:pPr eaLnBrk="1" hangingPunct="1"/>
            <a:r>
              <a:rPr lang="fi-FI"/>
              <a:t>positiiviselle varaukselle: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5076825" y="5300663"/>
            <a:ext cx="1662113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 b="1"/>
              <a:t>F = qvB</a:t>
            </a:r>
          </a:p>
        </p:txBody>
      </p:sp>
      <p:grpSp>
        <p:nvGrpSpPr>
          <p:cNvPr id="24582" name="Group 14"/>
          <p:cNvGrpSpPr>
            <a:grpSpLocks/>
          </p:cNvGrpSpPr>
          <p:nvPr/>
        </p:nvGrpSpPr>
        <p:grpSpPr bwMode="auto">
          <a:xfrm>
            <a:off x="1547813" y="4365625"/>
            <a:ext cx="1409700" cy="2032000"/>
            <a:chOff x="431" y="1525"/>
            <a:chExt cx="888" cy="1280"/>
          </a:xfrm>
        </p:grpSpPr>
        <p:sp>
          <p:nvSpPr>
            <p:cNvPr id="24584" name="Text Box 15"/>
            <p:cNvSpPr txBox="1">
              <a:spLocks noChangeArrowheads="1"/>
            </p:cNvSpPr>
            <p:nvPr/>
          </p:nvSpPr>
          <p:spPr bwMode="auto">
            <a:xfrm>
              <a:off x="793" y="2478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/>
                <a:t>B</a:t>
              </a:r>
            </a:p>
          </p:txBody>
        </p:sp>
        <p:grpSp>
          <p:nvGrpSpPr>
            <p:cNvPr id="24585" name="Group 16"/>
            <p:cNvGrpSpPr>
              <a:grpSpLocks/>
            </p:cNvGrpSpPr>
            <p:nvPr/>
          </p:nvGrpSpPr>
          <p:grpSpPr bwMode="auto">
            <a:xfrm>
              <a:off x="431" y="1525"/>
              <a:ext cx="888" cy="1109"/>
              <a:chOff x="373" y="779"/>
              <a:chExt cx="888" cy="1109"/>
            </a:xfrm>
          </p:grpSpPr>
          <p:sp>
            <p:nvSpPr>
              <p:cNvPr id="24586" name="Line 17"/>
              <p:cNvSpPr>
                <a:spLocks noChangeShapeType="1"/>
              </p:cNvSpPr>
              <p:nvPr/>
            </p:nvSpPr>
            <p:spPr bwMode="auto">
              <a:xfrm flipV="1">
                <a:off x="975" y="981"/>
                <a:ext cx="0" cy="45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4587" name="Line 18"/>
              <p:cNvSpPr>
                <a:spLocks noChangeShapeType="1"/>
              </p:cNvSpPr>
              <p:nvPr/>
            </p:nvSpPr>
            <p:spPr bwMode="auto">
              <a:xfrm flipH="1">
                <a:off x="385" y="1434"/>
                <a:ext cx="59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4588" name="Line 19"/>
              <p:cNvSpPr>
                <a:spLocks noChangeShapeType="1"/>
              </p:cNvSpPr>
              <p:nvPr/>
            </p:nvSpPr>
            <p:spPr bwMode="auto">
              <a:xfrm flipH="1">
                <a:off x="521" y="1434"/>
                <a:ext cx="454" cy="45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4589" name="Text Box 20"/>
              <p:cNvSpPr txBox="1">
                <a:spLocks noChangeArrowheads="1"/>
              </p:cNvSpPr>
              <p:nvPr/>
            </p:nvSpPr>
            <p:spPr bwMode="auto">
              <a:xfrm>
                <a:off x="1008" y="779"/>
                <a:ext cx="25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i-FI"/>
                  <a:t>F</a:t>
                </a:r>
              </a:p>
            </p:txBody>
          </p:sp>
          <p:sp>
            <p:nvSpPr>
              <p:cNvPr id="24590" name="Text Box 21"/>
              <p:cNvSpPr txBox="1">
                <a:spLocks noChangeArrowheads="1"/>
              </p:cNvSpPr>
              <p:nvPr/>
            </p:nvSpPr>
            <p:spPr bwMode="auto">
              <a:xfrm>
                <a:off x="373" y="1051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i-FI"/>
                  <a:t>v</a:t>
                </a:r>
              </a:p>
            </p:txBody>
          </p:sp>
        </p:grpSp>
      </p:grpSp>
      <p:pic>
        <p:nvPicPr>
          <p:cNvPr id="2458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52738"/>
            <a:ext cx="2087562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4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Liikkuva varaus magneettikentässä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63575" y="1524000"/>
            <a:ext cx="78295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Varaus joutuu </a:t>
            </a:r>
            <a:r>
              <a:rPr lang="fi-FI" b="1"/>
              <a:t>magneettikentän</a:t>
            </a:r>
            <a:r>
              <a:rPr lang="fi-FI"/>
              <a:t> pakottamana</a:t>
            </a:r>
            <a:br>
              <a:rPr lang="fi-FI"/>
            </a:br>
            <a:r>
              <a:rPr lang="fi-FI" b="1"/>
              <a:t>keskeisliikkeeseen</a:t>
            </a:r>
            <a:r>
              <a:rPr lang="fi-FI"/>
              <a:t>, jossa kaarruttava voima on</a:t>
            </a:r>
            <a:br>
              <a:rPr lang="fi-FI"/>
            </a:br>
            <a:r>
              <a:rPr lang="fi-FI"/>
              <a:t>aina yhtä suuri kuin keskeisvoima. </a:t>
            </a:r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1116013" y="4508500"/>
          <a:ext cx="230505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2" name="Equation" r:id="rId3" imgW="774364" imgH="418918" progId="Equation.DSMT4">
                  <p:embed/>
                </p:oleObj>
              </mc:Choice>
              <mc:Fallback>
                <p:oleObj name="Equation" r:id="rId3" imgW="774364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508500"/>
                        <a:ext cx="2305050" cy="1249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403350" y="2924175"/>
          <a:ext cx="19446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3" name="Equation" r:id="rId5" imgW="723586" imgH="418918" progId="Equation.DSMT4">
                  <p:embed/>
                </p:oleObj>
              </mc:Choice>
              <mc:Fallback>
                <p:oleObj name="Equation" r:id="rId5" imgW="723586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24175"/>
                        <a:ext cx="1944688" cy="1125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2" name="Group 10"/>
          <p:cNvGrpSpPr>
            <a:grpSpLocks/>
          </p:cNvGrpSpPr>
          <p:nvPr/>
        </p:nvGrpSpPr>
        <p:grpSpPr bwMode="auto">
          <a:xfrm>
            <a:off x="1547813" y="3860800"/>
            <a:ext cx="1368425" cy="792163"/>
            <a:chOff x="2245" y="2205"/>
            <a:chExt cx="862" cy="499"/>
          </a:xfrm>
        </p:grpSpPr>
        <p:sp>
          <p:nvSpPr>
            <p:cNvPr id="25610" name="Line 8"/>
            <p:cNvSpPr>
              <a:spLocks noChangeShapeType="1"/>
            </p:cNvSpPr>
            <p:nvPr/>
          </p:nvSpPr>
          <p:spPr bwMode="auto">
            <a:xfrm flipH="1">
              <a:off x="2245" y="2205"/>
              <a:ext cx="45" cy="49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5611" name="Line 9"/>
            <p:cNvSpPr>
              <a:spLocks noChangeShapeType="1"/>
            </p:cNvSpPr>
            <p:nvPr/>
          </p:nvSpPr>
          <p:spPr bwMode="auto">
            <a:xfrm>
              <a:off x="3107" y="2296"/>
              <a:ext cx="0" cy="31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4140200" y="4479925"/>
          <a:ext cx="24479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4" name="Equation" r:id="rId7" imgW="889000" imgH="419100" progId="Equation.DSMT4">
                  <p:embed/>
                </p:oleObj>
              </mc:Choice>
              <mc:Fallback>
                <p:oleObj name="Equation" r:id="rId7" imgW="889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479925"/>
                        <a:ext cx="2447925" cy="1152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84213" y="5949950"/>
            <a:ext cx="5373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Kulmanopeus </a:t>
            </a:r>
            <a:r>
              <a:rPr lang="el-GR">
                <a:cs typeface="Arial" charset="0"/>
              </a:rPr>
              <a:t>ω</a:t>
            </a:r>
            <a:r>
              <a:rPr lang="fi-FI">
                <a:cs typeface="Arial" charset="0"/>
              </a:rPr>
              <a:t> ja ratanopeus v:</a:t>
            </a:r>
            <a:endParaRPr lang="el-GR">
              <a:cs typeface="Arial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804025" y="5949950"/>
            <a:ext cx="1344613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v = </a:t>
            </a:r>
            <a:r>
              <a:rPr lang="el-GR" b="1">
                <a:cs typeface="Arial" charset="0"/>
              </a:rPr>
              <a:t>ω</a:t>
            </a:r>
            <a:r>
              <a:rPr lang="fi-FI" b="1">
                <a:cs typeface="Arial" charset="0"/>
              </a:rPr>
              <a:t>R</a:t>
            </a:r>
            <a:endParaRPr lang="el-GR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  <p:bldP spid="440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88363" cy="1143000"/>
          </a:xfrm>
        </p:spPr>
        <p:txBody>
          <a:bodyPr/>
          <a:lstStyle/>
          <a:p>
            <a:pPr eaLnBrk="1" hangingPunct="1"/>
            <a:r>
              <a:rPr lang="fi-FI" sz="3600" b="1" smtClean="0"/>
              <a:t>Ympyräliike</a:t>
            </a:r>
            <a:br>
              <a:rPr lang="fi-FI" sz="3600" b="1" smtClean="0"/>
            </a:br>
            <a:r>
              <a:rPr lang="fi-FI" sz="3200" smtClean="0"/>
              <a:t>Kulmanopeus, ratanopeus, kierrostaajuus</a:t>
            </a:r>
          </a:p>
        </p:txBody>
      </p:sp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334963" y="1468438"/>
          <a:ext cx="5992812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0" name="Equation" r:id="rId3" imgW="3263900" imgH="1117600" progId="Equation.DSMT4">
                  <p:embed/>
                </p:oleObj>
              </mc:Choice>
              <mc:Fallback>
                <p:oleObj name="Equation" r:id="rId3" imgW="3263900" imgH="111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468438"/>
                        <a:ext cx="5992812" cy="20526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Oval 8"/>
          <p:cNvSpPr>
            <a:spLocks noChangeArrowheads="1"/>
          </p:cNvSpPr>
          <p:nvPr/>
        </p:nvSpPr>
        <p:spPr bwMode="auto">
          <a:xfrm>
            <a:off x="1236663" y="4043363"/>
            <a:ext cx="2344737" cy="2344737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3468688" y="56753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</a:t>
            </a:r>
          </a:p>
        </p:txBody>
      </p:sp>
      <p:graphicFrame>
        <p:nvGraphicFramePr>
          <p:cNvPr id="26630" name="Object 10"/>
          <p:cNvGraphicFramePr>
            <a:graphicFrameLocks noChangeAspect="1"/>
          </p:cNvGraphicFramePr>
          <p:nvPr/>
        </p:nvGraphicFramePr>
        <p:xfrm>
          <a:off x="4700588" y="3746500"/>
          <a:ext cx="1966912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1" name="Equation" r:id="rId5" imgW="711200" imgH="1066800" progId="Equation.DSMT4">
                  <p:embed/>
                </p:oleObj>
              </mc:Choice>
              <mc:Fallback>
                <p:oleObj name="Equation" r:id="rId5" imgW="711200" imgH="106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3746500"/>
                        <a:ext cx="1966912" cy="2951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4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Liikkuva varaus magneettikentässä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84213" y="1268413"/>
            <a:ext cx="77120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Magneettikentässä liikkuvan varauksen</a:t>
            </a:r>
            <a:br>
              <a:rPr lang="fi-FI"/>
            </a:br>
            <a:r>
              <a:rPr lang="fi-FI"/>
              <a:t>kulmanopeus ja kierrosaika ovat riippumattomia</a:t>
            </a:r>
          </a:p>
          <a:p>
            <a:pPr eaLnBrk="1" hangingPunct="1"/>
            <a:r>
              <a:rPr lang="fi-FI"/>
              <a:t>radan säteestä ja hiukkasen nopeudesta:</a:t>
            </a: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684213" y="2781300"/>
          <a:ext cx="1627187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6" name="Equation" r:id="rId3" imgW="800100" imgH="1016000" progId="Equation.DSMT4">
                  <p:embed/>
                </p:oleObj>
              </mc:Choice>
              <mc:Fallback>
                <p:oleObj name="Equation" r:id="rId3" imgW="8001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781300"/>
                        <a:ext cx="1627187" cy="2066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4500563" y="2708275"/>
          <a:ext cx="280828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7" name="Equation" r:id="rId5" imgW="1193800" imgH="622300" progId="Equation.DSMT4">
                  <p:embed/>
                </p:oleObj>
              </mc:Choice>
              <mc:Fallback>
                <p:oleObj name="Equation" r:id="rId5" imgW="11938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708275"/>
                        <a:ext cx="2808287" cy="1463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042988" y="5013325"/>
            <a:ext cx="238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Kierrosaika T:</a:t>
            </a:r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331913" y="5599113"/>
          <a:ext cx="21605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8" name="Equation" r:id="rId7" imgW="977900" imgH="419100" progId="Equation.DSMT4">
                  <p:embed/>
                </p:oleObj>
              </mc:Choice>
              <mc:Fallback>
                <p:oleObj name="Equation" r:id="rId7" imgW="977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599113"/>
                        <a:ext cx="2160587" cy="927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521200" y="4660900"/>
            <a:ext cx="3076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Kierrostaajuus f:</a:t>
            </a:r>
          </a:p>
          <a:p>
            <a:pPr eaLnBrk="1" hangingPunct="1"/>
            <a:r>
              <a:rPr lang="fi-FI"/>
              <a:t>(syklotronitaajuus)</a:t>
            </a:r>
          </a:p>
        </p:txBody>
      </p:sp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4992688" y="5776913"/>
          <a:ext cx="201771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9" name="Equation" r:id="rId9" imgW="914400" imgH="393700" progId="Equation.DSMT4">
                  <p:embed/>
                </p:oleObj>
              </mc:Choice>
              <mc:Fallback>
                <p:oleObj name="Equation" r:id="rId9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5776913"/>
                        <a:ext cx="2017712" cy="868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2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  <p:bldP spid="460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Sähkövaraukset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8313" y="1916113"/>
            <a:ext cx="8291512" cy="460851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Elektronin ja protonin varauksen itseisarvoa kutsutaan </a:t>
            </a:r>
            <a:r>
              <a:rPr lang="en-US" b="1"/>
              <a:t>alkeisvaraukseksi</a:t>
            </a:r>
            <a:r>
              <a:rPr lang="en-US"/>
              <a:t> </a:t>
            </a:r>
            <a:r>
              <a:rPr lang="en-US" i="1"/>
              <a:t>e (</a:t>
            </a:r>
            <a:r>
              <a:rPr lang="en-US"/>
              <a:t>protonin varaus on +</a:t>
            </a:r>
            <a:r>
              <a:rPr lang="en-US" i="1"/>
              <a:t>e </a:t>
            </a:r>
            <a:r>
              <a:rPr lang="en-US"/>
              <a:t>ja elektronin –</a:t>
            </a:r>
            <a:r>
              <a:rPr lang="en-US" i="1"/>
              <a:t>e</a:t>
            </a:r>
            <a:r>
              <a:rPr lang="en-US"/>
              <a:t>).  </a:t>
            </a:r>
            <a:r>
              <a:rPr lang="en-US" b="1"/>
              <a:t>1e </a:t>
            </a:r>
            <a:r>
              <a:rPr lang="en-US" b="1">
                <a:cs typeface="Arial" charset="0"/>
              </a:rPr>
              <a:t>≈</a:t>
            </a:r>
            <a:r>
              <a:rPr lang="en-US" b="1"/>
              <a:t> 1,602</a:t>
            </a:r>
            <a:r>
              <a:rPr lang="en-US" b="1">
                <a:cs typeface="Arial" charset="0"/>
              </a:rPr>
              <a:t>·10</a:t>
            </a:r>
            <a:r>
              <a:rPr lang="en-US" b="1" baseline="30000">
                <a:cs typeface="Arial" charset="0"/>
              </a:rPr>
              <a:t>-19</a:t>
            </a:r>
            <a:r>
              <a:rPr lang="en-US" b="1">
                <a:cs typeface="Arial" charset="0"/>
              </a:rPr>
              <a:t> 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Koska atomissa on yhtä monta protonia ja elektronia, on atomin kokonaisvaraus nolla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Kappaleen varaus eli sähkövaraus on sähkömäärä </a:t>
            </a:r>
            <a:r>
              <a:rPr lang="en-US" i="1"/>
              <a:t>Q</a:t>
            </a:r>
            <a:r>
              <a:rPr lang="en-US"/>
              <a:t>, joka on alkeisvarauksen </a:t>
            </a:r>
            <a:r>
              <a:rPr lang="en-US" i="1"/>
              <a:t>e </a:t>
            </a:r>
            <a:r>
              <a:rPr lang="en-US"/>
              <a:t>moninkerta.  </a:t>
            </a:r>
            <a:r>
              <a:rPr lang="en-US" b="1"/>
              <a:t>Q = </a:t>
            </a:r>
            <a:r>
              <a:rPr lang="en-US" b="1">
                <a:cs typeface="Arial" charset="0"/>
              </a:rPr>
              <a:t>±ne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Ca</a:t>
            </a:r>
            <a:r>
              <a:rPr lang="en-US" baseline="30000"/>
              <a:t>2+</a:t>
            </a:r>
            <a:r>
              <a:rPr lang="en-US"/>
              <a:t> -ionin varaus on +2e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Syklotroni</a:t>
            </a: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98500" y="2771775"/>
          <a:ext cx="16398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2" name="Equation" r:id="rId3" imgW="774364" imgH="418918" progId="Equation.DSMT4">
                  <p:embed/>
                </p:oleObj>
              </mc:Choice>
              <mc:Fallback>
                <p:oleObj name="Equation" r:id="rId3" imgW="774364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2771775"/>
                        <a:ext cx="1639888" cy="885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771775" y="2997200"/>
            <a:ext cx="1344613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v = </a:t>
            </a:r>
            <a:r>
              <a:rPr lang="el-GR" b="1">
                <a:cs typeface="Arial" charset="0"/>
              </a:rPr>
              <a:t>ω</a:t>
            </a:r>
            <a:r>
              <a:rPr lang="fi-FI" b="1">
                <a:cs typeface="Arial" charset="0"/>
              </a:rPr>
              <a:t>R</a:t>
            </a:r>
            <a:endParaRPr lang="el-GR" b="1">
              <a:cs typeface="Arial" charset="0"/>
            </a:endParaRPr>
          </a:p>
        </p:txBody>
      </p:sp>
      <p:pic>
        <p:nvPicPr>
          <p:cNvPr id="28677" name="Picture 5" descr="~AUT0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4893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3995738"/>
            <a:ext cx="2735263" cy="725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3850" y="1196975"/>
            <a:ext cx="4959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Suurtaajuisen vaihtojännitteen</a:t>
            </a:r>
          </a:p>
          <a:p>
            <a:pPr eaLnBrk="1" hangingPunct="1"/>
            <a:r>
              <a:rPr lang="fi-FI"/>
              <a:t>Avulla kiihdytetään varauksia.</a:t>
            </a:r>
          </a:p>
          <a:p>
            <a:pPr eaLnBrk="1" hangingPunct="1"/>
            <a:r>
              <a:rPr lang="fi-FI"/>
              <a:t>Rata on spiraali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23850" y="5013325"/>
            <a:ext cx="52562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Näistä saadaan vaihtojännitteen</a:t>
            </a:r>
            <a:br>
              <a:rPr lang="fi-FI"/>
            </a:br>
            <a:r>
              <a:rPr lang="fi-FI"/>
              <a:t>taajuudeksi f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618163"/>
            <a:ext cx="1439863" cy="892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643563" y="5354638"/>
            <a:ext cx="256063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Tämä on sama</a:t>
            </a:r>
            <a:br>
              <a:rPr lang="fi-FI"/>
            </a:br>
            <a:r>
              <a:rPr lang="fi-FI"/>
              <a:t>kuin hiukkasen</a:t>
            </a:r>
            <a:br>
              <a:rPr lang="fi-FI"/>
            </a:br>
            <a:r>
              <a:rPr lang="fi-FI"/>
              <a:t>kierrostaajuus</a:t>
            </a:r>
          </a:p>
        </p:txBody>
      </p:sp>
    </p:spTree>
    <p:extLst>
      <p:ext uri="{BB962C8B-B14F-4D97-AF65-F5344CB8AC3E}">
        <p14:creationId xmlns:p14="http://schemas.microsoft.com/office/powerpoint/2010/main" val="36400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73175"/>
            <a:ext cx="85645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03225" y="379413"/>
            <a:ext cx="4281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Yo-tehtävä 11 syksy 2007</a:t>
            </a:r>
          </a:p>
        </p:txBody>
      </p:sp>
    </p:spTree>
    <p:extLst>
      <p:ext uri="{BB962C8B-B14F-4D97-AF65-F5344CB8AC3E}">
        <p14:creationId xmlns:p14="http://schemas.microsoft.com/office/powerpoint/2010/main" val="28164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498600"/>
            <a:ext cx="2019300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Nopeudenvalitsin</a:t>
            </a:r>
            <a:br>
              <a:rPr lang="fi-FI" sz="4000" smtClean="0"/>
            </a:br>
            <a:r>
              <a:rPr lang="fi-FI" sz="2800" smtClean="0">
                <a:sym typeface="Wingdings" pitchFamily="2" charset="2"/>
              </a:rPr>
              <a:t> </a:t>
            </a:r>
            <a:r>
              <a:rPr lang="fi-FI" sz="2800" smtClean="0"/>
              <a:t>kaikilla läpipäässeillä täsmälleen sama nopeus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1636713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dirty="0" err="1"/>
              <a:t>qE</a:t>
            </a:r>
            <a:r>
              <a:rPr lang="fi-FI" dirty="0"/>
              <a:t> = </a:t>
            </a:r>
            <a:r>
              <a:rPr lang="fi-FI" dirty="0" err="1"/>
              <a:t>qvB</a:t>
            </a:r>
            <a:endParaRPr lang="fi-FI" dirty="0"/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2833688" y="5754688"/>
          <a:ext cx="8112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1" name="Equation" r:id="rId4" imgW="355292" imgH="393359" progId="Equation.DSMT4">
                  <p:embed/>
                </p:oleObj>
              </mc:Choice>
              <mc:Fallback>
                <p:oleObj name="Equation" r:id="rId4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5754688"/>
                        <a:ext cx="811212" cy="898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82613" y="4357688"/>
            <a:ext cx="3632200" cy="1249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Nopeudenvalitsin:</a:t>
            </a:r>
          </a:p>
          <a:p>
            <a:pPr eaLnBrk="1" hangingPunct="1"/>
            <a:r>
              <a:rPr lang="fi-FI" sz="2400" b="1"/>
              <a:t>E ja B:n voimat yhtä</a:t>
            </a:r>
          </a:p>
          <a:p>
            <a:pPr eaLnBrk="1" hangingPunct="1"/>
            <a:r>
              <a:rPr lang="fi-FI" sz="2400" b="1"/>
              <a:t>suuria</a:t>
            </a:r>
            <a:r>
              <a:rPr lang="fi-FI" sz="2400" b="1">
                <a:sym typeface="Wingdings" pitchFamily="2" charset="2"/>
              </a:rPr>
              <a:t> lentää suoraan</a:t>
            </a:r>
            <a:endParaRPr lang="fi-FI" sz="2400" b="1"/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>
            <a:off x="5083175" y="1535113"/>
            <a:ext cx="37655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Sähkökenttä </a:t>
            </a:r>
            <a:r>
              <a:rPr lang="fi-FI" b="1"/>
              <a:t>E</a:t>
            </a:r>
            <a:r>
              <a:rPr lang="fi-FI"/>
              <a:t> työntää</a:t>
            </a:r>
          </a:p>
          <a:p>
            <a:pPr eaLnBrk="1" hangingPunct="1"/>
            <a:r>
              <a:rPr lang="fi-FI"/>
              <a:t>positiivista varausta</a:t>
            </a:r>
          </a:p>
          <a:p>
            <a:pPr eaLnBrk="1" hangingPunct="1"/>
            <a:r>
              <a:rPr lang="fi-FI"/>
              <a:t>alaspäin </a:t>
            </a:r>
            <a:r>
              <a:rPr lang="fi-FI" b="1"/>
              <a:t>F=qE</a:t>
            </a:r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5126038" y="3146425"/>
            <a:ext cx="30940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Magneettikenttä </a:t>
            </a:r>
            <a:r>
              <a:rPr lang="fi-FI" b="1"/>
              <a:t>B</a:t>
            </a:r>
            <a:r>
              <a:rPr lang="fi-FI"/>
              <a:t/>
            </a:r>
            <a:br>
              <a:rPr lang="fi-FI"/>
            </a:br>
            <a:r>
              <a:rPr lang="fi-FI"/>
              <a:t>työntää positiivista</a:t>
            </a:r>
            <a:br>
              <a:rPr lang="fi-FI"/>
            </a:br>
            <a:r>
              <a:rPr lang="fi-FI"/>
              <a:t>varausta ylöspäin</a:t>
            </a:r>
          </a:p>
          <a:p>
            <a:pPr eaLnBrk="1" hangingPunct="1"/>
            <a:r>
              <a:rPr lang="fi-FI" b="1"/>
              <a:t>F = qvB</a:t>
            </a:r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4654550" y="5180013"/>
            <a:ext cx="4005263" cy="13731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Nopeudella v kulkevat</a:t>
            </a:r>
            <a:br>
              <a:rPr lang="fi-FI" b="1"/>
            </a:br>
            <a:r>
              <a:rPr lang="fi-FI" b="1"/>
              <a:t>pääsevät suoraan läpi,</a:t>
            </a:r>
          </a:p>
          <a:p>
            <a:pPr eaLnBrk="1" hangingPunct="1"/>
            <a:r>
              <a:rPr lang="fi-FI" b="1"/>
              <a:t>muut yli tai ali</a:t>
            </a:r>
          </a:p>
        </p:txBody>
      </p:sp>
      <p:grpSp>
        <p:nvGrpSpPr>
          <p:cNvPr id="187418" name="Group 26"/>
          <p:cNvGrpSpPr>
            <a:grpSpLocks/>
          </p:cNvGrpSpPr>
          <p:nvPr/>
        </p:nvGrpSpPr>
        <p:grpSpPr bwMode="auto">
          <a:xfrm>
            <a:off x="133350" y="1852613"/>
            <a:ext cx="3579813" cy="1444625"/>
            <a:chOff x="84" y="1167"/>
            <a:chExt cx="2255" cy="910"/>
          </a:xfrm>
        </p:grpSpPr>
        <p:graphicFrame>
          <p:nvGraphicFramePr>
            <p:cNvPr id="30731" name="Object 12"/>
            <p:cNvGraphicFramePr>
              <a:graphicFrameLocks noChangeAspect="1"/>
            </p:cNvGraphicFramePr>
            <p:nvPr/>
          </p:nvGraphicFramePr>
          <p:xfrm>
            <a:off x="1344" y="1275"/>
            <a:ext cx="286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52" name="Equation" r:id="rId6" imgW="152268" imgH="164957" progId="Equation.DSMT4">
                    <p:embed/>
                  </p:oleObj>
                </mc:Choice>
                <mc:Fallback>
                  <p:oleObj name="Equation" r:id="rId6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275"/>
                          <a:ext cx="286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2" name="Object 14"/>
            <p:cNvGraphicFramePr>
              <a:graphicFrameLocks noChangeAspect="1"/>
            </p:cNvGraphicFramePr>
            <p:nvPr/>
          </p:nvGraphicFramePr>
          <p:xfrm>
            <a:off x="1314" y="1756"/>
            <a:ext cx="296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53" name="Equation" r:id="rId8" imgW="152268" imgH="164957" progId="Equation.DSMT4">
                    <p:embed/>
                  </p:oleObj>
                </mc:Choice>
                <mc:Fallback>
                  <p:oleObj name="Equation" r:id="rId8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4" y="1756"/>
                          <a:ext cx="296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3" name="Line 18"/>
            <p:cNvSpPr>
              <a:spLocks noChangeShapeType="1"/>
            </p:cNvSpPr>
            <p:nvPr/>
          </p:nvSpPr>
          <p:spPr bwMode="auto">
            <a:xfrm>
              <a:off x="271" y="1687"/>
              <a:ext cx="3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0734" name="Text Box 19"/>
            <p:cNvSpPr txBox="1">
              <a:spLocks noChangeArrowheads="1"/>
            </p:cNvSpPr>
            <p:nvPr/>
          </p:nvSpPr>
          <p:spPr bwMode="auto">
            <a:xfrm>
              <a:off x="84" y="1167"/>
              <a:ext cx="1079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 sz="2400"/>
                <a:t>hiukkasia</a:t>
              </a:r>
            </a:p>
            <a:p>
              <a:pPr eaLnBrk="1" hangingPunct="1"/>
              <a:r>
                <a:rPr lang="fi-FI" sz="2400"/>
                <a:t>eri</a:t>
              </a:r>
            </a:p>
            <a:p>
              <a:pPr eaLnBrk="1" hangingPunct="1"/>
              <a:r>
                <a:rPr lang="fi-FI" sz="2400"/>
                <a:t>nopeuksilla</a:t>
              </a:r>
            </a:p>
          </p:txBody>
        </p:sp>
        <p:sp>
          <p:nvSpPr>
            <p:cNvPr id="30735" name="Line 22"/>
            <p:cNvSpPr>
              <a:spLocks noChangeShapeType="1"/>
            </p:cNvSpPr>
            <p:nvPr/>
          </p:nvSpPr>
          <p:spPr bwMode="auto">
            <a:xfrm>
              <a:off x="1999" y="1667"/>
              <a:ext cx="340" cy="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0736" name="Text Box 23"/>
            <p:cNvSpPr txBox="1">
              <a:spLocks noChangeArrowheads="1"/>
            </p:cNvSpPr>
            <p:nvPr/>
          </p:nvSpPr>
          <p:spPr bwMode="auto">
            <a:xfrm>
              <a:off x="2070" y="133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/>
                <a:t>v</a:t>
              </a:r>
            </a:p>
          </p:txBody>
        </p:sp>
        <p:sp>
          <p:nvSpPr>
            <p:cNvPr id="30737" name="Arc 24"/>
            <p:cNvSpPr>
              <a:spLocks/>
            </p:cNvSpPr>
            <p:nvPr/>
          </p:nvSpPr>
          <p:spPr bwMode="auto">
            <a:xfrm>
              <a:off x="1138" y="1681"/>
              <a:ext cx="780" cy="345"/>
            </a:xfrm>
            <a:custGeom>
              <a:avLst/>
              <a:gdLst>
                <a:gd name="T0" fmla="*/ 0 w 21600"/>
                <a:gd name="T1" fmla="*/ 0 h 21600"/>
                <a:gd name="T2" fmla="*/ 780 w 21600"/>
                <a:gd name="T3" fmla="*/ 345 h 21600"/>
                <a:gd name="T4" fmla="*/ 0 w 21600"/>
                <a:gd name="T5" fmla="*/ 3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0738" name="Arc 25"/>
            <p:cNvSpPr>
              <a:spLocks/>
            </p:cNvSpPr>
            <p:nvPr/>
          </p:nvSpPr>
          <p:spPr bwMode="auto">
            <a:xfrm flipV="1">
              <a:off x="1233" y="1376"/>
              <a:ext cx="685" cy="291"/>
            </a:xfrm>
            <a:custGeom>
              <a:avLst/>
              <a:gdLst>
                <a:gd name="T0" fmla="*/ 0 w 21600"/>
                <a:gd name="T1" fmla="*/ 0 h 21600"/>
                <a:gd name="T2" fmla="*/ 685 w 21600"/>
                <a:gd name="T3" fmla="*/ 291 h 21600"/>
                <a:gd name="T4" fmla="*/ 0 w 21600"/>
                <a:gd name="T5" fmla="*/ 29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628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  <p:bldP spid="187401" grpId="0" animBg="1"/>
      <p:bldP spid="187409" grpId="0"/>
      <p:bldP spid="187412" grpId="0"/>
      <p:bldP spid="1874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smtClean="0"/>
              <a:t>Varauksen liike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4213" y="1196975"/>
            <a:ext cx="31369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 b="1"/>
              <a:t>Sähkökentässä</a:t>
            </a:r>
          </a:p>
          <a:p>
            <a:pPr eaLnBrk="1" hangingPunct="1"/>
            <a:r>
              <a:rPr lang="fi-FI"/>
              <a:t>paraabeli. Nopeus</a:t>
            </a:r>
            <a:br>
              <a:rPr lang="fi-FI"/>
            </a:br>
            <a:r>
              <a:rPr lang="fi-FI"/>
              <a:t>kasvaa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859338" y="1268413"/>
            <a:ext cx="3811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 b="1"/>
              <a:t>Magneettikentässä</a:t>
            </a:r>
            <a:r>
              <a:rPr lang="fi-FI"/>
              <a:t/>
            </a:r>
            <a:br>
              <a:rPr lang="fi-FI"/>
            </a:br>
            <a:r>
              <a:rPr lang="fi-FI"/>
              <a:t>ympyrä. Nopeus vakio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92375"/>
            <a:ext cx="28670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21163"/>
            <a:ext cx="203835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187450" y="2622550"/>
          <a:ext cx="25654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Equation" r:id="rId5" imgW="1066337" imgH="634725" progId="Equation.DSMT4">
                  <p:embed/>
                </p:oleObj>
              </mc:Choice>
              <mc:Fallback>
                <p:oleObj name="Equation" r:id="rId5" imgW="1066337" imgH="634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622550"/>
                        <a:ext cx="2565400" cy="1527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708400" y="5084763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h</a:t>
            </a:r>
          </a:p>
        </p:txBody>
      </p:sp>
      <p:sp>
        <p:nvSpPr>
          <p:cNvPr id="31753" name="AutoShape 9"/>
          <p:cNvSpPr>
            <a:spLocks/>
          </p:cNvSpPr>
          <p:nvPr/>
        </p:nvSpPr>
        <p:spPr bwMode="auto">
          <a:xfrm>
            <a:off x="3492500" y="5229225"/>
            <a:ext cx="71438" cy="287338"/>
          </a:xfrm>
          <a:prstGeom prst="rightBrace">
            <a:avLst>
              <a:gd name="adj1" fmla="val 33518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6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41300" y="146050"/>
            <a:ext cx="86074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 dirty="0" err="1"/>
              <a:t>Teht</a:t>
            </a:r>
            <a:r>
              <a:rPr lang="fi-FI" b="1" dirty="0"/>
              <a:t>. </a:t>
            </a:r>
            <a:r>
              <a:rPr lang="fi-FI" b="1" smtClean="0"/>
              <a:t>1-22.</a:t>
            </a:r>
            <a:r>
              <a:rPr lang="fi-FI" smtClean="0"/>
              <a:t> </a:t>
            </a:r>
            <a:r>
              <a:rPr lang="fi-FI" dirty="0"/>
              <a:t>Ca</a:t>
            </a:r>
            <a:r>
              <a:rPr lang="fi-FI" baseline="30000" dirty="0"/>
              <a:t>2+</a:t>
            </a:r>
            <a:r>
              <a:rPr lang="fi-FI" dirty="0"/>
              <a:t> -ionit kiihdytetään 42 kV jännitteellä.</a:t>
            </a:r>
          </a:p>
          <a:p>
            <a:pPr eaLnBrk="1" hangingPunct="1"/>
            <a:r>
              <a:rPr lang="fi-FI" dirty="0"/>
              <a:t>a) Laske ionien nopeus</a:t>
            </a:r>
          </a:p>
        </p:txBody>
      </p:sp>
      <p:graphicFrame>
        <p:nvGraphicFramePr>
          <p:cNvPr id="32771" name="Object 5"/>
          <p:cNvGraphicFramePr>
            <a:graphicFrameLocks noChangeAspect="1"/>
          </p:cNvGraphicFramePr>
          <p:nvPr/>
        </p:nvGraphicFramePr>
        <p:xfrm>
          <a:off x="561975" y="1279525"/>
          <a:ext cx="1811338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9" name="Equation" r:id="rId3" imgW="736600" imgH="419100" progId="Equation.DSMT4">
                  <p:embed/>
                </p:oleObj>
              </mc:Choice>
              <mc:Fallback>
                <p:oleObj name="Equation" r:id="rId3" imgW="736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279525"/>
                        <a:ext cx="1811338" cy="10302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062905"/>
              </p:ext>
            </p:extLst>
          </p:nvPr>
        </p:nvGraphicFramePr>
        <p:xfrm>
          <a:off x="2813050" y="863600"/>
          <a:ext cx="6173788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0" name="Equation" r:id="rId5" imgW="3136680" imgH="939600" progId="Equation.DSMT4">
                  <p:embed/>
                </p:oleObj>
              </mc:Choice>
              <mc:Fallback>
                <p:oleObj name="Equation" r:id="rId5" imgW="31366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863600"/>
                        <a:ext cx="6173788" cy="18494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807449"/>
              </p:ext>
            </p:extLst>
          </p:nvPr>
        </p:nvGraphicFramePr>
        <p:xfrm>
          <a:off x="1249599" y="2893705"/>
          <a:ext cx="5718176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1" name="Equation" r:id="rId7" imgW="2400120" imgH="1155600" progId="Equation.DSMT4">
                  <p:embed/>
                </p:oleObj>
              </mc:Choice>
              <mc:Fallback>
                <p:oleObj name="Equation" r:id="rId7" imgW="240012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9599" y="2893705"/>
                        <a:ext cx="5718176" cy="275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1636713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dirty="0" err="1"/>
              <a:t>qE</a:t>
            </a:r>
            <a:r>
              <a:rPr lang="fi-FI" dirty="0"/>
              <a:t> = </a:t>
            </a:r>
            <a:r>
              <a:rPr lang="fi-FI" dirty="0" err="1"/>
              <a:t>qvB</a:t>
            </a:r>
            <a:endParaRPr lang="fi-FI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833688" y="5754688"/>
          <a:ext cx="8112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2" name="Equation" r:id="rId9" imgW="355292" imgH="393359" progId="Equation.DSMT4">
                  <p:embed/>
                </p:oleObj>
              </mc:Choice>
              <mc:Fallback>
                <p:oleObj name="Equation" r:id="rId9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5754688"/>
                        <a:ext cx="811212" cy="898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4817660" y="5949950"/>
            <a:ext cx="4302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E=vB=636900m/s*270mT</a:t>
            </a:r>
          </a:p>
          <a:p>
            <a:r>
              <a:rPr lang="fi-FI" dirty="0" smtClean="0"/>
              <a:t>E=170 000V/m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440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Massaspektrometri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4213" y="1196975"/>
            <a:ext cx="806608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Massaspektrometrin avulla saadaan hyvin tarkasti</a:t>
            </a:r>
          </a:p>
          <a:p>
            <a:pPr eaLnBrk="1" hangingPunct="1"/>
            <a:r>
              <a:rPr lang="fi-FI"/>
              <a:t>ionisoitujen atomien massan ja varauksen suhde</a:t>
            </a:r>
          </a:p>
          <a:p>
            <a:pPr eaLnBrk="1" hangingPunct="1"/>
            <a:r>
              <a:rPr lang="fi-FI"/>
              <a:t>sekä alkuaineiden isotoppien massat.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17716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qE = qvB</a:t>
            </a:r>
            <a:r>
              <a:rPr lang="fi-FI" baseline="-25000"/>
              <a:t>1</a:t>
            </a:r>
            <a:endParaRPr lang="fi-FI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790825" y="5754688"/>
          <a:ext cx="8985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8" name="Equation" r:id="rId3" imgW="393529" imgH="393529" progId="Equation.DSMT4">
                  <p:embed/>
                </p:oleObj>
              </mc:Choice>
              <mc:Fallback>
                <p:oleObj name="Equation" r:id="rId3" imgW="39352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5754688"/>
                        <a:ext cx="898525" cy="898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243388" y="3956050"/>
          <a:ext cx="194945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9" name="Equation" r:id="rId5" imgW="838200" imgH="419100" progId="Equation.DSMT4">
                  <p:embed/>
                </p:oleObj>
              </mc:Choice>
              <mc:Fallback>
                <p:oleObj name="Equation" r:id="rId5" imgW="83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3956050"/>
                        <a:ext cx="1949450" cy="976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264025" y="2460625"/>
            <a:ext cx="4833938" cy="1373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Läpi tulee hiukkaset, joiden</a:t>
            </a:r>
          </a:p>
          <a:p>
            <a:pPr eaLnBrk="1" hangingPunct="1"/>
            <a:r>
              <a:rPr lang="fi-FI" b="1"/>
              <a:t>nopeus on v. Ne kaartuvat</a:t>
            </a:r>
          </a:p>
          <a:p>
            <a:pPr eaLnBrk="1" hangingPunct="1"/>
            <a:r>
              <a:rPr lang="fi-FI" b="1"/>
              <a:t>magneettikentässä B</a:t>
            </a:r>
            <a:r>
              <a:rPr lang="fi-FI" b="1" baseline="-25000"/>
              <a:t>2</a:t>
            </a:r>
            <a:r>
              <a:rPr lang="fi-FI" b="1"/>
              <a:t> :</a:t>
            </a: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6380163" y="3917950"/>
          <a:ext cx="23590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0" name="Equation" r:id="rId7" imgW="939392" imgH="431613" progId="Equation.DSMT4">
                  <p:embed/>
                </p:oleObj>
              </mc:Choice>
              <mc:Fallback>
                <p:oleObj name="Equation" r:id="rId7" imgW="939392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3917950"/>
                        <a:ext cx="2359025" cy="1082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39750" y="4560888"/>
            <a:ext cx="3632200" cy="1249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Nopeudenvalitsin:</a:t>
            </a:r>
          </a:p>
          <a:p>
            <a:pPr eaLnBrk="1" hangingPunct="1"/>
            <a:r>
              <a:rPr lang="fi-FI" sz="2400" b="1"/>
              <a:t>E ja B</a:t>
            </a:r>
            <a:r>
              <a:rPr lang="fi-FI" sz="2400" b="1" baseline="-25000"/>
              <a:t>1</a:t>
            </a:r>
            <a:r>
              <a:rPr lang="fi-FI" sz="2400" b="1"/>
              <a:t> :n voimat yhtä</a:t>
            </a:r>
          </a:p>
          <a:p>
            <a:pPr eaLnBrk="1" hangingPunct="1"/>
            <a:r>
              <a:rPr lang="fi-FI" sz="2400" b="1"/>
              <a:t>suuria</a:t>
            </a:r>
            <a:r>
              <a:rPr lang="fi-FI" sz="2400" b="1">
                <a:sym typeface="Wingdings" pitchFamily="2" charset="2"/>
              </a:rPr>
              <a:t> lentää suoraan</a:t>
            </a:r>
            <a:endParaRPr lang="fi-FI" sz="2400" b="1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551363" y="5268913"/>
            <a:ext cx="4081462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Eri massaiset isotoopit</a:t>
            </a:r>
          </a:p>
          <a:p>
            <a:pPr eaLnBrk="1" hangingPunct="1"/>
            <a:r>
              <a:rPr lang="fi-FI" b="1"/>
              <a:t>kaartuvat eri paikkaan</a:t>
            </a:r>
          </a:p>
        </p:txBody>
      </p:sp>
      <p:pic>
        <p:nvPicPr>
          <p:cNvPr id="33803" name="Picture 11" descr="~AUT0002"/>
          <p:cNvPicPr>
            <a:picLocks noChangeAspect="1" noChangeArrowheads="1"/>
          </p:cNvPicPr>
          <p:nvPr/>
        </p:nvPicPr>
        <p:blipFill>
          <a:blip r:embed="rId9">
            <a:lum bright="-56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304800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2117725" y="3819525"/>
          <a:ext cx="3254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1" name="Equation" r:id="rId10" imgW="152268" imgH="164957" progId="Equation.DSMT4">
                  <p:embed/>
                </p:oleObj>
              </mc:Choice>
              <mc:Fallback>
                <p:oleObj name="Equation" r:id="rId10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3819525"/>
                        <a:ext cx="32543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2138363" y="3149600"/>
          <a:ext cx="3254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2" name="Equation" r:id="rId12" imgW="165028" imgH="228501" progId="Equation.DSMT4">
                  <p:embed/>
                </p:oleObj>
              </mc:Choice>
              <mc:Fallback>
                <p:oleObj name="Equation" r:id="rId12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3149600"/>
                        <a:ext cx="3254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3397250" y="3595688"/>
          <a:ext cx="5873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3" name="Equation" r:id="rId14" imgW="190500" imgH="228600" progId="Equation.DSMT4">
                  <p:embed/>
                </p:oleObj>
              </mc:Choice>
              <mc:Fallback>
                <p:oleObj name="Equation" r:id="rId1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3595688"/>
                        <a:ext cx="58737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5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5905500" cy="4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42988" y="981075"/>
            <a:ext cx="784701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Vakio kvadrupolisähkökenttä ja magneettikenttä</a:t>
            </a:r>
          </a:p>
          <a:p>
            <a:pPr eaLnBrk="1" hangingPunct="1">
              <a:buFontTx/>
              <a:buChar char="•"/>
            </a:pPr>
            <a:r>
              <a:rPr lang="fi-FI" sz="2400"/>
              <a:t> säilötään varauksia, mm </a:t>
            </a:r>
            <a:r>
              <a:rPr lang="fi-FI" sz="2400" b="1"/>
              <a:t>antiprotoneja </a:t>
            </a:r>
            <a:r>
              <a:rPr lang="fi-FI" sz="2400"/>
              <a:t>(”antimateriaa”)</a:t>
            </a:r>
            <a:endParaRPr lang="fi-FI" sz="2400" b="1"/>
          </a:p>
          <a:p>
            <a:pPr eaLnBrk="1" hangingPunct="1">
              <a:buFontTx/>
              <a:buChar char="•"/>
            </a:pPr>
            <a:r>
              <a:rPr lang="fi-FI" sz="2400"/>
              <a:t> mitataan tarkasti varattujen hiukkasten ominaisuuksia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504113" y="2943225"/>
            <a:ext cx="16938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Toroidi</a:t>
            </a:r>
          </a:p>
          <a:p>
            <a:pPr eaLnBrk="1" hangingPunct="1"/>
            <a:r>
              <a:rPr lang="fi-FI" sz="2400"/>
              <a:t>Muodostaa</a:t>
            </a:r>
          </a:p>
          <a:p>
            <a:pPr eaLnBrk="1" hangingPunct="1"/>
            <a:r>
              <a:rPr lang="fi-FI" sz="2400"/>
              <a:t>Magneetti-</a:t>
            </a:r>
          </a:p>
          <a:p>
            <a:pPr eaLnBrk="1" hangingPunct="1"/>
            <a:r>
              <a:rPr lang="fi-FI" sz="2400"/>
              <a:t>Kentän B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7235825" y="3213100"/>
            <a:ext cx="360363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7313" y="26765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0" y="299720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Toroidi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116013" y="3357563"/>
            <a:ext cx="360362" cy="714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492500" y="6461125"/>
            <a:ext cx="394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/>
              <a:t>Sähkökenttä E kvadrupolin avulla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 flipV="1">
            <a:off x="4932363" y="5734050"/>
            <a:ext cx="792162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5724525" y="4724400"/>
            <a:ext cx="647700" cy="17287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116013" y="260350"/>
            <a:ext cx="650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600">
                <a:solidFill>
                  <a:schemeClr val="tx2"/>
                </a:solidFill>
              </a:rPr>
              <a:t>Penning-loukku (Penning Trap)</a:t>
            </a:r>
          </a:p>
        </p:txBody>
      </p:sp>
    </p:spTree>
    <p:extLst>
      <p:ext uri="{BB962C8B-B14F-4D97-AF65-F5344CB8AC3E}">
        <p14:creationId xmlns:p14="http://schemas.microsoft.com/office/powerpoint/2010/main" val="14295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Magneettivuo </a:t>
            </a:r>
            <a:r>
              <a:rPr lang="el-GR" sz="4000" smtClean="0">
                <a:cs typeface="Arial" charset="0"/>
              </a:rPr>
              <a:t>Φ</a:t>
            </a:r>
            <a:r>
              <a:rPr lang="fi-FI" sz="4000" smtClean="0">
                <a:cs typeface="Arial" charset="0"/>
              </a:rPr>
              <a:t>=B•A</a:t>
            </a:r>
            <a:br>
              <a:rPr lang="fi-FI" sz="4000" smtClean="0">
                <a:cs typeface="Arial" charset="0"/>
              </a:rPr>
            </a:br>
            <a:r>
              <a:rPr lang="fi-FI" sz="3200" smtClean="0">
                <a:cs typeface="Arial" charset="0"/>
              </a:rPr>
              <a:t>(kenttä kohtisuorassa pintaan nähden)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lum bright="-2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92375"/>
            <a:ext cx="36607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68313" y="1628775"/>
            <a:ext cx="8342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Pinta-alan A läpi kulkeva </a:t>
            </a:r>
            <a:r>
              <a:rPr lang="fi-FI" b="1"/>
              <a:t>magneettivuo </a:t>
            </a:r>
            <a:r>
              <a:rPr lang="el-GR" b="1">
                <a:cs typeface="Arial" charset="0"/>
              </a:rPr>
              <a:t>Φ</a:t>
            </a:r>
          </a:p>
          <a:p>
            <a:pPr eaLnBrk="1" hangingPunct="1"/>
            <a:r>
              <a:rPr lang="fi-FI"/>
              <a:t>kuvaa pinnan läpi kulkevien </a:t>
            </a:r>
            <a:r>
              <a:rPr lang="fi-FI" b="1"/>
              <a:t>voimaviivojen määrää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1188" y="4581525"/>
            <a:ext cx="68564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Jos magneettikentän vuontiheys on B, niin</a:t>
            </a:r>
          </a:p>
          <a:p>
            <a:pPr eaLnBrk="1" hangingPunct="1"/>
            <a:r>
              <a:rPr lang="fi-FI"/>
              <a:t>pinnan läpi kulkeva magneettivuo </a:t>
            </a:r>
            <a:r>
              <a:rPr lang="el-GR">
                <a:cs typeface="Arial" charset="0"/>
              </a:rPr>
              <a:t>Φ</a:t>
            </a:r>
            <a:r>
              <a:rPr lang="fi-FI">
                <a:cs typeface="Arial" charset="0"/>
              </a:rPr>
              <a:t> on</a:t>
            </a:r>
            <a:endParaRPr lang="el-GR">
              <a:cs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403350" y="5516563"/>
            <a:ext cx="1716088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b="1">
                <a:cs typeface="Arial" charset="0"/>
              </a:rPr>
              <a:t>Φ</a:t>
            </a:r>
            <a:r>
              <a:rPr lang="fi-FI" b="1">
                <a:cs typeface="Arial" charset="0"/>
              </a:rPr>
              <a:t> = B • A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563938" y="5589588"/>
            <a:ext cx="499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(kenttä on kohtisuorassa A nähden)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92138" y="6183313"/>
            <a:ext cx="61690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Vuon yksikkö 1 Wb = 1 Weber = 1 Vs = 1 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 animBg="1"/>
      <p:bldP spid="25608" grpId="0"/>
      <p:bldP spid="256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fi-FI" sz="4000" smtClean="0"/>
              <a:t>Magneettivuo kun magneettikenttä ei ole kohtisuorassa pintaan nähden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lum bright="-2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35200"/>
            <a:ext cx="496887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63575" y="1741488"/>
            <a:ext cx="8070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Kentän B ja</a:t>
            </a:r>
            <a:r>
              <a:rPr lang="fi-FI">
                <a:cs typeface="Arial" charset="0"/>
              </a:rPr>
              <a:t> pinnan </a:t>
            </a:r>
            <a:r>
              <a:rPr lang="fi-FI" b="1">
                <a:cs typeface="Arial" charset="0"/>
              </a:rPr>
              <a:t>normaalin</a:t>
            </a:r>
            <a:r>
              <a:rPr lang="fi-FI">
                <a:cs typeface="Arial" charset="0"/>
              </a:rPr>
              <a:t> välinen kulma on </a:t>
            </a:r>
            <a:r>
              <a:rPr lang="el-GR">
                <a:cs typeface="Arial" charset="0"/>
              </a:rPr>
              <a:t>α</a:t>
            </a: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2771775" y="5299075"/>
          <a:ext cx="30241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4" imgW="863225" imgH="177723" progId="Equation.DSMT4">
                  <p:embed/>
                </p:oleObj>
              </mc:Choice>
              <mc:Fallback>
                <p:oleObj name="Equation" r:id="rId4" imgW="863225" imgH="17772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299075"/>
                        <a:ext cx="3024188" cy="622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10"/>
          <p:cNvGraphicFramePr>
            <a:graphicFrameLocks noChangeAspect="1"/>
          </p:cNvGraphicFramePr>
          <p:nvPr/>
        </p:nvGraphicFramePr>
        <p:xfrm>
          <a:off x="8172450" y="3357563"/>
          <a:ext cx="5318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6" imgW="152268" imgH="203024" progId="Equation.DSMT4">
                  <p:embed/>
                </p:oleObj>
              </mc:Choice>
              <mc:Fallback>
                <p:oleObj name="Equation" r:id="rId6" imgW="152268" imgH="20302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357563"/>
                        <a:ext cx="53181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211638" y="2997200"/>
            <a:ext cx="0" cy="1801813"/>
          </a:xfrm>
          <a:prstGeom prst="line">
            <a:avLst/>
          </a:prstGeom>
          <a:noFill/>
          <a:ln w="57150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395288" y="3213100"/>
          <a:ext cx="2160587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8" imgW="1066337" imgH="634725" progId="Equation.DSMT4">
                  <p:embed/>
                </p:oleObj>
              </mc:Choice>
              <mc:Fallback>
                <p:oleObj name="Equation" r:id="rId8" imgW="1066337" imgH="63472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13100"/>
                        <a:ext cx="2160587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2411413" y="3716338"/>
            <a:ext cx="1655762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4284663" y="4017963"/>
          <a:ext cx="4318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10" imgW="152334" imgH="139639" progId="Equation.DSMT4">
                  <p:embed/>
                </p:oleObj>
              </mc:Choice>
              <mc:Fallback>
                <p:oleObj name="Equation" r:id="rId10" imgW="152334" imgH="13963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017963"/>
                        <a:ext cx="4318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Freeform 15"/>
          <p:cNvSpPr>
            <a:spLocks/>
          </p:cNvSpPr>
          <p:nvPr/>
        </p:nvSpPr>
        <p:spPr bwMode="auto">
          <a:xfrm>
            <a:off x="4208463" y="4486275"/>
            <a:ext cx="177800" cy="85725"/>
          </a:xfrm>
          <a:custGeom>
            <a:avLst/>
            <a:gdLst>
              <a:gd name="T0" fmla="*/ 0 w 112"/>
              <a:gd name="T1" fmla="*/ 12700 h 54"/>
              <a:gd name="T2" fmla="*/ 123825 w 112"/>
              <a:gd name="T3" fmla="*/ 23813 h 54"/>
              <a:gd name="T4" fmla="*/ 166688 w 112"/>
              <a:gd name="T5" fmla="*/ 85725 h 54"/>
              <a:gd name="T6" fmla="*/ 155575 w 112"/>
              <a:gd name="T7" fmla="*/ 53975 h 54"/>
              <a:gd name="T8" fmla="*/ 123825 w 112"/>
              <a:gd name="T9" fmla="*/ 33338 h 54"/>
              <a:gd name="T10" fmla="*/ 0 w 112"/>
              <a:gd name="T11" fmla="*/ 1270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2" h="54">
                <a:moveTo>
                  <a:pt x="0" y="8"/>
                </a:moveTo>
                <a:cubicBezTo>
                  <a:pt x="26" y="10"/>
                  <a:pt x="53" y="8"/>
                  <a:pt x="78" y="15"/>
                </a:cubicBezTo>
                <a:cubicBezTo>
                  <a:pt x="93" y="19"/>
                  <a:pt x="89" y="54"/>
                  <a:pt x="105" y="54"/>
                </a:cubicBezTo>
                <a:cubicBezTo>
                  <a:pt x="112" y="54"/>
                  <a:pt x="102" y="39"/>
                  <a:pt x="98" y="34"/>
                </a:cubicBezTo>
                <a:cubicBezTo>
                  <a:pt x="93" y="28"/>
                  <a:pt x="85" y="24"/>
                  <a:pt x="78" y="21"/>
                </a:cubicBezTo>
                <a:cubicBezTo>
                  <a:pt x="51" y="8"/>
                  <a:pt x="28" y="0"/>
                  <a:pt x="0" y="8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  <p:bldP spid="27661" grpId="0" animBg="1"/>
      <p:bldP spid="2766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Sähkövirta synnyttää magneettikentän</a:t>
            </a:r>
          </a:p>
        </p:txBody>
      </p:sp>
      <p:pic>
        <p:nvPicPr>
          <p:cNvPr id="20483" name="Picture 8" descr="johtimen_kentta"/>
          <p:cNvPicPr>
            <a:picLocks noChangeAspect="1" noChangeArrowheads="1"/>
          </p:cNvPicPr>
          <p:nvPr/>
        </p:nvPicPr>
        <p:blipFill>
          <a:blip r:embed="rId3">
            <a:lum bright="-38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233488"/>
            <a:ext cx="41529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4">
            <a:lum bright="-4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3816350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5724525" y="5373688"/>
          <a:ext cx="15843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5" imgW="583947" imgH="406224" progId="Equation.DSMT4">
                  <p:embed/>
                </p:oleObj>
              </mc:Choice>
              <mc:Fallback>
                <p:oleObj name="Equation" r:id="rId5" imgW="583947" imgH="40622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373688"/>
                        <a:ext cx="1584325" cy="11033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4840288" y="4621213"/>
            <a:ext cx="3803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Etäisyydellä r kenttä B: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Varaukset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52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Varauksen Q yksikkö on 1 C = 1 coulombi = 1 ampeerisekunti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71550" y="2565400"/>
            <a:ext cx="5556250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Jännitteen U yksikkö  on 1 V = 1 voltti</a:t>
            </a:r>
          </a:p>
          <a:p>
            <a:pPr eaLnBrk="1" hangingPunct="1"/>
            <a:r>
              <a:rPr lang="fi-FI" sz="2400">
                <a:cs typeface="Arial" charset="0"/>
              </a:rPr>
              <a:t>Virran </a:t>
            </a:r>
            <a:r>
              <a:rPr lang="fi-FI" sz="2400" i="1">
                <a:cs typeface="Arial" charset="0"/>
              </a:rPr>
              <a:t>I</a:t>
            </a:r>
            <a:r>
              <a:rPr lang="fi-FI" sz="2400">
                <a:cs typeface="Arial" charset="0"/>
              </a:rPr>
              <a:t> yksikkö on 1 A = 1 ampeeri</a:t>
            </a:r>
          </a:p>
          <a:p>
            <a:pPr eaLnBrk="1" hangingPunct="1"/>
            <a:r>
              <a:rPr lang="fi-FI" sz="2400">
                <a:cs typeface="Arial" charset="0"/>
              </a:rPr>
              <a:t>Resistanssin R yksikkö on 1 </a:t>
            </a:r>
            <a:r>
              <a:rPr lang="el-GR" sz="2400">
                <a:cs typeface="Arial" charset="0"/>
              </a:rPr>
              <a:t>Ω</a:t>
            </a:r>
            <a:r>
              <a:rPr lang="fi-FI" sz="2400">
                <a:cs typeface="Arial" charset="0"/>
              </a:rPr>
              <a:t> = 1 ohmi</a:t>
            </a:r>
            <a:endParaRPr lang="el-GR" sz="2400">
              <a:cs typeface="Arial" charset="0"/>
            </a:endParaRP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339975" y="1700213"/>
          <a:ext cx="37449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" imgW="1485900" imgH="228600" progId="Equation.DSMT4">
                  <p:embed/>
                </p:oleObj>
              </mc:Choice>
              <mc:Fallback>
                <p:oleObj name="Equation" r:id="rId3" imgW="14859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700213"/>
                        <a:ext cx="3744913" cy="5762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4213" y="3860800"/>
            <a:ext cx="69183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Kun johtimen poikkileikkauksen läpi kulkee</a:t>
            </a:r>
          </a:p>
          <a:p>
            <a:pPr eaLnBrk="1" hangingPunct="1"/>
            <a:r>
              <a:rPr lang="fi-FI"/>
              <a:t>1 coulombin varaus sekunnissa,</a:t>
            </a:r>
          </a:p>
          <a:p>
            <a:pPr eaLnBrk="1" hangingPunct="1"/>
            <a:r>
              <a:rPr lang="fi-FI"/>
              <a:t>sähkövirran voimakkuus on 1 ampeeri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08038" y="5651500"/>
            <a:ext cx="1354137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 b="1"/>
              <a:t>Q = </a:t>
            </a:r>
            <a:r>
              <a:rPr lang="fi-FI" sz="3200" b="1" i="1"/>
              <a:t>I</a:t>
            </a:r>
            <a:r>
              <a:rPr lang="fi-FI" sz="3200" b="1">
                <a:cs typeface="Arial" charset="0"/>
              </a:rPr>
              <a:t>•t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059113" y="5300663"/>
            <a:ext cx="5283200" cy="1373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Q = siirtynyt varaus (coulombit)</a:t>
            </a:r>
          </a:p>
          <a:p>
            <a:pPr eaLnBrk="1" hangingPunct="1"/>
            <a:r>
              <a:rPr lang="fi-FI" i="1"/>
              <a:t>I</a:t>
            </a:r>
            <a:r>
              <a:rPr lang="fi-FI"/>
              <a:t> = virran voimakkuus (ampeerit)</a:t>
            </a:r>
          </a:p>
          <a:p>
            <a:pPr eaLnBrk="1" hangingPunct="1"/>
            <a:r>
              <a:rPr lang="fi-FI"/>
              <a:t>t = aika (sekunnit)</a:t>
            </a:r>
            <a:endParaRPr lang="fi-FI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 animBg="1"/>
      <p:bldP spid="19464" grpId="0"/>
      <p:bldP spid="19465" grpId="0" animBg="1"/>
      <p:bldP spid="194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Virtajohtimeen kohdistuva voima magneettikentässä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08038" y="1741488"/>
            <a:ext cx="7529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Jos johdin on kohtisuorassa magneettikenttää</a:t>
            </a:r>
          </a:p>
          <a:p>
            <a:pPr eaLnBrk="1" hangingPunct="1"/>
            <a:r>
              <a:rPr lang="fi-FI"/>
              <a:t>vastaan, kenttä kohdistaa voiman F johtimeen:</a:t>
            </a:r>
          </a:p>
        </p:txBody>
      </p:sp>
      <p:graphicFrame>
        <p:nvGraphicFramePr>
          <p:cNvPr id="21508" name="Object 7"/>
          <p:cNvGraphicFramePr>
            <a:graphicFrameLocks noChangeAspect="1"/>
          </p:cNvGraphicFramePr>
          <p:nvPr/>
        </p:nvGraphicFramePr>
        <p:xfrm>
          <a:off x="3276600" y="3141663"/>
          <a:ext cx="2449513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3" imgW="710891" imgH="177723" progId="Equation.DSMT4">
                  <p:embed/>
                </p:oleObj>
              </mc:Choice>
              <mc:Fallback>
                <p:oleObj name="Equation" r:id="rId3" imgW="710891" imgH="17772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41663"/>
                        <a:ext cx="2449513" cy="6111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6156325" y="2852738"/>
            <a:ext cx="2438400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F = voima</a:t>
            </a:r>
          </a:p>
          <a:p>
            <a:pPr eaLnBrk="1" hangingPunct="1"/>
            <a:r>
              <a:rPr lang="fi-FI" sz="2400" i="1"/>
              <a:t>I</a:t>
            </a:r>
            <a:r>
              <a:rPr lang="fi-FI" sz="2400"/>
              <a:t> = virta</a:t>
            </a:r>
          </a:p>
          <a:p>
            <a:pPr eaLnBrk="1" hangingPunct="1"/>
            <a:r>
              <a:rPr lang="fi-FI" sz="2400" b="1" i="1">
                <a:latin typeface="Calisto MT" pitchFamily="18" charset="0"/>
              </a:rPr>
              <a:t>l = </a:t>
            </a:r>
            <a:r>
              <a:rPr lang="fi-FI" sz="2400"/>
              <a:t>johdon pituus</a:t>
            </a:r>
            <a:endParaRPr lang="fi-FI" sz="2400" b="1" i="1">
              <a:latin typeface="Calisto MT" pitchFamily="18" charset="0"/>
            </a:endParaRP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808038" y="4332288"/>
            <a:ext cx="6707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Jos johdin muodostaa kulman </a:t>
            </a:r>
            <a:r>
              <a:rPr lang="el-GR">
                <a:cs typeface="Arial" charset="0"/>
              </a:rPr>
              <a:t>α</a:t>
            </a:r>
            <a:r>
              <a:rPr lang="fi-FI">
                <a:cs typeface="Arial" charset="0"/>
              </a:rPr>
              <a:t> kentän B</a:t>
            </a:r>
          </a:p>
          <a:p>
            <a:pPr eaLnBrk="1" hangingPunct="1"/>
            <a:r>
              <a:rPr lang="fi-FI">
                <a:cs typeface="Arial" charset="0"/>
              </a:rPr>
              <a:t>kanssa, niin kentän kohdistama voima on</a:t>
            </a:r>
            <a:endParaRPr lang="el-GR">
              <a:cs typeface="Arial" charset="0"/>
            </a:endParaRPr>
          </a:p>
        </p:txBody>
      </p:sp>
      <p:graphicFrame>
        <p:nvGraphicFramePr>
          <p:cNvPr id="21511" name="Object 10"/>
          <p:cNvGraphicFramePr>
            <a:graphicFrameLocks noChangeAspect="1"/>
          </p:cNvGraphicFramePr>
          <p:nvPr/>
        </p:nvGraphicFramePr>
        <p:xfrm>
          <a:off x="1627188" y="5661025"/>
          <a:ext cx="35877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5" imgW="1040948" imgH="177723" progId="Equation.DSMT4">
                  <p:embed/>
                </p:oleObj>
              </mc:Choice>
              <mc:Fallback>
                <p:oleObj name="Equation" r:id="rId5" imgW="1040948" imgH="17772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5661025"/>
                        <a:ext cx="3587750" cy="6111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7">
            <a:lum bright="-2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636838"/>
            <a:ext cx="16764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12713" y="212725"/>
            <a:ext cx="893762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Tehtävä.</a:t>
            </a:r>
            <a:r>
              <a:rPr lang="fi-FI"/>
              <a:t> Maan magneettivuon tiheys on eräällä</a:t>
            </a:r>
            <a:br>
              <a:rPr lang="fi-FI"/>
            </a:br>
            <a:r>
              <a:rPr lang="fi-FI"/>
              <a:t>alueella 49 </a:t>
            </a:r>
            <a:r>
              <a:rPr lang="el-GR">
                <a:cs typeface="Arial" charset="0"/>
              </a:rPr>
              <a:t>μ</a:t>
            </a:r>
            <a:r>
              <a:rPr lang="fi-FI">
                <a:cs typeface="Arial" charset="0"/>
              </a:rPr>
              <a:t>T ja inklinaatio 71</a:t>
            </a:r>
            <a:r>
              <a:rPr lang="en-US">
                <a:cs typeface="Arial" charset="0"/>
              </a:rPr>
              <a:t>º. Kentässä on 0,50 m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pitkä pystysuora johtimen osa, jossa kulkee 4,0 A virta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ylhäältä alas.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Laske johtimeen vaikuttavan voiman suuruus ja suunta.</a:t>
            </a:r>
          </a:p>
        </p:txBody>
      </p:sp>
      <p:grpSp>
        <p:nvGrpSpPr>
          <p:cNvPr id="175134" name="Group 30"/>
          <p:cNvGrpSpPr>
            <a:grpSpLocks/>
          </p:cNvGrpSpPr>
          <p:nvPr/>
        </p:nvGrpSpPr>
        <p:grpSpPr bwMode="auto">
          <a:xfrm>
            <a:off x="0" y="2225675"/>
            <a:ext cx="3513138" cy="2544763"/>
            <a:chOff x="0" y="1402"/>
            <a:chExt cx="2213" cy="1603"/>
          </a:xfrm>
        </p:grpSpPr>
        <p:sp>
          <p:nvSpPr>
            <p:cNvPr id="22546" name="Line 6"/>
            <p:cNvSpPr>
              <a:spLocks noChangeShapeType="1"/>
            </p:cNvSpPr>
            <p:nvPr/>
          </p:nvSpPr>
          <p:spPr bwMode="auto">
            <a:xfrm>
              <a:off x="354" y="1728"/>
              <a:ext cx="12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2547" name="Line 7"/>
            <p:cNvSpPr>
              <a:spLocks noChangeShapeType="1"/>
            </p:cNvSpPr>
            <p:nvPr/>
          </p:nvSpPr>
          <p:spPr bwMode="auto">
            <a:xfrm>
              <a:off x="597" y="1402"/>
              <a:ext cx="791" cy="160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2548" name="Line 9"/>
            <p:cNvSpPr>
              <a:spLocks noChangeShapeType="1"/>
            </p:cNvSpPr>
            <p:nvPr/>
          </p:nvSpPr>
          <p:spPr bwMode="auto">
            <a:xfrm>
              <a:off x="756" y="1728"/>
              <a:ext cx="0" cy="1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2549" name="Text Box 10"/>
            <p:cNvSpPr txBox="1">
              <a:spLocks noChangeArrowheads="1"/>
            </p:cNvSpPr>
            <p:nvPr/>
          </p:nvSpPr>
          <p:spPr bwMode="auto">
            <a:xfrm>
              <a:off x="956" y="1793"/>
              <a:ext cx="4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/>
                <a:t>71</a:t>
              </a:r>
              <a:r>
                <a:rPr lang="en-US">
                  <a:cs typeface="Arial" charset="0"/>
                </a:rPr>
                <a:t>º</a:t>
              </a:r>
            </a:p>
          </p:txBody>
        </p:sp>
        <p:graphicFrame>
          <p:nvGraphicFramePr>
            <p:cNvPr id="22550" name="Object 12"/>
            <p:cNvGraphicFramePr>
              <a:graphicFrameLocks noChangeAspect="1"/>
            </p:cNvGraphicFramePr>
            <p:nvPr/>
          </p:nvGraphicFramePr>
          <p:xfrm>
            <a:off x="771" y="2213"/>
            <a:ext cx="217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5" name="Equation" r:id="rId3" imgW="152334" imgH="139639" progId="Equation.DSMT4">
                    <p:embed/>
                  </p:oleObj>
                </mc:Choice>
                <mc:Fallback>
                  <p:oleObj name="Equation" r:id="rId3" imgW="152334" imgH="13963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2213"/>
                          <a:ext cx="217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1" name="Text Box 13"/>
            <p:cNvSpPr txBox="1">
              <a:spLocks noChangeArrowheads="1"/>
            </p:cNvSpPr>
            <p:nvPr/>
          </p:nvSpPr>
          <p:spPr bwMode="auto">
            <a:xfrm>
              <a:off x="1177" y="2237"/>
              <a:ext cx="10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/>
                <a:t>B= 49 </a:t>
              </a:r>
              <a:r>
                <a:rPr lang="el-GR">
                  <a:cs typeface="Arial" charset="0"/>
                </a:rPr>
                <a:t>μ</a:t>
              </a:r>
              <a:r>
                <a:rPr lang="fi-FI">
                  <a:cs typeface="Arial" charset="0"/>
                </a:rPr>
                <a:t>T</a:t>
              </a:r>
              <a:endParaRPr lang="el-GR">
                <a:cs typeface="Arial" charset="0"/>
              </a:endParaRPr>
            </a:p>
          </p:txBody>
        </p:sp>
        <p:graphicFrame>
          <p:nvGraphicFramePr>
            <p:cNvPr id="22552" name="Object 14"/>
            <p:cNvGraphicFramePr>
              <a:graphicFrameLocks noChangeAspect="1"/>
            </p:cNvGraphicFramePr>
            <p:nvPr/>
          </p:nvGraphicFramePr>
          <p:xfrm>
            <a:off x="0" y="2184"/>
            <a:ext cx="656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6" name="Equation" r:id="rId5" imgW="583947" imgH="203112" progId="Equation.DSMT4">
                    <p:embed/>
                  </p:oleObj>
                </mc:Choice>
                <mc:Fallback>
                  <p:oleObj name="Equation" r:id="rId5" imgW="583947" imgH="203112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84"/>
                          <a:ext cx="656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4524375" y="3859213"/>
          <a:ext cx="32607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Equation" r:id="rId7" imgW="1193282" imgH="177723" progId="Equation.DSMT4">
                  <p:embed/>
                </p:oleObj>
              </mc:Choice>
              <mc:Fallback>
                <p:oleObj name="Equation" r:id="rId7" imgW="1193282" imgH="17772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3859213"/>
                        <a:ext cx="32607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1" name="Object 17"/>
          <p:cNvGraphicFramePr>
            <a:graphicFrameLocks noChangeAspect="1"/>
          </p:cNvGraphicFramePr>
          <p:nvPr/>
        </p:nvGraphicFramePr>
        <p:xfrm>
          <a:off x="4268788" y="2601913"/>
          <a:ext cx="32480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Equation" r:id="rId9" imgW="1066337" imgH="177723" progId="Equation.DSMT4">
                  <p:embed/>
                </p:oleObj>
              </mc:Choice>
              <mc:Fallback>
                <p:oleObj name="Equation" r:id="rId9" imgW="1066337" imgH="177723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2601913"/>
                        <a:ext cx="3248025" cy="5413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3" name="Object 19"/>
          <p:cNvGraphicFramePr>
            <a:graphicFrameLocks noChangeAspect="1"/>
          </p:cNvGraphicFramePr>
          <p:nvPr/>
        </p:nvGraphicFramePr>
        <p:xfrm>
          <a:off x="3567113" y="3340100"/>
          <a:ext cx="533241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11" imgW="2832100" imgH="203200" progId="Equation.DSMT4">
                  <p:embed/>
                </p:oleObj>
              </mc:Choice>
              <mc:Fallback>
                <p:oleObj name="Equation" r:id="rId11" imgW="2832100" imgH="203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340100"/>
                        <a:ext cx="533241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4" name="Object 20"/>
          <p:cNvGraphicFramePr>
            <a:graphicFrameLocks noChangeAspect="1"/>
          </p:cNvGraphicFramePr>
          <p:nvPr/>
        </p:nvGraphicFramePr>
        <p:xfrm>
          <a:off x="3213100" y="4537075"/>
          <a:ext cx="57372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13" imgW="2540000" imgH="203200" progId="Equation.DSMT4">
                  <p:embed/>
                </p:oleObj>
              </mc:Choice>
              <mc:Fallback>
                <p:oleObj name="Equation" r:id="rId13" imgW="2540000" imgH="203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537075"/>
                        <a:ext cx="5737225" cy="458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135" name="Group 31"/>
          <p:cNvGrpSpPr>
            <a:grpSpLocks/>
          </p:cNvGrpSpPr>
          <p:nvPr/>
        </p:nvGrpSpPr>
        <p:grpSpPr bwMode="auto">
          <a:xfrm>
            <a:off x="173038" y="5183188"/>
            <a:ext cx="4627562" cy="1674812"/>
            <a:chOff x="109" y="3265"/>
            <a:chExt cx="2915" cy="1055"/>
          </a:xfrm>
        </p:grpSpPr>
        <p:sp>
          <p:nvSpPr>
            <p:cNvPr id="22539" name="Text Box 21"/>
            <p:cNvSpPr txBox="1">
              <a:spLocks noChangeArrowheads="1"/>
            </p:cNvSpPr>
            <p:nvPr/>
          </p:nvSpPr>
          <p:spPr bwMode="auto">
            <a:xfrm>
              <a:off x="109" y="3265"/>
              <a:ext cx="20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/>
                <a:t>Ylhäältä katsottuna:</a:t>
              </a:r>
            </a:p>
          </p:txBody>
        </p:sp>
        <p:sp>
          <p:nvSpPr>
            <p:cNvPr id="22540" name="Line 22"/>
            <p:cNvSpPr>
              <a:spLocks noChangeShapeType="1"/>
            </p:cNvSpPr>
            <p:nvPr/>
          </p:nvSpPr>
          <p:spPr bwMode="auto">
            <a:xfrm flipV="1">
              <a:off x="735" y="3935"/>
              <a:ext cx="51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2541" name="Text Box 23"/>
            <p:cNvSpPr txBox="1">
              <a:spLocks noChangeArrowheads="1"/>
            </p:cNvSpPr>
            <p:nvPr/>
          </p:nvSpPr>
          <p:spPr bwMode="auto">
            <a:xfrm>
              <a:off x="1309" y="3716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/>
                <a:t>N</a:t>
              </a:r>
            </a:p>
          </p:txBody>
        </p:sp>
        <p:sp>
          <p:nvSpPr>
            <p:cNvPr id="22542" name="Text Box 24"/>
            <p:cNvSpPr txBox="1">
              <a:spLocks noChangeArrowheads="1"/>
            </p:cNvSpPr>
            <p:nvPr/>
          </p:nvSpPr>
          <p:spPr bwMode="auto">
            <a:xfrm>
              <a:off x="407" y="3736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/>
                <a:t>S</a:t>
              </a:r>
            </a:p>
          </p:txBody>
        </p:sp>
        <p:sp>
          <p:nvSpPr>
            <p:cNvPr id="22543" name="Text Box 25"/>
            <p:cNvSpPr txBox="1">
              <a:spLocks noChangeArrowheads="1"/>
            </p:cNvSpPr>
            <p:nvPr/>
          </p:nvSpPr>
          <p:spPr bwMode="auto">
            <a:xfrm>
              <a:off x="913" y="3993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/>
                <a:t>E</a:t>
              </a:r>
            </a:p>
          </p:txBody>
        </p:sp>
        <p:sp>
          <p:nvSpPr>
            <p:cNvPr id="22544" name="Text Box 26"/>
            <p:cNvSpPr txBox="1">
              <a:spLocks noChangeArrowheads="1"/>
            </p:cNvSpPr>
            <p:nvPr/>
          </p:nvSpPr>
          <p:spPr bwMode="auto">
            <a:xfrm>
              <a:off x="886" y="3542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/>
                <a:t>W</a:t>
              </a:r>
            </a:p>
          </p:txBody>
        </p:sp>
        <p:pic>
          <p:nvPicPr>
            <p:cNvPr id="22545" name="Picture 27"/>
            <p:cNvPicPr>
              <a:picLocks noChangeAspect="1" noChangeArrowheads="1"/>
            </p:cNvPicPr>
            <p:nvPr/>
          </p:nvPicPr>
          <p:blipFill>
            <a:blip r:embed="rId15">
              <a:lum bright="-26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" y="3292"/>
              <a:ext cx="786" cy="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75132" name="Object 28"/>
          <p:cNvGraphicFramePr>
            <a:graphicFrameLocks noChangeAspect="1"/>
          </p:cNvGraphicFramePr>
          <p:nvPr/>
        </p:nvGraphicFramePr>
        <p:xfrm>
          <a:off x="4878388" y="5256213"/>
          <a:ext cx="39052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1" name="Equation" r:id="rId16" imgW="2032000" imgH="203200" progId="Equation.DSMT4">
                  <p:embed/>
                </p:oleObj>
              </mc:Choice>
              <mc:Fallback>
                <p:oleObj name="Equation" r:id="rId16" imgW="2032000" imgH="203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5256213"/>
                        <a:ext cx="3905250" cy="390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5041900" y="5910263"/>
            <a:ext cx="2498725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V: 32 </a:t>
            </a:r>
            <a:r>
              <a:rPr lang="el-GR" b="1">
                <a:cs typeface="Arial" charset="0"/>
              </a:rPr>
              <a:t>μ</a:t>
            </a:r>
            <a:r>
              <a:rPr lang="fi-FI" b="1">
                <a:cs typeface="Arial" charset="0"/>
              </a:rPr>
              <a:t>T itään</a:t>
            </a:r>
            <a:endParaRPr lang="el-GR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silmukka_magneettikenta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4819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Käämi magneettikentässä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356100" y="1484313"/>
            <a:ext cx="4083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Magneettikenttä pyrkii</a:t>
            </a:r>
            <a:br>
              <a:rPr lang="fi-FI"/>
            </a:br>
            <a:r>
              <a:rPr lang="fi-FI"/>
              <a:t>kääntämään silmukan</a:t>
            </a:r>
          </a:p>
          <a:p>
            <a:pPr eaLnBrk="1" hangingPunct="1"/>
            <a:r>
              <a:rPr lang="fi-FI"/>
              <a:t>kentän suuntaiseksi</a:t>
            </a:r>
          </a:p>
          <a:p>
            <a:pPr eaLnBrk="1" hangingPunct="1"/>
            <a:r>
              <a:rPr lang="fi-FI"/>
              <a:t>(silmukassa kulke virta </a:t>
            </a:r>
            <a:r>
              <a:rPr lang="fi-FI" i="1"/>
              <a:t>I</a:t>
            </a:r>
            <a:r>
              <a:rPr lang="fi-FI"/>
              <a:t>)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042988" y="5373688"/>
            <a:ext cx="2678112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/>
              <a:t>M = </a:t>
            </a:r>
            <a:r>
              <a:rPr lang="fi-FI" sz="3200" i="1"/>
              <a:t>I</a:t>
            </a:r>
            <a:r>
              <a:rPr lang="fi-FI" sz="3200" i="1">
                <a:cs typeface="Arial" charset="0"/>
              </a:rPr>
              <a:t>•A•Bsin</a:t>
            </a:r>
            <a:r>
              <a:rPr lang="el-GR" sz="3200" i="1">
                <a:cs typeface="Arial" charset="0"/>
              </a:rPr>
              <a:t>α</a:t>
            </a:r>
            <a:endParaRPr lang="el-GR" sz="3200">
              <a:cs typeface="Arial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859338" y="4365625"/>
            <a:ext cx="3927475" cy="2282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M = momentti</a:t>
            </a:r>
          </a:p>
          <a:p>
            <a:pPr eaLnBrk="1" hangingPunct="1"/>
            <a:r>
              <a:rPr lang="fi-FI" sz="2400" i="1"/>
              <a:t>/</a:t>
            </a:r>
            <a:r>
              <a:rPr lang="fi-FI" sz="2400"/>
              <a:t> = virta</a:t>
            </a:r>
          </a:p>
          <a:p>
            <a:pPr eaLnBrk="1" hangingPunct="1"/>
            <a:r>
              <a:rPr lang="fi-FI" sz="2400"/>
              <a:t>A = silmukan poikkipinta</a:t>
            </a:r>
          </a:p>
          <a:p>
            <a:pPr eaLnBrk="1" hangingPunct="1"/>
            <a:r>
              <a:rPr lang="el-GR" sz="2400">
                <a:cs typeface="Arial" charset="0"/>
              </a:rPr>
              <a:t>α</a:t>
            </a:r>
            <a:r>
              <a:rPr lang="fi-FI" sz="2400">
                <a:cs typeface="Arial" charset="0"/>
              </a:rPr>
              <a:t> = silmukan normaalin ja</a:t>
            </a:r>
            <a:br>
              <a:rPr lang="fi-FI" sz="2400">
                <a:cs typeface="Arial" charset="0"/>
              </a:rPr>
            </a:br>
            <a:r>
              <a:rPr lang="fi-FI" sz="2400">
                <a:cs typeface="Arial" charset="0"/>
              </a:rPr>
              <a:t>       kentän B välinen kulma</a:t>
            </a:r>
          </a:p>
          <a:p>
            <a:pPr eaLnBrk="1" hangingPunct="1"/>
            <a:r>
              <a:rPr lang="fi-FI" sz="2400">
                <a:cs typeface="Arial" charset="0"/>
              </a:rPr>
              <a:t>N = kierrosten määrä</a:t>
            </a:r>
            <a:endParaRPr lang="el-GR" sz="2400" i="1">
              <a:cs typeface="Arial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79388" y="4437063"/>
            <a:ext cx="3194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Silmukkaa vääntää</a:t>
            </a:r>
            <a:br>
              <a:rPr lang="fi-FI"/>
            </a:br>
            <a:r>
              <a:rPr lang="fi-FI"/>
              <a:t>momentti M: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879475" y="6156325"/>
            <a:ext cx="3271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/>
              <a:t>(M =N</a:t>
            </a:r>
            <a:r>
              <a:rPr lang="fi-FI" sz="3200">
                <a:cs typeface="Arial" charset="0"/>
              </a:rPr>
              <a:t>•</a:t>
            </a:r>
            <a:r>
              <a:rPr lang="fi-FI" sz="3200" i="1">
                <a:cs typeface="Arial" charset="0"/>
              </a:rPr>
              <a:t>I•A•Bsin</a:t>
            </a:r>
            <a:r>
              <a:rPr lang="el-GR" sz="3200" i="1">
                <a:cs typeface="Arial" charset="0"/>
              </a:rPr>
              <a:t>α</a:t>
            </a:r>
            <a:r>
              <a:rPr lang="fi-FI" sz="3200" i="1">
                <a:cs typeface="Arial" charset="0"/>
              </a:rPr>
              <a:t>)</a:t>
            </a:r>
            <a:endParaRPr lang="el-GR" sz="3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 animBg="1"/>
      <p:bldP spid="37895" grpId="0" animBg="1"/>
      <p:bldP spid="378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Sähkömagneettinen induktio</a:t>
            </a:r>
          </a:p>
        </p:txBody>
      </p:sp>
      <p:sp>
        <p:nvSpPr>
          <p:cNvPr id="35843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i-FI" sz="2400" b="1" smtClean="0"/>
              <a:t>Muuttuva magneettikenttä indusoi johtimeen jännitteen ja virran</a:t>
            </a:r>
          </a:p>
          <a:p>
            <a:pPr algn="l" eaLnBrk="1" hangingPunct="1">
              <a:lnSpc>
                <a:spcPct val="80000"/>
              </a:lnSpc>
            </a:pPr>
            <a:r>
              <a:rPr lang="fi-FI" sz="2400" b="1" smtClean="0"/>
              <a:t>Lenzin laki: indusoituneen virran</a:t>
            </a:r>
            <a:br>
              <a:rPr lang="fi-FI" sz="2400" b="1" smtClean="0"/>
            </a:br>
            <a:r>
              <a:rPr lang="fi-FI" sz="2400" b="1" smtClean="0"/>
              <a:t>synnyttämä magneettikenttä vastustaa</a:t>
            </a:r>
          </a:p>
          <a:p>
            <a:pPr algn="l" eaLnBrk="1" hangingPunct="1">
              <a:lnSpc>
                <a:spcPct val="80000"/>
              </a:lnSpc>
            </a:pPr>
            <a:r>
              <a:rPr lang="fi-FI" sz="2400" b="1" smtClean="0"/>
              <a:t>synnyttänyttä magneettikenttää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Liikkuva johdin magneettikentässä</a:t>
            </a:r>
            <a:br>
              <a:rPr lang="fi-FI" sz="4000" smtClean="0"/>
            </a:br>
            <a:r>
              <a:rPr lang="fi-FI" sz="4000" smtClean="0">
                <a:sym typeface="Wingdings" pitchFamily="2" charset="2"/>
              </a:rPr>
              <a:t> Johtimeen indusoituu jännite</a:t>
            </a:r>
            <a:endParaRPr lang="fi-FI" sz="4000" smtClean="0"/>
          </a:p>
        </p:txBody>
      </p:sp>
      <p:pic>
        <p:nvPicPr>
          <p:cNvPr id="36867" name="Picture 5" descr="liikkuva_johdin_mg-kentas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25812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4119563" y="1597025"/>
            <a:ext cx="48418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Kun johtimen liikesuunta on</a:t>
            </a:r>
            <a:br>
              <a:rPr lang="fi-FI"/>
            </a:br>
            <a:r>
              <a:rPr lang="fi-FI"/>
              <a:t>kohtisuorassa mg-kenttään</a:t>
            </a:r>
            <a:br>
              <a:rPr lang="fi-FI"/>
            </a:br>
            <a:r>
              <a:rPr lang="fi-FI"/>
              <a:t>nähden, johtimeen indusoituu</a:t>
            </a:r>
            <a:br>
              <a:rPr lang="fi-FI"/>
            </a:br>
            <a:r>
              <a:rPr lang="fi-FI"/>
              <a:t>jännite e</a:t>
            </a:r>
            <a:r>
              <a:rPr lang="fi-FI" baseline="-25000"/>
              <a:t>i</a:t>
            </a:r>
            <a:r>
              <a:rPr lang="fi-FI"/>
              <a:t> :</a:t>
            </a:r>
          </a:p>
        </p:txBody>
      </p:sp>
      <p:graphicFrame>
        <p:nvGraphicFramePr>
          <p:cNvPr id="36869" name="Object 7"/>
          <p:cNvGraphicFramePr>
            <a:graphicFrameLocks noChangeAspect="1"/>
          </p:cNvGraphicFramePr>
          <p:nvPr/>
        </p:nvGraphicFramePr>
        <p:xfrm>
          <a:off x="5148263" y="3573463"/>
          <a:ext cx="22320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4" imgW="698500" imgH="228600" progId="Equation.DSMT4">
                  <p:embed/>
                </p:oleObj>
              </mc:Choice>
              <mc:Fallback>
                <p:oleObj name="Equation" r:id="rId4" imgW="6985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573463"/>
                        <a:ext cx="2232025" cy="730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Line 8"/>
          <p:cNvSpPr>
            <a:spLocks noChangeShapeType="1"/>
          </p:cNvSpPr>
          <p:nvPr/>
        </p:nvSpPr>
        <p:spPr bwMode="auto">
          <a:xfrm>
            <a:off x="2051050" y="3500438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2967038" y="3181350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v</a:t>
            </a:r>
          </a:p>
        </p:txBody>
      </p:sp>
      <p:sp>
        <p:nvSpPr>
          <p:cNvPr id="36872" name="AutoShape 10"/>
          <p:cNvSpPr>
            <a:spLocks/>
          </p:cNvSpPr>
          <p:nvPr/>
        </p:nvSpPr>
        <p:spPr bwMode="auto">
          <a:xfrm>
            <a:off x="1042988" y="1844675"/>
            <a:ext cx="433387" cy="3240088"/>
          </a:xfrm>
          <a:prstGeom prst="leftBrace">
            <a:avLst>
              <a:gd name="adj1" fmla="val 6230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graphicFrame>
        <p:nvGraphicFramePr>
          <p:cNvPr id="36873" name="Object 12"/>
          <p:cNvGraphicFramePr>
            <a:graphicFrameLocks noChangeAspect="1"/>
          </p:cNvGraphicFramePr>
          <p:nvPr/>
        </p:nvGraphicFramePr>
        <p:xfrm>
          <a:off x="611188" y="3284538"/>
          <a:ext cx="2524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6" imgW="88669" imgH="177338" progId="Equation.DSMT4">
                  <p:embed/>
                </p:oleObj>
              </mc:Choice>
              <mc:Fallback>
                <p:oleObj name="Equation" r:id="rId6" imgW="88669" imgH="177338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84538"/>
                        <a:ext cx="2524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Text Box 13"/>
          <p:cNvSpPr txBox="1">
            <a:spLocks noChangeArrowheads="1"/>
          </p:cNvSpPr>
          <p:nvPr/>
        </p:nvSpPr>
        <p:spPr bwMode="auto">
          <a:xfrm>
            <a:off x="592138" y="1884363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B</a:t>
            </a:r>
          </a:p>
        </p:txBody>
      </p:sp>
      <p:sp>
        <p:nvSpPr>
          <p:cNvPr id="36875" name="Text Box 14"/>
          <p:cNvSpPr txBox="1">
            <a:spLocks noChangeArrowheads="1"/>
          </p:cNvSpPr>
          <p:nvPr/>
        </p:nvSpPr>
        <p:spPr bwMode="auto">
          <a:xfrm>
            <a:off x="4048125" y="4476750"/>
            <a:ext cx="4641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Jos liikesuunnan ja johtimen</a:t>
            </a:r>
            <a:br>
              <a:rPr lang="fi-FI"/>
            </a:br>
            <a:r>
              <a:rPr lang="fi-FI"/>
              <a:t>välillä on kulma </a:t>
            </a:r>
            <a:r>
              <a:rPr lang="el-GR">
                <a:cs typeface="Arial" charset="0"/>
              </a:rPr>
              <a:t>α</a:t>
            </a:r>
            <a:r>
              <a:rPr lang="fi-FI">
                <a:cs typeface="Arial" charset="0"/>
              </a:rPr>
              <a:t>:</a:t>
            </a:r>
            <a:endParaRPr lang="el-GR">
              <a:cs typeface="Arial" charset="0"/>
            </a:endParaRPr>
          </a:p>
        </p:txBody>
      </p:sp>
      <p:graphicFrame>
        <p:nvGraphicFramePr>
          <p:cNvPr id="36876" name="Object 15"/>
          <p:cNvGraphicFramePr>
            <a:graphicFrameLocks noChangeAspect="1"/>
          </p:cNvGraphicFramePr>
          <p:nvPr/>
        </p:nvGraphicFramePr>
        <p:xfrm>
          <a:off x="3871913" y="5661025"/>
          <a:ext cx="34893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Equation" r:id="rId8" imgW="1091726" imgH="228501" progId="Equation.DSMT4">
                  <p:embed/>
                </p:oleObj>
              </mc:Choice>
              <mc:Fallback>
                <p:oleObj name="Equation" r:id="rId8" imgW="1091726" imgH="22850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5661025"/>
                        <a:ext cx="3489325" cy="730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6"/>
          <p:cNvGraphicFramePr>
            <a:graphicFrameLocks noChangeAspect="1"/>
          </p:cNvGraphicFramePr>
          <p:nvPr/>
        </p:nvGraphicFramePr>
        <p:xfrm>
          <a:off x="925513" y="5686425"/>
          <a:ext cx="16875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Equation" r:id="rId10" imgW="723586" imgH="203112" progId="Equation.DSMT4">
                  <p:embed/>
                </p:oleObj>
              </mc:Choice>
              <mc:Fallback>
                <p:oleObj name="Equation" r:id="rId10" imgW="723586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5686425"/>
                        <a:ext cx="16875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8" name="Freeform 17"/>
          <p:cNvSpPr>
            <a:spLocks/>
          </p:cNvSpPr>
          <p:nvPr/>
        </p:nvSpPr>
        <p:spPr bwMode="auto">
          <a:xfrm>
            <a:off x="1587500" y="5832475"/>
            <a:ext cx="65088" cy="222250"/>
          </a:xfrm>
          <a:custGeom>
            <a:avLst/>
            <a:gdLst>
              <a:gd name="T0" fmla="*/ 19050 w 41"/>
              <a:gd name="T1" fmla="*/ 0 h 140"/>
              <a:gd name="T2" fmla="*/ 28575 w 41"/>
              <a:gd name="T3" fmla="*/ 177800 h 140"/>
              <a:gd name="T4" fmla="*/ 1588 w 41"/>
              <a:gd name="T5" fmla="*/ 212725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" h="140">
                <a:moveTo>
                  <a:pt x="12" y="0"/>
                </a:moveTo>
                <a:cubicBezTo>
                  <a:pt x="33" y="32"/>
                  <a:pt x="41" y="77"/>
                  <a:pt x="18" y="112"/>
                </a:cubicBezTo>
                <a:cubicBezTo>
                  <a:pt x="0" y="140"/>
                  <a:pt x="1" y="119"/>
                  <a:pt x="1" y="13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6879" name="Text Box 18"/>
          <p:cNvSpPr txBox="1">
            <a:spLocks noChangeArrowheads="1"/>
          </p:cNvSpPr>
          <p:nvPr/>
        </p:nvSpPr>
        <p:spPr bwMode="auto">
          <a:xfrm>
            <a:off x="201613" y="6281738"/>
            <a:ext cx="440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Johtimessa ei kulje sähkövirtaa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Johdinsilmukkaan indusoitunut jännite</a:t>
            </a:r>
            <a:br>
              <a:rPr lang="fi-FI" sz="3600" smtClean="0"/>
            </a:br>
            <a:r>
              <a:rPr lang="fi-FI" sz="3200" smtClean="0"/>
              <a:t>(Faradayn ja Henryn laki)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27038" y="1385888"/>
            <a:ext cx="80406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Kun johdinsilmukan läpi kulkeva </a:t>
            </a:r>
            <a:r>
              <a:rPr lang="fi-FI" b="1"/>
              <a:t>magneettivuo </a:t>
            </a:r>
            <a:r>
              <a:rPr lang="el-GR" b="1">
                <a:cs typeface="Arial" charset="0"/>
              </a:rPr>
              <a:t>Φ</a:t>
            </a:r>
            <a:r>
              <a:rPr lang="fi-FI">
                <a:cs typeface="Arial" charset="0"/>
              </a:rPr>
              <a:t/>
            </a:r>
            <a:br>
              <a:rPr lang="fi-FI">
                <a:cs typeface="Arial" charset="0"/>
              </a:rPr>
            </a:br>
            <a:r>
              <a:rPr lang="fi-FI" b="1">
                <a:cs typeface="Arial" charset="0"/>
              </a:rPr>
              <a:t>muuttuu</a:t>
            </a:r>
            <a:r>
              <a:rPr lang="fi-FI">
                <a:cs typeface="Arial" charset="0"/>
              </a:rPr>
              <a:t>, niin silmukkaan indusoituu jännite e</a:t>
            </a:r>
            <a:r>
              <a:rPr lang="fi-FI" baseline="-25000">
                <a:cs typeface="Arial" charset="0"/>
              </a:rPr>
              <a:t>i</a:t>
            </a:r>
            <a:endParaRPr lang="el-GR">
              <a:cs typeface="Arial" charset="0"/>
            </a:endParaRPr>
          </a:p>
        </p:txBody>
      </p:sp>
      <p:graphicFrame>
        <p:nvGraphicFramePr>
          <p:cNvPr id="37892" name="Object 6"/>
          <p:cNvGraphicFramePr>
            <a:graphicFrameLocks noChangeAspect="1"/>
          </p:cNvGraphicFramePr>
          <p:nvPr/>
        </p:nvGraphicFramePr>
        <p:xfrm>
          <a:off x="1331913" y="2276475"/>
          <a:ext cx="15128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Equation" r:id="rId3" imgW="660113" imgH="393529" progId="Equation.DSMT4">
                  <p:embed/>
                </p:oleObj>
              </mc:Choice>
              <mc:Fallback>
                <p:oleObj name="Equation" r:id="rId3" imgW="660113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76475"/>
                        <a:ext cx="1512887" cy="901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82588" y="3271838"/>
            <a:ext cx="79041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Magneettivuo muuttuu (</a:t>
            </a:r>
            <a:r>
              <a:rPr lang="fi-FI" b="1"/>
              <a:t>silmukan läpi kulkevien</a:t>
            </a:r>
            <a:r>
              <a:rPr lang="fi-FI"/>
              <a:t/>
            </a:r>
            <a:br>
              <a:rPr lang="fi-FI"/>
            </a:br>
            <a:r>
              <a:rPr lang="fi-FI" b="1"/>
              <a:t>voimaviivojen määrä muuttuu</a:t>
            </a:r>
            <a:r>
              <a:rPr lang="fi-FI"/>
              <a:t>) kun: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604838" y="4344988"/>
            <a:ext cx="8143875" cy="22272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b="1"/>
              <a:t>Silmukka paikallaan, magneettikenttä muuttuu</a:t>
            </a:r>
          </a:p>
          <a:p>
            <a:pPr eaLnBrk="1" hangingPunct="1">
              <a:buFontTx/>
              <a:buChar char="•"/>
            </a:pPr>
            <a:r>
              <a:rPr lang="fi-FI" b="1"/>
              <a:t>Silmukka saapuu magneettikenttään</a:t>
            </a:r>
          </a:p>
          <a:p>
            <a:pPr eaLnBrk="1" hangingPunct="1">
              <a:buFontTx/>
              <a:buChar char="•"/>
            </a:pPr>
            <a:r>
              <a:rPr lang="fi-FI" b="1"/>
              <a:t>Silmukka poistuu magneettikentästä</a:t>
            </a:r>
          </a:p>
          <a:p>
            <a:pPr eaLnBrk="1" hangingPunct="1"/>
            <a:r>
              <a:rPr lang="fi-FI" b="1"/>
              <a:t>(jos silmukka liikkuu kokonaan vakioisen</a:t>
            </a:r>
            <a:br>
              <a:rPr lang="fi-FI" b="1"/>
            </a:br>
            <a:r>
              <a:rPr lang="fi-FI" b="1"/>
              <a:t>magneettikentän sisällä, jännite ei indusoidu)</a:t>
            </a:r>
          </a:p>
        </p:txBody>
      </p:sp>
      <p:graphicFrame>
        <p:nvGraphicFramePr>
          <p:cNvPr id="37895" name="Object 9"/>
          <p:cNvGraphicFramePr>
            <a:graphicFrameLocks noChangeAspect="1"/>
          </p:cNvGraphicFramePr>
          <p:nvPr/>
        </p:nvGraphicFramePr>
        <p:xfrm>
          <a:off x="4140200" y="2349500"/>
          <a:ext cx="4305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5" imgW="1879600" imgH="393700" progId="Equation.DSMT4">
                  <p:embed/>
                </p:oleObj>
              </mc:Choice>
              <mc:Fallback>
                <p:oleObj name="Equation" r:id="rId5" imgW="18796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349500"/>
                        <a:ext cx="4305300" cy="901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Magneettivuo </a:t>
            </a:r>
            <a:r>
              <a:rPr lang="el-GR" sz="4000" smtClean="0">
                <a:cs typeface="Arial" charset="0"/>
              </a:rPr>
              <a:t>Φ</a:t>
            </a:r>
            <a:r>
              <a:rPr lang="fi-FI" sz="4000" smtClean="0">
                <a:cs typeface="Arial" charset="0"/>
              </a:rPr>
              <a:t>=B•A</a:t>
            </a:r>
            <a:br>
              <a:rPr lang="fi-FI" sz="4000" smtClean="0">
                <a:cs typeface="Arial" charset="0"/>
              </a:rPr>
            </a:br>
            <a:r>
              <a:rPr lang="fi-FI" sz="3200" smtClean="0">
                <a:cs typeface="Arial" charset="0"/>
              </a:rPr>
              <a:t>(kenttä kohtisuorassa pintaan nähden)</a:t>
            </a:r>
          </a:p>
        </p:txBody>
      </p:sp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>
            <a:lum bright="-2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92375"/>
            <a:ext cx="36607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8313" y="1628775"/>
            <a:ext cx="8342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Pinta-alan A läpi kulkeva </a:t>
            </a:r>
            <a:r>
              <a:rPr lang="fi-FI" b="1"/>
              <a:t>magneettivuo </a:t>
            </a:r>
            <a:r>
              <a:rPr lang="el-GR" b="1">
                <a:cs typeface="Arial" charset="0"/>
              </a:rPr>
              <a:t>Φ</a:t>
            </a:r>
          </a:p>
          <a:p>
            <a:pPr eaLnBrk="1" hangingPunct="1"/>
            <a:r>
              <a:rPr lang="fi-FI"/>
              <a:t>kuvaa pinnan läpi kulkevien </a:t>
            </a:r>
            <a:r>
              <a:rPr lang="fi-FI" b="1"/>
              <a:t>voimaviivojen määrää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611188" y="4581525"/>
            <a:ext cx="68564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Jos magneettikentän vuontiheys on B, niin</a:t>
            </a:r>
          </a:p>
          <a:p>
            <a:pPr eaLnBrk="1" hangingPunct="1"/>
            <a:r>
              <a:rPr lang="fi-FI"/>
              <a:t>pinnan läpi kulkeva magneettivuo </a:t>
            </a:r>
            <a:r>
              <a:rPr lang="el-GR">
                <a:cs typeface="Arial" charset="0"/>
              </a:rPr>
              <a:t>Φ</a:t>
            </a:r>
            <a:r>
              <a:rPr lang="fi-FI">
                <a:cs typeface="Arial" charset="0"/>
              </a:rPr>
              <a:t> on</a:t>
            </a:r>
            <a:endParaRPr lang="el-GR">
              <a:cs typeface="Arial" charset="0"/>
            </a:endParaRP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403350" y="5516563"/>
            <a:ext cx="1716088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b="1">
                <a:cs typeface="Arial" charset="0"/>
              </a:rPr>
              <a:t>Φ</a:t>
            </a:r>
            <a:r>
              <a:rPr lang="fi-FI" b="1">
                <a:cs typeface="Arial" charset="0"/>
              </a:rPr>
              <a:t> = B • A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3563938" y="5589588"/>
            <a:ext cx="499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(kenttä on kohtisuorassa A nähden)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592138" y="6183313"/>
            <a:ext cx="61690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Vuon yksikkö 1 Wb = 1 Weber = 1 Vs = 1 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/>
      <p:bldP spid="192518" grpId="0" animBg="1"/>
      <p:bldP spid="192519" grpId="0"/>
      <p:bldP spid="1925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Silmukkaan indusoitunut jännite</a:t>
            </a:r>
          </a:p>
        </p:txBody>
      </p:sp>
      <p:graphicFrame>
        <p:nvGraphicFramePr>
          <p:cNvPr id="39939" name="Object 5"/>
          <p:cNvGraphicFramePr>
            <a:graphicFrameLocks noChangeAspect="1"/>
          </p:cNvGraphicFramePr>
          <p:nvPr/>
        </p:nvGraphicFramePr>
        <p:xfrm>
          <a:off x="1362075" y="1401763"/>
          <a:ext cx="22955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Equation" r:id="rId3" imgW="622030" imgH="165028" progId="Equation.DSMT4">
                  <p:embed/>
                </p:oleObj>
              </mc:Choice>
              <mc:Fallback>
                <p:oleObj name="Equation" r:id="rId3" imgW="622030" imgH="16502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1401763"/>
                        <a:ext cx="2295525" cy="6080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6"/>
          <p:cNvGraphicFramePr>
            <a:graphicFrameLocks noChangeAspect="1"/>
          </p:cNvGraphicFramePr>
          <p:nvPr/>
        </p:nvGraphicFramePr>
        <p:xfrm>
          <a:off x="4960938" y="1330325"/>
          <a:ext cx="31607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Equation" r:id="rId5" imgW="1206500" imgH="203200" progId="Equation.DSMT4">
                  <p:embed/>
                </p:oleObj>
              </mc:Choice>
              <mc:Fallback>
                <p:oleObj name="Equation" r:id="rId5" imgW="12065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1330325"/>
                        <a:ext cx="31607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811713" y="1846263"/>
            <a:ext cx="399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(</a:t>
            </a:r>
            <a:r>
              <a:rPr lang="el-GR" sz="2400">
                <a:cs typeface="Arial" charset="0"/>
              </a:rPr>
              <a:t>α</a:t>
            </a:r>
            <a:r>
              <a:rPr lang="fi-FI" sz="2400">
                <a:cs typeface="Arial" charset="0"/>
              </a:rPr>
              <a:t> on pinnan normaalin</a:t>
            </a:r>
            <a:br>
              <a:rPr lang="fi-FI" sz="2400">
                <a:cs typeface="Arial" charset="0"/>
              </a:rPr>
            </a:br>
            <a:r>
              <a:rPr lang="fi-FI" sz="2400">
                <a:cs typeface="Arial" charset="0"/>
              </a:rPr>
              <a:t> ja kentän välinen kulma)</a:t>
            </a:r>
            <a:endParaRPr lang="el-GR" sz="2400">
              <a:cs typeface="Arial" charset="0"/>
            </a:endParaRP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520700" y="2714625"/>
            <a:ext cx="5368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1. Kenttä muuttuu, pinta-ala A ei:</a:t>
            </a:r>
          </a:p>
        </p:txBody>
      </p:sp>
      <p:graphicFrame>
        <p:nvGraphicFramePr>
          <p:cNvPr id="39943" name="Object 9"/>
          <p:cNvGraphicFramePr>
            <a:graphicFrameLocks noChangeAspect="1"/>
          </p:cNvGraphicFramePr>
          <p:nvPr/>
        </p:nvGraphicFramePr>
        <p:xfrm>
          <a:off x="1062038" y="3348038"/>
          <a:ext cx="32861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Equation" r:id="rId7" imgW="1320227" imgH="393529" progId="Equation.DSMT4">
                  <p:embed/>
                </p:oleObj>
              </mc:Choice>
              <mc:Fallback>
                <p:oleObj name="Equation" r:id="rId7" imgW="1320227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3348038"/>
                        <a:ext cx="3286125" cy="9794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552450" y="4657725"/>
            <a:ext cx="5249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2. Pinta-ala muuttuu, kenttä B ei</a:t>
            </a:r>
          </a:p>
        </p:txBody>
      </p:sp>
      <p:graphicFrame>
        <p:nvGraphicFramePr>
          <p:cNvPr id="39945" name="Object 11"/>
          <p:cNvGraphicFramePr>
            <a:graphicFrameLocks noChangeAspect="1"/>
          </p:cNvGraphicFramePr>
          <p:nvPr/>
        </p:nvGraphicFramePr>
        <p:xfrm>
          <a:off x="914400" y="5381625"/>
          <a:ext cx="31686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Equation" r:id="rId9" imgW="1307532" imgH="393529" progId="Equation.DSMT4">
                  <p:embed/>
                </p:oleObj>
              </mc:Choice>
              <mc:Fallback>
                <p:oleObj name="Equation" r:id="rId9" imgW="1307532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81625"/>
                        <a:ext cx="3168650" cy="954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4979988" y="3213100"/>
            <a:ext cx="3432175" cy="1373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Silmukka paikallaan,</a:t>
            </a:r>
            <a:br>
              <a:rPr lang="fi-FI"/>
            </a:br>
            <a:r>
              <a:rPr lang="fi-FI"/>
              <a:t>kenttä B kasvaa tai</a:t>
            </a:r>
            <a:br>
              <a:rPr lang="fi-FI"/>
            </a:br>
            <a:r>
              <a:rPr lang="fi-FI"/>
              <a:t>vähenee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4386263" y="5219700"/>
            <a:ext cx="4122737" cy="1373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Silmukka tulee kenttään,</a:t>
            </a:r>
            <a:br>
              <a:rPr lang="fi-FI"/>
            </a:br>
            <a:r>
              <a:rPr lang="fi-FI"/>
              <a:t>poistuu kentästä tai</a:t>
            </a:r>
            <a:br>
              <a:rPr lang="fi-FI"/>
            </a:br>
            <a:r>
              <a:rPr lang="fi-FI"/>
              <a:t>silmukka kasvaa/kutistuu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573088" y="2039938"/>
            <a:ext cx="3667125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(B ja A kohtisuorassa)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487363" y="1019175"/>
            <a:ext cx="8389937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Sähkönsiirtoverkossa on suljettu ympyränmuotoinen</a:t>
            </a:r>
            <a:br>
              <a:rPr lang="fi-FI" sz="2400"/>
            </a:br>
            <a:r>
              <a:rPr lang="fi-FI" sz="2400"/>
              <a:t>halkaisijaltaan 100 km alue. Johtojen ominaisresistanssi on</a:t>
            </a:r>
          </a:p>
          <a:p>
            <a:pPr eaLnBrk="1" hangingPunct="1"/>
            <a:r>
              <a:rPr lang="fi-FI" sz="2400"/>
              <a:t>9,0 μΩ/m, toisin sanoen jokaista metriä kohti 9,0 μΩ</a:t>
            </a:r>
            <a:r>
              <a:rPr lang="fi-FI"/>
              <a:t>.</a:t>
            </a:r>
            <a:br>
              <a:rPr lang="fi-FI"/>
            </a:br>
            <a:r>
              <a:rPr lang="fi-FI" sz="2400"/>
              <a:t>Magneettisen myrskyn aikana Maapallon magneettikentän</a:t>
            </a:r>
            <a:br>
              <a:rPr lang="fi-FI" sz="2400"/>
            </a:br>
            <a:r>
              <a:rPr lang="fi-FI" sz="2400"/>
              <a:t>pystysuora komponentti muuttuu 30 sekunnin aikana arvosta</a:t>
            </a:r>
            <a:br>
              <a:rPr lang="fi-FI" sz="2400"/>
            </a:br>
            <a:r>
              <a:rPr lang="fi-FI" sz="2400"/>
              <a:t>50 μT arvoon 54 μT.</a:t>
            </a:r>
          </a:p>
          <a:p>
            <a:pPr eaLnBrk="1" hangingPunct="1">
              <a:buFontTx/>
              <a:buAutoNum type="alphaLcParenR"/>
            </a:pPr>
            <a:r>
              <a:rPr lang="fi-FI" sz="2400"/>
              <a:t> Mistä magneettiset myrskyt aiheutuvat?</a:t>
            </a:r>
          </a:p>
          <a:p>
            <a:pPr eaLnBrk="1" hangingPunct="1">
              <a:buFontTx/>
              <a:buAutoNum type="alphaLcParenR"/>
            </a:pPr>
            <a:r>
              <a:rPr lang="fi-FI" sz="2400"/>
              <a:t> Mikä on kyseisen alueen pinta-ala ja johtimen pituus?</a:t>
            </a:r>
          </a:p>
          <a:p>
            <a:pPr eaLnBrk="1" hangingPunct="1">
              <a:buFontTx/>
              <a:buAutoNum type="alphaLcParenR"/>
            </a:pPr>
            <a:r>
              <a:rPr lang="fi-FI" sz="2400"/>
              <a:t> Kuinka suuri jännite indusoituu siirtoverkkon alueeseen?</a:t>
            </a:r>
          </a:p>
          <a:p>
            <a:pPr eaLnBrk="1" hangingPunct="1">
              <a:buFontTx/>
              <a:buAutoNum type="alphaLcParenR"/>
            </a:pPr>
            <a:r>
              <a:rPr lang="fi-FI" sz="2400"/>
              <a:t> Kuinka suuri on ympyränsilmukan resistanssi?</a:t>
            </a:r>
          </a:p>
          <a:p>
            <a:pPr eaLnBrk="1" hangingPunct="1"/>
            <a:r>
              <a:rPr lang="fi-FI" sz="2400"/>
              <a:t>e) Kuinka suuri virta indusoituu sähkösiirtoverkon kyseiseen</a:t>
            </a:r>
            <a:br>
              <a:rPr lang="fi-FI" sz="2400"/>
            </a:br>
            <a:r>
              <a:rPr lang="fi-FI" sz="2400"/>
              <a:t> alueeseen?</a:t>
            </a:r>
          </a:p>
          <a:p>
            <a:pPr eaLnBrk="1" hangingPunct="1"/>
            <a:endParaRPr lang="fi-FI" sz="2400"/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520700" y="396875"/>
            <a:ext cx="1531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Tehtävä</a:t>
            </a:r>
          </a:p>
        </p:txBody>
      </p:sp>
      <p:grpSp>
        <p:nvGrpSpPr>
          <p:cNvPr id="40964" name="Group 13"/>
          <p:cNvGrpSpPr>
            <a:grpSpLocks/>
          </p:cNvGrpSpPr>
          <p:nvPr/>
        </p:nvGrpSpPr>
        <p:grpSpPr bwMode="auto">
          <a:xfrm>
            <a:off x="4260850" y="5351463"/>
            <a:ext cx="1309688" cy="1298575"/>
            <a:chOff x="2684" y="3371"/>
            <a:chExt cx="825" cy="818"/>
          </a:xfrm>
        </p:grpSpPr>
        <p:sp>
          <p:nvSpPr>
            <p:cNvPr id="40965" name="Oval 8"/>
            <p:cNvSpPr>
              <a:spLocks noChangeArrowheads="1"/>
            </p:cNvSpPr>
            <p:nvPr/>
          </p:nvSpPr>
          <p:spPr bwMode="auto">
            <a:xfrm>
              <a:off x="2684" y="3371"/>
              <a:ext cx="818" cy="818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0966" name="Line 9"/>
            <p:cNvSpPr>
              <a:spLocks noChangeShapeType="1"/>
            </p:cNvSpPr>
            <p:nvPr/>
          </p:nvSpPr>
          <p:spPr bwMode="auto">
            <a:xfrm flipV="1">
              <a:off x="2750" y="3627"/>
              <a:ext cx="733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0967" name="Text Box 10"/>
            <p:cNvSpPr txBox="1">
              <a:spLocks noChangeArrowheads="1"/>
            </p:cNvSpPr>
            <p:nvPr/>
          </p:nvSpPr>
          <p:spPr bwMode="auto">
            <a:xfrm>
              <a:off x="3033" y="3488"/>
              <a:ext cx="4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i-FI" sz="2400"/>
            </a:p>
          </p:txBody>
        </p:sp>
        <p:sp>
          <p:nvSpPr>
            <p:cNvPr id="40968" name="Text Box 12"/>
            <p:cNvSpPr txBox="1">
              <a:spLocks noChangeArrowheads="1"/>
            </p:cNvSpPr>
            <p:nvPr/>
          </p:nvSpPr>
          <p:spPr bwMode="auto">
            <a:xfrm>
              <a:off x="2756" y="3497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 sz="2400"/>
                <a:t>100 km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466725" y="274638"/>
            <a:ext cx="166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Ratkaisu: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57200" y="952500"/>
            <a:ext cx="6129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A= 78,539</a:t>
            </a:r>
            <a:r>
              <a:rPr lang="el-GR">
                <a:cs typeface="Arial" charset="0"/>
              </a:rPr>
              <a:t>·</a:t>
            </a:r>
            <a:r>
              <a:rPr lang="fi-FI">
                <a:cs typeface="Arial" charset="0"/>
              </a:rPr>
              <a:t>10</a:t>
            </a:r>
            <a:r>
              <a:rPr lang="fi-FI" baseline="30000">
                <a:cs typeface="Arial" charset="0"/>
              </a:rPr>
              <a:t>8</a:t>
            </a:r>
            <a:r>
              <a:rPr lang="fi-FI">
                <a:cs typeface="Arial" charset="0"/>
              </a:rPr>
              <a:t> m</a:t>
            </a:r>
            <a:r>
              <a:rPr lang="fi-FI" baseline="30000">
                <a:cs typeface="Arial" charset="0"/>
              </a:rPr>
              <a:t>2</a:t>
            </a:r>
            <a:r>
              <a:rPr lang="fi-FI">
                <a:cs typeface="Arial" charset="0"/>
              </a:rPr>
              <a:t>	p = 314 159 m</a:t>
            </a:r>
          </a:p>
          <a:p>
            <a:pPr eaLnBrk="1" hangingPunct="1"/>
            <a:r>
              <a:rPr lang="fi-FI">
                <a:cs typeface="Arial" charset="0"/>
              </a:rPr>
              <a:t>R= 9,0 </a:t>
            </a:r>
            <a:r>
              <a:rPr lang="el-GR">
                <a:cs typeface="Arial" charset="0"/>
              </a:rPr>
              <a:t>μΩ</a:t>
            </a:r>
            <a:r>
              <a:rPr lang="fi-FI">
                <a:cs typeface="Arial" charset="0"/>
              </a:rPr>
              <a:t>/m</a:t>
            </a:r>
            <a:r>
              <a:rPr lang="el-GR">
                <a:cs typeface="Arial" charset="0"/>
              </a:rPr>
              <a:t>·</a:t>
            </a:r>
            <a:r>
              <a:rPr lang="fi-FI">
                <a:cs typeface="Arial" charset="0"/>
              </a:rPr>
              <a:t>314 159 m ≈ 2,8274…</a:t>
            </a:r>
            <a:r>
              <a:rPr lang="el-GR">
                <a:cs typeface="Arial" charset="0"/>
              </a:rPr>
              <a:t>Ω</a:t>
            </a:r>
          </a:p>
        </p:txBody>
      </p:sp>
      <p:graphicFrame>
        <p:nvGraphicFramePr>
          <p:cNvPr id="41988" name="Object 6"/>
          <p:cNvGraphicFramePr>
            <a:graphicFrameLocks noChangeAspect="1"/>
          </p:cNvGraphicFramePr>
          <p:nvPr/>
        </p:nvGraphicFramePr>
        <p:xfrm>
          <a:off x="984250" y="2043113"/>
          <a:ext cx="6604000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3" imgW="2654300" imgH="812800" progId="Equation.DSMT4">
                  <p:embed/>
                </p:oleObj>
              </mc:Choice>
              <mc:Fallback>
                <p:oleObj name="Equation" r:id="rId3" imgW="2654300" imgH="812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2043113"/>
                        <a:ext cx="6604000" cy="20208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757238" y="4351338"/>
            <a:ext cx="342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Ohmin laki: U=R</a:t>
            </a:r>
            <a:r>
              <a:rPr lang="el-GR">
                <a:cs typeface="Arial" charset="0"/>
              </a:rPr>
              <a:t>·</a:t>
            </a:r>
            <a:r>
              <a:rPr lang="fi-FI">
                <a:cs typeface="Arial" charset="0"/>
              </a:rPr>
              <a:t>I </a:t>
            </a:r>
            <a:r>
              <a:rPr lang="fi-FI">
                <a:cs typeface="Arial" charset="0"/>
                <a:sym typeface="Wingdings" pitchFamily="2" charset="2"/>
              </a:rPr>
              <a:t></a:t>
            </a:r>
            <a:endParaRPr lang="el-GR">
              <a:cs typeface="Arial" charset="0"/>
            </a:endParaRPr>
          </a:p>
        </p:txBody>
      </p:sp>
      <p:graphicFrame>
        <p:nvGraphicFramePr>
          <p:cNvPr id="41990" name="Object 8"/>
          <p:cNvGraphicFramePr>
            <a:graphicFrameLocks noChangeAspect="1"/>
          </p:cNvGraphicFramePr>
          <p:nvPr/>
        </p:nvGraphicFramePr>
        <p:xfrm>
          <a:off x="1757363" y="5095875"/>
          <a:ext cx="47752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Equation" r:id="rId5" imgW="1955800" imgH="419100" progId="Equation.DSMT4">
                  <p:embed/>
                </p:oleObj>
              </mc:Choice>
              <mc:Fallback>
                <p:oleObj name="Equation" r:id="rId5" imgW="1955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5095875"/>
                        <a:ext cx="4775200" cy="1023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371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Virta, jännite, resistanssi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3573463"/>
            <a:ext cx="51133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b="1"/>
              <a:t>Vastuksien yhdist</a:t>
            </a:r>
            <a:r>
              <a:rPr lang="en-GB" b="1">
                <a:cs typeface="Times New Roman" pitchFamily="18" charset="0"/>
              </a:rPr>
              <a:t>äminen: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55650" y="4365625"/>
          <a:ext cx="39608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4" imgW="1905000" imgH="228600" progId="Equation.DSMT4">
                  <p:embed/>
                </p:oleObj>
              </mc:Choice>
              <mc:Fallback>
                <p:oleObj name="Equation" r:id="rId4" imgW="19050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365625"/>
                        <a:ext cx="3960813" cy="5000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684213" y="5084763"/>
          <a:ext cx="50085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6" imgW="2565400" imgH="431800" progId="Equation.DSMT4">
                  <p:embed/>
                </p:oleObj>
              </mc:Choice>
              <mc:Fallback>
                <p:oleObj name="Equation" r:id="rId6" imgW="25654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084763"/>
                        <a:ext cx="5008562" cy="8524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27088" y="1341438"/>
            <a:ext cx="7529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cs typeface="Arial" charset="0"/>
              </a:rPr>
              <a:t>PUIMURI (”jos ei leikkaa, niin puimuri leikkaa”)</a:t>
            </a: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1187450" y="1989138"/>
            <a:ext cx="3552825" cy="550862"/>
            <a:chOff x="735" y="1414"/>
            <a:chExt cx="2238" cy="347"/>
          </a:xfrm>
        </p:grpSpPr>
        <p:sp>
          <p:nvSpPr>
            <p:cNvPr id="7197" name="Text Box 8"/>
            <p:cNvSpPr txBox="1">
              <a:spLocks noChangeArrowheads="1"/>
            </p:cNvSpPr>
            <p:nvPr/>
          </p:nvSpPr>
          <p:spPr bwMode="auto">
            <a:xfrm>
              <a:off x="735" y="1414"/>
              <a:ext cx="868" cy="3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cs typeface="Arial" charset="0"/>
                </a:rPr>
                <a:t>P = U</a:t>
              </a:r>
              <a:r>
                <a:rPr lang="en-US">
                  <a:cs typeface="Arial" charset="0"/>
                </a:rPr>
                <a:t>·I </a:t>
              </a:r>
            </a:p>
          </p:txBody>
        </p:sp>
        <p:sp>
          <p:nvSpPr>
            <p:cNvPr id="7198" name="Text Box 9"/>
            <p:cNvSpPr txBox="1">
              <a:spLocks noChangeArrowheads="1"/>
            </p:cNvSpPr>
            <p:nvPr/>
          </p:nvSpPr>
          <p:spPr bwMode="auto">
            <a:xfrm>
              <a:off x="1701" y="1434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cs typeface="Arial" charset="0"/>
                </a:rPr>
                <a:t>M</a:t>
              </a:r>
            </a:p>
          </p:txBody>
        </p:sp>
        <p:sp>
          <p:nvSpPr>
            <p:cNvPr id="7199" name="Text Box 10"/>
            <p:cNvSpPr txBox="1">
              <a:spLocks noChangeArrowheads="1"/>
            </p:cNvSpPr>
            <p:nvPr/>
          </p:nvSpPr>
          <p:spPr bwMode="auto">
            <a:xfrm>
              <a:off x="2154" y="1434"/>
              <a:ext cx="819" cy="3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cs typeface="Arial" charset="0"/>
                </a:rPr>
                <a:t>U = R</a:t>
              </a:r>
              <a:r>
                <a:rPr lang="en-US">
                  <a:cs typeface="Arial" charset="0"/>
                </a:rPr>
                <a:t>·I</a:t>
              </a:r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135688" y="2100263"/>
            <a:ext cx="2351087" cy="1373187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cs typeface="Arial" charset="0"/>
              </a:rPr>
              <a:t>U = jännite</a:t>
            </a:r>
          </a:p>
          <a:p>
            <a:pPr eaLnBrk="1" hangingPunct="1"/>
            <a:r>
              <a:rPr lang="fi-FI">
                <a:cs typeface="Arial" charset="0"/>
              </a:rPr>
              <a:t>I = virta</a:t>
            </a:r>
          </a:p>
          <a:p>
            <a:pPr eaLnBrk="1" hangingPunct="1"/>
            <a:r>
              <a:rPr lang="fi-FI">
                <a:cs typeface="Arial" charset="0"/>
              </a:rPr>
              <a:t>R = resistansi</a:t>
            </a:r>
          </a:p>
        </p:txBody>
      </p: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6588125" y="4724400"/>
            <a:ext cx="792163" cy="1512888"/>
            <a:chOff x="4286" y="2704"/>
            <a:chExt cx="499" cy="953"/>
          </a:xfrm>
        </p:grpSpPr>
        <p:sp>
          <p:nvSpPr>
            <p:cNvPr id="7187" name="Rectangle 13"/>
            <p:cNvSpPr>
              <a:spLocks noChangeArrowheads="1"/>
            </p:cNvSpPr>
            <p:nvPr/>
          </p:nvSpPr>
          <p:spPr bwMode="auto">
            <a:xfrm>
              <a:off x="4286" y="2976"/>
              <a:ext cx="136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188" name="Rectangle 14"/>
            <p:cNvSpPr>
              <a:spLocks noChangeArrowheads="1"/>
            </p:cNvSpPr>
            <p:nvPr/>
          </p:nvSpPr>
          <p:spPr bwMode="auto">
            <a:xfrm>
              <a:off x="4649" y="2976"/>
              <a:ext cx="136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189" name="Line 15"/>
            <p:cNvSpPr>
              <a:spLocks noChangeShapeType="1"/>
            </p:cNvSpPr>
            <p:nvPr/>
          </p:nvSpPr>
          <p:spPr bwMode="auto">
            <a:xfrm flipV="1">
              <a:off x="4377" y="2840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190" name="Line 16"/>
            <p:cNvSpPr>
              <a:spLocks noChangeShapeType="1"/>
            </p:cNvSpPr>
            <p:nvPr/>
          </p:nvSpPr>
          <p:spPr bwMode="auto">
            <a:xfrm flipV="1">
              <a:off x="4740" y="2840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191" name="Line 17"/>
            <p:cNvSpPr>
              <a:spLocks noChangeShapeType="1"/>
            </p:cNvSpPr>
            <p:nvPr/>
          </p:nvSpPr>
          <p:spPr bwMode="auto">
            <a:xfrm>
              <a:off x="4377" y="284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192" name="Line 18"/>
            <p:cNvSpPr>
              <a:spLocks noChangeShapeType="1"/>
            </p:cNvSpPr>
            <p:nvPr/>
          </p:nvSpPr>
          <p:spPr bwMode="auto">
            <a:xfrm flipV="1">
              <a:off x="4558" y="2704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193" name="Line 19"/>
            <p:cNvSpPr>
              <a:spLocks noChangeShapeType="1"/>
            </p:cNvSpPr>
            <p:nvPr/>
          </p:nvSpPr>
          <p:spPr bwMode="auto">
            <a:xfrm>
              <a:off x="4377" y="338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194" name="Line 20"/>
            <p:cNvSpPr>
              <a:spLocks noChangeShapeType="1"/>
            </p:cNvSpPr>
            <p:nvPr/>
          </p:nvSpPr>
          <p:spPr bwMode="auto">
            <a:xfrm>
              <a:off x="4694" y="338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195" name="Line 21"/>
            <p:cNvSpPr>
              <a:spLocks noChangeShapeType="1"/>
            </p:cNvSpPr>
            <p:nvPr/>
          </p:nvSpPr>
          <p:spPr bwMode="auto">
            <a:xfrm>
              <a:off x="4377" y="3521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196" name="Line 22"/>
            <p:cNvSpPr>
              <a:spLocks noChangeShapeType="1"/>
            </p:cNvSpPr>
            <p:nvPr/>
          </p:nvSpPr>
          <p:spPr bwMode="auto">
            <a:xfrm>
              <a:off x="4558" y="3521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5003800" y="4437063"/>
            <a:ext cx="2951163" cy="215900"/>
            <a:chOff x="657" y="3612"/>
            <a:chExt cx="1859" cy="136"/>
          </a:xfrm>
        </p:grpSpPr>
        <p:sp>
          <p:nvSpPr>
            <p:cNvPr id="7180" name="Rectangle 24"/>
            <p:cNvSpPr>
              <a:spLocks noChangeArrowheads="1"/>
            </p:cNvSpPr>
            <p:nvPr/>
          </p:nvSpPr>
          <p:spPr bwMode="auto">
            <a:xfrm>
              <a:off x="884" y="3612"/>
              <a:ext cx="31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181" name="Rectangle 25"/>
            <p:cNvSpPr>
              <a:spLocks noChangeArrowheads="1"/>
            </p:cNvSpPr>
            <p:nvPr/>
          </p:nvSpPr>
          <p:spPr bwMode="auto">
            <a:xfrm>
              <a:off x="1429" y="3612"/>
              <a:ext cx="31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182" name="Rectangle 26"/>
            <p:cNvSpPr>
              <a:spLocks noChangeArrowheads="1"/>
            </p:cNvSpPr>
            <p:nvPr/>
          </p:nvSpPr>
          <p:spPr bwMode="auto">
            <a:xfrm>
              <a:off x="1973" y="3612"/>
              <a:ext cx="318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cxnSp>
          <p:nvCxnSpPr>
            <p:cNvPr id="7183" name="AutoShape 27"/>
            <p:cNvCxnSpPr>
              <a:cxnSpLocks noChangeShapeType="1"/>
              <a:stCxn id="7180" idx="3"/>
              <a:endCxn id="7181" idx="1"/>
            </p:cNvCxnSpPr>
            <p:nvPr/>
          </p:nvCxnSpPr>
          <p:spPr bwMode="auto">
            <a:xfrm>
              <a:off x="1202" y="3680"/>
              <a:ext cx="22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4" name="AutoShape 28"/>
            <p:cNvCxnSpPr>
              <a:cxnSpLocks noChangeShapeType="1"/>
              <a:stCxn id="7181" idx="3"/>
              <a:endCxn id="7182" idx="1"/>
            </p:cNvCxnSpPr>
            <p:nvPr/>
          </p:nvCxnSpPr>
          <p:spPr bwMode="auto">
            <a:xfrm>
              <a:off x="1747" y="3680"/>
              <a:ext cx="2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5" name="AutoShape 29"/>
            <p:cNvCxnSpPr>
              <a:cxnSpLocks noChangeShapeType="1"/>
            </p:cNvCxnSpPr>
            <p:nvPr/>
          </p:nvCxnSpPr>
          <p:spPr bwMode="auto">
            <a:xfrm>
              <a:off x="2290" y="3702"/>
              <a:ext cx="2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6" name="AutoShape 30"/>
            <p:cNvCxnSpPr>
              <a:cxnSpLocks noChangeShapeType="1"/>
            </p:cNvCxnSpPr>
            <p:nvPr/>
          </p:nvCxnSpPr>
          <p:spPr bwMode="auto">
            <a:xfrm>
              <a:off x="657" y="3702"/>
              <a:ext cx="2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6175" name="Object 31"/>
          <p:cNvGraphicFramePr>
            <a:graphicFrameLocks noChangeAspect="1"/>
          </p:cNvGraphicFramePr>
          <p:nvPr/>
        </p:nvGraphicFramePr>
        <p:xfrm>
          <a:off x="2139950" y="2852738"/>
          <a:ext cx="14541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8" imgW="761669" imgH="393529" progId="Equation.DSMT4">
                  <p:embed/>
                </p:oleObj>
              </mc:Choice>
              <mc:Fallback>
                <p:oleObj name="Equation" r:id="rId8" imgW="761669" imgH="393529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2852738"/>
                        <a:ext cx="1454150" cy="7508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0" grpId="0"/>
      <p:bldP spid="615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Itseinduktio (käämin)</a:t>
            </a:r>
          </a:p>
        </p:txBody>
      </p:sp>
      <p:graphicFrame>
        <p:nvGraphicFramePr>
          <p:cNvPr id="43011" name="Object 5"/>
          <p:cNvGraphicFramePr>
            <a:graphicFrameLocks noChangeAspect="1"/>
          </p:cNvGraphicFramePr>
          <p:nvPr/>
        </p:nvGraphicFramePr>
        <p:xfrm>
          <a:off x="1258888" y="3644900"/>
          <a:ext cx="200501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Equation" r:id="rId3" imgW="698197" imgH="393529" progId="Equation.DSMT4">
                  <p:embed/>
                </p:oleObj>
              </mc:Choice>
              <mc:Fallback>
                <p:oleObj name="Equation" r:id="rId3" imgW="69819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644900"/>
                        <a:ext cx="2005012" cy="1130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663575" y="1452563"/>
            <a:ext cx="82470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Jos käämissä oleva virta muuttuu, aiheuttaa</a:t>
            </a:r>
            <a:br>
              <a:rPr lang="fi-FI"/>
            </a:br>
            <a:r>
              <a:rPr lang="fi-FI"/>
              <a:t>se muuttuvan magneettikentän, joka puolestaan</a:t>
            </a:r>
            <a:br>
              <a:rPr lang="fi-FI"/>
            </a:br>
            <a:r>
              <a:rPr lang="fi-FI"/>
              <a:t>indusoi käämiin </a:t>
            </a:r>
            <a:r>
              <a:rPr lang="fi-FI" b="1"/>
              <a:t>muutosta vastustavan</a:t>
            </a:r>
            <a:r>
              <a:rPr lang="fi-FI"/>
              <a:t> jännitteen.</a:t>
            </a:r>
          </a:p>
        </p:txBody>
      </p:sp>
      <p:graphicFrame>
        <p:nvGraphicFramePr>
          <p:cNvPr id="43013" name="Object 8"/>
          <p:cNvGraphicFramePr>
            <a:graphicFrameLocks noChangeAspect="1"/>
          </p:cNvGraphicFramePr>
          <p:nvPr/>
        </p:nvGraphicFramePr>
        <p:xfrm>
          <a:off x="3995738" y="3213100"/>
          <a:ext cx="4016375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Equation" r:id="rId5" imgW="2108200" imgH="914400" progId="Equation.DSMT4">
                  <p:embed/>
                </p:oleObj>
              </mc:Choice>
              <mc:Fallback>
                <p:oleObj name="Equation" r:id="rId5" imgW="2108200" imgH="914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213100"/>
                        <a:ext cx="4016375" cy="17414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1403350" y="5445125"/>
          <a:ext cx="16922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7" imgW="748975" imgH="393529" progId="Equation.DSMT4">
                  <p:embed/>
                </p:oleObj>
              </mc:Choice>
              <mc:Fallback>
                <p:oleObj name="Equation" r:id="rId7" imgW="748975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445125"/>
                        <a:ext cx="1692275" cy="889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3708400" y="5516563"/>
          <a:ext cx="35290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9" imgW="1904174" imgH="355446" progId="Equation.DSMT4">
                  <p:embed/>
                </p:oleObj>
              </mc:Choice>
              <mc:Fallback>
                <p:oleObj name="Equation" r:id="rId9" imgW="1904174" imgH="35544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16563"/>
                        <a:ext cx="3529013" cy="6588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Käämin päiden välinen jännite</a:t>
            </a:r>
          </a:p>
        </p:txBody>
      </p:sp>
      <p:pic>
        <p:nvPicPr>
          <p:cNvPr id="44035" name="Picture 5" descr="ka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97000"/>
            <a:ext cx="34575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879475" y="2749550"/>
            <a:ext cx="7251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Olkoon käämin resistanssi R ja induktanssi L</a:t>
            </a:r>
          </a:p>
          <a:p>
            <a:pPr eaLnBrk="1" hangingPunct="1"/>
            <a:r>
              <a:rPr lang="fi-FI"/>
              <a:t>Tällöin käämin päiden välillä on jännite U</a:t>
            </a:r>
            <a:r>
              <a:rPr lang="fi-FI" baseline="-25000"/>
              <a:t>AB</a:t>
            </a:r>
            <a:r>
              <a:rPr lang="fi-FI"/>
              <a:t> </a:t>
            </a:r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1258888" y="3716338"/>
          <a:ext cx="446563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4" imgW="1777229" imgH="393529" progId="Equation.DSMT4">
                  <p:embed/>
                </p:oleObj>
              </mc:Choice>
              <mc:Fallback>
                <p:oleObj name="Equation" r:id="rId4" imgW="1777229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716338"/>
                        <a:ext cx="4465637" cy="987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879475" y="5700713"/>
            <a:ext cx="65420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Jos virta ei muutu, jännitehäviö aiheutuu</a:t>
            </a:r>
            <a:br>
              <a:rPr lang="fi-FI"/>
            </a:br>
            <a:r>
              <a:rPr lang="fi-FI"/>
              <a:t>pelkästään ohmisesta resistanssista R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258888" y="5013325"/>
            <a:ext cx="7750175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Ohminen jännitehäviö  Induktanssista aiheutuva</a:t>
            </a:r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V="1">
            <a:off x="3059113" y="4437063"/>
            <a:ext cx="1081087" cy="64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H="1" flipV="1">
            <a:off x="5651500" y="4724400"/>
            <a:ext cx="433388" cy="3603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62473" grpId="0" animBg="1"/>
      <p:bldP spid="62474" grpId="0" animBg="1"/>
      <p:bldP spid="6247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60363" y="177800"/>
            <a:ext cx="862965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Tehtävä 2-43:</a:t>
            </a:r>
            <a:r>
              <a:rPr lang="fi-FI"/>
              <a:t> Käämi kytkettiin tasajännitelähteeseen</a:t>
            </a:r>
            <a:br>
              <a:rPr lang="fi-FI"/>
            </a:br>
            <a:r>
              <a:rPr lang="fi-FI"/>
              <a:t>(E=6,2 V, R</a:t>
            </a:r>
            <a:r>
              <a:rPr lang="fi-FI" baseline="-25000"/>
              <a:t>s</a:t>
            </a:r>
            <a:r>
              <a:rPr lang="fi-FI"/>
              <a:t> =sisäinen resistanssi </a:t>
            </a:r>
            <a:r>
              <a:rPr lang="fi-FI">
                <a:cs typeface="Arial" charset="0"/>
              </a:rPr>
              <a:t>≈ 0) hetkellä t=0.</a:t>
            </a:r>
            <a:br>
              <a:rPr lang="fi-FI">
                <a:cs typeface="Arial" charset="0"/>
              </a:rPr>
            </a:br>
            <a:r>
              <a:rPr lang="fi-FI">
                <a:cs typeface="Arial" charset="0"/>
              </a:rPr>
              <a:t>Käämin läpi kulkeva virta kasvoi alla olevan kuvan</a:t>
            </a:r>
            <a:br>
              <a:rPr lang="fi-FI">
                <a:cs typeface="Arial" charset="0"/>
              </a:rPr>
            </a:br>
            <a:r>
              <a:rPr lang="fi-FI">
                <a:cs typeface="Arial" charset="0"/>
              </a:rPr>
              <a:t>mukaisesti.</a:t>
            </a:r>
          </a:p>
          <a:p>
            <a:pPr eaLnBrk="1" hangingPunct="1"/>
            <a:r>
              <a:rPr lang="fi-FI">
                <a:cs typeface="Arial" charset="0"/>
              </a:rPr>
              <a:t>a) Selitä, miksi virta muuttui kaavion mukaisesti.</a:t>
            </a:r>
          </a:p>
          <a:p>
            <a:pPr eaLnBrk="1" hangingPunct="1"/>
            <a:r>
              <a:rPr lang="fi-FI">
                <a:cs typeface="Arial" charset="0"/>
              </a:rPr>
              <a:t>b) Kuinka suuri oli käämin resistanssi?</a:t>
            </a:r>
          </a:p>
          <a:p>
            <a:pPr eaLnBrk="1" hangingPunct="1"/>
            <a:r>
              <a:rPr lang="fi-FI">
                <a:cs typeface="Arial" charset="0"/>
              </a:rPr>
              <a:t>c) Määritä käämin induktiojännite hetkellä 40 ms </a:t>
            </a:r>
          </a:p>
          <a:p>
            <a:pPr eaLnBrk="1" hangingPunct="1"/>
            <a:r>
              <a:rPr lang="fi-FI">
                <a:cs typeface="Arial" charset="0"/>
              </a:rPr>
              <a:t>d) Laske c-kohdan avulla käämin induktanssi.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4059238"/>
            <a:ext cx="2906713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0" y="4738688"/>
            <a:ext cx="1014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6,2 V</a:t>
            </a:r>
          </a:p>
        </p:txBody>
      </p:sp>
      <p:pic>
        <p:nvPicPr>
          <p:cNvPr id="45061" name="Picture 12" descr="2-43-kayra"/>
          <p:cNvPicPr>
            <a:picLocks noChangeAspect="1" noChangeArrowheads="1"/>
          </p:cNvPicPr>
          <p:nvPr/>
        </p:nvPicPr>
        <p:blipFill>
          <a:blip r:embed="rId3">
            <a:lum bright="-16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787775"/>
            <a:ext cx="3986212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92113" y="274638"/>
            <a:ext cx="87185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Ratkaisu tehtävään 2-43</a:t>
            </a:r>
            <a:r>
              <a:rPr lang="fi-FI"/>
              <a:t>:</a:t>
            </a:r>
          </a:p>
          <a:p>
            <a:pPr eaLnBrk="1" hangingPunct="1"/>
            <a:r>
              <a:rPr lang="fi-FI"/>
              <a:t>a) Käämi vastustaa virran kasvua. Lenzin lain mukaan</a:t>
            </a:r>
            <a:br>
              <a:rPr lang="fi-FI"/>
            </a:br>
            <a:r>
              <a:rPr lang="fi-FI"/>
              <a:t>kasvava virta indusoi käämiin magneettikentän, joka</a:t>
            </a:r>
            <a:br>
              <a:rPr lang="fi-FI"/>
            </a:br>
            <a:r>
              <a:rPr lang="fi-FI"/>
              <a:t>vastustaa virran kasvua.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477838" y="2135188"/>
            <a:ext cx="83978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b) Kun aikaa on kulunut ”riittävästi”, virta ei enää</a:t>
            </a:r>
            <a:br>
              <a:rPr lang="fi-FI"/>
            </a:br>
            <a:r>
              <a:rPr lang="fi-FI"/>
              <a:t>kasva ja käämi käyttäytyy tällöin ohmisen vastuksen</a:t>
            </a:r>
            <a:br>
              <a:rPr lang="fi-FI"/>
            </a:br>
            <a:r>
              <a:rPr lang="fi-FI"/>
              <a:t>mukaisesti. Tällöin virta on 1,2 A ja piirin resistanssi</a:t>
            </a:r>
            <a:br>
              <a:rPr lang="fi-FI"/>
            </a:br>
            <a:r>
              <a:rPr lang="fi-FI"/>
              <a:t>koostuu pelkästään käämistä (virtalähteellä 0 </a:t>
            </a:r>
            <a:r>
              <a:rPr lang="el-GR">
                <a:cs typeface="Arial" charset="0"/>
              </a:rPr>
              <a:t>Ω</a:t>
            </a:r>
            <a:r>
              <a:rPr lang="fi-FI">
                <a:cs typeface="Arial" charset="0"/>
              </a:rPr>
              <a:t>).</a:t>
            </a:r>
            <a:endParaRPr lang="el-GR">
              <a:cs typeface="Arial" charset="0"/>
            </a:endParaRPr>
          </a:p>
        </p:txBody>
      </p:sp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1465263" y="5548313"/>
          <a:ext cx="70977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Equation" r:id="rId3" imgW="2997200" imgH="419100" progId="Equation.DSMT4">
                  <p:embed/>
                </p:oleObj>
              </mc:Choice>
              <mc:Fallback>
                <p:oleObj name="Equation" r:id="rId3" imgW="29972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5548313"/>
                        <a:ext cx="7097712" cy="993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8187" name="Group 11"/>
          <p:cNvGrpSpPr>
            <a:grpSpLocks/>
          </p:cNvGrpSpPr>
          <p:nvPr/>
        </p:nvGrpSpPr>
        <p:grpSpPr bwMode="auto">
          <a:xfrm>
            <a:off x="284163" y="3916363"/>
            <a:ext cx="3497262" cy="1500187"/>
            <a:chOff x="1588" y="2440"/>
            <a:chExt cx="2203" cy="945"/>
          </a:xfrm>
        </p:grpSpPr>
        <p:pic>
          <p:nvPicPr>
            <p:cNvPr id="4608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" y="2440"/>
              <a:ext cx="1686" cy="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8" name="Text Box 9"/>
            <p:cNvSpPr txBox="1">
              <a:spLocks noChangeArrowheads="1"/>
            </p:cNvSpPr>
            <p:nvPr/>
          </p:nvSpPr>
          <p:spPr bwMode="auto">
            <a:xfrm>
              <a:off x="1588" y="2830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/>
                <a:t>E</a:t>
              </a:r>
            </a:p>
          </p:txBody>
        </p:sp>
        <p:sp>
          <p:nvSpPr>
            <p:cNvPr id="46089" name="Text Box 10"/>
            <p:cNvSpPr txBox="1">
              <a:spLocks noChangeArrowheads="1"/>
            </p:cNvSpPr>
            <p:nvPr/>
          </p:nvSpPr>
          <p:spPr bwMode="auto">
            <a:xfrm>
              <a:off x="3513" y="2822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/>
                <a:t>R</a:t>
              </a:r>
            </a:p>
          </p:txBody>
        </p:sp>
      </p:grpSp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4148138" y="4198938"/>
          <a:ext cx="40655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Equation" r:id="rId6" imgW="1816100" imgH="431800" progId="Equation.DSMT4">
                  <p:embed/>
                </p:oleObj>
              </mc:Choice>
              <mc:Fallback>
                <p:oleObj name="Equation" r:id="rId6" imgW="1816100" imgH="431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4198938"/>
                        <a:ext cx="4065587" cy="968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  <p:bldP spid="17818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422275" y="136525"/>
            <a:ext cx="4244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b="1"/>
              <a:t>Ratkaisu kohtaan 2-43c</a:t>
            </a:r>
            <a:r>
              <a:rPr lang="fi-FI"/>
              <a:t>:</a:t>
            </a:r>
          </a:p>
        </p:txBody>
      </p:sp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800100" y="2165350"/>
          <a:ext cx="41148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Equation" r:id="rId3" imgW="1637589" imgH="393529" progId="Equation.DSMT4">
                  <p:embed/>
                </p:oleObj>
              </mc:Choice>
              <mc:Fallback>
                <p:oleObj name="Equation" r:id="rId3" imgW="1637589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165350"/>
                        <a:ext cx="4114800" cy="987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554038" y="673100"/>
            <a:ext cx="76501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Piirissä virran kasvun aikana jännitehäviö</a:t>
            </a:r>
            <a:br>
              <a:rPr lang="fi-FI"/>
            </a:br>
            <a:r>
              <a:rPr lang="fi-FI"/>
              <a:t>aiheutuu käämin ohmisesta resistanssista ja</a:t>
            </a:r>
          </a:p>
          <a:p>
            <a:pPr eaLnBrk="1" hangingPunct="1"/>
            <a:r>
              <a:rPr lang="fi-FI"/>
              <a:t>käämin induktanssin aiheuttamasta induktiosta.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47713" y="3297238"/>
            <a:ext cx="7296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Käämin induktiojännitteeksi saadaan hetkellä</a:t>
            </a:r>
          </a:p>
          <a:p>
            <a:pPr eaLnBrk="1" hangingPunct="1"/>
            <a:r>
              <a:rPr lang="fi-FI"/>
              <a:t>t = 40 ms, jolloin virta </a:t>
            </a:r>
            <a:r>
              <a:rPr lang="fi-FI" b="1" i="1"/>
              <a:t>I </a:t>
            </a:r>
            <a:r>
              <a:rPr lang="fi-FI"/>
              <a:t>= 0,8 A:</a:t>
            </a:r>
            <a:endParaRPr lang="fi-FI" b="1"/>
          </a:p>
        </p:txBody>
      </p:sp>
      <p:graphicFrame>
        <p:nvGraphicFramePr>
          <p:cNvPr id="179208" name="Object 8"/>
          <p:cNvGraphicFramePr>
            <a:graphicFrameLocks noChangeAspect="1"/>
          </p:cNvGraphicFramePr>
          <p:nvPr/>
        </p:nvGraphicFramePr>
        <p:xfrm>
          <a:off x="790575" y="4416425"/>
          <a:ext cx="74914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Equation" r:id="rId5" imgW="3162300" imgH="393700" progId="Equation.DSMT4">
                  <p:embed/>
                </p:oleObj>
              </mc:Choice>
              <mc:Fallback>
                <p:oleObj name="Equation" r:id="rId5" imgW="31623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4416425"/>
                        <a:ext cx="7491413" cy="9318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9" name="Line 9"/>
          <p:cNvSpPr>
            <a:spLocks noChangeShapeType="1"/>
          </p:cNvSpPr>
          <p:nvPr/>
        </p:nvSpPr>
        <p:spPr bwMode="auto">
          <a:xfrm flipV="1">
            <a:off x="3819525" y="2979738"/>
            <a:ext cx="387350" cy="355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/>
      <p:bldP spid="179207" grpId="0"/>
      <p:bldP spid="17920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422275" y="136525"/>
            <a:ext cx="4244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b="1"/>
              <a:t>Ratkaisu kohtaan 2-43c</a:t>
            </a:r>
            <a:r>
              <a:rPr lang="fi-FI"/>
              <a:t>:</a:t>
            </a:r>
          </a:p>
        </p:txBody>
      </p:sp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1565275" y="1241425"/>
          <a:ext cx="39751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3" imgW="1637589" imgH="393529" progId="Equation.DSMT4">
                  <p:embed/>
                </p:oleObj>
              </mc:Choice>
              <mc:Fallback>
                <p:oleObj name="Equation" r:id="rId3" imgW="1637589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241425"/>
                        <a:ext cx="3975100" cy="954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585788" y="587375"/>
            <a:ext cx="7794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Virran kasvun aikana ja siis hetkellä t = 0,40 ms: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682625" y="2265363"/>
            <a:ext cx="3867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Tästä voidaan ratkaista</a:t>
            </a:r>
            <a:br>
              <a:rPr lang="fi-FI"/>
            </a:br>
            <a:r>
              <a:rPr lang="fi-FI"/>
              <a:t> induktanssi L:</a:t>
            </a:r>
          </a:p>
        </p:txBody>
      </p:sp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1025525" y="3213100"/>
          <a:ext cx="214471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5" imgW="812447" imgH="583947" progId="Equation.DSMT4">
                  <p:embed/>
                </p:oleObj>
              </mc:Choice>
              <mc:Fallback>
                <p:oleObj name="Equation" r:id="rId5" imgW="812447" imgH="58394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3213100"/>
                        <a:ext cx="2144713" cy="1543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0234" name="Picture 10"/>
          <p:cNvPicPr>
            <a:picLocks noChangeAspect="1" noChangeArrowheads="1"/>
          </p:cNvPicPr>
          <p:nvPr/>
        </p:nvPicPr>
        <p:blipFill>
          <a:blip r:embed="rId7">
            <a:lum bright="-1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355850"/>
            <a:ext cx="3795712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0235" name="Object 11"/>
          <p:cNvGraphicFramePr>
            <a:graphicFrameLocks noChangeAspect="1"/>
          </p:cNvGraphicFramePr>
          <p:nvPr/>
        </p:nvGraphicFramePr>
        <p:xfrm>
          <a:off x="1017588" y="4900613"/>
          <a:ext cx="71532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8" imgW="3886200" imgH="419100" progId="Equation.DSMT4">
                  <p:embed/>
                </p:oleObj>
              </mc:Choice>
              <mc:Fallback>
                <p:oleObj name="Equation" r:id="rId8" imgW="3886200" imgH="419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900613"/>
                        <a:ext cx="71532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6" name="Object 12"/>
          <p:cNvGraphicFramePr>
            <a:graphicFrameLocks noChangeAspect="1"/>
          </p:cNvGraphicFramePr>
          <p:nvPr/>
        </p:nvGraphicFramePr>
        <p:xfrm>
          <a:off x="2478088" y="5595938"/>
          <a:ext cx="437991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10" imgW="2311400" imgH="584200" progId="Equation.DSMT4">
                  <p:embed/>
                </p:oleObj>
              </mc:Choice>
              <mc:Fallback>
                <p:oleObj name="Equation" r:id="rId10" imgW="2311400" imgH="584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5595938"/>
                        <a:ext cx="4379912" cy="11080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/>
      <p:bldP spid="1802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Induktiivinen kytkentä</a:t>
            </a: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08275"/>
            <a:ext cx="40290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1095375" y="1668463"/>
            <a:ext cx="3836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1-käämi: Jännitettä</a:t>
            </a:r>
            <a:br>
              <a:rPr lang="fi-FI"/>
            </a:br>
            <a:r>
              <a:rPr lang="fi-FI"/>
              <a:t> (ja virtaa) vaihdellaan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5200650" y="1668463"/>
            <a:ext cx="2581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2-käämiin</a:t>
            </a:r>
            <a:br>
              <a:rPr lang="fi-FI"/>
            </a:br>
            <a:r>
              <a:rPr lang="fi-FI"/>
              <a:t>indusoituu virta</a:t>
            </a:r>
          </a:p>
        </p:txBody>
      </p:sp>
      <p:graphicFrame>
        <p:nvGraphicFramePr>
          <p:cNvPr id="49158" name="Object 8"/>
          <p:cNvGraphicFramePr>
            <a:graphicFrameLocks noChangeAspect="1"/>
          </p:cNvGraphicFramePr>
          <p:nvPr/>
        </p:nvGraphicFramePr>
        <p:xfrm>
          <a:off x="1817688" y="4797425"/>
          <a:ext cx="22606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4" imgW="787058" imgH="393529" progId="Equation.DSMT4">
                  <p:embed/>
                </p:oleObj>
              </mc:Choice>
              <mc:Fallback>
                <p:oleObj name="Equation" r:id="rId4" imgW="787058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4797425"/>
                        <a:ext cx="2260600" cy="1130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10"/>
          <p:cNvGraphicFramePr>
            <a:graphicFrameLocks noChangeAspect="1"/>
          </p:cNvGraphicFramePr>
          <p:nvPr/>
        </p:nvGraphicFramePr>
        <p:xfrm>
          <a:off x="4572000" y="4725988"/>
          <a:ext cx="439261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6" imgW="2286000" imgH="685800" progId="Equation.DSMT4">
                  <p:embed/>
                </p:oleObj>
              </mc:Choice>
              <mc:Fallback>
                <p:oleObj name="Equation" r:id="rId6" imgW="228600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25988"/>
                        <a:ext cx="4392613" cy="13176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Induktioon perustuvia laitteita</a:t>
            </a: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4176713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49500"/>
            <a:ext cx="37719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592138" y="1474788"/>
            <a:ext cx="3589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/>
              <a:t>Induktiokuumennin</a:t>
            </a: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5343525" y="1474788"/>
            <a:ext cx="2305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/>
              <a:t>Induktioliesi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Sähkökitara</a:t>
            </a:r>
          </a:p>
        </p:txBody>
      </p:sp>
      <p:pic>
        <p:nvPicPr>
          <p:cNvPr id="51203" name="Picture 6" descr="sahkokita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7918450" cy="400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Mikrofoni</a:t>
            </a:r>
          </a:p>
        </p:txBody>
      </p:sp>
      <p:pic>
        <p:nvPicPr>
          <p:cNvPr id="52227" name="Picture 5" descr="mikrofon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414463"/>
            <a:ext cx="6337300" cy="468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Kondensaattori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3429000"/>
            <a:ext cx="7921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cs typeface="Arial" charset="0"/>
              </a:rPr>
              <a:t>kondensaattoria käytetään sähkövarauksen </a:t>
            </a:r>
            <a:r>
              <a:rPr lang="en-US" sz="2400" b="1">
                <a:cs typeface="Arial" charset="0"/>
              </a:rPr>
              <a:t>varastoimiseen</a:t>
            </a:r>
            <a:r>
              <a:rPr lang="en-US" sz="2400">
                <a:cs typeface="Arial" charset="0"/>
              </a:rPr>
              <a:t> ja </a:t>
            </a:r>
            <a:r>
              <a:rPr lang="en-US" sz="2400" b="1">
                <a:cs typeface="Arial" charset="0"/>
              </a:rPr>
              <a:t>purkamiseen</a:t>
            </a:r>
            <a:r>
              <a:rPr lang="en-US" sz="2400">
                <a:cs typeface="Arial" charset="0"/>
              </a:rPr>
              <a:t> </a:t>
            </a:r>
            <a:r>
              <a:rPr lang="en-US" sz="2400">
                <a:cs typeface="Arial" charset="0"/>
                <a:sym typeface="Wingdings" pitchFamily="2" charset="2"/>
              </a:rPr>
              <a:t> Jännite &amp; virtapulssi</a:t>
            </a:r>
            <a:endParaRPr lang="en-US" sz="2400">
              <a:cs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cs typeface="Arial" charset="0"/>
              </a:rPr>
              <a:t>kondensaattori koostuu kahdesta levystä, joiden välillä vaikuttaa kapasitanssi (varauskyky)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516688" y="1196975"/>
          <a:ext cx="216376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4" imgW="1171440" imgH="390600" progId="Equation.3">
                  <p:embed/>
                </p:oleObj>
              </mc:Choice>
              <mc:Fallback>
                <p:oleObj name="Equation" r:id="rId4" imgW="1171440" imgH="390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196975"/>
                        <a:ext cx="2163762" cy="7381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443663" y="2349500"/>
          <a:ext cx="14874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6" imgW="714240" imgH="390600" progId="Equation.DSMT4">
                  <p:embed/>
                </p:oleObj>
              </mc:Choice>
              <mc:Fallback>
                <p:oleObj name="Equation" r:id="rId6" imgW="714240" imgH="390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349500"/>
                        <a:ext cx="1487487" cy="833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211638" y="1341438"/>
            <a:ext cx="216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kapasitanssi C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95825" y="2439988"/>
            <a:ext cx="123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Energia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835150" y="1268413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268538" y="1268413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476375" y="1989138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268538" y="1989138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575550" y="350838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jännite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8459788" y="765175"/>
            <a:ext cx="73025" cy="576263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496050" y="566738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varaus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019925" y="981075"/>
            <a:ext cx="73025" cy="287338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92138" y="5248275"/>
            <a:ext cx="7650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Kapasitanssin yksikkö on 1 F = 1 faradi (valtavan suuri)</a:t>
            </a:r>
          </a:p>
          <a:p>
            <a:pPr eaLnBrk="1" hangingPunct="1"/>
            <a:r>
              <a:rPr lang="fi-FI" sz="2400">
                <a:cs typeface="Arial" charset="0"/>
              </a:rPr>
              <a:t>Käytännössä milli-, mikro-, nano ja pikofaradeja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Metallinilmaisin</a:t>
            </a:r>
          </a:p>
        </p:txBody>
      </p:sp>
      <p:pic>
        <p:nvPicPr>
          <p:cNvPr id="532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38163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7" descr="metallinilmaisimen_kaavio"/>
          <p:cNvPicPr>
            <a:picLocks noChangeAspect="1" noChangeArrowheads="1"/>
          </p:cNvPicPr>
          <p:nvPr/>
        </p:nvPicPr>
        <p:blipFill>
          <a:blip r:embed="rId3">
            <a:lum bright="-20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352901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4787900" y="3114675"/>
            <a:ext cx="41529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Käämi 1 indusoi metalliin M</a:t>
            </a:r>
            <a:br>
              <a:rPr lang="fi-FI" sz="2400"/>
            </a:br>
            <a:r>
              <a:rPr lang="fi-FI" sz="2400"/>
              <a:t>pyörrevirtoja.</a:t>
            </a:r>
          </a:p>
          <a:p>
            <a:pPr eaLnBrk="1" hangingPunct="1"/>
            <a:r>
              <a:rPr lang="fi-FI" sz="2400"/>
              <a:t>Käämi 2 mittaa syntyneet</a:t>
            </a:r>
            <a:br>
              <a:rPr lang="fi-FI" sz="2400"/>
            </a:br>
            <a:r>
              <a:rPr lang="fi-FI" sz="2400"/>
              <a:t>virrat ja paljastaa niiden</a:t>
            </a:r>
            <a:br>
              <a:rPr lang="fi-FI" sz="2400"/>
            </a:br>
            <a:r>
              <a:rPr lang="fi-FI" sz="2400"/>
              <a:t>avulla metallin M.</a:t>
            </a:r>
          </a:p>
          <a:p>
            <a:pPr eaLnBrk="1" hangingPunct="1"/>
            <a:r>
              <a:rPr lang="fi-FI" sz="2400"/>
              <a:t>(Käämin 1 magneettivuo ei</a:t>
            </a:r>
            <a:br>
              <a:rPr lang="fi-FI" sz="2400"/>
            </a:br>
            <a:r>
              <a:rPr lang="fi-FI" sz="2400"/>
              <a:t>näy käämille 2 (kohtisuoruus)</a:t>
            </a:r>
            <a:br>
              <a:rPr lang="fi-FI" sz="2400"/>
            </a:br>
            <a:r>
              <a:rPr lang="fi-FI" sz="2400"/>
              <a:t>vain metallin pyörevirtojen</a:t>
            </a:r>
            <a:br>
              <a:rPr lang="fi-FI" sz="2400"/>
            </a:br>
            <a:r>
              <a:rPr lang="fi-FI" sz="2400"/>
              <a:t>kenttä näkyy käämille 2)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Metallinpaljastin</a:t>
            </a:r>
          </a:p>
        </p:txBody>
      </p:sp>
      <p:pic>
        <p:nvPicPr>
          <p:cNvPr id="54275" name="Picture 5" descr="metallinilmai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4150"/>
            <a:ext cx="4598987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779463" y="51260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747713" y="4373563"/>
            <a:ext cx="78914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Toinen käämi synnyttää värähtelevän </a:t>
            </a:r>
            <a:br>
              <a:rPr lang="fi-FI"/>
            </a:br>
            <a:r>
              <a:rPr lang="fi-FI"/>
              <a:t>magneettikentän, joka indusoi metallikappaleisiin</a:t>
            </a:r>
            <a:br>
              <a:rPr lang="fi-FI"/>
            </a:br>
            <a:r>
              <a:rPr lang="fi-FI"/>
              <a:t>pyörrevirtoja. </a:t>
            </a:r>
            <a:br>
              <a:rPr lang="fi-FI"/>
            </a:br>
            <a:r>
              <a:rPr lang="fi-FI"/>
              <a:t>Toinen käämi lukee niitä </a:t>
            </a:r>
            <a:r>
              <a:rPr lang="fi-FI">
                <a:sym typeface="Wingdings" pitchFamily="2" charset="2"/>
              </a:rPr>
              <a:t> paljastaa metallit</a:t>
            </a:r>
            <a:endParaRPr lang="fi-FI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Käämin magneettikentän energia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093788" y="1604963"/>
          <a:ext cx="209708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Equation" r:id="rId3" imgW="736600" imgH="419100" progId="Equation.DSMT4">
                  <p:embed/>
                </p:oleObj>
              </mc:Choice>
              <mc:Fallback>
                <p:oleObj name="Equation" r:id="rId3" imgW="7366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4963"/>
                        <a:ext cx="2097087" cy="1193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210050" y="1665288"/>
          <a:ext cx="41751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Equation" r:id="rId5" imgW="1955800" imgH="520700" progId="Equation.DSMT4">
                  <p:embed/>
                </p:oleObj>
              </mc:Choice>
              <mc:Fallback>
                <p:oleObj name="Equation" r:id="rId5" imgW="1955800" imgH="520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1665288"/>
                        <a:ext cx="4175125" cy="11112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95288" y="3119438"/>
            <a:ext cx="8048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Esim.:</a:t>
            </a:r>
            <a:r>
              <a:rPr lang="fi-FI"/>
              <a:t> Käämin resistanssi on 2,4 </a:t>
            </a:r>
            <a:r>
              <a:rPr lang="el-GR">
                <a:cs typeface="Arial" charset="0"/>
              </a:rPr>
              <a:t>Ω</a:t>
            </a:r>
            <a:r>
              <a:rPr lang="fi-FI">
                <a:cs typeface="Arial" charset="0"/>
              </a:rPr>
              <a:t> ja induktanssi</a:t>
            </a:r>
            <a:br>
              <a:rPr lang="fi-FI">
                <a:cs typeface="Arial" charset="0"/>
              </a:rPr>
            </a:br>
            <a:r>
              <a:rPr lang="fi-FI">
                <a:cs typeface="Arial" charset="0"/>
              </a:rPr>
              <a:t>0,20 H. Käämi kytketään 6,0 V jännitteeseen.</a:t>
            </a:r>
            <a:endParaRPr lang="el-GR">
              <a:cs typeface="Arial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17513" y="4356100"/>
            <a:ext cx="4360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a) Käämin läpi kytkee virta</a:t>
            </a:r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5180013" y="4254500"/>
          <a:ext cx="36036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Equation" r:id="rId7" imgW="2298700" imgH="419100" progId="Equation.DSMT4">
                  <p:embed/>
                </p:oleObj>
              </mc:Choice>
              <mc:Fallback>
                <p:oleObj name="Equation" r:id="rId7" imgW="22987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4254500"/>
                        <a:ext cx="3603625" cy="657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00063" y="5499100"/>
            <a:ext cx="4265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b) Käämin kentän energia</a:t>
            </a:r>
          </a:p>
        </p:txBody>
      </p:sp>
      <p:graphicFrame>
        <p:nvGraphicFramePr>
          <p:cNvPr id="61449" name="Object 9"/>
          <p:cNvGraphicFramePr>
            <a:graphicFrameLocks noChangeAspect="1"/>
          </p:cNvGraphicFramePr>
          <p:nvPr/>
        </p:nvGraphicFramePr>
        <p:xfrm>
          <a:off x="4954588" y="5470525"/>
          <a:ext cx="403383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Equation" r:id="rId9" imgW="2514600" imgH="419100" progId="Equation.DSMT4">
                  <p:embed/>
                </p:oleObj>
              </mc:Choice>
              <mc:Fallback>
                <p:oleObj name="Equation" r:id="rId9" imgW="25146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5470525"/>
                        <a:ext cx="4033837" cy="671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6" grpId="0"/>
      <p:bldP spid="6144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i-FI" smtClean="0"/>
              <a:t>Muuntaja</a:t>
            </a:r>
          </a:p>
        </p:txBody>
      </p:sp>
      <p:pic>
        <p:nvPicPr>
          <p:cNvPr id="56323" name="Picture 5" descr="muuntaja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5472112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971550" y="3716338"/>
            <a:ext cx="66341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Sama magneettivuo kulkee ensiökäämin</a:t>
            </a:r>
            <a:br>
              <a:rPr lang="fi-FI"/>
            </a:br>
            <a:r>
              <a:rPr lang="fi-FI"/>
              <a:t>ja toisiokäämin läpi </a:t>
            </a:r>
            <a:r>
              <a:rPr lang="fi-FI">
                <a:sym typeface="Wingdings" pitchFamily="2" charset="2"/>
              </a:rPr>
              <a:t> </a:t>
            </a:r>
            <a:r>
              <a:rPr lang="fi-FI"/>
              <a:t>jännitteiden suhde</a:t>
            </a:r>
            <a:br>
              <a:rPr lang="fi-FI"/>
            </a:br>
            <a:r>
              <a:rPr lang="fi-FI"/>
              <a:t>on sama kuin käämien kierrosten suhde.</a:t>
            </a:r>
          </a:p>
        </p:txBody>
      </p:sp>
      <p:graphicFrame>
        <p:nvGraphicFramePr>
          <p:cNvPr id="56325" name="Object 7"/>
          <p:cNvGraphicFramePr>
            <a:graphicFrameLocks noChangeAspect="1"/>
          </p:cNvGraphicFramePr>
          <p:nvPr/>
        </p:nvGraphicFramePr>
        <p:xfrm>
          <a:off x="1331913" y="5373688"/>
          <a:ext cx="1728787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Equation" r:id="rId4" imgW="596900" imgH="431800" progId="Equation.DSMT4">
                  <p:embed/>
                </p:oleObj>
              </mc:Choice>
              <mc:Fallback>
                <p:oleObj name="Equation" r:id="rId4" imgW="5969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373688"/>
                        <a:ext cx="1728787" cy="1250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8"/>
          <p:cNvGraphicFramePr>
            <a:graphicFrameLocks noChangeAspect="1"/>
          </p:cNvGraphicFramePr>
          <p:nvPr/>
        </p:nvGraphicFramePr>
        <p:xfrm>
          <a:off x="4427538" y="5661025"/>
          <a:ext cx="31686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5" name="Equation" r:id="rId6" imgW="1143000" imgH="228600" progId="Equation.DSMT4">
                  <p:embed/>
                </p:oleObj>
              </mc:Choice>
              <mc:Fallback>
                <p:oleObj name="Equation" r:id="rId6" imgW="11430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661025"/>
                        <a:ext cx="3168650" cy="6334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5148263" y="5013325"/>
            <a:ext cx="261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Teho ei muutu</a:t>
            </a:r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>
            <a:off x="158750" y="1092200"/>
            <a:ext cx="1866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Vaihtovirta</a:t>
            </a:r>
            <a:br>
              <a:rPr lang="fi-FI"/>
            </a:br>
            <a:r>
              <a:rPr lang="fi-FI"/>
              <a:t>sisään</a:t>
            </a:r>
          </a:p>
        </p:txBody>
      </p:sp>
      <p:sp>
        <p:nvSpPr>
          <p:cNvPr id="56329" name="Line 11"/>
          <p:cNvSpPr>
            <a:spLocks noChangeShapeType="1"/>
          </p:cNvSpPr>
          <p:nvPr/>
        </p:nvSpPr>
        <p:spPr bwMode="auto">
          <a:xfrm>
            <a:off x="1476375" y="1628775"/>
            <a:ext cx="503238" cy="3603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>
            <a:off x="7000875" y="949325"/>
            <a:ext cx="1866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Vaihtovirta</a:t>
            </a:r>
            <a:br>
              <a:rPr lang="fi-FI"/>
            </a:br>
            <a:r>
              <a:rPr lang="fi-FI"/>
              <a:t>   ulos</a:t>
            </a:r>
          </a:p>
        </p:txBody>
      </p:sp>
      <p:sp>
        <p:nvSpPr>
          <p:cNvPr id="56331" name="Line 13"/>
          <p:cNvSpPr>
            <a:spLocks noChangeShapeType="1"/>
          </p:cNvSpPr>
          <p:nvPr/>
        </p:nvSpPr>
        <p:spPr bwMode="auto">
          <a:xfrm flipH="1">
            <a:off x="6300788" y="1700213"/>
            <a:ext cx="936625" cy="3587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663575" y="373063"/>
            <a:ext cx="81248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Esim.:</a:t>
            </a:r>
            <a:r>
              <a:rPr lang="fi-FI"/>
              <a:t> Muuntajan ensiökäämissä on 300 kierrosta</a:t>
            </a:r>
            <a:br>
              <a:rPr lang="fi-FI"/>
            </a:br>
            <a:r>
              <a:rPr lang="fi-FI"/>
              <a:t>ja toisiokäämissä 1500 kierrosta. Jos ensiöpiirissä</a:t>
            </a:r>
            <a:br>
              <a:rPr lang="fi-FI"/>
            </a:br>
            <a:r>
              <a:rPr lang="fi-FI"/>
              <a:t>on 10 V tehollinen vaihtojännite ja 2,0 A tehollinen</a:t>
            </a:r>
            <a:br>
              <a:rPr lang="fi-FI"/>
            </a:br>
            <a:r>
              <a:rPr lang="fi-FI"/>
              <a:t>vaihtovirta.</a:t>
            </a: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519113" y="2173288"/>
            <a:ext cx="3959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a) Toisiopiirin jännite =?</a:t>
            </a: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663575" y="3541713"/>
            <a:ext cx="3679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b) Toisiopiirin virta = ?</a:t>
            </a:r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663575" y="4908550"/>
            <a:ext cx="361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c) Ensiöpiirin teho = ?</a:t>
            </a:r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735013" y="5916613"/>
            <a:ext cx="3700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d) Toisiopiirin teho = ?</a:t>
            </a:r>
          </a:p>
        </p:txBody>
      </p:sp>
      <p:graphicFrame>
        <p:nvGraphicFramePr>
          <p:cNvPr id="57351" name="Object 9"/>
          <p:cNvGraphicFramePr>
            <a:graphicFrameLocks noChangeAspect="1"/>
          </p:cNvGraphicFramePr>
          <p:nvPr/>
        </p:nvGraphicFramePr>
        <p:xfrm>
          <a:off x="6084888" y="1773238"/>
          <a:ext cx="28082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1" name="Equation" r:id="rId3" imgW="1371600" imgH="457200" progId="Equation.DSMT4">
                  <p:embed/>
                </p:oleObj>
              </mc:Choice>
              <mc:Fallback>
                <p:oleObj name="Equation" r:id="rId3" imgW="13716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773238"/>
                        <a:ext cx="2808287" cy="936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CCFF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8" name="Object 10"/>
          <p:cNvGraphicFramePr>
            <a:graphicFrameLocks noChangeAspect="1"/>
          </p:cNvGraphicFramePr>
          <p:nvPr/>
        </p:nvGraphicFramePr>
        <p:xfrm>
          <a:off x="1258888" y="2708275"/>
          <a:ext cx="46815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2" name="Equation" r:id="rId5" imgW="2844800" imgH="431800" progId="Equation.DSMT4">
                  <p:embed/>
                </p:oleObj>
              </mc:Choice>
              <mc:Fallback>
                <p:oleObj name="Equation" r:id="rId5" imgW="28448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708275"/>
                        <a:ext cx="4681537" cy="711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9" name="Object 11"/>
          <p:cNvGraphicFramePr>
            <a:graphicFrameLocks noChangeAspect="1"/>
          </p:cNvGraphicFramePr>
          <p:nvPr/>
        </p:nvGraphicFramePr>
        <p:xfrm>
          <a:off x="1258888" y="4076700"/>
          <a:ext cx="47529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3" name="Equation" r:id="rId7" imgW="3187700" imgH="431800" progId="Equation.DSMT4">
                  <p:embed/>
                </p:oleObj>
              </mc:Choice>
              <mc:Fallback>
                <p:oleObj name="Equation" r:id="rId7" imgW="31877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76700"/>
                        <a:ext cx="4752975" cy="644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6208713" y="3663950"/>
            <a:ext cx="2676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(Kun jännite 5-kert</a:t>
            </a:r>
            <a:br>
              <a:rPr lang="fi-FI" sz="2400"/>
            </a:br>
            <a:r>
              <a:rPr lang="fi-FI" sz="2400"/>
              <a:t>virta 1/5-osaan)</a:t>
            </a:r>
          </a:p>
        </p:txBody>
      </p:sp>
      <p:graphicFrame>
        <p:nvGraphicFramePr>
          <p:cNvPr id="94221" name="Object 13"/>
          <p:cNvGraphicFramePr>
            <a:graphicFrameLocks noChangeAspect="1"/>
          </p:cNvGraphicFramePr>
          <p:nvPr/>
        </p:nvGraphicFramePr>
        <p:xfrm>
          <a:off x="4629150" y="5013325"/>
          <a:ext cx="39322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4" name="Equation" r:id="rId9" imgW="2044700" imgH="228600" progId="Equation.DSMT4">
                  <p:embed/>
                </p:oleObj>
              </mc:Choice>
              <mc:Fallback>
                <p:oleObj name="Equation" r:id="rId9" imgW="20447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5013325"/>
                        <a:ext cx="3932238" cy="4397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5040313" y="5821363"/>
            <a:ext cx="1984375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sama 20 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/>
      <p:bldP spid="942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Vaihtovirran synty</a:t>
            </a: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>
            <a:lum bright="-2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4105275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1403350" y="5157788"/>
          <a:ext cx="53292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4" imgW="1688367" imgH="203112" progId="Equation.DSMT4">
                  <p:embed/>
                </p:oleObj>
              </mc:Choice>
              <mc:Fallback>
                <p:oleObj name="Equation" r:id="rId4" imgW="1688367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157788"/>
                        <a:ext cx="5329238" cy="641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5003800" y="227647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 b="1"/>
              <a:t>B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84213" y="3716338"/>
            <a:ext cx="79644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Johdinsilmukka pyörii </a:t>
            </a:r>
            <a:r>
              <a:rPr lang="fi-FI" b="1"/>
              <a:t>vakiokulmanopeudella</a:t>
            </a:r>
            <a:r>
              <a:rPr lang="fi-FI"/>
              <a:t> </a:t>
            </a:r>
            <a:r>
              <a:rPr lang="el-GR">
                <a:cs typeface="Arial" charset="0"/>
              </a:rPr>
              <a:t>ω</a:t>
            </a:r>
            <a:r>
              <a:rPr lang="fi-FI">
                <a:cs typeface="Arial" charset="0"/>
              </a:rPr>
              <a:t> </a:t>
            </a:r>
            <a:br>
              <a:rPr lang="fi-FI">
                <a:cs typeface="Arial" charset="0"/>
              </a:rPr>
            </a:br>
            <a:r>
              <a:rPr lang="fi-FI"/>
              <a:t>magneettikentässä B. Jos kiertokulma on </a:t>
            </a:r>
            <a:r>
              <a:rPr lang="el-GR">
                <a:cs typeface="Arial" charset="0"/>
              </a:rPr>
              <a:t>α</a:t>
            </a:r>
            <a:r>
              <a:rPr lang="fi-FI">
                <a:cs typeface="Arial" charset="0"/>
              </a:rPr>
              <a:t>, niin</a:t>
            </a:r>
            <a:br>
              <a:rPr lang="fi-FI">
                <a:cs typeface="Arial" charset="0"/>
              </a:rPr>
            </a:br>
            <a:r>
              <a:rPr lang="fi-FI">
                <a:cs typeface="Arial" charset="0"/>
              </a:rPr>
              <a:t> silmukan läpi kulkee vuo </a:t>
            </a:r>
            <a:r>
              <a:rPr lang="el-GR">
                <a:cs typeface="Arial" charset="0"/>
              </a:rPr>
              <a:t>Φ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5848350" y="1524000"/>
            <a:ext cx="2740025" cy="1373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Kulmanopeus </a:t>
            </a:r>
            <a:r>
              <a:rPr lang="el-GR">
                <a:cs typeface="Arial" charset="0"/>
              </a:rPr>
              <a:t>ω</a:t>
            </a:r>
            <a:r>
              <a:rPr lang="fi-FI">
                <a:cs typeface="Arial" charset="0"/>
              </a:rPr>
              <a:t/>
            </a:r>
            <a:br>
              <a:rPr lang="fi-FI">
                <a:cs typeface="Arial" charset="0"/>
              </a:rPr>
            </a:br>
            <a:r>
              <a:rPr lang="fi-FI">
                <a:cs typeface="Arial" charset="0"/>
              </a:rPr>
              <a:t>Kiertokulma </a:t>
            </a:r>
            <a:r>
              <a:rPr lang="el-GR">
                <a:cs typeface="Arial" charset="0"/>
              </a:rPr>
              <a:t>α</a:t>
            </a:r>
            <a:r>
              <a:rPr lang="fi-FI">
                <a:cs typeface="Arial" charset="0"/>
              </a:rPr>
              <a:t/>
            </a:r>
            <a:br>
              <a:rPr lang="fi-FI">
                <a:cs typeface="Arial" charset="0"/>
              </a:rPr>
            </a:br>
            <a:r>
              <a:rPr lang="el-GR">
                <a:cs typeface="Arial" charset="0"/>
              </a:rPr>
              <a:t>α</a:t>
            </a:r>
            <a:r>
              <a:rPr lang="fi-FI">
                <a:cs typeface="Arial" charset="0"/>
              </a:rPr>
              <a:t> = </a:t>
            </a:r>
            <a:r>
              <a:rPr lang="el-GR">
                <a:cs typeface="Arial" charset="0"/>
              </a:rPr>
              <a:t>ω•</a:t>
            </a:r>
            <a:r>
              <a:rPr lang="fi-FI">
                <a:cs typeface="Arial" charset="0"/>
              </a:rPr>
              <a:t>t</a:t>
            </a:r>
            <a:endParaRPr lang="el-GR">
              <a:cs typeface="Arial" charset="0"/>
            </a:endParaRPr>
          </a:p>
        </p:txBody>
      </p:sp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4716463" y="5876925"/>
          <a:ext cx="229393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Equation" r:id="rId6" imgW="1167893" imgH="393529" progId="Equation.DSMT4">
                  <p:embed/>
                </p:oleObj>
              </mc:Choice>
              <mc:Fallback>
                <p:oleObj name="Equation" r:id="rId6" imgW="1167893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876925"/>
                        <a:ext cx="2293937" cy="7731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63575" y="5989638"/>
            <a:ext cx="3724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Indusoitunut jännite e</a:t>
            </a:r>
            <a:r>
              <a:rPr lang="fi-FI" baseline="-25000"/>
              <a:t>i</a:t>
            </a:r>
            <a:r>
              <a:rPr lang="fi-F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  <p:bldP spid="819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Vaihtovirran synty</a:t>
            </a:r>
          </a:p>
        </p:txBody>
      </p:sp>
      <p:graphicFrame>
        <p:nvGraphicFramePr>
          <p:cNvPr id="59395" name="Object 4"/>
          <p:cNvGraphicFramePr>
            <a:graphicFrameLocks noChangeAspect="1"/>
          </p:cNvGraphicFramePr>
          <p:nvPr/>
        </p:nvGraphicFramePr>
        <p:xfrm>
          <a:off x="684213" y="3860800"/>
          <a:ext cx="53292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Equation" r:id="rId3" imgW="1688367" imgH="203112" progId="Equation.DSMT4">
                  <p:embed/>
                </p:oleObj>
              </mc:Choice>
              <mc:Fallback>
                <p:oleObj name="Equation" r:id="rId3" imgW="1688367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860800"/>
                        <a:ext cx="5329237" cy="641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5003800" y="227647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 b="1"/>
              <a:t>B</a:t>
            </a: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5848350" y="1524000"/>
            <a:ext cx="2740025" cy="1373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Kulmanopeus </a:t>
            </a:r>
            <a:r>
              <a:rPr lang="el-GR">
                <a:cs typeface="Arial" charset="0"/>
              </a:rPr>
              <a:t>ω</a:t>
            </a:r>
            <a:r>
              <a:rPr lang="fi-FI">
                <a:cs typeface="Arial" charset="0"/>
              </a:rPr>
              <a:t/>
            </a:r>
            <a:br>
              <a:rPr lang="fi-FI">
                <a:cs typeface="Arial" charset="0"/>
              </a:rPr>
            </a:br>
            <a:r>
              <a:rPr lang="fi-FI">
                <a:cs typeface="Arial" charset="0"/>
              </a:rPr>
              <a:t>Kiertokulma </a:t>
            </a:r>
            <a:r>
              <a:rPr lang="el-GR">
                <a:cs typeface="Arial" charset="0"/>
              </a:rPr>
              <a:t>α</a:t>
            </a:r>
            <a:r>
              <a:rPr lang="fi-FI">
                <a:cs typeface="Arial" charset="0"/>
              </a:rPr>
              <a:t/>
            </a:r>
            <a:br>
              <a:rPr lang="fi-FI">
                <a:cs typeface="Arial" charset="0"/>
              </a:rPr>
            </a:br>
            <a:r>
              <a:rPr lang="el-GR">
                <a:cs typeface="Arial" charset="0"/>
              </a:rPr>
              <a:t>α</a:t>
            </a:r>
            <a:r>
              <a:rPr lang="fi-FI">
                <a:cs typeface="Arial" charset="0"/>
              </a:rPr>
              <a:t> = </a:t>
            </a:r>
            <a:r>
              <a:rPr lang="el-GR">
                <a:cs typeface="Arial" charset="0"/>
              </a:rPr>
              <a:t>ω•</a:t>
            </a:r>
            <a:r>
              <a:rPr lang="fi-FI">
                <a:cs typeface="Arial" charset="0"/>
              </a:rPr>
              <a:t>t</a:t>
            </a:r>
            <a:endParaRPr lang="el-GR">
              <a:cs typeface="Arial" charset="0"/>
            </a:endParaRPr>
          </a:p>
        </p:txBody>
      </p:sp>
      <p:graphicFrame>
        <p:nvGraphicFramePr>
          <p:cNvPr id="59398" name="Object 8"/>
          <p:cNvGraphicFramePr>
            <a:graphicFrameLocks noChangeAspect="1"/>
          </p:cNvGraphicFramePr>
          <p:nvPr/>
        </p:nvGraphicFramePr>
        <p:xfrm>
          <a:off x="5076825" y="4581525"/>
          <a:ext cx="229393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name="Equation" r:id="rId5" imgW="1167893" imgH="393529" progId="Equation.DSMT4">
                  <p:embed/>
                </p:oleObj>
              </mc:Choice>
              <mc:Fallback>
                <p:oleObj name="Equation" r:id="rId5" imgW="1167893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581525"/>
                        <a:ext cx="2293938" cy="7731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9"/>
          <p:cNvSpPr txBox="1">
            <a:spLocks noChangeArrowheads="1"/>
          </p:cNvSpPr>
          <p:nvPr/>
        </p:nvSpPr>
        <p:spPr bwMode="auto">
          <a:xfrm>
            <a:off x="611188" y="4724400"/>
            <a:ext cx="372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Indusoitunut jännite e</a:t>
            </a:r>
            <a:r>
              <a:rPr lang="fi-FI" baseline="-25000"/>
              <a:t>i</a:t>
            </a:r>
            <a:r>
              <a:rPr lang="fi-FI"/>
              <a:t> </a:t>
            </a:r>
          </a:p>
        </p:txBody>
      </p:sp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900113" y="5537200"/>
          <a:ext cx="71278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Equation" r:id="rId7" imgW="2717800" imgH="393700" progId="Equation.DSMT4">
                  <p:embed/>
                </p:oleObj>
              </mc:Choice>
              <mc:Fallback>
                <p:oleObj name="Equation" r:id="rId7" imgW="27178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537200"/>
                        <a:ext cx="7127875" cy="1031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401" name="Picture 11" descr="silmukka_magneettikentassa2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lum bright="-1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277938"/>
            <a:ext cx="3887788" cy="2541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Kulmanopeus </a:t>
            </a:r>
            <a:r>
              <a:rPr lang="el-GR" sz="3600" smtClean="0">
                <a:cs typeface="Arial" charset="0"/>
              </a:rPr>
              <a:t>ω</a:t>
            </a:r>
            <a:r>
              <a:rPr lang="fi-FI" sz="3600" smtClean="0">
                <a:cs typeface="Arial" charset="0"/>
              </a:rPr>
              <a:t>, taajuus f, jaksoaika T</a:t>
            </a:r>
            <a:endParaRPr lang="el-GR" sz="3600" smtClean="0">
              <a:cs typeface="Arial" charset="0"/>
            </a:endParaRPr>
          </a:p>
        </p:txBody>
      </p:sp>
      <p:graphicFrame>
        <p:nvGraphicFramePr>
          <p:cNvPr id="60419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476375" y="1196975"/>
          <a:ext cx="5632450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" name="Equation" r:id="rId3" imgW="2032000" imgH="1016000" progId="Equation.DSMT4">
                  <p:embed/>
                </p:oleObj>
              </mc:Choice>
              <mc:Fallback>
                <p:oleObj name="Equation" r:id="rId3" imgW="20320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96975"/>
                        <a:ext cx="5632450" cy="2816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6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4941888"/>
          <a:ext cx="76327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Equation" r:id="rId5" imgW="2641600" imgH="228600" progId="Equation.DSMT4">
                  <p:embed/>
                </p:oleObj>
              </mc:Choice>
              <mc:Fallback>
                <p:oleObj name="Equation" r:id="rId5" imgW="2641600" imgH="228600" progId="Equation.DSMT4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941888"/>
                        <a:ext cx="7632700" cy="6619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684213" y="4149725"/>
            <a:ext cx="79756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Esim. 50 Hz </a:t>
            </a:r>
            <a:r>
              <a:rPr lang="fi-FI">
                <a:sym typeface="Wingdings" pitchFamily="2" charset="2"/>
              </a:rPr>
              <a:t> 50 jaksoa/s50 kierr/s=3000 rpm</a:t>
            </a:r>
            <a:endParaRPr lang="fi-FI"/>
          </a:p>
        </p:txBody>
      </p:sp>
      <p:graphicFrame>
        <p:nvGraphicFramePr>
          <p:cNvPr id="86030" name="Object 14"/>
          <p:cNvGraphicFramePr>
            <a:graphicFrameLocks noChangeAspect="1"/>
          </p:cNvGraphicFramePr>
          <p:nvPr/>
        </p:nvGraphicFramePr>
        <p:xfrm>
          <a:off x="1476375" y="5876925"/>
          <a:ext cx="68405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Equation" r:id="rId7" imgW="2298700" imgH="228600" progId="Equation.DSMT4">
                  <p:embed/>
                </p:oleObj>
              </mc:Choice>
              <mc:Fallback>
                <p:oleObj name="Equation" r:id="rId7" imgW="22987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876925"/>
                        <a:ext cx="6840538" cy="679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N-kierroksinen käämi pyörii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333375" y="2227263"/>
            <a:ext cx="4521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Tällöin käämiin indusoituu</a:t>
            </a:r>
            <a:br>
              <a:rPr lang="fi-FI"/>
            </a:br>
            <a:r>
              <a:rPr lang="fi-FI"/>
              <a:t>N-kertainen jännite</a:t>
            </a:r>
            <a:br>
              <a:rPr lang="fi-FI"/>
            </a:br>
            <a:r>
              <a:rPr lang="fi-FI"/>
              <a:t>yksinkertaiseen silmukkaan</a:t>
            </a:r>
            <a:br>
              <a:rPr lang="fi-FI"/>
            </a:br>
            <a:r>
              <a:rPr lang="fi-FI"/>
              <a:t>verrattuna</a:t>
            </a:r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660400" y="4692650"/>
          <a:ext cx="807243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Equation" r:id="rId3" imgW="2794000" imgH="228600" progId="Equation.DSMT4">
                  <p:embed/>
                </p:oleObj>
              </mc:Choice>
              <mc:Fallback>
                <p:oleObj name="Equation" r:id="rId3" imgW="27940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692650"/>
                        <a:ext cx="8072438" cy="661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827088" y="5824538"/>
          <a:ext cx="75961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Equation" r:id="rId5" imgW="2552700" imgH="228600" progId="Equation.DSMT4">
                  <p:embed/>
                </p:oleObj>
              </mc:Choice>
              <mc:Fallback>
                <p:oleObj name="Equation" r:id="rId5" imgW="25527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824538"/>
                        <a:ext cx="7596187" cy="679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6" name="Picture 8" descr="N-kaam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776413"/>
            <a:ext cx="37465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303213" y="300038"/>
            <a:ext cx="7985125" cy="1373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Esim. Generaattorin ympyränmuotoisen silmukan</a:t>
            </a:r>
            <a:br>
              <a:rPr lang="fi-FI"/>
            </a:br>
            <a:r>
              <a:rPr lang="fi-FI"/>
              <a:t>pinta-ala on 82,5 cm</a:t>
            </a:r>
            <a:r>
              <a:rPr lang="fi-FI" baseline="30000"/>
              <a:t>2</a:t>
            </a:r>
            <a:r>
              <a:rPr lang="fi-FI"/>
              <a:t>. Silmukka pyörii nopeudella</a:t>
            </a:r>
            <a:br>
              <a:rPr lang="fi-FI"/>
            </a:br>
            <a:r>
              <a:rPr lang="fi-FI"/>
              <a:t>3000 rpm, ja magneettivuon tiheys on 0,85 T.</a:t>
            </a: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303213" y="1957388"/>
            <a:ext cx="6532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a) Indusoituneen jännitteen taajuus f = ?</a:t>
            </a:r>
          </a:p>
        </p:txBody>
      </p:sp>
      <p:graphicFrame>
        <p:nvGraphicFramePr>
          <p:cNvPr id="62468" name="Object 7"/>
          <p:cNvGraphicFramePr>
            <a:graphicFrameLocks noChangeAspect="1"/>
          </p:cNvGraphicFramePr>
          <p:nvPr/>
        </p:nvGraphicFramePr>
        <p:xfrm>
          <a:off x="1979613" y="2492375"/>
          <a:ext cx="54721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Equation" r:id="rId3" imgW="2768600" imgH="393700" progId="Equation.DSMT4">
                  <p:embed/>
                </p:oleObj>
              </mc:Choice>
              <mc:Fallback>
                <p:oleObj name="Equation" r:id="rId3" imgW="27686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492375"/>
                        <a:ext cx="5472112" cy="777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376238" y="3468688"/>
            <a:ext cx="5143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b) Jännitteen huippuarvo e</a:t>
            </a:r>
            <a:r>
              <a:rPr lang="fi-FI" baseline="-25000"/>
              <a:t>0</a:t>
            </a:r>
            <a:r>
              <a:rPr lang="fi-FI"/>
              <a:t> = ?</a:t>
            </a:r>
          </a:p>
        </p:txBody>
      </p:sp>
      <p:graphicFrame>
        <p:nvGraphicFramePr>
          <p:cNvPr id="62470" name="Object 9"/>
          <p:cNvGraphicFramePr>
            <a:graphicFrameLocks noChangeAspect="1"/>
          </p:cNvGraphicFramePr>
          <p:nvPr/>
        </p:nvGraphicFramePr>
        <p:xfrm>
          <a:off x="1042988" y="4076700"/>
          <a:ext cx="75612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4" name="Equation" r:id="rId5" imgW="3759200" imgH="393700" progId="Equation.DSMT4">
                  <p:embed/>
                </p:oleObj>
              </mc:Choice>
              <mc:Fallback>
                <p:oleObj name="Equation" r:id="rId5" imgW="37592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76700"/>
                        <a:ext cx="7561262" cy="792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Sähkökenttä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187450" y="1557338"/>
            <a:ext cx="2879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258888" y="2924175"/>
            <a:ext cx="2808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198913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cs typeface="Arial" charset="0"/>
              </a:rPr>
              <a:t>U</a:t>
            </a:r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>
            <a:off x="684213" y="1557338"/>
            <a:ext cx="215900" cy="1366837"/>
          </a:xfrm>
          <a:prstGeom prst="leftBrace">
            <a:avLst>
              <a:gd name="adj1" fmla="val 5275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619250" y="981075"/>
            <a:ext cx="192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cs typeface="Arial" charset="0"/>
              </a:rPr>
              <a:t>+ + + + + +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835150" y="2852738"/>
            <a:ext cx="1390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cs typeface="Arial" charset="0"/>
              </a:rPr>
              <a:t>- - - - - -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476375" y="1557338"/>
            <a:ext cx="0" cy="1366837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987675" y="1557338"/>
            <a:ext cx="0" cy="1366837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348038" y="1557338"/>
            <a:ext cx="0" cy="1366837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708400" y="1557338"/>
            <a:ext cx="0" cy="1366837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908175" y="1557338"/>
            <a:ext cx="0" cy="1366837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268538" y="1557338"/>
            <a:ext cx="0" cy="1366837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2627313" y="1557338"/>
            <a:ext cx="0" cy="1366837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232" name="AutoShape 16"/>
          <p:cNvSpPr>
            <a:spLocks/>
          </p:cNvSpPr>
          <p:nvPr/>
        </p:nvSpPr>
        <p:spPr bwMode="auto">
          <a:xfrm>
            <a:off x="4284663" y="1628775"/>
            <a:ext cx="503237" cy="1223963"/>
          </a:xfrm>
          <a:prstGeom prst="rightBrace">
            <a:avLst>
              <a:gd name="adj1" fmla="val 202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932363" y="1916113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cs typeface="Arial" charset="0"/>
              </a:rPr>
              <a:t>d</a:t>
            </a:r>
          </a:p>
        </p:txBody>
      </p:sp>
      <p:graphicFrame>
        <p:nvGraphicFramePr>
          <p:cNvPr id="10258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651500" y="2921000"/>
          <a:ext cx="15748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Kaava" r:id="rId4" imgW="444307" imgH="393529" progId="Equation.3">
                  <p:embed/>
                </p:oleObj>
              </mc:Choice>
              <mc:Fallback>
                <p:oleObj name="Kaava" r:id="rId4" imgW="444307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921000"/>
                        <a:ext cx="1574800" cy="1279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808038" y="3881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i-FI" sz="1800">
              <a:cs typeface="Arial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39750" y="3500438"/>
            <a:ext cx="35909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cs typeface="Arial" charset="0"/>
              </a:rPr>
              <a:t>Levyjen välillä oleva</a:t>
            </a:r>
          </a:p>
          <a:p>
            <a:pPr eaLnBrk="1" hangingPunct="1"/>
            <a:r>
              <a:rPr lang="fi-FI">
                <a:cs typeface="Arial" charset="0"/>
              </a:rPr>
              <a:t>Jännite U aikaansaa</a:t>
            </a:r>
          </a:p>
          <a:p>
            <a:pPr eaLnBrk="1" hangingPunct="1"/>
            <a:r>
              <a:rPr lang="fi-FI">
                <a:cs typeface="Arial" charset="0"/>
              </a:rPr>
              <a:t>sähkökentän E.</a:t>
            </a:r>
          </a:p>
          <a:p>
            <a:pPr eaLnBrk="1" hangingPunct="1"/>
            <a:r>
              <a:rPr lang="fi-FI">
                <a:cs typeface="Arial" charset="0"/>
              </a:rPr>
              <a:t>Yksikkö volttia/m</a:t>
            </a:r>
          </a:p>
          <a:p>
            <a:pPr eaLnBrk="1" hangingPunct="1"/>
            <a:r>
              <a:rPr lang="fi-FI">
                <a:cs typeface="Arial" charset="0"/>
              </a:rPr>
              <a:t>Kentän suunta on</a:t>
            </a:r>
          </a:p>
          <a:p>
            <a:pPr eaLnBrk="1" hangingPunct="1"/>
            <a:r>
              <a:rPr lang="fi-FI">
                <a:cs typeface="Arial" charset="0"/>
              </a:rPr>
              <a:t>plussasta miinukseen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364163" y="1216025"/>
            <a:ext cx="31686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Kahden levyn väliin</a:t>
            </a:r>
          </a:p>
          <a:p>
            <a:pPr eaLnBrk="1" hangingPunct="1"/>
            <a:r>
              <a:rPr lang="fi-FI" sz="2400">
                <a:cs typeface="Arial" charset="0"/>
              </a:rPr>
              <a:t>syntyy homogeeninen</a:t>
            </a:r>
          </a:p>
          <a:p>
            <a:pPr eaLnBrk="1" hangingPunct="1"/>
            <a:r>
              <a:rPr lang="fi-FI" sz="2400">
                <a:cs typeface="Arial" charset="0"/>
              </a:rPr>
              <a:t>sähkökenttä E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427538" y="4221163"/>
            <a:ext cx="3930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Esim. 100 V jännite, levyjen</a:t>
            </a:r>
          </a:p>
          <a:p>
            <a:pPr eaLnBrk="1" hangingPunct="1"/>
            <a:r>
              <a:rPr lang="fi-FI" sz="2400">
                <a:cs typeface="Arial" charset="0"/>
              </a:rPr>
              <a:t>väli on 50 cm. Kenttä E=?</a:t>
            </a:r>
          </a:p>
        </p:txBody>
      </p:sp>
      <p:graphicFrame>
        <p:nvGraphicFramePr>
          <p:cNvPr id="10263" name="Object 23"/>
          <p:cNvGraphicFramePr>
            <a:graphicFrameLocks noChangeAspect="1"/>
          </p:cNvGraphicFramePr>
          <p:nvPr/>
        </p:nvGraphicFramePr>
        <p:xfrm>
          <a:off x="4716463" y="5162550"/>
          <a:ext cx="28797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6" imgW="1625600" imgH="419100" progId="Equation.DSMT4">
                  <p:embed/>
                </p:oleObj>
              </mc:Choice>
              <mc:Fallback>
                <p:oleObj name="Equation" r:id="rId6" imgW="1625600" imgH="4191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162550"/>
                        <a:ext cx="28797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/>
      <p:bldP spid="1026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611188" y="692150"/>
            <a:ext cx="5332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c) Milloin jännite saa arvon 0 V ?</a:t>
            </a:r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2401888" y="2901950"/>
          <a:ext cx="55816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Equation" r:id="rId3" imgW="2146300" imgH="419100" progId="Equation.DSMT4">
                  <p:embed/>
                </p:oleObj>
              </mc:Choice>
              <mc:Fallback>
                <p:oleObj name="Equation" r:id="rId3" imgW="21463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2901950"/>
                        <a:ext cx="5581650" cy="1089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2195513" y="1412875"/>
          <a:ext cx="29352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Equation" r:id="rId5" imgW="1016000" imgH="228600" progId="Equation.DSMT4">
                  <p:embed/>
                </p:oleObj>
              </mc:Choice>
              <mc:Fallback>
                <p:oleObj name="Equation" r:id="rId5" imgW="10160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12875"/>
                        <a:ext cx="2935287" cy="661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1116013" y="2205038"/>
            <a:ext cx="3498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e</a:t>
            </a:r>
            <a:r>
              <a:rPr lang="fi-FI" baseline="-25000"/>
              <a:t>i</a:t>
            </a:r>
            <a:r>
              <a:rPr lang="fi-FI"/>
              <a:t> = 0, kun 2</a:t>
            </a:r>
            <a:r>
              <a:rPr lang="el-GR">
                <a:cs typeface="Arial" charset="0"/>
              </a:rPr>
              <a:t>π</a:t>
            </a:r>
            <a:r>
              <a:rPr lang="fi-FI">
                <a:cs typeface="Arial" charset="0"/>
              </a:rPr>
              <a:t>ft = n</a:t>
            </a:r>
            <a:r>
              <a:rPr lang="en-US">
                <a:cs typeface="Arial" charset="0"/>
              </a:rPr>
              <a:t>·</a:t>
            </a:r>
            <a:r>
              <a:rPr lang="el-GR">
                <a:cs typeface="Arial" charset="0"/>
              </a:rPr>
              <a:t>π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1187450" y="3141663"/>
            <a:ext cx="1055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Joten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1023938" y="4189413"/>
            <a:ext cx="6445250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E</a:t>
            </a:r>
            <a:r>
              <a:rPr lang="fi-FI" baseline="-25000"/>
              <a:t>i</a:t>
            </a:r>
            <a:r>
              <a:rPr lang="fi-FI"/>
              <a:t> = 0 V, kun t = 0,01s, 0,02s, 0,03s, ….</a:t>
            </a:r>
          </a:p>
        </p:txBody>
      </p:sp>
      <p:pic>
        <p:nvPicPr>
          <p:cNvPr id="93195" name="Picture 11" descr="sinikayra"/>
          <p:cNvPicPr>
            <a:picLocks noChangeAspect="1" noChangeArrowheads="1"/>
          </p:cNvPicPr>
          <p:nvPr/>
        </p:nvPicPr>
        <p:blipFill>
          <a:blip r:embed="rId7">
            <a:lum bright="-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838700"/>
            <a:ext cx="38163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  <p:bldP spid="93193" grpId="0"/>
      <p:bldP spid="9319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Vastus vaihtovirtapiirissä</a:t>
            </a:r>
          </a:p>
        </p:txBody>
      </p:sp>
      <p:grpSp>
        <p:nvGrpSpPr>
          <p:cNvPr id="64515" name="Group 29"/>
          <p:cNvGrpSpPr>
            <a:grpSpLocks/>
          </p:cNvGrpSpPr>
          <p:nvPr/>
        </p:nvGrpSpPr>
        <p:grpSpPr bwMode="auto">
          <a:xfrm>
            <a:off x="1497013" y="1289050"/>
            <a:ext cx="4968875" cy="2109788"/>
            <a:chOff x="943" y="812"/>
            <a:chExt cx="3130" cy="1329"/>
          </a:xfrm>
        </p:grpSpPr>
        <p:grpSp>
          <p:nvGrpSpPr>
            <p:cNvPr id="64519" name="Group 19"/>
            <p:cNvGrpSpPr>
              <a:grpSpLocks/>
            </p:cNvGrpSpPr>
            <p:nvPr/>
          </p:nvGrpSpPr>
          <p:grpSpPr bwMode="auto">
            <a:xfrm>
              <a:off x="943" y="1304"/>
              <a:ext cx="3130" cy="837"/>
              <a:chOff x="839" y="1117"/>
              <a:chExt cx="3130" cy="837"/>
            </a:xfrm>
          </p:grpSpPr>
          <p:sp>
            <p:nvSpPr>
              <p:cNvPr id="64525" name="Line 5"/>
              <p:cNvSpPr>
                <a:spLocks noChangeShapeType="1"/>
              </p:cNvSpPr>
              <p:nvPr/>
            </p:nvSpPr>
            <p:spPr bwMode="auto">
              <a:xfrm>
                <a:off x="839" y="1220"/>
                <a:ext cx="10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4526" name="Rectangle 6"/>
              <p:cNvSpPr>
                <a:spLocks noChangeArrowheads="1"/>
              </p:cNvSpPr>
              <p:nvPr/>
            </p:nvSpPr>
            <p:spPr bwMode="auto">
              <a:xfrm>
                <a:off x="1882" y="1117"/>
                <a:ext cx="907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i-FI" sz="2400" b="1"/>
                  <a:t>R</a:t>
                </a:r>
              </a:p>
            </p:txBody>
          </p:sp>
          <p:sp>
            <p:nvSpPr>
              <p:cNvPr id="64527" name="Line 7"/>
              <p:cNvSpPr>
                <a:spLocks noChangeShapeType="1"/>
              </p:cNvSpPr>
              <p:nvPr/>
            </p:nvSpPr>
            <p:spPr bwMode="auto">
              <a:xfrm>
                <a:off x="2789" y="1225"/>
                <a:ext cx="11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4528" name="Line 9"/>
              <p:cNvSpPr>
                <a:spLocks noChangeShapeType="1"/>
              </p:cNvSpPr>
              <p:nvPr/>
            </p:nvSpPr>
            <p:spPr bwMode="auto">
              <a:xfrm>
                <a:off x="847" y="1214"/>
                <a:ext cx="0" cy="5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4529" name="Line 10"/>
              <p:cNvSpPr>
                <a:spLocks noChangeShapeType="1"/>
              </p:cNvSpPr>
              <p:nvPr/>
            </p:nvSpPr>
            <p:spPr bwMode="auto">
              <a:xfrm>
                <a:off x="3960" y="1218"/>
                <a:ext cx="0" cy="5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4530" name="Line 11"/>
              <p:cNvSpPr>
                <a:spLocks noChangeShapeType="1"/>
              </p:cNvSpPr>
              <p:nvPr/>
            </p:nvSpPr>
            <p:spPr bwMode="auto">
              <a:xfrm>
                <a:off x="847" y="1797"/>
                <a:ext cx="3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4531" name="Line 12"/>
              <p:cNvSpPr>
                <a:spLocks noChangeShapeType="1"/>
              </p:cNvSpPr>
              <p:nvPr/>
            </p:nvSpPr>
            <p:spPr bwMode="auto">
              <a:xfrm flipH="1">
                <a:off x="2651" y="1797"/>
                <a:ext cx="130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4532" name="Oval 13"/>
              <p:cNvSpPr>
                <a:spLocks noChangeArrowheads="1"/>
              </p:cNvSpPr>
              <p:nvPr/>
            </p:nvSpPr>
            <p:spPr bwMode="auto">
              <a:xfrm>
                <a:off x="1200" y="1658"/>
                <a:ext cx="278" cy="27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i-FI" sz="2400" b="1"/>
                  <a:t>A</a:t>
                </a:r>
              </a:p>
            </p:txBody>
          </p:sp>
          <p:sp>
            <p:nvSpPr>
              <p:cNvPr id="64533" name="Line 15"/>
              <p:cNvSpPr>
                <a:spLocks noChangeShapeType="1"/>
              </p:cNvSpPr>
              <p:nvPr/>
            </p:nvSpPr>
            <p:spPr bwMode="auto">
              <a:xfrm>
                <a:off x="1478" y="1790"/>
                <a:ext cx="6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4534" name="Oval 16"/>
              <p:cNvSpPr>
                <a:spLocks noChangeArrowheads="1"/>
              </p:cNvSpPr>
              <p:nvPr/>
            </p:nvSpPr>
            <p:spPr bwMode="auto">
              <a:xfrm>
                <a:off x="2117" y="1749"/>
                <a:ext cx="91" cy="9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64535" name="Oval 17"/>
              <p:cNvSpPr>
                <a:spLocks noChangeArrowheads="1"/>
              </p:cNvSpPr>
              <p:nvPr/>
            </p:nvSpPr>
            <p:spPr bwMode="auto">
              <a:xfrm>
                <a:off x="2572" y="1760"/>
                <a:ext cx="91" cy="9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64536" name="Text Box 18"/>
              <p:cNvSpPr txBox="1">
                <a:spLocks noChangeArrowheads="1"/>
              </p:cNvSpPr>
              <p:nvPr/>
            </p:nvSpPr>
            <p:spPr bwMode="auto">
              <a:xfrm>
                <a:off x="2253" y="1589"/>
                <a:ext cx="26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b="1">
                    <a:cs typeface="Arial" charset="0"/>
                  </a:rPr>
                  <a:t>~</a:t>
                </a:r>
              </a:p>
            </p:txBody>
          </p:sp>
        </p:grpSp>
        <p:sp>
          <p:nvSpPr>
            <p:cNvPr id="64520" name="Oval 20"/>
            <p:cNvSpPr>
              <a:spLocks noChangeArrowheads="1"/>
            </p:cNvSpPr>
            <p:nvPr/>
          </p:nvSpPr>
          <p:spPr bwMode="auto">
            <a:xfrm>
              <a:off x="2374" y="812"/>
              <a:ext cx="333" cy="3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i-FI" sz="2400" b="1"/>
                <a:t>V</a:t>
              </a:r>
            </a:p>
          </p:txBody>
        </p:sp>
        <p:sp>
          <p:nvSpPr>
            <p:cNvPr id="64521" name="Line 22"/>
            <p:cNvSpPr>
              <a:spLocks noChangeShapeType="1"/>
            </p:cNvSpPr>
            <p:nvPr/>
          </p:nvSpPr>
          <p:spPr bwMode="auto">
            <a:xfrm flipH="1">
              <a:off x="1818" y="979"/>
              <a:ext cx="5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522" name="Line 23"/>
            <p:cNvSpPr>
              <a:spLocks noChangeShapeType="1"/>
            </p:cNvSpPr>
            <p:nvPr/>
          </p:nvSpPr>
          <p:spPr bwMode="auto">
            <a:xfrm flipH="1">
              <a:off x="2690" y="977"/>
              <a:ext cx="5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523" name="Line 24"/>
            <p:cNvSpPr>
              <a:spLocks noChangeShapeType="1"/>
            </p:cNvSpPr>
            <p:nvPr/>
          </p:nvSpPr>
          <p:spPr bwMode="auto">
            <a:xfrm>
              <a:off x="1832" y="979"/>
              <a:ext cx="0" cy="4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524" name="Line 25"/>
            <p:cNvSpPr>
              <a:spLocks noChangeShapeType="1"/>
            </p:cNvSpPr>
            <p:nvPr/>
          </p:nvSpPr>
          <p:spPr bwMode="auto">
            <a:xfrm>
              <a:off x="3231" y="962"/>
              <a:ext cx="0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9354" name="Text Box 26"/>
          <p:cNvSpPr txBox="1">
            <a:spLocks noChangeArrowheads="1"/>
          </p:cNvSpPr>
          <p:nvPr/>
        </p:nvSpPr>
        <p:spPr bwMode="auto">
          <a:xfrm>
            <a:off x="280988" y="3573463"/>
            <a:ext cx="8223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Jännite u=u(t) ja virta i = i(t) vaihtelevat</a:t>
            </a:r>
            <a:br>
              <a:rPr lang="fi-FI"/>
            </a:br>
            <a:r>
              <a:rPr lang="fi-FI"/>
              <a:t>sinimuotoisesti, samalla tavalla, </a:t>
            </a:r>
            <a:r>
              <a:rPr lang="fi-FI" b="1"/>
              <a:t>samanvaiheisesti</a:t>
            </a:r>
          </a:p>
        </p:txBody>
      </p:sp>
      <p:graphicFrame>
        <p:nvGraphicFramePr>
          <p:cNvPr id="99355" name="Object 27"/>
          <p:cNvGraphicFramePr>
            <a:graphicFrameLocks noChangeAspect="1"/>
          </p:cNvGraphicFramePr>
          <p:nvPr/>
        </p:nvGraphicFramePr>
        <p:xfrm>
          <a:off x="2152650" y="4621213"/>
          <a:ext cx="34036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Equation" r:id="rId3" imgW="1397000" imgH="457200" progId="Equation.DSMT4">
                  <p:embed/>
                </p:oleObj>
              </mc:Choice>
              <mc:Fallback>
                <p:oleObj name="Equation" r:id="rId3" imgW="1397000" imgH="457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4621213"/>
                        <a:ext cx="3403600" cy="1114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349250" y="5799138"/>
            <a:ext cx="7588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u ja i saavuttavat maksiminsa samalla hetkellä,</a:t>
            </a:r>
          </a:p>
          <a:p>
            <a:pPr eaLnBrk="1" hangingPunct="1"/>
            <a:r>
              <a:rPr lang="fi-FI"/>
              <a:t>samoin kuin miniminsä ja nollakohtansa.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4" grpId="0"/>
      <p:bldP spid="9935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Vaihtovirran teholliset arvot</a:t>
            </a:r>
            <a:br>
              <a:rPr lang="fi-FI" sz="4000" smtClean="0"/>
            </a:br>
            <a:r>
              <a:rPr lang="fi-FI" sz="4000" smtClean="0"/>
              <a:t>(efektiiviset arvot)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663575" y="1812925"/>
            <a:ext cx="78882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Vaihtovirran jännite ja virta vaihtelevat sinikäyrän</a:t>
            </a:r>
            <a:br>
              <a:rPr lang="fi-FI"/>
            </a:br>
            <a:r>
              <a:rPr lang="fi-FI"/>
              <a:t>mukaisesti. Käytännön laskuja varten on otettu</a:t>
            </a:r>
            <a:br>
              <a:rPr lang="fi-FI"/>
            </a:br>
            <a:r>
              <a:rPr lang="fi-FI"/>
              <a:t>käyttöön niinsanotut teholliset arvot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539750" y="3644900"/>
            <a:ext cx="2716213" cy="13731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Vaihtovirran</a:t>
            </a:r>
            <a:br>
              <a:rPr lang="fi-FI" b="1"/>
            </a:br>
            <a:r>
              <a:rPr lang="fi-FI" b="1"/>
              <a:t>tehollinen arvo</a:t>
            </a:r>
          </a:p>
          <a:p>
            <a:pPr eaLnBrk="1" hangingPunct="1"/>
            <a:r>
              <a:rPr lang="fi-FI" b="1"/>
              <a:t>(</a:t>
            </a:r>
            <a:r>
              <a:rPr lang="fi-FI" b="1" i="1"/>
              <a:t>U, I)</a:t>
            </a:r>
            <a:endParaRPr lang="fi-FI" b="1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3492500" y="407670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 b="1"/>
              <a:t>=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3995738" y="3357563"/>
            <a:ext cx="4881562" cy="22272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Sellaisen tasavirran arvo,</a:t>
            </a:r>
            <a:br>
              <a:rPr lang="fi-FI" b="1"/>
            </a:br>
            <a:r>
              <a:rPr lang="fi-FI" b="1"/>
              <a:t>joka synnyttää vastuksessa</a:t>
            </a:r>
            <a:br>
              <a:rPr lang="fi-FI" b="1"/>
            </a:br>
            <a:r>
              <a:rPr lang="fi-FI" b="1"/>
              <a:t>yhtä suuren lämpömäärän</a:t>
            </a:r>
            <a:br>
              <a:rPr lang="fi-FI" b="1"/>
            </a:br>
            <a:r>
              <a:rPr lang="fi-FI" b="1"/>
              <a:t>samassa ajassa kuin</a:t>
            </a:r>
            <a:br>
              <a:rPr lang="fi-FI" b="1"/>
            </a:br>
            <a:r>
              <a:rPr lang="fi-FI" b="1"/>
              <a:t>vaihtovirta.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468313" y="5734050"/>
            <a:ext cx="8307387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Jos vaihtovirran tehollinen jännite on </a:t>
            </a:r>
            <a:r>
              <a:rPr lang="fi-FI" b="1" i="1"/>
              <a:t>U</a:t>
            </a:r>
            <a:r>
              <a:rPr lang="fi-FI"/>
              <a:t> ja tehollinen</a:t>
            </a:r>
            <a:br>
              <a:rPr lang="fi-FI"/>
            </a:br>
            <a:r>
              <a:rPr lang="fi-FI"/>
              <a:t>virta on </a:t>
            </a:r>
            <a:r>
              <a:rPr lang="fi-FI" b="1" i="1"/>
              <a:t>I</a:t>
            </a:r>
            <a:r>
              <a:rPr lang="fi-FI"/>
              <a:t>, niin vaihtovirran teho </a:t>
            </a:r>
            <a:r>
              <a:rPr lang="fi-FI" b="1" i="1"/>
              <a:t>P = U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·I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/>
      <p:bldP spid="95239" grpId="0"/>
      <p:bldP spid="95240" grpId="0" animBg="1"/>
      <p:bldP spid="9524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Vaihtovirran teholliset arvot</a:t>
            </a:r>
            <a:br>
              <a:rPr lang="fi-FI" sz="4000" smtClean="0"/>
            </a:br>
            <a:r>
              <a:rPr lang="fi-FI" sz="4000" smtClean="0"/>
              <a:t>verrattuna huippuarvoihin</a:t>
            </a:r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735013" y="1812925"/>
            <a:ext cx="699928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Teholliset arvot ovat keskimääräisiä arvoja,</a:t>
            </a:r>
            <a:br>
              <a:rPr lang="fi-FI"/>
            </a:br>
            <a:r>
              <a:rPr lang="fi-FI"/>
              <a:t>joten ne ovat pienempiä kuin sinimuotoisen</a:t>
            </a:r>
            <a:br>
              <a:rPr lang="fi-FI"/>
            </a:br>
            <a:r>
              <a:rPr lang="fi-FI"/>
              <a:t>vaihtovirran huippuarvot</a:t>
            </a:r>
          </a:p>
        </p:txBody>
      </p:sp>
      <p:graphicFrame>
        <p:nvGraphicFramePr>
          <p:cNvPr id="66564" name="Object 8"/>
          <p:cNvGraphicFramePr>
            <a:graphicFrameLocks noChangeAspect="1"/>
          </p:cNvGraphicFramePr>
          <p:nvPr/>
        </p:nvGraphicFramePr>
        <p:xfrm>
          <a:off x="1619250" y="3506788"/>
          <a:ext cx="59055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5" name="Equation" r:id="rId3" imgW="2324100" imgH="355600" progId="Equation.DSMT4">
                  <p:embed/>
                </p:oleObj>
              </mc:Choice>
              <mc:Fallback>
                <p:oleObj name="Equation" r:id="rId3" imgW="2324100" imgH="355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506788"/>
                        <a:ext cx="59055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1547813" y="4652963"/>
          <a:ext cx="1512887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Equation" r:id="rId5" imgW="533169" imgH="418918" progId="Equation.DSMT4">
                  <p:embed/>
                </p:oleObj>
              </mc:Choice>
              <mc:Fallback>
                <p:oleObj name="Equation" r:id="rId5" imgW="533169" imgH="41891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652963"/>
                        <a:ext cx="1512887" cy="11890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4572000" y="4652963"/>
          <a:ext cx="13684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Equation" r:id="rId7" imgW="482391" imgH="418918" progId="Equation.DSMT4">
                  <p:embed/>
                </p:oleObj>
              </mc:Choice>
              <mc:Fallback>
                <p:oleObj name="Equation" r:id="rId7" imgW="482391" imgH="418918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52963"/>
                        <a:ext cx="1368425" cy="11890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oskilloskoop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238250"/>
            <a:ext cx="383222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93675" y="92075"/>
            <a:ext cx="8680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Tehtävä:</a:t>
            </a:r>
            <a:r>
              <a:rPr lang="fi-FI"/>
              <a:t> Oskilloskooppi on kytketty signaaligeneraat-</a:t>
            </a:r>
            <a:br>
              <a:rPr lang="fi-FI"/>
            </a:br>
            <a:r>
              <a:rPr lang="fi-FI"/>
              <a:t>toriin, joka tuottaa vaihtovirtaa. Nappuloissa on arvot</a:t>
            </a: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4491038" y="1204913"/>
            <a:ext cx="2593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TIME/DIV 2 ms</a:t>
            </a: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4479925" y="1866900"/>
            <a:ext cx="2968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VOLTS/DIV 0,1 V</a:t>
            </a:r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4435475" y="2571750"/>
            <a:ext cx="4108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a) Jännitteen huippuarvo</a:t>
            </a:r>
            <a:br>
              <a:rPr lang="fi-FI"/>
            </a:br>
            <a:r>
              <a:rPr lang="fi-FI"/>
              <a:t>      e</a:t>
            </a:r>
            <a:r>
              <a:rPr lang="fi-FI" baseline="-25000"/>
              <a:t>0</a:t>
            </a:r>
            <a:r>
              <a:rPr lang="fi-FI"/>
              <a:t> =?</a:t>
            </a:r>
          </a:p>
        </p:txBody>
      </p:sp>
      <p:sp>
        <p:nvSpPr>
          <p:cNvPr id="67591" name="Text Box 9"/>
          <p:cNvSpPr txBox="1">
            <a:spLocks noChangeArrowheads="1"/>
          </p:cNvSpPr>
          <p:nvPr/>
        </p:nvSpPr>
        <p:spPr bwMode="auto">
          <a:xfrm>
            <a:off x="249238" y="4530725"/>
            <a:ext cx="4662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b) Jännitteen tehollinen arvo</a:t>
            </a:r>
          </a:p>
        </p:txBody>
      </p:sp>
      <p:sp>
        <p:nvSpPr>
          <p:cNvPr id="67592" name="Text Box 10"/>
          <p:cNvSpPr txBox="1">
            <a:spLocks noChangeArrowheads="1"/>
          </p:cNvSpPr>
          <p:nvPr/>
        </p:nvSpPr>
        <p:spPr bwMode="auto">
          <a:xfrm>
            <a:off x="260350" y="5986463"/>
            <a:ext cx="4549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d) Vaihtovirran taajuus f = ?</a:t>
            </a:r>
          </a:p>
        </p:txBody>
      </p:sp>
      <p:sp>
        <p:nvSpPr>
          <p:cNvPr id="67593" name="Text Box 11"/>
          <p:cNvSpPr txBox="1">
            <a:spLocks noChangeArrowheads="1"/>
          </p:cNvSpPr>
          <p:nvPr/>
        </p:nvSpPr>
        <p:spPr bwMode="auto">
          <a:xfrm>
            <a:off x="204788" y="5195888"/>
            <a:ext cx="3379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c) Jakson aika T = ?</a:t>
            </a:r>
          </a:p>
        </p:txBody>
      </p:sp>
      <p:graphicFrame>
        <p:nvGraphicFramePr>
          <p:cNvPr id="126989" name="Object 13"/>
          <p:cNvGraphicFramePr>
            <a:graphicFrameLocks noChangeAspect="1"/>
          </p:cNvGraphicFramePr>
          <p:nvPr/>
        </p:nvGraphicFramePr>
        <p:xfrm>
          <a:off x="4144963" y="3581400"/>
          <a:ext cx="47561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6" name="Equation" r:id="rId4" imgW="2768600" imgH="203200" progId="Equation.DSMT4">
                  <p:embed/>
                </p:oleObj>
              </mc:Choice>
              <mc:Fallback>
                <p:oleObj name="Equation" r:id="rId4" imgW="2768600" imgH="203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3581400"/>
                        <a:ext cx="4756150" cy="349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0" name="Object 14"/>
          <p:cNvGraphicFramePr>
            <a:graphicFrameLocks noChangeAspect="1"/>
          </p:cNvGraphicFramePr>
          <p:nvPr/>
        </p:nvGraphicFramePr>
        <p:xfrm>
          <a:off x="5010150" y="4398963"/>
          <a:ext cx="3860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7" name="Equation" r:id="rId6" imgW="1841500" imgH="419100" progId="Equation.DSMT4">
                  <p:embed/>
                </p:oleObj>
              </mc:Choice>
              <mc:Fallback>
                <p:oleObj name="Equation" r:id="rId6" imgW="1841500" imgH="419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4398963"/>
                        <a:ext cx="3860800" cy="879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3786188" y="5434013"/>
            <a:ext cx="4616450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väli on 3,4 cm </a:t>
            </a:r>
            <a:r>
              <a:rPr lang="fi-FI">
                <a:sym typeface="Wingdings" pitchFamily="2" charset="2"/>
              </a:rPr>
              <a:t> T = 6,8 ms</a:t>
            </a:r>
            <a:endParaRPr lang="fi-FI"/>
          </a:p>
        </p:txBody>
      </p:sp>
      <p:graphicFrame>
        <p:nvGraphicFramePr>
          <p:cNvPr id="126992" name="Object 16"/>
          <p:cNvGraphicFramePr>
            <a:graphicFrameLocks noChangeAspect="1"/>
          </p:cNvGraphicFramePr>
          <p:nvPr/>
        </p:nvGraphicFramePr>
        <p:xfrm>
          <a:off x="5416550" y="6038850"/>
          <a:ext cx="29146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8" name="Equation" r:id="rId8" imgW="1727200" imgH="419100" progId="Equation.DSMT4">
                  <p:embed/>
                </p:oleObj>
              </mc:Choice>
              <mc:Fallback>
                <p:oleObj name="Equation" r:id="rId8" imgW="1727200" imgH="419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6038850"/>
                        <a:ext cx="2914650" cy="708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561975"/>
            <a:ext cx="1714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590550" y="390525"/>
            <a:ext cx="165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Tehtävä:</a:t>
            </a: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690563" y="995363"/>
            <a:ext cx="78851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60 W hehkulamppu on kytketty 230 V teholliseen</a:t>
            </a:r>
            <a:br>
              <a:rPr lang="fi-FI"/>
            </a:br>
            <a:r>
              <a:rPr lang="fi-FI"/>
              <a:t>vaihtojännitteeseen.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712788" y="2043113"/>
            <a:ext cx="7672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a) Mikä on lampun läpi kulkeva tehollinen virta?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833438" y="3573463"/>
            <a:ext cx="699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b) Kuinka suuri on jännitteen maksimiarvo?</a:t>
            </a:r>
          </a:p>
        </p:txBody>
      </p:sp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822325" y="5116513"/>
            <a:ext cx="6323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c) Kuinka suuri on virran maksimiarvo?</a:t>
            </a:r>
          </a:p>
        </p:txBody>
      </p:sp>
      <p:graphicFrame>
        <p:nvGraphicFramePr>
          <p:cNvPr id="103435" name="Object 11"/>
          <p:cNvGraphicFramePr>
            <a:graphicFrameLocks noChangeAspect="1"/>
          </p:cNvGraphicFramePr>
          <p:nvPr/>
        </p:nvGraphicFramePr>
        <p:xfrm>
          <a:off x="2032000" y="4079875"/>
          <a:ext cx="45481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" name="Equation" r:id="rId4" imgW="2057400" imgH="419100" progId="Equation.DSMT4">
                  <p:embed/>
                </p:oleObj>
              </mc:Choice>
              <mc:Fallback>
                <p:oleObj name="Equation" r:id="rId4" imgW="2057400" imgH="419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079875"/>
                        <a:ext cx="4548188" cy="927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6" name="Object 12"/>
          <p:cNvGraphicFramePr>
            <a:graphicFrameLocks noChangeAspect="1"/>
          </p:cNvGraphicFramePr>
          <p:nvPr/>
        </p:nvGraphicFramePr>
        <p:xfrm>
          <a:off x="1377950" y="5659438"/>
          <a:ext cx="57689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" name="Equation" r:id="rId6" imgW="2933700" imgH="431800" progId="Equation.DSMT4">
                  <p:embed/>
                </p:oleObj>
              </mc:Choice>
              <mc:Fallback>
                <p:oleObj name="Equation" r:id="rId6" imgW="2933700" imgH="431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5659438"/>
                        <a:ext cx="5768975" cy="850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8" name="Object 14"/>
          <p:cNvGraphicFramePr>
            <a:graphicFrameLocks noChangeAspect="1"/>
          </p:cNvGraphicFramePr>
          <p:nvPr/>
        </p:nvGraphicFramePr>
        <p:xfrm>
          <a:off x="1863725" y="2657475"/>
          <a:ext cx="4402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name="Equation" r:id="rId8" imgW="2527300" imgH="393700" progId="Equation.DSMT4">
                  <p:embed/>
                </p:oleObj>
              </mc:Choice>
              <mc:Fallback>
                <p:oleObj name="Equation" r:id="rId8" imgW="25273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657475"/>
                        <a:ext cx="4402138" cy="685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Vastuksen lämpöteho</a:t>
            </a: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623888" y="1503363"/>
            <a:ext cx="78660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Ohmisten vastusten kanssa voidaan </a:t>
            </a:r>
            <a:r>
              <a:rPr lang="fi-FI" b="1"/>
              <a:t>tehollisille</a:t>
            </a:r>
            <a:r>
              <a:rPr lang="fi-FI"/>
              <a:t/>
            </a:r>
            <a:br>
              <a:rPr lang="fi-FI"/>
            </a:br>
            <a:r>
              <a:rPr lang="fi-FI"/>
              <a:t>arvoille käyttää "puimurikaavoja". Tämä onnistuu</a:t>
            </a:r>
            <a:br>
              <a:rPr lang="fi-FI"/>
            </a:br>
            <a:r>
              <a:rPr lang="fi-FI"/>
              <a:t>siksi, että virta ja jännite ovat vastuksessa</a:t>
            </a:r>
            <a:br>
              <a:rPr lang="fi-FI"/>
            </a:br>
            <a:r>
              <a:rPr lang="fi-FI" b="1"/>
              <a:t>samanvaiheisia</a:t>
            </a:r>
            <a:r>
              <a:rPr lang="fi-FI"/>
              <a:t>.</a:t>
            </a: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933450" y="3627438"/>
            <a:ext cx="1473200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 b="1"/>
              <a:t>P = 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·I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2749550" y="3635375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/>
              <a:t>M</a:t>
            </a:r>
          </a:p>
        </p:txBody>
      </p:sp>
      <p:sp>
        <p:nvSpPr>
          <p:cNvPr id="69638" name="Text Box 8"/>
          <p:cNvSpPr txBox="1">
            <a:spLocks noChangeArrowheads="1"/>
          </p:cNvSpPr>
          <p:nvPr/>
        </p:nvSpPr>
        <p:spPr bwMode="auto">
          <a:xfrm>
            <a:off x="3632200" y="3614738"/>
            <a:ext cx="1495425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 b="1"/>
              <a:t>U = R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·I</a:t>
            </a:r>
          </a:p>
        </p:txBody>
      </p:sp>
      <p:graphicFrame>
        <p:nvGraphicFramePr>
          <p:cNvPr id="69639" name="Object 10"/>
          <p:cNvGraphicFramePr>
            <a:graphicFrameLocks noChangeAspect="1"/>
          </p:cNvGraphicFramePr>
          <p:nvPr/>
        </p:nvGraphicFramePr>
        <p:xfrm>
          <a:off x="1501775" y="4724400"/>
          <a:ext cx="51038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tion" r:id="rId3" imgW="1689100" imgH="228600" progId="Equation.DSMT4">
                  <p:embed/>
                </p:oleObj>
              </mc:Choice>
              <mc:Fallback>
                <p:oleObj name="Equation" r:id="rId3" imgW="16891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4724400"/>
                        <a:ext cx="5103813" cy="690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3317875" y="5695950"/>
            <a:ext cx="4221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Vastuksen tuottama teho,</a:t>
            </a:r>
            <a:br>
              <a:rPr lang="fi-FI"/>
            </a:br>
            <a:r>
              <a:rPr lang="fi-FI"/>
              <a:t>lämpöhäviö</a:t>
            </a:r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 flipV="1">
            <a:off x="4981575" y="5389563"/>
            <a:ext cx="806450" cy="3984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Impedanssi vaihtovirtapiirissä</a:t>
            </a:r>
          </a:p>
        </p:txBody>
      </p: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655638" y="1519238"/>
            <a:ext cx="8169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Piirissä oleva vastus, käämi ja kondensaattori</a:t>
            </a:r>
            <a:br>
              <a:rPr lang="fi-FI"/>
            </a:br>
            <a:r>
              <a:rPr lang="fi-FI" b="1"/>
              <a:t>vastustavat</a:t>
            </a:r>
            <a:r>
              <a:rPr lang="fi-FI"/>
              <a:t> virran kulkua – kukin omalla tavallaan</a:t>
            </a:r>
          </a:p>
        </p:txBody>
      </p:sp>
      <p:pic>
        <p:nvPicPr>
          <p:cNvPr id="70660" name="Picture 6" descr="RLC-piiri"/>
          <p:cNvPicPr>
            <a:picLocks noChangeAspect="1" noChangeArrowheads="1"/>
          </p:cNvPicPr>
          <p:nvPr/>
        </p:nvPicPr>
        <p:blipFill>
          <a:blip r:embed="rId3">
            <a:lum bright="-1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560638"/>
            <a:ext cx="26130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7" descr="RL-piiri"/>
          <p:cNvPicPr>
            <a:picLocks noChangeAspect="1" noChangeArrowheads="1"/>
          </p:cNvPicPr>
          <p:nvPr/>
        </p:nvPicPr>
        <p:blipFill>
          <a:blip r:embed="rId4">
            <a:lum bright="-20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571750"/>
            <a:ext cx="26495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8" descr="RC-piiri"/>
          <p:cNvPicPr>
            <a:picLocks noChangeAspect="1" noChangeArrowheads="1"/>
          </p:cNvPicPr>
          <p:nvPr/>
        </p:nvPicPr>
        <p:blipFill>
          <a:blip r:embed="rId5">
            <a:lum bright="-1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546350"/>
            <a:ext cx="26765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1062038" y="4117975"/>
            <a:ext cx="1571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RLC-piiri</a:t>
            </a:r>
          </a:p>
        </p:txBody>
      </p:sp>
      <p:sp>
        <p:nvSpPr>
          <p:cNvPr id="70664" name="Text Box 10"/>
          <p:cNvSpPr txBox="1">
            <a:spLocks noChangeArrowheads="1"/>
          </p:cNvSpPr>
          <p:nvPr/>
        </p:nvSpPr>
        <p:spPr bwMode="auto">
          <a:xfrm>
            <a:off x="3981450" y="4065588"/>
            <a:ext cx="1314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RL-piiri</a:t>
            </a:r>
          </a:p>
        </p:txBody>
      </p:sp>
      <p:sp>
        <p:nvSpPr>
          <p:cNvPr id="70665" name="Text Box 11"/>
          <p:cNvSpPr txBox="1">
            <a:spLocks noChangeArrowheads="1"/>
          </p:cNvSpPr>
          <p:nvPr/>
        </p:nvSpPr>
        <p:spPr bwMode="auto">
          <a:xfrm>
            <a:off x="6704013" y="4127500"/>
            <a:ext cx="1373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RC-piiri</a:t>
            </a:r>
          </a:p>
        </p:txBody>
      </p:sp>
      <p:graphicFrame>
        <p:nvGraphicFramePr>
          <p:cNvPr id="70666" name="Object 15"/>
          <p:cNvGraphicFramePr>
            <a:graphicFrameLocks noChangeAspect="1"/>
          </p:cNvGraphicFramePr>
          <p:nvPr/>
        </p:nvGraphicFramePr>
        <p:xfrm>
          <a:off x="1841500" y="3087688"/>
          <a:ext cx="4016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6" imgW="266469" imgH="241091" progId="Equation.DSMT4">
                  <p:embed/>
                </p:oleObj>
              </mc:Choice>
              <mc:Fallback>
                <p:oleObj name="Equation" r:id="rId6" imgW="266469" imgH="24109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3087688"/>
                        <a:ext cx="40163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7" name="Arc 16"/>
          <p:cNvSpPr>
            <a:spLocks/>
          </p:cNvSpPr>
          <p:nvPr/>
        </p:nvSpPr>
        <p:spPr bwMode="auto">
          <a:xfrm rot="7842600">
            <a:off x="1346200" y="2471738"/>
            <a:ext cx="1189037" cy="1316038"/>
          </a:xfrm>
          <a:custGeom>
            <a:avLst/>
            <a:gdLst>
              <a:gd name="T0" fmla="*/ 0 w 21600"/>
              <a:gd name="T1" fmla="*/ 0 h 21600"/>
              <a:gd name="T2" fmla="*/ 1189037 w 21600"/>
              <a:gd name="T3" fmla="*/ 1316038 h 21600"/>
              <a:gd name="T4" fmla="*/ 0 w 21600"/>
              <a:gd name="T5" fmla="*/ 13160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0668" name="Text Box 17"/>
          <p:cNvSpPr txBox="1">
            <a:spLocks noChangeArrowheads="1"/>
          </p:cNvSpPr>
          <p:nvPr/>
        </p:nvSpPr>
        <p:spPr bwMode="auto">
          <a:xfrm>
            <a:off x="768350" y="4835525"/>
            <a:ext cx="78660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Kondensaattori </a:t>
            </a:r>
            <a:r>
              <a:rPr lang="fi-FI" b="1"/>
              <a:t>ei päästä tasavirtaa läpi</a:t>
            </a:r>
            <a:r>
              <a:rPr lang="fi-FI"/>
              <a:t>.</a:t>
            </a:r>
            <a:br>
              <a:rPr lang="fi-FI"/>
            </a:br>
            <a:r>
              <a:rPr lang="fi-FI"/>
              <a:t>Vaihtovirtapiirissä kondensaattori </a:t>
            </a:r>
            <a:r>
              <a:rPr lang="fi-FI" b="1"/>
              <a:t>latautuu</a:t>
            </a:r>
            <a:r>
              <a:rPr lang="fi-FI"/>
              <a:t> ja</a:t>
            </a:r>
            <a:br>
              <a:rPr lang="fi-FI"/>
            </a:br>
            <a:r>
              <a:rPr lang="fi-FI" b="1"/>
              <a:t>purkautuu</a:t>
            </a:r>
            <a:r>
              <a:rPr lang="fi-FI"/>
              <a:t> vaihtovirran tahdissa </a:t>
            </a:r>
            <a:r>
              <a:rPr lang="fi-FI">
                <a:sym typeface="Wingdings" pitchFamily="2" charset="2"/>
              </a:rPr>
              <a:t> </a:t>
            </a:r>
            <a:r>
              <a:rPr lang="fi-FI" b="1">
                <a:sym typeface="Wingdings" pitchFamily="2" charset="2"/>
              </a:rPr>
              <a:t>päästää</a:t>
            </a:r>
            <a:r>
              <a:rPr lang="fi-FI">
                <a:sym typeface="Wingdings" pitchFamily="2" charset="2"/>
              </a:rPr>
              <a:t/>
            </a:r>
            <a:br>
              <a:rPr lang="fi-FI">
                <a:sym typeface="Wingdings" pitchFamily="2" charset="2"/>
              </a:rPr>
            </a:br>
            <a:r>
              <a:rPr lang="fi-FI" b="1">
                <a:sym typeface="Wingdings" pitchFamily="2" charset="2"/>
              </a:rPr>
              <a:t>vaihtovirtaa läpi</a:t>
            </a:r>
            <a:r>
              <a:rPr lang="fi-FI">
                <a:sym typeface="Wingdings" pitchFamily="2" charset="2"/>
              </a:rPr>
              <a:t>. Käämi päästää läpi molempia.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Impedanssi vaihtovirtapiirissä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55638" y="1519238"/>
            <a:ext cx="8169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Piirissä oleva vastus, käämi ja kondensaattori</a:t>
            </a:r>
            <a:br>
              <a:rPr lang="fi-FI"/>
            </a:br>
            <a:r>
              <a:rPr lang="fi-FI" b="1"/>
              <a:t>vastustavat</a:t>
            </a:r>
            <a:r>
              <a:rPr lang="fi-FI"/>
              <a:t> virran kulkua – kukin omalla tavallaan</a:t>
            </a:r>
          </a:p>
        </p:txBody>
      </p:sp>
      <p:pic>
        <p:nvPicPr>
          <p:cNvPr id="71684" name="Picture 4" descr="RLC-piiri"/>
          <p:cNvPicPr>
            <a:picLocks noChangeAspect="1" noChangeArrowheads="1"/>
          </p:cNvPicPr>
          <p:nvPr/>
        </p:nvPicPr>
        <p:blipFill>
          <a:blip r:embed="rId3">
            <a:lum bright="-1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560638"/>
            <a:ext cx="26130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 descr="RL-piiri"/>
          <p:cNvPicPr>
            <a:picLocks noChangeAspect="1" noChangeArrowheads="1"/>
          </p:cNvPicPr>
          <p:nvPr/>
        </p:nvPicPr>
        <p:blipFill>
          <a:blip r:embed="rId4">
            <a:lum bright="-20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571750"/>
            <a:ext cx="26495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RC-piiri"/>
          <p:cNvPicPr>
            <a:picLocks noChangeAspect="1" noChangeArrowheads="1"/>
          </p:cNvPicPr>
          <p:nvPr/>
        </p:nvPicPr>
        <p:blipFill>
          <a:blip r:embed="rId5">
            <a:lum bright="-1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546350"/>
            <a:ext cx="26765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062038" y="4117975"/>
            <a:ext cx="1571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RLC-piiri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981450" y="4065588"/>
            <a:ext cx="1314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RL-piiri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704013" y="4127500"/>
            <a:ext cx="1373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RC-piiri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635000" y="4708525"/>
            <a:ext cx="70627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Impedanssi Z = piirin virranvastustamiskyky</a:t>
            </a:r>
          </a:p>
          <a:p>
            <a:pPr eaLnBrk="1" hangingPunct="1"/>
            <a:r>
              <a:rPr lang="fi-FI"/>
              <a:t>   (”vaihtovirtavastus”, yksikkö ohmi </a:t>
            </a:r>
            <a:r>
              <a:rPr lang="el-GR">
                <a:cs typeface="Arial" charset="0"/>
              </a:rPr>
              <a:t>Ω</a:t>
            </a:r>
            <a:r>
              <a:rPr lang="fi-FI"/>
              <a:t>)</a:t>
            </a:r>
          </a:p>
        </p:txBody>
      </p:sp>
      <p:graphicFrame>
        <p:nvGraphicFramePr>
          <p:cNvPr id="121867" name="Object 11"/>
          <p:cNvGraphicFramePr>
            <a:graphicFrameLocks noChangeAspect="1"/>
          </p:cNvGraphicFramePr>
          <p:nvPr/>
        </p:nvGraphicFramePr>
        <p:xfrm>
          <a:off x="2341563" y="5602288"/>
          <a:ext cx="134937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Equation" r:id="rId6" imgW="571252" imgH="469696" progId="Equation.DSMT4">
                  <p:embed/>
                </p:oleObj>
              </mc:Choice>
              <mc:Fallback>
                <p:oleObj name="Equation" r:id="rId6" imgW="571252" imgH="46969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5602288"/>
                        <a:ext cx="1349375" cy="11096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8" name="Object 12"/>
          <p:cNvGraphicFramePr>
            <a:graphicFrameLocks noChangeAspect="1"/>
          </p:cNvGraphicFramePr>
          <p:nvPr/>
        </p:nvGraphicFramePr>
        <p:xfrm>
          <a:off x="4551363" y="5572125"/>
          <a:ext cx="42941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Equation" r:id="rId8" imgW="1841500" imgH="482600" progId="Equation.DSMT4">
                  <p:embed/>
                </p:oleObj>
              </mc:Choice>
              <mc:Fallback>
                <p:oleObj name="Equation" r:id="rId8" imgW="1841500" imgH="482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5572125"/>
                        <a:ext cx="4294187" cy="11255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13"/>
          <p:cNvGraphicFramePr>
            <a:graphicFrameLocks noChangeAspect="1"/>
          </p:cNvGraphicFramePr>
          <p:nvPr/>
        </p:nvGraphicFramePr>
        <p:xfrm>
          <a:off x="1841500" y="3087688"/>
          <a:ext cx="4016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Equation" r:id="rId10" imgW="266469" imgH="241091" progId="Equation.DSMT4">
                  <p:embed/>
                </p:oleObj>
              </mc:Choice>
              <mc:Fallback>
                <p:oleObj name="Equation" r:id="rId10" imgW="266469" imgH="24109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3087688"/>
                        <a:ext cx="40163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4" name="Arc 14"/>
          <p:cNvSpPr>
            <a:spLocks/>
          </p:cNvSpPr>
          <p:nvPr/>
        </p:nvSpPr>
        <p:spPr bwMode="auto">
          <a:xfrm rot="7842600">
            <a:off x="1346200" y="2471738"/>
            <a:ext cx="1189037" cy="1316038"/>
          </a:xfrm>
          <a:custGeom>
            <a:avLst/>
            <a:gdLst>
              <a:gd name="T0" fmla="*/ 0 w 21600"/>
              <a:gd name="T1" fmla="*/ 0 h 21600"/>
              <a:gd name="T2" fmla="*/ 1189037 w 21600"/>
              <a:gd name="T3" fmla="*/ 1316038 h 21600"/>
              <a:gd name="T4" fmla="*/ 0 w 21600"/>
              <a:gd name="T5" fmla="*/ 13160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Pelkkä vastus vaihtovirtapiirissä</a:t>
            </a:r>
          </a:p>
        </p:txBody>
      </p:sp>
      <p:pic>
        <p:nvPicPr>
          <p:cNvPr id="72707" name="Picture 26" descr="R-piiri"/>
          <p:cNvPicPr>
            <a:picLocks noChangeAspect="1" noChangeArrowheads="1"/>
          </p:cNvPicPr>
          <p:nvPr/>
        </p:nvPicPr>
        <p:blipFill>
          <a:blip r:embed="rId3">
            <a:lum bright="-10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716088"/>
            <a:ext cx="30734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708" name="Object 27"/>
          <p:cNvGraphicFramePr>
            <a:graphicFrameLocks noChangeAspect="1"/>
          </p:cNvGraphicFramePr>
          <p:nvPr/>
        </p:nvGraphicFramePr>
        <p:xfrm>
          <a:off x="4845050" y="1677988"/>
          <a:ext cx="2584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9" name="Equation" r:id="rId4" imgW="1447800" imgH="241300" progId="Equation.DSMT4">
                  <p:embed/>
                </p:oleObj>
              </mc:Choice>
              <mc:Fallback>
                <p:oleObj name="Equation" r:id="rId4" imgW="1447800" imgH="2413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0" y="1677988"/>
                        <a:ext cx="2584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28"/>
          <p:cNvGraphicFramePr>
            <a:graphicFrameLocks noChangeAspect="1"/>
          </p:cNvGraphicFramePr>
          <p:nvPr/>
        </p:nvGraphicFramePr>
        <p:xfrm>
          <a:off x="2797175" y="1266825"/>
          <a:ext cx="22399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0" name="Equation" r:id="rId6" imgW="1206500" imgH="241300" progId="Equation.DSMT4">
                  <p:embed/>
                </p:oleObj>
              </mc:Choice>
              <mc:Fallback>
                <p:oleObj name="Equation" r:id="rId6" imgW="1206500" imgH="2413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1266825"/>
                        <a:ext cx="22399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Arc 29"/>
          <p:cNvSpPr>
            <a:spLocks/>
          </p:cNvSpPr>
          <p:nvPr/>
        </p:nvSpPr>
        <p:spPr bwMode="auto">
          <a:xfrm rot="-2725237">
            <a:off x="3429793" y="1681957"/>
            <a:ext cx="633413" cy="603250"/>
          </a:xfrm>
          <a:custGeom>
            <a:avLst/>
            <a:gdLst>
              <a:gd name="T0" fmla="*/ 0 w 21600"/>
              <a:gd name="T1" fmla="*/ 0 h 21600"/>
              <a:gd name="T2" fmla="*/ 633413 w 21600"/>
              <a:gd name="T3" fmla="*/ 603250 h 21600"/>
              <a:gd name="T4" fmla="*/ 0 w 21600"/>
              <a:gd name="T5" fmla="*/ 603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14718" name="Text Box 30"/>
          <p:cNvSpPr txBox="1">
            <a:spLocks noChangeArrowheads="1"/>
          </p:cNvSpPr>
          <p:nvPr/>
        </p:nvSpPr>
        <p:spPr bwMode="auto">
          <a:xfrm>
            <a:off x="769938" y="3400425"/>
            <a:ext cx="74723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Tässä tapauksessa piirin impedanssi on sama</a:t>
            </a:r>
            <a:br>
              <a:rPr lang="fi-FI"/>
            </a:br>
            <a:r>
              <a:rPr lang="fi-FI"/>
              <a:t>kuin ohminen resistanssi R</a:t>
            </a:r>
          </a:p>
        </p:txBody>
      </p:sp>
      <p:graphicFrame>
        <p:nvGraphicFramePr>
          <p:cNvPr id="114719" name="Object 31"/>
          <p:cNvGraphicFramePr>
            <a:graphicFrameLocks noChangeAspect="1"/>
          </p:cNvGraphicFramePr>
          <p:nvPr/>
        </p:nvGraphicFramePr>
        <p:xfrm>
          <a:off x="2843213" y="4383088"/>
          <a:ext cx="250031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1" name="Equation" r:id="rId8" imgW="1168400" imgH="469900" progId="Equation.DSMT4">
                  <p:embed/>
                </p:oleObj>
              </mc:Choice>
              <mc:Fallback>
                <p:oleObj name="Equation" r:id="rId8" imgW="1168400" imgH="4699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383088"/>
                        <a:ext cx="2500312" cy="1006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20" name="Text Box 32"/>
          <p:cNvSpPr txBox="1">
            <a:spLocks noChangeArrowheads="1"/>
          </p:cNvSpPr>
          <p:nvPr/>
        </p:nvSpPr>
        <p:spPr bwMode="auto">
          <a:xfrm>
            <a:off x="790575" y="5375275"/>
            <a:ext cx="6878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Resistanssi R ei riipu lainkaan vaihtovirran</a:t>
            </a:r>
            <a:br>
              <a:rPr lang="fi-FI"/>
            </a:br>
            <a:r>
              <a:rPr lang="fi-FI"/>
              <a:t>taajuudesta.</a:t>
            </a:r>
          </a:p>
        </p:txBody>
      </p:sp>
      <p:graphicFrame>
        <p:nvGraphicFramePr>
          <p:cNvPr id="114721" name="Object 33"/>
          <p:cNvGraphicFramePr>
            <a:graphicFrameLocks noChangeAspect="1"/>
          </p:cNvGraphicFramePr>
          <p:nvPr/>
        </p:nvGraphicFramePr>
        <p:xfrm>
          <a:off x="6199188" y="4392613"/>
          <a:ext cx="26336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Equation" r:id="rId10" imgW="1193800" imgH="457200" progId="Equation.DSMT4">
                  <p:embed/>
                </p:oleObj>
              </mc:Choice>
              <mc:Fallback>
                <p:oleObj name="Equation" r:id="rId10" imgW="1193800" imgH="4572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4392613"/>
                        <a:ext cx="2633662" cy="10080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8" grpId="0"/>
      <p:bldP spid="1147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2997200"/>
            <a:ext cx="48974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/>
              <a:t>Kentän kahden pisteen välillä oleva  potentiaaliero (jännite) :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116013" y="4005263"/>
          <a:ext cx="18843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Kaava" r:id="rId4" imgW="660113" imgH="177723" progId="Equation.3">
                  <p:embed/>
                </p:oleObj>
              </mc:Choice>
              <mc:Fallback>
                <p:oleObj name="Kaava" r:id="rId4" imgW="660113" imgH="17772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05263"/>
                        <a:ext cx="1884362" cy="512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419475" y="3933825"/>
            <a:ext cx="1003300" cy="585788"/>
            <a:chOff x="2517" y="2750"/>
            <a:chExt cx="632" cy="369"/>
          </a:xfrm>
        </p:grpSpPr>
        <p:sp>
          <p:nvSpPr>
            <p:cNvPr id="10265" name="AutoShape 5"/>
            <p:cNvSpPr>
              <a:spLocks noChangeArrowheads="1"/>
            </p:cNvSpPr>
            <p:nvPr/>
          </p:nvSpPr>
          <p:spPr bwMode="auto">
            <a:xfrm>
              <a:off x="2517" y="2750"/>
              <a:ext cx="632" cy="369"/>
            </a:xfrm>
            <a:prstGeom prst="roundRect">
              <a:avLst>
                <a:gd name="adj" fmla="val 269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266" name="Text Box 6"/>
            <p:cNvSpPr txBox="1">
              <a:spLocks noChangeArrowheads="1"/>
            </p:cNvSpPr>
            <p:nvPr/>
          </p:nvSpPr>
          <p:spPr bwMode="auto">
            <a:xfrm>
              <a:off x="2517" y="2750"/>
              <a:ext cx="63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/>
                <a:t>Yksikkö: [V] </a:t>
              </a:r>
            </a:p>
          </p:txBody>
        </p:sp>
      </p:grp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879475" y="660400"/>
            <a:ext cx="42624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cs typeface="Arial" charset="0"/>
              </a:rPr>
              <a:t>Varaukseen Q kohdistuva</a:t>
            </a:r>
          </a:p>
          <a:p>
            <a:pPr eaLnBrk="1" hangingPunct="1"/>
            <a:r>
              <a:rPr lang="fi-FI">
                <a:cs typeface="Arial" charset="0"/>
              </a:rPr>
              <a:t>Voima F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239838" y="1741488"/>
            <a:ext cx="1319212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cs typeface="Arial" charset="0"/>
              </a:rPr>
              <a:t>F = EQ</a:t>
            </a:r>
          </a:p>
        </p:txBody>
      </p:sp>
      <p:grpSp>
        <p:nvGrpSpPr>
          <p:cNvPr id="10247" name="Group 14"/>
          <p:cNvGrpSpPr>
            <a:grpSpLocks/>
          </p:cNvGrpSpPr>
          <p:nvPr/>
        </p:nvGrpSpPr>
        <p:grpSpPr bwMode="auto">
          <a:xfrm>
            <a:off x="3852863" y="765175"/>
            <a:ext cx="5135562" cy="2390775"/>
            <a:chOff x="2427" y="482"/>
            <a:chExt cx="3235" cy="1506"/>
          </a:xfrm>
        </p:grpSpPr>
        <p:sp>
          <p:nvSpPr>
            <p:cNvPr id="10250" name="Line 15"/>
            <p:cNvSpPr>
              <a:spLocks noChangeShapeType="1"/>
            </p:cNvSpPr>
            <p:nvPr/>
          </p:nvSpPr>
          <p:spPr bwMode="auto">
            <a:xfrm>
              <a:off x="3062" y="845"/>
              <a:ext cx="18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51" name="Line 16"/>
            <p:cNvSpPr>
              <a:spLocks noChangeShapeType="1"/>
            </p:cNvSpPr>
            <p:nvPr/>
          </p:nvSpPr>
          <p:spPr bwMode="auto">
            <a:xfrm>
              <a:off x="3107" y="1706"/>
              <a:ext cx="176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52" name="Text Box 17"/>
            <p:cNvSpPr txBox="1">
              <a:spLocks noChangeArrowheads="1"/>
            </p:cNvSpPr>
            <p:nvPr/>
          </p:nvSpPr>
          <p:spPr bwMode="auto">
            <a:xfrm>
              <a:off x="2427" y="1117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cs typeface="Arial" charset="0"/>
                </a:rPr>
                <a:t>U</a:t>
              </a:r>
            </a:p>
          </p:txBody>
        </p:sp>
        <p:sp>
          <p:nvSpPr>
            <p:cNvPr id="10253" name="AutoShape 18"/>
            <p:cNvSpPr>
              <a:spLocks/>
            </p:cNvSpPr>
            <p:nvPr/>
          </p:nvSpPr>
          <p:spPr bwMode="auto">
            <a:xfrm>
              <a:off x="2745" y="845"/>
              <a:ext cx="136" cy="861"/>
            </a:xfrm>
            <a:prstGeom prst="leftBrace">
              <a:avLst>
                <a:gd name="adj1" fmla="val 5275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254" name="Text Box 19"/>
            <p:cNvSpPr txBox="1">
              <a:spLocks noChangeArrowheads="1"/>
            </p:cNvSpPr>
            <p:nvPr/>
          </p:nvSpPr>
          <p:spPr bwMode="auto">
            <a:xfrm>
              <a:off x="3334" y="482"/>
              <a:ext cx="12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cs typeface="Arial" charset="0"/>
                </a:rPr>
                <a:t>+ + + + + +</a:t>
              </a:r>
            </a:p>
          </p:txBody>
        </p:sp>
        <p:sp>
          <p:nvSpPr>
            <p:cNvPr id="10255" name="Text Box 20"/>
            <p:cNvSpPr txBox="1">
              <a:spLocks noChangeArrowheads="1"/>
            </p:cNvSpPr>
            <p:nvPr/>
          </p:nvSpPr>
          <p:spPr bwMode="auto">
            <a:xfrm>
              <a:off x="3470" y="1661"/>
              <a:ext cx="8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cs typeface="Arial" charset="0"/>
                </a:rPr>
                <a:t>- - - - - -</a:t>
              </a:r>
            </a:p>
          </p:txBody>
        </p:sp>
        <p:sp>
          <p:nvSpPr>
            <p:cNvPr id="10256" name="Line 21"/>
            <p:cNvSpPr>
              <a:spLocks noChangeShapeType="1"/>
            </p:cNvSpPr>
            <p:nvPr/>
          </p:nvSpPr>
          <p:spPr bwMode="auto">
            <a:xfrm>
              <a:off x="3244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57" name="Line 22"/>
            <p:cNvSpPr>
              <a:spLocks noChangeShapeType="1"/>
            </p:cNvSpPr>
            <p:nvPr/>
          </p:nvSpPr>
          <p:spPr bwMode="auto">
            <a:xfrm>
              <a:off x="4196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58" name="Line 23"/>
            <p:cNvSpPr>
              <a:spLocks noChangeShapeType="1"/>
            </p:cNvSpPr>
            <p:nvPr/>
          </p:nvSpPr>
          <p:spPr bwMode="auto">
            <a:xfrm>
              <a:off x="4423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59" name="Line 24"/>
            <p:cNvSpPr>
              <a:spLocks noChangeShapeType="1"/>
            </p:cNvSpPr>
            <p:nvPr/>
          </p:nvSpPr>
          <p:spPr bwMode="auto">
            <a:xfrm>
              <a:off x="4650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60" name="Line 25"/>
            <p:cNvSpPr>
              <a:spLocks noChangeShapeType="1"/>
            </p:cNvSpPr>
            <p:nvPr/>
          </p:nvSpPr>
          <p:spPr bwMode="auto">
            <a:xfrm>
              <a:off x="3516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61" name="Line 26"/>
            <p:cNvSpPr>
              <a:spLocks noChangeShapeType="1"/>
            </p:cNvSpPr>
            <p:nvPr/>
          </p:nvSpPr>
          <p:spPr bwMode="auto">
            <a:xfrm>
              <a:off x="3743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62" name="Line 27"/>
            <p:cNvSpPr>
              <a:spLocks noChangeShapeType="1"/>
            </p:cNvSpPr>
            <p:nvPr/>
          </p:nvSpPr>
          <p:spPr bwMode="auto">
            <a:xfrm>
              <a:off x="3969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263" name="AutoShape 28"/>
            <p:cNvSpPr>
              <a:spLocks/>
            </p:cNvSpPr>
            <p:nvPr/>
          </p:nvSpPr>
          <p:spPr bwMode="auto">
            <a:xfrm>
              <a:off x="5013" y="890"/>
              <a:ext cx="317" cy="771"/>
            </a:xfrm>
            <a:prstGeom prst="rightBrace">
              <a:avLst>
                <a:gd name="adj1" fmla="val 202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264" name="Text Box 29"/>
            <p:cNvSpPr txBox="1">
              <a:spLocks noChangeArrowheads="1"/>
            </p:cNvSpPr>
            <p:nvPr/>
          </p:nvSpPr>
          <p:spPr bwMode="auto">
            <a:xfrm>
              <a:off x="5421" y="1071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cs typeface="Arial" charset="0"/>
                </a:rPr>
                <a:t>d</a:t>
              </a:r>
            </a:p>
          </p:txBody>
        </p:sp>
      </p:grpSp>
      <p:sp>
        <p:nvSpPr>
          <p:cNvPr id="10248" name="Text Box 30"/>
          <p:cNvSpPr txBox="1">
            <a:spLocks noChangeArrowheads="1"/>
          </p:cNvSpPr>
          <p:nvPr/>
        </p:nvSpPr>
        <p:spPr bwMode="auto">
          <a:xfrm>
            <a:off x="5940425" y="1700213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Q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63575" y="4743450"/>
            <a:ext cx="2736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jossa </a:t>
            </a:r>
            <a:r>
              <a:rPr lang="el-GR" sz="2400">
                <a:cs typeface="Arial" charset="0"/>
              </a:rPr>
              <a:t>Δ</a:t>
            </a:r>
            <a:r>
              <a:rPr lang="fi-FI" sz="2400">
                <a:cs typeface="Arial" charset="0"/>
              </a:rPr>
              <a:t>x=pisteiden</a:t>
            </a:r>
          </a:p>
          <a:p>
            <a:pPr eaLnBrk="1" hangingPunct="1"/>
            <a:r>
              <a:rPr lang="fi-FI" sz="2400">
                <a:cs typeface="Arial" charset="0"/>
              </a:rPr>
              <a:t>välimatka</a:t>
            </a:r>
            <a:endParaRPr lang="el-GR" sz="2400"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01" grpId="0" animBg="1"/>
      <p:bldP spid="123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smtClean="0"/>
              <a:t>Ideaalinen käämi ja kondensaattori</a:t>
            </a:r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561975" y="1187450"/>
            <a:ext cx="78200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Ideaalisen käämin ja ideaalisen kondensaattorin</a:t>
            </a:r>
            <a:br>
              <a:rPr lang="fi-FI"/>
            </a:br>
            <a:r>
              <a:rPr lang="fi-FI"/>
              <a:t>resistanssi = 0, Niillä ei siis ole lainkaan ohmista</a:t>
            </a:r>
            <a:br>
              <a:rPr lang="fi-FI"/>
            </a:br>
            <a:r>
              <a:rPr lang="fi-FI"/>
              <a:t>resistanssia. Niiden virranvastuskykyä sanotaan</a:t>
            </a:r>
            <a:br>
              <a:rPr lang="fi-FI"/>
            </a:br>
            <a:r>
              <a:rPr lang="fi-FI" b="1"/>
              <a:t>reaktanssiksi</a:t>
            </a:r>
            <a:r>
              <a:rPr lang="fi-FI"/>
              <a:t>, käämille X</a:t>
            </a:r>
            <a:r>
              <a:rPr lang="fi-FI" baseline="-25000"/>
              <a:t>L</a:t>
            </a:r>
            <a:r>
              <a:rPr lang="fi-FI"/>
              <a:t>, kondensaattorille X</a:t>
            </a:r>
            <a:r>
              <a:rPr lang="fi-FI" baseline="-25000"/>
              <a:t>C</a:t>
            </a:r>
            <a:endParaRPr lang="fi-FI" b="1"/>
          </a:p>
        </p:txBody>
      </p:sp>
      <p:graphicFrame>
        <p:nvGraphicFramePr>
          <p:cNvPr id="73732" name="Object 12"/>
          <p:cNvGraphicFramePr>
            <a:graphicFrameLocks noChangeAspect="1"/>
          </p:cNvGraphicFramePr>
          <p:nvPr/>
        </p:nvGraphicFramePr>
        <p:xfrm>
          <a:off x="1320800" y="4962525"/>
          <a:ext cx="15049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6" name="Equation" r:id="rId3" imgW="660113" imgH="469696" progId="Equation.DSMT4">
                  <p:embed/>
                </p:oleObj>
              </mc:Choice>
              <mc:Fallback>
                <p:oleObj name="Equation" r:id="rId3" imgW="660113" imgH="46969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962525"/>
                        <a:ext cx="1504950" cy="1071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15"/>
          <p:cNvGraphicFramePr>
            <a:graphicFrameLocks noChangeAspect="1"/>
          </p:cNvGraphicFramePr>
          <p:nvPr/>
        </p:nvGraphicFramePr>
        <p:xfrm>
          <a:off x="5548313" y="5068888"/>
          <a:ext cx="142081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7" name="Equation" r:id="rId5" imgW="672808" imgH="469696" progId="Equation.DSMT4">
                  <p:embed/>
                </p:oleObj>
              </mc:Choice>
              <mc:Fallback>
                <p:oleObj name="Equation" r:id="rId5" imgW="672808" imgH="469696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5068888"/>
                        <a:ext cx="1420812" cy="9921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16"/>
          <p:cNvGraphicFramePr>
            <a:graphicFrameLocks noChangeAspect="1"/>
          </p:cNvGraphicFramePr>
          <p:nvPr/>
        </p:nvGraphicFramePr>
        <p:xfrm>
          <a:off x="428625" y="6146800"/>
          <a:ext cx="31384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8" name="Equation" r:id="rId7" imgW="1866900" imgH="228600" progId="Equation.DSMT4">
                  <p:embed/>
                </p:oleObj>
              </mc:Choice>
              <mc:Fallback>
                <p:oleObj name="Equation" r:id="rId7" imgW="18669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6146800"/>
                        <a:ext cx="31384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17"/>
          <p:cNvGraphicFramePr>
            <a:graphicFrameLocks noChangeAspect="1"/>
          </p:cNvGraphicFramePr>
          <p:nvPr/>
        </p:nvGraphicFramePr>
        <p:xfrm>
          <a:off x="4549775" y="6157913"/>
          <a:ext cx="36623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9" name="Equation" r:id="rId9" imgW="1917700" imgH="228600" progId="Equation.DSMT4">
                  <p:embed/>
                </p:oleObj>
              </mc:Choice>
              <mc:Fallback>
                <p:oleObj name="Equation" r:id="rId9" imgW="19177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6157913"/>
                        <a:ext cx="366236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36" name="Group 21"/>
          <p:cNvGrpSpPr>
            <a:grpSpLocks/>
          </p:cNvGrpSpPr>
          <p:nvPr/>
        </p:nvGrpSpPr>
        <p:grpSpPr bwMode="auto">
          <a:xfrm>
            <a:off x="862013" y="3282950"/>
            <a:ext cx="2155825" cy="1593850"/>
            <a:chOff x="543" y="2068"/>
            <a:chExt cx="1358" cy="1004"/>
          </a:xfrm>
        </p:grpSpPr>
        <p:grpSp>
          <p:nvGrpSpPr>
            <p:cNvPr id="73743" name="Group 13"/>
            <p:cNvGrpSpPr>
              <a:grpSpLocks/>
            </p:cNvGrpSpPr>
            <p:nvPr/>
          </p:nvGrpSpPr>
          <p:grpSpPr bwMode="auto">
            <a:xfrm>
              <a:off x="543" y="2068"/>
              <a:ext cx="1358" cy="1004"/>
              <a:chOff x="549" y="2389"/>
              <a:chExt cx="1358" cy="1004"/>
            </a:xfrm>
          </p:grpSpPr>
          <p:pic>
            <p:nvPicPr>
              <p:cNvPr id="73745" name="Picture 6" descr="L-komponentti"/>
              <p:cNvPicPr>
                <a:picLocks noChangeAspect="1" noChangeArrowheads="1"/>
              </p:cNvPicPr>
              <p:nvPr/>
            </p:nvPicPr>
            <p:blipFill>
              <a:blip r:embed="rId11">
                <a:lum bright="-12000" contras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" y="2389"/>
                <a:ext cx="1077" cy="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3746" name="Object 8"/>
              <p:cNvGraphicFramePr>
                <a:graphicFrameLocks noChangeAspect="1"/>
              </p:cNvGraphicFramePr>
              <p:nvPr/>
            </p:nvGraphicFramePr>
            <p:xfrm>
              <a:off x="549" y="2541"/>
              <a:ext cx="348" cy="3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800" name="Equation" r:id="rId12" imgW="253890" imgH="241195" progId="Equation.DSMT4">
                      <p:embed/>
                    </p:oleObj>
                  </mc:Choice>
                  <mc:Fallback>
                    <p:oleObj name="Equation" r:id="rId12" imgW="253890" imgH="241195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" y="2541"/>
                            <a:ext cx="348" cy="3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47" name="Object 9"/>
              <p:cNvGraphicFramePr>
                <a:graphicFrameLocks noChangeAspect="1"/>
              </p:cNvGraphicFramePr>
              <p:nvPr/>
            </p:nvGraphicFramePr>
            <p:xfrm>
              <a:off x="1206" y="3063"/>
              <a:ext cx="365" cy="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801" name="Equation" r:id="rId14" imgW="266469" imgH="241091" progId="Equation.DSMT4">
                      <p:embed/>
                    </p:oleObj>
                  </mc:Choice>
                  <mc:Fallback>
                    <p:oleObj name="Equation" r:id="rId14" imgW="266469" imgH="241091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6" y="3063"/>
                            <a:ext cx="365" cy="3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3744" name="Arc 18"/>
            <p:cNvSpPr>
              <a:spLocks/>
            </p:cNvSpPr>
            <p:nvPr/>
          </p:nvSpPr>
          <p:spPr bwMode="auto">
            <a:xfrm rot="9533648">
              <a:off x="1036" y="2452"/>
              <a:ext cx="628" cy="280"/>
            </a:xfrm>
            <a:custGeom>
              <a:avLst/>
              <a:gdLst>
                <a:gd name="T0" fmla="*/ 0 w 21600"/>
                <a:gd name="T1" fmla="*/ 0 h 21600"/>
                <a:gd name="T2" fmla="*/ 628 w 21600"/>
                <a:gd name="T3" fmla="*/ 280 h 21600"/>
                <a:gd name="T4" fmla="*/ 0 w 21600"/>
                <a:gd name="T5" fmla="*/ 2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73737" name="Group 22"/>
          <p:cNvGrpSpPr>
            <a:grpSpLocks/>
          </p:cNvGrpSpPr>
          <p:nvPr/>
        </p:nvGrpSpPr>
        <p:grpSpPr bwMode="auto">
          <a:xfrm>
            <a:off x="5243513" y="3044825"/>
            <a:ext cx="1560512" cy="2006600"/>
            <a:chOff x="3303" y="1918"/>
            <a:chExt cx="983" cy="1264"/>
          </a:xfrm>
        </p:grpSpPr>
        <p:grpSp>
          <p:nvGrpSpPr>
            <p:cNvPr id="73738" name="Group 14"/>
            <p:cNvGrpSpPr>
              <a:grpSpLocks/>
            </p:cNvGrpSpPr>
            <p:nvPr/>
          </p:nvGrpSpPr>
          <p:grpSpPr bwMode="auto">
            <a:xfrm>
              <a:off x="3303" y="1918"/>
              <a:ext cx="983" cy="1264"/>
              <a:chOff x="3297" y="2193"/>
              <a:chExt cx="983" cy="1264"/>
            </a:xfrm>
          </p:grpSpPr>
          <p:pic>
            <p:nvPicPr>
              <p:cNvPr id="73740" name="Picture 7" descr="C-komponentti"/>
              <p:cNvPicPr>
                <a:picLocks noChangeAspect="1" noChangeArrowheads="1"/>
              </p:cNvPicPr>
              <p:nvPr/>
            </p:nvPicPr>
            <p:blipFill>
              <a:blip r:embed="rId16">
                <a:lum bright="-12000" contras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2193"/>
                <a:ext cx="748" cy="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3741" name="Object 10"/>
              <p:cNvGraphicFramePr>
                <a:graphicFrameLocks noChangeAspect="1"/>
              </p:cNvGraphicFramePr>
              <p:nvPr/>
            </p:nvGraphicFramePr>
            <p:xfrm>
              <a:off x="3297" y="2408"/>
              <a:ext cx="348" cy="3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802" name="Equation" r:id="rId17" imgW="253890" imgH="241195" progId="Equation.DSMT4">
                      <p:embed/>
                    </p:oleObj>
                  </mc:Choice>
                  <mc:Fallback>
                    <p:oleObj name="Equation" r:id="rId17" imgW="253890" imgH="241195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7" y="2408"/>
                            <a:ext cx="348" cy="3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42" name="Object 11"/>
              <p:cNvGraphicFramePr>
                <a:graphicFrameLocks noChangeAspect="1"/>
              </p:cNvGraphicFramePr>
              <p:nvPr/>
            </p:nvGraphicFramePr>
            <p:xfrm>
              <a:off x="3751" y="3127"/>
              <a:ext cx="365" cy="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803" name="Equation" r:id="rId18" imgW="266469" imgH="241091" progId="Equation.DSMT4">
                      <p:embed/>
                    </p:oleObj>
                  </mc:Choice>
                  <mc:Fallback>
                    <p:oleObj name="Equation" r:id="rId18" imgW="266469" imgH="241091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51" y="3127"/>
                            <a:ext cx="365" cy="3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3739" name="Arc 19"/>
            <p:cNvSpPr>
              <a:spLocks/>
            </p:cNvSpPr>
            <p:nvPr/>
          </p:nvSpPr>
          <p:spPr bwMode="auto">
            <a:xfrm rot="7871156">
              <a:off x="3678" y="2487"/>
              <a:ext cx="426" cy="426"/>
            </a:xfrm>
            <a:custGeom>
              <a:avLst/>
              <a:gdLst>
                <a:gd name="T0" fmla="*/ 0 w 21600"/>
                <a:gd name="T1" fmla="*/ 0 h 21600"/>
                <a:gd name="T2" fmla="*/ 426 w 21600"/>
                <a:gd name="T3" fmla="*/ 426 h 21600"/>
                <a:gd name="T4" fmla="*/ 0 w 21600"/>
                <a:gd name="T5" fmla="*/ 42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260350" y="274638"/>
            <a:ext cx="8686800" cy="1143000"/>
          </a:xfrm>
        </p:spPr>
        <p:txBody>
          <a:bodyPr/>
          <a:lstStyle/>
          <a:p>
            <a:pPr eaLnBrk="1" hangingPunct="1"/>
            <a:r>
              <a:rPr lang="fi-FI" sz="3200" b="1" smtClean="0"/>
              <a:t>Ideaalisen käämin induktiivinen reaktanssi</a:t>
            </a:r>
          </a:p>
        </p:txBody>
      </p:sp>
      <p:grpSp>
        <p:nvGrpSpPr>
          <p:cNvPr id="74755" name="Group 5"/>
          <p:cNvGrpSpPr>
            <a:grpSpLocks/>
          </p:cNvGrpSpPr>
          <p:nvPr/>
        </p:nvGrpSpPr>
        <p:grpSpPr bwMode="auto">
          <a:xfrm>
            <a:off x="1141413" y="1725613"/>
            <a:ext cx="2155825" cy="1593850"/>
            <a:chOff x="543" y="2068"/>
            <a:chExt cx="1358" cy="1004"/>
          </a:xfrm>
        </p:grpSpPr>
        <p:grpSp>
          <p:nvGrpSpPr>
            <p:cNvPr id="74764" name="Group 6"/>
            <p:cNvGrpSpPr>
              <a:grpSpLocks/>
            </p:cNvGrpSpPr>
            <p:nvPr/>
          </p:nvGrpSpPr>
          <p:grpSpPr bwMode="auto">
            <a:xfrm>
              <a:off x="543" y="2068"/>
              <a:ext cx="1358" cy="1004"/>
              <a:chOff x="549" y="2389"/>
              <a:chExt cx="1358" cy="1004"/>
            </a:xfrm>
          </p:grpSpPr>
          <p:pic>
            <p:nvPicPr>
              <p:cNvPr id="74766" name="Picture 7" descr="L-komponentti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 contras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" y="2389"/>
                <a:ext cx="1077" cy="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4767" name="Object 8"/>
              <p:cNvGraphicFramePr>
                <a:graphicFrameLocks noChangeAspect="1"/>
              </p:cNvGraphicFramePr>
              <p:nvPr/>
            </p:nvGraphicFramePr>
            <p:xfrm>
              <a:off x="549" y="2541"/>
              <a:ext cx="348" cy="3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93" name="Equation" r:id="rId4" imgW="253890" imgH="241195" progId="Equation.DSMT4">
                      <p:embed/>
                    </p:oleObj>
                  </mc:Choice>
                  <mc:Fallback>
                    <p:oleObj name="Equation" r:id="rId4" imgW="253890" imgH="241195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" y="2541"/>
                            <a:ext cx="348" cy="3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768" name="Object 9"/>
              <p:cNvGraphicFramePr>
                <a:graphicFrameLocks noChangeAspect="1"/>
              </p:cNvGraphicFramePr>
              <p:nvPr/>
            </p:nvGraphicFramePr>
            <p:xfrm>
              <a:off x="1206" y="3063"/>
              <a:ext cx="365" cy="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94" name="Equation" r:id="rId6" imgW="266469" imgH="241091" progId="Equation.DSMT4">
                      <p:embed/>
                    </p:oleObj>
                  </mc:Choice>
                  <mc:Fallback>
                    <p:oleObj name="Equation" r:id="rId6" imgW="266469" imgH="241091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6" y="3063"/>
                            <a:ext cx="365" cy="3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4765" name="Arc 10"/>
            <p:cNvSpPr>
              <a:spLocks/>
            </p:cNvSpPr>
            <p:nvPr/>
          </p:nvSpPr>
          <p:spPr bwMode="auto">
            <a:xfrm rot="9533648">
              <a:off x="1036" y="2452"/>
              <a:ext cx="628" cy="280"/>
            </a:xfrm>
            <a:custGeom>
              <a:avLst/>
              <a:gdLst>
                <a:gd name="T0" fmla="*/ 0 w 21600"/>
                <a:gd name="T1" fmla="*/ 0 h 21600"/>
                <a:gd name="T2" fmla="*/ 628 w 21600"/>
                <a:gd name="T3" fmla="*/ 280 h 21600"/>
                <a:gd name="T4" fmla="*/ 0 w 21600"/>
                <a:gd name="T5" fmla="*/ 2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aphicFrame>
        <p:nvGraphicFramePr>
          <p:cNvPr id="74756" name="Object 11"/>
          <p:cNvGraphicFramePr>
            <a:graphicFrameLocks noChangeAspect="1"/>
          </p:cNvGraphicFramePr>
          <p:nvPr/>
        </p:nvGraphicFramePr>
        <p:xfrm>
          <a:off x="5138738" y="1414463"/>
          <a:ext cx="257492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5" name="Equation" r:id="rId8" imgW="990170" imgH="469696" progId="Equation.DSMT4">
                  <p:embed/>
                </p:oleObj>
              </mc:Choice>
              <mc:Fallback>
                <p:oleObj name="Equation" r:id="rId8" imgW="990170" imgH="46969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8" y="1414463"/>
                        <a:ext cx="2574925" cy="1222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12"/>
          <p:cNvSpPr txBox="1">
            <a:spLocks noChangeArrowheads="1"/>
          </p:cNvSpPr>
          <p:nvPr/>
        </p:nvSpPr>
        <p:spPr bwMode="auto">
          <a:xfrm>
            <a:off x="4262438" y="3144838"/>
            <a:ext cx="22240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600"/>
              <a:t>efektiivisten</a:t>
            </a:r>
          </a:p>
          <a:p>
            <a:pPr eaLnBrk="1" hangingPunct="1"/>
            <a:r>
              <a:rPr lang="fi-FI" sz="2600"/>
              <a:t>arvojen avulla</a:t>
            </a:r>
          </a:p>
        </p:txBody>
      </p:sp>
      <p:sp>
        <p:nvSpPr>
          <p:cNvPr id="74758" name="Text Box 13"/>
          <p:cNvSpPr txBox="1">
            <a:spLocks noChangeArrowheads="1"/>
          </p:cNvSpPr>
          <p:nvPr/>
        </p:nvSpPr>
        <p:spPr bwMode="auto">
          <a:xfrm>
            <a:off x="6557963" y="3133725"/>
            <a:ext cx="22621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600"/>
              <a:t>huippuarvojen</a:t>
            </a:r>
            <a:br>
              <a:rPr lang="fi-FI" sz="2600"/>
            </a:br>
            <a:r>
              <a:rPr lang="fi-FI" sz="2600"/>
              <a:t>avulla</a:t>
            </a:r>
          </a:p>
        </p:txBody>
      </p:sp>
      <p:sp>
        <p:nvSpPr>
          <p:cNvPr id="74759" name="Line 14"/>
          <p:cNvSpPr>
            <a:spLocks noChangeShapeType="1"/>
          </p:cNvSpPr>
          <p:nvPr/>
        </p:nvSpPr>
        <p:spPr bwMode="auto">
          <a:xfrm flipV="1">
            <a:off x="5589588" y="2513013"/>
            <a:ext cx="582612" cy="6556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4760" name="Line 15"/>
          <p:cNvSpPr>
            <a:spLocks noChangeShapeType="1"/>
          </p:cNvSpPr>
          <p:nvPr/>
        </p:nvSpPr>
        <p:spPr bwMode="auto">
          <a:xfrm flipH="1" flipV="1">
            <a:off x="7367588" y="2713038"/>
            <a:ext cx="323850" cy="508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612775" y="4117975"/>
            <a:ext cx="7519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Induktiivinen reaktanssi riippuu </a:t>
            </a:r>
            <a:r>
              <a:rPr lang="fi-FI" b="1"/>
              <a:t>käämin</a:t>
            </a:r>
            <a:r>
              <a:rPr lang="fi-FI"/>
              <a:t/>
            </a:r>
            <a:br>
              <a:rPr lang="fi-FI"/>
            </a:br>
            <a:r>
              <a:rPr lang="fi-FI" b="1"/>
              <a:t>induktanssista</a:t>
            </a:r>
            <a:r>
              <a:rPr lang="fi-FI"/>
              <a:t> ja vaihtovirran </a:t>
            </a:r>
            <a:r>
              <a:rPr lang="fi-FI" b="1"/>
              <a:t>taajuudesta</a:t>
            </a:r>
            <a:r>
              <a:rPr lang="fi-FI"/>
              <a:t>:</a:t>
            </a:r>
          </a:p>
        </p:txBody>
      </p:sp>
      <p:graphicFrame>
        <p:nvGraphicFramePr>
          <p:cNvPr id="110609" name="Object 17"/>
          <p:cNvGraphicFramePr>
            <a:graphicFrameLocks noChangeAspect="1"/>
          </p:cNvGraphicFramePr>
          <p:nvPr/>
        </p:nvGraphicFramePr>
        <p:xfrm>
          <a:off x="2647950" y="5129213"/>
          <a:ext cx="31797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6" name="Equation" r:id="rId10" imgW="1104900" imgH="228600" progId="Equation.DSMT4">
                  <p:embed/>
                </p:oleObj>
              </mc:Choice>
              <mc:Fallback>
                <p:oleObj name="Equation" r:id="rId10" imgW="11049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5129213"/>
                        <a:ext cx="3179763" cy="658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635000" y="5792788"/>
            <a:ext cx="727551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600"/>
              <a:t>Siis mitä suurempi taajuus, sitä enemmän käämi</a:t>
            </a:r>
            <a:br>
              <a:rPr lang="fi-FI" sz="2600"/>
            </a:br>
            <a:r>
              <a:rPr lang="fi-FI" sz="2600"/>
              <a:t>vastustaa vaihtovirran kulkua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8" grpId="0"/>
      <p:bldP spid="1106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Ideaalisen kondensaattorin reaktiivinen kapasitanssi</a:t>
            </a:r>
          </a:p>
        </p:txBody>
      </p:sp>
      <p:grpSp>
        <p:nvGrpSpPr>
          <p:cNvPr id="75779" name="Group 5"/>
          <p:cNvGrpSpPr>
            <a:grpSpLocks/>
          </p:cNvGrpSpPr>
          <p:nvPr/>
        </p:nvGrpSpPr>
        <p:grpSpPr bwMode="auto">
          <a:xfrm>
            <a:off x="971550" y="1725613"/>
            <a:ext cx="1560513" cy="2006600"/>
            <a:chOff x="3303" y="1918"/>
            <a:chExt cx="983" cy="1264"/>
          </a:xfrm>
        </p:grpSpPr>
        <p:grpSp>
          <p:nvGrpSpPr>
            <p:cNvPr id="75788" name="Group 6"/>
            <p:cNvGrpSpPr>
              <a:grpSpLocks/>
            </p:cNvGrpSpPr>
            <p:nvPr/>
          </p:nvGrpSpPr>
          <p:grpSpPr bwMode="auto">
            <a:xfrm>
              <a:off x="3303" y="1918"/>
              <a:ext cx="983" cy="1264"/>
              <a:chOff x="3297" y="2193"/>
              <a:chExt cx="983" cy="1264"/>
            </a:xfrm>
          </p:grpSpPr>
          <p:pic>
            <p:nvPicPr>
              <p:cNvPr id="75790" name="Picture 7" descr="C-komponentti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 contrast="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2193"/>
                <a:ext cx="748" cy="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5791" name="Object 8"/>
              <p:cNvGraphicFramePr>
                <a:graphicFrameLocks noChangeAspect="1"/>
              </p:cNvGraphicFramePr>
              <p:nvPr/>
            </p:nvGraphicFramePr>
            <p:xfrm>
              <a:off x="3297" y="2408"/>
              <a:ext cx="348" cy="3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17" name="Equation" r:id="rId4" imgW="253890" imgH="241195" progId="Equation.DSMT4">
                      <p:embed/>
                    </p:oleObj>
                  </mc:Choice>
                  <mc:Fallback>
                    <p:oleObj name="Equation" r:id="rId4" imgW="253890" imgH="241195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7" y="2408"/>
                            <a:ext cx="348" cy="3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792" name="Object 9"/>
              <p:cNvGraphicFramePr>
                <a:graphicFrameLocks noChangeAspect="1"/>
              </p:cNvGraphicFramePr>
              <p:nvPr/>
            </p:nvGraphicFramePr>
            <p:xfrm>
              <a:off x="3751" y="3127"/>
              <a:ext cx="365" cy="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18" name="Equation" r:id="rId6" imgW="266469" imgH="241091" progId="Equation.DSMT4">
                      <p:embed/>
                    </p:oleObj>
                  </mc:Choice>
                  <mc:Fallback>
                    <p:oleObj name="Equation" r:id="rId6" imgW="266469" imgH="241091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51" y="3127"/>
                            <a:ext cx="365" cy="3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5789" name="Arc 10"/>
            <p:cNvSpPr>
              <a:spLocks/>
            </p:cNvSpPr>
            <p:nvPr/>
          </p:nvSpPr>
          <p:spPr bwMode="auto">
            <a:xfrm rot="7871156">
              <a:off x="3678" y="2487"/>
              <a:ext cx="426" cy="426"/>
            </a:xfrm>
            <a:custGeom>
              <a:avLst/>
              <a:gdLst>
                <a:gd name="T0" fmla="*/ 0 w 21600"/>
                <a:gd name="T1" fmla="*/ 0 h 21600"/>
                <a:gd name="T2" fmla="*/ 426 w 21600"/>
                <a:gd name="T3" fmla="*/ 426 h 21600"/>
                <a:gd name="T4" fmla="*/ 0 w 21600"/>
                <a:gd name="T5" fmla="*/ 42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aphicFrame>
        <p:nvGraphicFramePr>
          <p:cNvPr id="75780" name="Object 11"/>
          <p:cNvGraphicFramePr>
            <a:graphicFrameLocks noChangeAspect="1"/>
          </p:cNvGraphicFramePr>
          <p:nvPr/>
        </p:nvGraphicFramePr>
        <p:xfrm>
          <a:off x="4968875" y="1527175"/>
          <a:ext cx="2690813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9" name="Equation" r:id="rId8" imgW="1002865" imgH="469696" progId="Equation.DSMT4">
                  <p:embed/>
                </p:oleObj>
              </mc:Choice>
              <mc:Fallback>
                <p:oleObj name="Equation" r:id="rId8" imgW="1002865" imgH="46969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1527175"/>
                        <a:ext cx="2690813" cy="1260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Text Box 12"/>
          <p:cNvSpPr txBox="1">
            <a:spLocks noChangeArrowheads="1"/>
          </p:cNvSpPr>
          <p:nvPr/>
        </p:nvSpPr>
        <p:spPr bwMode="auto">
          <a:xfrm>
            <a:off x="4262438" y="3144838"/>
            <a:ext cx="22240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600"/>
              <a:t>efektiivisten</a:t>
            </a:r>
          </a:p>
          <a:p>
            <a:pPr eaLnBrk="1" hangingPunct="1"/>
            <a:r>
              <a:rPr lang="fi-FI" sz="2600"/>
              <a:t>arvojen avulla</a:t>
            </a:r>
          </a:p>
        </p:txBody>
      </p:sp>
      <p:sp>
        <p:nvSpPr>
          <p:cNvPr id="75782" name="Text Box 13"/>
          <p:cNvSpPr txBox="1">
            <a:spLocks noChangeArrowheads="1"/>
          </p:cNvSpPr>
          <p:nvPr/>
        </p:nvSpPr>
        <p:spPr bwMode="auto">
          <a:xfrm>
            <a:off x="6557963" y="3133725"/>
            <a:ext cx="22621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600"/>
              <a:t>huippuarvojen</a:t>
            </a:r>
            <a:br>
              <a:rPr lang="fi-FI" sz="2600"/>
            </a:br>
            <a:r>
              <a:rPr lang="fi-FI" sz="2600"/>
              <a:t>avulla</a:t>
            </a:r>
          </a:p>
        </p:txBody>
      </p:sp>
      <p:sp>
        <p:nvSpPr>
          <p:cNvPr id="75783" name="Line 14"/>
          <p:cNvSpPr>
            <a:spLocks noChangeShapeType="1"/>
          </p:cNvSpPr>
          <p:nvPr/>
        </p:nvSpPr>
        <p:spPr bwMode="auto">
          <a:xfrm flipH="1" flipV="1">
            <a:off x="7367588" y="2713038"/>
            <a:ext cx="323850" cy="508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5784" name="Line 15"/>
          <p:cNvSpPr>
            <a:spLocks noChangeShapeType="1"/>
          </p:cNvSpPr>
          <p:nvPr/>
        </p:nvSpPr>
        <p:spPr bwMode="auto">
          <a:xfrm flipV="1">
            <a:off x="5589588" y="2678113"/>
            <a:ext cx="509587" cy="4905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469900" y="4014788"/>
            <a:ext cx="81454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Kapasitiivinen reaktanssi riippuu </a:t>
            </a:r>
            <a:r>
              <a:rPr lang="fi-FI" b="1"/>
              <a:t>kondensaattorin</a:t>
            </a:r>
            <a:r>
              <a:rPr lang="fi-FI"/>
              <a:t/>
            </a:r>
            <a:br>
              <a:rPr lang="fi-FI"/>
            </a:br>
            <a:r>
              <a:rPr lang="fi-FI" b="1"/>
              <a:t>kapasitanssista</a:t>
            </a:r>
            <a:r>
              <a:rPr lang="fi-FI"/>
              <a:t> ja vaihtovirran </a:t>
            </a:r>
            <a:r>
              <a:rPr lang="fi-FI" b="1"/>
              <a:t>taajuudesta</a:t>
            </a:r>
            <a:r>
              <a:rPr lang="fi-FI"/>
              <a:t>:</a:t>
            </a:r>
          </a:p>
        </p:txBody>
      </p:sp>
      <p:graphicFrame>
        <p:nvGraphicFramePr>
          <p:cNvPr id="112657" name="Object 17"/>
          <p:cNvGraphicFramePr>
            <a:graphicFrameLocks noChangeAspect="1"/>
          </p:cNvGraphicFramePr>
          <p:nvPr/>
        </p:nvGraphicFramePr>
        <p:xfrm>
          <a:off x="3028950" y="4951413"/>
          <a:ext cx="25527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" name="Equation" r:id="rId10" imgW="1193800" imgH="419100" progId="Equation.DSMT4">
                  <p:embed/>
                </p:oleObj>
              </mc:Choice>
              <mc:Fallback>
                <p:oleObj name="Equation" r:id="rId10" imgW="1193800" imgH="419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951413"/>
                        <a:ext cx="2552700" cy="896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490538" y="5803900"/>
            <a:ext cx="8105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600"/>
              <a:t>Mitä suurempi taajuus, sitä vähemmän kondensaattori</a:t>
            </a:r>
            <a:br>
              <a:rPr lang="fi-FI" sz="2600"/>
            </a:br>
            <a:r>
              <a:rPr lang="fi-FI" sz="2600"/>
              <a:t>vastustaa läpi kulkevaa vaihtovirtaa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6" grpId="0"/>
      <p:bldP spid="11265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282575" y="231775"/>
            <a:ext cx="86534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Esim.: </a:t>
            </a:r>
            <a:r>
              <a:rPr lang="fi-FI"/>
              <a:t>Käämi, jonka induktanssi on 0,65 H, kytketään</a:t>
            </a:r>
            <a:br>
              <a:rPr lang="fi-FI"/>
            </a:br>
            <a:r>
              <a:rPr lang="fi-FI"/>
              <a:t>230V/50Hz vaihtovirtaan. Käämin resistanssi on</a:t>
            </a:r>
            <a:br>
              <a:rPr lang="fi-FI"/>
            </a:br>
            <a:r>
              <a:rPr lang="fi-FI"/>
              <a:t>erittäin pieni. (R</a:t>
            </a:r>
            <a:r>
              <a:rPr lang="fi-FI">
                <a:cs typeface="Arial" charset="0"/>
              </a:rPr>
              <a:t>≈0)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427038" y="1489075"/>
            <a:ext cx="668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a) Laske käämin induktiivinen reaktanssi.</a:t>
            </a:r>
          </a:p>
        </p:txBody>
      </p:sp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1876425" y="1981200"/>
          <a:ext cx="58912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Equation" r:id="rId3" imgW="2984500" imgH="393700" progId="Equation.DSMT4">
                  <p:embed/>
                </p:oleObj>
              </mc:Choice>
              <mc:Fallback>
                <p:oleObj name="Equation" r:id="rId3" imgW="29845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1981200"/>
                        <a:ext cx="5891213" cy="777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520700" y="2819400"/>
            <a:ext cx="5751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b) Laske piirin tehollinen sähkövirta</a:t>
            </a:r>
          </a:p>
        </p:txBody>
      </p:sp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2436813" y="3354388"/>
          <a:ext cx="48926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Equation" r:id="rId5" imgW="2730500" imgH="469900" progId="Equation.DSMT4">
                  <p:embed/>
                </p:oleObj>
              </mc:Choice>
              <mc:Fallback>
                <p:oleObj name="Equation" r:id="rId5" imgW="2730500" imgH="469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3354388"/>
                        <a:ext cx="4892675" cy="841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541338" y="4241800"/>
            <a:ext cx="5335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c) Laske sähkövirran huippuarvo</a:t>
            </a:r>
          </a:p>
        </p:txBody>
      </p:sp>
      <p:graphicFrame>
        <p:nvGraphicFramePr>
          <p:cNvPr id="116746" name="Object 10"/>
          <p:cNvGraphicFramePr>
            <a:graphicFrameLocks noChangeAspect="1"/>
          </p:cNvGraphicFramePr>
          <p:nvPr/>
        </p:nvGraphicFramePr>
        <p:xfrm>
          <a:off x="2708275" y="4754563"/>
          <a:ext cx="47434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Equation" r:id="rId7" imgW="2132674" imgH="266584" progId="Equation.DSMT4">
                  <p:embed/>
                </p:oleObj>
              </mc:Choice>
              <mc:Fallback>
                <p:oleObj name="Equation" r:id="rId7" imgW="2132674" imgH="26658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4754563"/>
                        <a:ext cx="4743450" cy="592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9" name="Text Box 11"/>
          <p:cNvSpPr txBox="1">
            <a:spLocks noChangeArrowheads="1"/>
          </p:cNvSpPr>
          <p:nvPr/>
        </p:nvSpPr>
        <p:spPr bwMode="auto">
          <a:xfrm>
            <a:off x="531813" y="5478463"/>
            <a:ext cx="587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d) Käämin jännitehäviön huippuarvo</a:t>
            </a:r>
          </a:p>
        </p:txBody>
      </p:sp>
      <p:graphicFrame>
        <p:nvGraphicFramePr>
          <p:cNvPr id="116748" name="Object 12"/>
          <p:cNvGraphicFramePr>
            <a:graphicFrameLocks noChangeAspect="1"/>
          </p:cNvGraphicFramePr>
          <p:nvPr/>
        </p:nvGraphicFramePr>
        <p:xfrm>
          <a:off x="1943100" y="5957888"/>
          <a:ext cx="5051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Equation" r:id="rId9" imgW="2209800" imgH="266700" progId="Equation.DSMT4">
                  <p:embed/>
                </p:oleObj>
              </mc:Choice>
              <mc:Fallback>
                <p:oleObj name="Equation" r:id="rId9" imgW="2209800" imgH="266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957888"/>
                        <a:ext cx="5051425" cy="609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376238" y="190500"/>
            <a:ext cx="85629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Esim.:</a:t>
            </a:r>
            <a:r>
              <a:rPr lang="fi-FI"/>
              <a:t> Kondensaattori, jonka kapasitanssi on 3,5 </a:t>
            </a:r>
            <a:r>
              <a:rPr lang="el-GR">
                <a:cs typeface="Arial" charset="0"/>
              </a:rPr>
              <a:t>μ</a:t>
            </a:r>
            <a:r>
              <a:rPr lang="fi-FI">
                <a:cs typeface="Arial" charset="0"/>
              </a:rPr>
              <a:t>F,</a:t>
            </a:r>
            <a:br>
              <a:rPr lang="fi-FI">
                <a:cs typeface="Arial" charset="0"/>
              </a:rPr>
            </a:br>
            <a:r>
              <a:rPr lang="fi-FI">
                <a:cs typeface="Arial" charset="0"/>
              </a:rPr>
              <a:t>kytketään 50 Hz vaihtojännitteeseen, jonka</a:t>
            </a:r>
            <a:br>
              <a:rPr lang="fi-FI">
                <a:cs typeface="Arial" charset="0"/>
              </a:rPr>
            </a:br>
            <a:r>
              <a:rPr lang="fi-FI">
                <a:cs typeface="Arial" charset="0"/>
              </a:rPr>
              <a:t>huippujännite on 4,5 V.</a:t>
            </a:r>
            <a:endParaRPr lang="el-GR" b="1">
              <a:cs typeface="Arial" charset="0"/>
            </a:endParaRP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323850" y="1747838"/>
            <a:ext cx="551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a) Laske reaktiivinen kapasitanssi</a:t>
            </a:r>
          </a:p>
        </p:txBody>
      </p:sp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1411288" y="2224088"/>
          <a:ext cx="7112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" name="Equation" r:id="rId3" imgW="3860800" imgH="419100" progId="Equation.DSMT4">
                  <p:embed/>
                </p:oleObj>
              </mc:Choice>
              <mc:Fallback>
                <p:oleObj name="Equation" r:id="rId3" imgW="38608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2224088"/>
                        <a:ext cx="7112000" cy="771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396875" y="3233738"/>
            <a:ext cx="5356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b) Laske sähkövirran huippuarvo</a:t>
            </a:r>
          </a:p>
        </p:txBody>
      </p:sp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2006600" y="3713163"/>
          <a:ext cx="62436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9" name="Equation" r:id="rId5" imgW="3327400" imgH="469900" progId="Equation.DSMT4">
                  <p:embed/>
                </p:oleObj>
              </mc:Choice>
              <mc:Fallback>
                <p:oleObj name="Equation" r:id="rId5" imgW="3327400" imgH="469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3713163"/>
                        <a:ext cx="6243638" cy="882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458788" y="4938713"/>
            <a:ext cx="6937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c) Laske jännitteen ja virran teholliset arvot</a:t>
            </a:r>
          </a:p>
        </p:txBody>
      </p:sp>
      <p:graphicFrame>
        <p:nvGraphicFramePr>
          <p:cNvPr id="117770" name="Object 10"/>
          <p:cNvGraphicFramePr>
            <a:graphicFrameLocks noChangeAspect="1"/>
          </p:cNvGraphicFramePr>
          <p:nvPr/>
        </p:nvGraphicFramePr>
        <p:xfrm>
          <a:off x="1058863" y="5459413"/>
          <a:ext cx="30607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0" name="Equation" r:id="rId7" imgW="1752600" imgH="431800" progId="Equation.DSMT4">
                  <p:embed/>
                </p:oleObj>
              </mc:Choice>
              <mc:Fallback>
                <p:oleObj name="Equation" r:id="rId7" imgW="17526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5459413"/>
                        <a:ext cx="3060700" cy="7540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1" name="Object 11"/>
          <p:cNvGraphicFramePr>
            <a:graphicFrameLocks noChangeAspect="1"/>
          </p:cNvGraphicFramePr>
          <p:nvPr/>
        </p:nvGraphicFramePr>
        <p:xfrm>
          <a:off x="4467225" y="5492750"/>
          <a:ext cx="34940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1" name="Equation" r:id="rId9" imgW="1841500" imgH="431800" progId="Equation.DSMT4">
                  <p:embed/>
                </p:oleObj>
              </mc:Choice>
              <mc:Fallback>
                <p:oleObj name="Equation" r:id="rId9" imgW="18415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5492750"/>
                        <a:ext cx="3494088" cy="819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RLC-piirin impedanssin Z mittaus</a:t>
            </a:r>
          </a:p>
        </p:txBody>
      </p:sp>
      <p:graphicFrame>
        <p:nvGraphicFramePr>
          <p:cNvPr id="118792" name="Object 8"/>
          <p:cNvGraphicFramePr>
            <a:graphicFrameLocks noChangeAspect="1"/>
          </p:cNvGraphicFramePr>
          <p:nvPr/>
        </p:nvGraphicFramePr>
        <p:xfrm>
          <a:off x="3495675" y="5538788"/>
          <a:ext cx="127317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2" name="Equation" r:id="rId3" imgW="571252" imgH="469696" progId="Equation.DSMT4">
                  <p:embed/>
                </p:oleObj>
              </mc:Choice>
              <mc:Fallback>
                <p:oleObj name="Equation" r:id="rId3" imgW="571252" imgH="46969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5538788"/>
                        <a:ext cx="1273175" cy="10461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52" name="Group 26"/>
          <p:cNvGrpSpPr>
            <a:grpSpLocks/>
          </p:cNvGrpSpPr>
          <p:nvPr/>
        </p:nvGrpSpPr>
        <p:grpSpPr bwMode="auto">
          <a:xfrm>
            <a:off x="466725" y="1039813"/>
            <a:ext cx="4330700" cy="3387725"/>
            <a:chOff x="637" y="760"/>
            <a:chExt cx="2728" cy="2134"/>
          </a:xfrm>
        </p:grpSpPr>
        <p:pic>
          <p:nvPicPr>
            <p:cNvPr id="78857" name="Picture 5" descr="RLC-piiri"/>
            <p:cNvPicPr>
              <a:picLocks noChangeAspect="1" noChangeArrowheads="1"/>
            </p:cNvPicPr>
            <p:nvPr/>
          </p:nvPicPr>
          <p:blipFill>
            <a:blip r:embed="rId5">
              <a:lum bright="-12000" contras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" y="1509"/>
              <a:ext cx="2402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858" name="Group 25"/>
            <p:cNvGrpSpPr>
              <a:grpSpLocks/>
            </p:cNvGrpSpPr>
            <p:nvPr/>
          </p:nvGrpSpPr>
          <p:grpSpPr bwMode="auto">
            <a:xfrm>
              <a:off x="637" y="760"/>
              <a:ext cx="2412" cy="1730"/>
              <a:chOff x="637" y="760"/>
              <a:chExt cx="2412" cy="1730"/>
            </a:xfrm>
          </p:grpSpPr>
          <p:graphicFrame>
            <p:nvGraphicFramePr>
              <p:cNvPr id="78859" name="Object 6"/>
              <p:cNvGraphicFramePr>
                <a:graphicFrameLocks noChangeAspect="1"/>
              </p:cNvGraphicFramePr>
              <p:nvPr/>
            </p:nvGraphicFramePr>
            <p:xfrm>
              <a:off x="1586" y="2136"/>
              <a:ext cx="319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893" name="Equation" r:id="rId6" imgW="266469" imgH="241091" progId="Equation.DSMT4">
                      <p:embed/>
                    </p:oleObj>
                  </mc:Choice>
                  <mc:Fallback>
                    <p:oleObj name="Equation" r:id="rId6" imgW="266469" imgH="241091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6" y="2136"/>
                            <a:ext cx="319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860" name="Object 7"/>
              <p:cNvGraphicFramePr>
                <a:graphicFrameLocks noChangeAspect="1"/>
              </p:cNvGraphicFramePr>
              <p:nvPr/>
            </p:nvGraphicFramePr>
            <p:xfrm>
              <a:off x="637" y="2178"/>
              <a:ext cx="280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894" name="Equation" r:id="rId8" imgW="215713" imgH="241091" progId="Equation.DSMT4">
                      <p:embed/>
                    </p:oleObj>
                  </mc:Choice>
                  <mc:Fallback>
                    <p:oleObj name="Equation" r:id="rId8" imgW="215713" imgH="241091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7" y="2178"/>
                            <a:ext cx="280" cy="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8861" name="Oval 13"/>
              <p:cNvSpPr>
                <a:spLocks noChangeArrowheads="1"/>
              </p:cNvSpPr>
              <p:nvPr/>
            </p:nvSpPr>
            <p:spPr bwMode="auto">
              <a:xfrm>
                <a:off x="1986" y="867"/>
                <a:ext cx="467" cy="4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i-FI"/>
                  <a:t>V</a:t>
                </a:r>
              </a:p>
            </p:txBody>
          </p:sp>
          <p:sp>
            <p:nvSpPr>
              <p:cNvPr id="78862" name="Line 15"/>
              <p:cNvSpPr>
                <a:spLocks noChangeShapeType="1"/>
              </p:cNvSpPr>
              <p:nvPr/>
            </p:nvSpPr>
            <p:spPr bwMode="auto">
              <a:xfrm flipH="1" flipV="1">
                <a:off x="1410" y="1071"/>
                <a:ext cx="576" cy="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8863" name="Line 16"/>
              <p:cNvSpPr>
                <a:spLocks noChangeShapeType="1"/>
              </p:cNvSpPr>
              <p:nvPr/>
            </p:nvSpPr>
            <p:spPr bwMode="auto">
              <a:xfrm>
                <a:off x="1410" y="1077"/>
                <a:ext cx="6" cy="80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8864" name="Line 17"/>
              <p:cNvSpPr>
                <a:spLocks noChangeShapeType="1"/>
              </p:cNvSpPr>
              <p:nvPr/>
            </p:nvSpPr>
            <p:spPr bwMode="auto">
              <a:xfrm>
                <a:off x="2460" y="1071"/>
                <a:ext cx="589" cy="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8865" name="Line 18"/>
              <p:cNvSpPr>
                <a:spLocks noChangeShapeType="1"/>
              </p:cNvSpPr>
              <p:nvPr/>
            </p:nvSpPr>
            <p:spPr bwMode="auto">
              <a:xfrm>
                <a:off x="3049" y="1091"/>
                <a:ext cx="0" cy="80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8866" name="Oval 19"/>
              <p:cNvSpPr>
                <a:spLocks noChangeArrowheads="1"/>
              </p:cNvSpPr>
              <p:nvPr/>
            </p:nvSpPr>
            <p:spPr bwMode="auto">
              <a:xfrm>
                <a:off x="1043" y="2128"/>
                <a:ext cx="339" cy="33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i-FI"/>
                  <a:t>A</a:t>
                </a:r>
              </a:p>
            </p:txBody>
          </p:sp>
          <p:graphicFrame>
            <p:nvGraphicFramePr>
              <p:cNvPr id="78867" name="Object 22"/>
              <p:cNvGraphicFramePr>
                <a:graphicFrameLocks noChangeAspect="1"/>
              </p:cNvGraphicFramePr>
              <p:nvPr/>
            </p:nvGraphicFramePr>
            <p:xfrm>
              <a:off x="1648" y="760"/>
              <a:ext cx="272" cy="2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895" name="Equation" r:id="rId10" imgW="266469" imgH="241091" progId="Equation.DSMT4">
                      <p:embed/>
                    </p:oleObj>
                  </mc:Choice>
                  <mc:Fallback>
                    <p:oleObj name="Equation" r:id="rId10" imgW="266469" imgH="241091" progId="Equation.DSMT4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8" y="760"/>
                            <a:ext cx="272" cy="2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930275" y="4589463"/>
            <a:ext cx="7681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Mitataan efektiivinen jännitehäviö ja</a:t>
            </a:r>
            <a:br>
              <a:rPr lang="fi-FI"/>
            </a:br>
            <a:r>
              <a:rPr lang="fi-FI"/>
              <a:t>efektiivinen virta </a:t>
            </a:r>
            <a:r>
              <a:rPr lang="fi-FI">
                <a:sym typeface="Wingdings" pitchFamily="2" charset="2"/>
              </a:rPr>
              <a:t> Lasketaan piirin impedanssi</a:t>
            </a:r>
            <a:endParaRPr lang="fi-FI"/>
          </a:p>
        </p:txBody>
      </p:sp>
      <p:sp>
        <p:nvSpPr>
          <p:cNvPr id="78854" name="Text Box 24"/>
          <p:cNvSpPr txBox="1">
            <a:spLocks noChangeArrowheads="1"/>
          </p:cNvSpPr>
          <p:nvPr/>
        </p:nvSpPr>
        <p:spPr bwMode="auto">
          <a:xfrm>
            <a:off x="5114925" y="1389063"/>
            <a:ext cx="3194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Volttimittari </a:t>
            </a:r>
            <a:r>
              <a:rPr lang="fi-FI" b="1"/>
              <a:t>rinnan</a:t>
            </a:r>
            <a:r>
              <a:rPr lang="fi-FI"/>
              <a:t/>
            </a:r>
            <a:br>
              <a:rPr lang="fi-FI"/>
            </a:br>
            <a:r>
              <a:rPr lang="fi-FI"/>
              <a:t>mitattavan kohteen</a:t>
            </a:r>
            <a:br>
              <a:rPr lang="fi-FI"/>
            </a:br>
            <a:r>
              <a:rPr lang="fi-FI"/>
              <a:t>päiden välille</a:t>
            </a:r>
          </a:p>
        </p:txBody>
      </p:sp>
      <p:sp>
        <p:nvSpPr>
          <p:cNvPr id="78855" name="Text Box 27"/>
          <p:cNvSpPr txBox="1">
            <a:spLocks noChangeArrowheads="1"/>
          </p:cNvSpPr>
          <p:nvPr/>
        </p:nvSpPr>
        <p:spPr bwMode="auto">
          <a:xfrm>
            <a:off x="5068888" y="2901950"/>
            <a:ext cx="3827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Ampeerimittari </a:t>
            </a:r>
            <a:r>
              <a:rPr lang="fi-FI" b="1"/>
              <a:t>sarjaan</a:t>
            </a:r>
          </a:p>
        </p:txBody>
      </p:sp>
      <p:sp>
        <p:nvSpPr>
          <p:cNvPr id="78856" name="Text Box 28"/>
          <p:cNvSpPr txBox="1">
            <a:spLocks noChangeArrowheads="1"/>
          </p:cNvSpPr>
          <p:nvPr/>
        </p:nvSpPr>
        <p:spPr bwMode="auto">
          <a:xfrm>
            <a:off x="5103813" y="3497263"/>
            <a:ext cx="33543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Kumpikin mittari</a:t>
            </a:r>
            <a:br>
              <a:rPr lang="fi-FI"/>
            </a:br>
            <a:r>
              <a:rPr lang="fi-FI" b="1"/>
              <a:t>vaihtovirta</a:t>
            </a:r>
            <a:r>
              <a:rPr lang="fi-FI"/>
              <a:t>-moodiin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RLC-piirin impedanssi Z</a:t>
            </a:r>
          </a:p>
        </p:txBody>
      </p:sp>
      <p:pic>
        <p:nvPicPr>
          <p:cNvPr id="79875" name="Picture 3" descr="RLC-piiri"/>
          <p:cNvPicPr>
            <a:picLocks noChangeAspect="1" noChangeArrowheads="1"/>
          </p:cNvPicPr>
          <p:nvPr/>
        </p:nvPicPr>
        <p:blipFill>
          <a:blip r:embed="rId3">
            <a:lum bright="-12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352550"/>
            <a:ext cx="381317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517775" y="3390900"/>
          <a:ext cx="5064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7" name="Equation" r:id="rId4" imgW="266469" imgH="241091" progId="Equation.DSMT4">
                  <p:embed/>
                </p:oleObj>
              </mc:Choice>
              <mc:Fallback>
                <p:oleObj name="Equation" r:id="rId4" imgW="266469" imgH="2410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3390900"/>
                        <a:ext cx="5064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817563" y="1381125"/>
          <a:ext cx="444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8" name="Equation" r:id="rId6" imgW="215713" imgH="241091" progId="Equation.DSMT4">
                  <p:embed/>
                </p:oleObj>
              </mc:Choice>
              <mc:Fallback>
                <p:oleObj name="Equation" r:id="rId6" imgW="215713" imgH="2410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1381125"/>
                        <a:ext cx="444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6259513" y="2462213"/>
          <a:ext cx="10271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9" name="Equation" r:id="rId8" imgW="571252" imgH="469696" progId="Equation.DSMT4">
                  <p:embed/>
                </p:oleObj>
              </mc:Choice>
              <mc:Fallback>
                <p:oleObj name="Equation" r:id="rId8" imgW="571252" imgH="46969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2462213"/>
                        <a:ext cx="1027112" cy="844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351463" y="1727200"/>
            <a:ext cx="254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Toisaalta Z on: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319338" y="3908425"/>
            <a:ext cx="4538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Voidaan osoittaa, että Z on:</a:t>
            </a:r>
          </a:p>
        </p:txBody>
      </p:sp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260350" y="4565650"/>
          <a:ext cx="85820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0" name="Equation" r:id="rId10" imgW="4533900" imgH="533400" progId="Equation.DSMT4">
                  <p:embed/>
                </p:oleObj>
              </mc:Choice>
              <mc:Fallback>
                <p:oleObj name="Equation" r:id="rId10" imgW="4533900" imgH="533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4565650"/>
                        <a:ext cx="8582025" cy="1009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460375" y="5749925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Jos joku komponentti puuttuu, sen osuus poistetaan</a:t>
            </a:r>
          </a:p>
          <a:p>
            <a:pPr eaLnBrk="1" hangingPunct="1"/>
            <a:r>
              <a:rPr lang="fi-FI"/>
              <a:t>impedanssin laskukaavasta.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/>
      <p:bldP spid="122888" grpId="0"/>
      <p:bldP spid="12289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198438" y="134938"/>
            <a:ext cx="86915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Esim.:</a:t>
            </a:r>
            <a:r>
              <a:rPr lang="fi-FI"/>
              <a:t> Vaihtovirtapiirin vastuksen resistanssi R=50 </a:t>
            </a:r>
            <a:r>
              <a:rPr lang="el-GR">
                <a:cs typeface="Arial" charset="0"/>
              </a:rPr>
              <a:t>Ω</a:t>
            </a:r>
            <a:r>
              <a:rPr lang="fi-FI">
                <a:cs typeface="Arial" charset="0"/>
              </a:rPr>
              <a:t>,</a:t>
            </a:r>
            <a:br>
              <a:rPr lang="fi-FI">
                <a:cs typeface="Arial" charset="0"/>
              </a:rPr>
            </a:br>
            <a:r>
              <a:rPr lang="fi-FI">
                <a:cs typeface="Arial" charset="0"/>
              </a:rPr>
              <a:t>käämin induktanssi L=0,16 H ja kondensaattorin</a:t>
            </a:r>
            <a:br>
              <a:rPr lang="fi-FI">
                <a:cs typeface="Arial" charset="0"/>
              </a:rPr>
            </a:br>
            <a:r>
              <a:rPr lang="fi-FI">
                <a:cs typeface="Arial" charset="0"/>
              </a:rPr>
              <a:t>kapasitanssi C=32 </a:t>
            </a:r>
            <a:r>
              <a:rPr lang="el-GR">
                <a:cs typeface="Arial" charset="0"/>
              </a:rPr>
              <a:t>μ</a:t>
            </a:r>
            <a:r>
              <a:rPr lang="fi-FI">
                <a:cs typeface="Arial" charset="0"/>
              </a:rPr>
              <a:t>F. Piiri on kytketty 110 V/ 50 Hz</a:t>
            </a:r>
            <a:br>
              <a:rPr lang="fi-FI">
                <a:cs typeface="Arial" charset="0"/>
              </a:rPr>
            </a:br>
            <a:r>
              <a:rPr lang="fi-FI">
                <a:cs typeface="Arial" charset="0"/>
              </a:rPr>
              <a:t>vaihtovirtaan.</a:t>
            </a:r>
            <a:endParaRPr lang="el-GR">
              <a:cs typeface="Arial" charset="0"/>
            </a:endParaRPr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263525" y="2114550"/>
            <a:ext cx="4106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a) Laske piiri impedanssi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412750" y="4187825"/>
            <a:ext cx="779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b) Kuinka suuri tehollinen virta kulkee piirin läpi?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466725" y="5503863"/>
            <a:ext cx="6638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c) Laske vastuksen kehittämä lämpöteho</a:t>
            </a:r>
          </a:p>
        </p:txBody>
      </p:sp>
      <p:graphicFrame>
        <p:nvGraphicFramePr>
          <p:cNvPr id="120840" name="Object 8"/>
          <p:cNvGraphicFramePr>
            <a:graphicFrameLocks noChangeAspect="1"/>
          </p:cNvGraphicFramePr>
          <p:nvPr/>
        </p:nvGraphicFramePr>
        <p:xfrm>
          <a:off x="449263" y="2690813"/>
          <a:ext cx="84185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4" name="Equation" r:id="rId3" imgW="5918200" imgH="533400" progId="Equation.DSMT4">
                  <p:embed/>
                </p:oleObj>
              </mc:Choice>
              <mc:Fallback>
                <p:oleObj name="Equation" r:id="rId3" imgW="59182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2690813"/>
                        <a:ext cx="8418512" cy="758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5548313" y="3562350"/>
            <a:ext cx="1419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V: 70 </a:t>
            </a:r>
            <a:r>
              <a:rPr lang="el-GR" b="1">
                <a:cs typeface="Arial" charset="0"/>
              </a:rPr>
              <a:t>Ω</a:t>
            </a:r>
          </a:p>
        </p:txBody>
      </p:sp>
      <p:graphicFrame>
        <p:nvGraphicFramePr>
          <p:cNvPr id="120842" name="Object 10"/>
          <p:cNvGraphicFramePr>
            <a:graphicFrameLocks noChangeAspect="1"/>
          </p:cNvGraphicFramePr>
          <p:nvPr/>
        </p:nvGraphicFramePr>
        <p:xfrm>
          <a:off x="2430463" y="4692650"/>
          <a:ext cx="61515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5" name="Equation" r:id="rId5" imgW="3556000" imgH="469900" progId="Equation.DSMT4">
                  <p:embed/>
                </p:oleObj>
              </mc:Choice>
              <mc:Fallback>
                <p:oleObj name="Equation" r:id="rId5" imgW="35560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4692650"/>
                        <a:ext cx="6151562" cy="812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3" name="Object 11"/>
          <p:cNvGraphicFramePr>
            <a:graphicFrameLocks noChangeAspect="1"/>
          </p:cNvGraphicFramePr>
          <p:nvPr/>
        </p:nvGraphicFramePr>
        <p:xfrm>
          <a:off x="2089150" y="5989638"/>
          <a:ext cx="66929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6" name="Equation" r:id="rId7" imgW="3225800" imgH="254000" progId="Equation.DSMT4">
                  <p:embed/>
                </p:oleObj>
              </mc:Choice>
              <mc:Fallback>
                <p:oleObj name="Equation" r:id="rId7" imgW="3225800" imgH="254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5989638"/>
                        <a:ext cx="6692900" cy="527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Milloin impedanssi on pienimmillään?</a:t>
            </a:r>
          </a:p>
        </p:txBody>
      </p:sp>
      <p:graphicFrame>
        <p:nvGraphicFramePr>
          <p:cNvPr id="198661" name="Object 5"/>
          <p:cNvGraphicFramePr>
            <a:graphicFrameLocks noChangeAspect="1"/>
          </p:cNvGraphicFramePr>
          <p:nvPr/>
        </p:nvGraphicFramePr>
        <p:xfrm>
          <a:off x="857250" y="1411288"/>
          <a:ext cx="577056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" name="Equation" r:id="rId3" imgW="3048000" imgH="533400" progId="Equation.DSMT4">
                  <p:embed/>
                </p:oleObj>
              </mc:Choice>
              <mc:Fallback>
                <p:oleObj name="Equation" r:id="rId3" imgW="3048000" imgH="533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411288"/>
                        <a:ext cx="5770563" cy="1009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Text Box 7"/>
          <p:cNvSpPr txBox="1">
            <a:spLocks noChangeArrowheads="1"/>
          </p:cNvSpPr>
          <p:nvPr/>
        </p:nvSpPr>
        <p:spPr bwMode="auto">
          <a:xfrm>
            <a:off x="4873625" y="2587625"/>
            <a:ext cx="40671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R, L ja C ovat vakioita</a:t>
            </a:r>
          </a:p>
          <a:p>
            <a:pPr eaLnBrk="1" hangingPunct="1"/>
            <a:r>
              <a:rPr lang="fi-FI"/>
              <a:t>Z riippuu taajuudesta f</a:t>
            </a:r>
          </a:p>
          <a:p>
            <a:pPr eaLnBrk="1" hangingPunct="1"/>
            <a:r>
              <a:rPr lang="fi-FI"/>
              <a:t>f = 50 Hz Euroopassa</a:t>
            </a:r>
          </a:p>
          <a:p>
            <a:pPr eaLnBrk="1" hangingPunct="1"/>
            <a:r>
              <a:rPr lang="fi-FI"/>
              <a:t>f = 60 Hz USA:ssa</a:t>
            </a:r>
          </a:p>
          <a:p>
            <a:pPr eaLnBrk="1" hangingPunct="1"/>
            <a:r>
              <a:rPr lang="fi-FI"/>
              <a:t>f megahertsejä radioissa</a:t>
            </a:r>
          </a:p>
          <a:p>
            <a:pPr eaLnBrk="1" hangingPunct="1"/>
            <a:r>
              <a:rPr lang="fi-FI"/>
              <a:t>f &lt; 20 kHz äänipiireissä</a:t>
            </a:r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941388" y="5245100"/>
            <a:ext cx="5414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Z on pienimmillään Z</a:t>
            </a:r>
            <a:r>
              <a:rPr lang="fi-FI" baseline="-25000"/>
              <a:t>min</a:t>
            </a:r>
            <a:r>
              <a:rPr lang="fi-FI"/>
              <a:t> = R, kun:</a:t>
            </a:r>
          </a:p>
        </p:txBody>
      </p:sp>
      <p:pic>
        <p:nvPicPr>
          <p:cNvPr id="81926" name="Picture 9" descr="RLC-piiri"/>
          <p:cNvPicPr>
            <a:picLocks noChangeAspect="1" noChangeArrowheads="1"/>
          </p:cNvPicPr>
          <p:nvPr/>
        </p:nvPicPr>
        <p:blipFill>
          <a:blip r:embed="rId5">
            <a:lum bright="-12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632075"/>
            <a:ext cx="381317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27" name="Object 10"/>
          <p:cNvGraphicFramePr>
            <a:graphicFrameLocks noChangeAspect="1"/>
          </p:cNvGraphicFramePr>
          <p:nvPr/>
        </p:nvGraphicFramePr>
        <p:xfrm>
          <a:off x="2624138" y="4724400"/>
          <a:ext cx="5064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name="Equation" r:id="rId6" imgW="266469" imgH="241091" progId="Equation.DSMT4">
                  <p:embed/>
                </p:oleObj>
              </mc:Choice>
              <mc:Fallback>
                <p:oleObj name="Equation" r:id="rId6" imgW="266469" imgH="24109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724400"/>
                        <a:ext cx="50641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11"/>
          <p:cNvGraphicFramePr>
            <a:graphicFrameLocks noChangeAspect="1"/>
          </p:cNvGraphicFramePr>
          <p:nvPr/>
        </p:nvGraphicFramePr>
        <p:xfrm>
          <a:off x="966788" y="2768600"/>
          <a:ext cx="444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7" name="Equation" r:id="rId8" imgW="215713" imgH="241091" progId="Equation.DSMT4">
                  <p:embed/>
                </p:oleObj>
              </mc:Choice>
              <mc:Fallback>
                <p:oleObj name="Equation" r:id="rId8" imgW="215713" imgH="24109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768600"/>
                        <a:ext cx="444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12"/>
          <p:cNvGraphicFramePr>
            <a:graphicFrameLocks noChangeAspect="1"/>
          </p:cNvGraphicFramePr>
          <p:nvPr/>
        </p:nvGraphicFramePr>
        <p:xfrm>
          <a:off x="823913" y="5770563"/>
          <a:ext cx="502443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8" name="Equation" r:id="rId10" imgW="2298700" imgH="419100" progId="Equation.DSMT4">
                  <p:embed/>
                </p:oleObj>
              </mc:Choice>
              <mc:Fallback>
                <p:oleObj name="Equation" r:id="rId10" imgW="22987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5770563"/>
                        <a:ext cx="5024437" cy="9159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0" name="Text Box 13"/>
          <p:cNvSpPr txBox="1">
            <a:spLocks noChangeArrowheads="1"/>
          </p:cNvSpPr>
          <p:nvPr/>
        </p:nvSpPr>
        <p:spPr bwMode="auto">
          <a:xfrm>
            <a:off x="6459538" y="5715000"/>
            <a:ext cx="2540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Vrt: Taulukkokirja</a:t>
            </a:r>
          </a:p>
          <a:p>
            <a:pPr eaLnBrk="1" hangingPunct="1"/>
            <a:r>
              <a:rPr lang="fi-FI" sz="2400"/>
              <a:t>s. 126</a:t>
            </a:r>
          </a:p>
          <a:p>
            <a:pPr eaLnBrk="1" hangingPunct="1"/>
            <a:r>
              <a:rPr lang="fi-FI" sz="2400"/>
              <a:t>värähtelytaajuus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Vain </a:t>
            </a:r>
            <a:r>
              <a:rPr lang="fi-FI" sz="4000" b="1" smtClean="0"/>
              <a:t>vastus</a:t>
            </a:r>
            <a:r>
              <a:rPr lang="fi-FI" sz="4000" smtClean="0"/>
              <a:t> kuluttaa tehoa</a:t>
            </a:r>
            <a:br>
              <a:rPr lang="fi-FI" sz="4000" smtClean="0"/>
            </a:br>
            <a:r>
              <a:rPr lang="fi-FI" sz="4000" smtClean="0"/>
              <a:t>(tuottaa lämpöä)</a:t>
            </a:r>
          </a:p>
        </p:txBody>
      </p:sp>
      <p:pic>
        <p:nvPicPr>
          <p:cNvPr id="82947" name="Picture 5" descr="RLC-piir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2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338" y="1339850"/>
            <a:ext cx="3749675" cy="216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436563" y="3673475"/>
            <a:ext cx="808672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Vaihtovirtapiirissä kondensaattori latautuu ja</a:t>
            </a:r>
            <a:br>
              <a:rPr lang="fi-FI"/>
            </a:br>
            <a:r>
              <a:rPr lang="fi-FI"/>
              <a:t>purkautuu vaihtovirran tahdissa</a:t>
            </a:r>
            <a:br>
              <a:rPr lang="fi-FI"/>
            </a:br>
            <a:r>
              <a:rPr lang="fi-FI"/>
              <a:t> 	</a:t>
            </a:r>
            <a:r>
              <a:rPr lang="fi-FI">
                <a:sym typeface="Wingdings" pitchFamily="2" charset="2"/>
              </a:rPr>
              <a:t> </a:t>
            </a:r>
            <a:r>
              <a:rPr lang="fi-FI" b="1">
                <a:sym typeface="Wingdings" pitchFamily="2" charset="2"/>
              </a:rPr>
              <a:t>kondensaattori ei kuluta energia</a:t>
            </a:r>
            <a:r>
              <a:rPr lang="fi-FI">
                <a:sym typeface="Wingdings" pitchFamily="2" charset="2"/>
              </a:rPr>
              <a:t>.</a:t>
            </a:r>
          </a:p>
          <a:p>
            <a:pPr eaLnBrk="1" hangingPunct="1"/>
            <a:r>
              <a:rPr lang="fi-FI">
                <a:sym typeface="Wingdings" pitchFamily="2" charset="2"/>
              </a:rPr>
              <a:t>Samoin käämi varastoi ja purkaa magneettikentän</a:t>
            </a:r>
            <a:br>
              <a:rPr lang="fi-FI">
                <a:sym typeface="Wingdings" pitchFamily="2" charset="2"/>
              </a:rPr>
            </a:br>
            <a:r>
              <a:rPr lang="fi-FI">
                <a:sym typeface="Wingdings" pitchFamily="2" charset="2"/>
              </a:rPr>
              <a:t>muodossa energiaa</a:t>
            </a:r>
            <a:br>
              <a:rPr lang="fi-FI">
                <a:sym typeface="Wingdings" pitchFamily="2" charset="2"/>
              </a:rPr>
            </a:br>
            <a:r>
              <a:rPr lang="fi-FI">
                <a:sym typeface="Wingdings" pitchFamily="2" charset="2"/>
              </a:rPr>
              <a:t>	 </a:t>
            </a:r>
            <a:r>
              <a:rPr lang="fi-FI" b="1">
                <a:sym typeface="Wingdings" pitchFamily="2" charset="2"/>
              </a:rPr>
              <a:t>käämi ei kuluta energiaa.</a:t>
            </a:r>
            <a:endParaRPr lang="fi-FI">
              <a:sym typeface="Wingdings" pitchFamily="2" charset="2"/>
            </a:endParaRPr>
          </a:p>
          <a:p>
            <a:pPr eaLnBrk="1" hangingPunct="1"/>
            <a:r>
              <a:rPr lang="fi-FI">
                <a:sym typeface="Wingdings" pitchFamily="2" charset="2"/>
              </a:rPr>
              <a:t>Vastus kuluttaa energiaa </a:t>
            </a:r>
            <a:r>
              <a:rPr lang="fi-FI" b="1" i="1">
                <a:sym typeface="Wingdings" pitchFamily="2" charset="2"/>
              </a:rPr>
              <a:t>P =</a:t>
            </a:r>
            <a:r>
              <a:rPr lang="fi-FI" b="1">
                <a:sym typeface="Wingdings" pitchFamily="2" charset="2"/>
              </a:rPr>
              <a:t> </a:t>
            </a:r>
            <a:r>
              <a:rPr lang="fi-FI" b="1" i="1">
                <a:sym typeface="Wingdings" pitchFamily="2" charset="2"/>
              </a:rPr>
              <a:t>I</a:t>
            </a:r>
            <a:r>
              <a:rPr lang="fi-FI" b="1" i="1" baseline="30000">
                <a:sym typeface="Wingdings" pitchFamily="2" charset="2"/>
              </a:rPr>
              <a:t>2</a:t>
            </a:r>
            <a:r>
              <a:rPr lang="en-US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·R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5383213" y="1646238"/>
            <a:ext cx="32924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Vaihtovirtapiirin</a:t>
            </a:r>
            <a:br>
              <a:rPr lang="fi-FI"/>
            </a:br>
            <a:r>
              <a:rPr lang="fi-FI"/>
              <a:t>ottama ja kuluttama</a:t>
            </a:r>
            <a:br>
              <a:rPr lang="fi-FI"/>
            </a:br>
            <a:r>
              <a:rPr lang="fi-FI"/>
              <a:t>teho:</a:t>
            </a:r>
          </a:p>
        </p:txBody>
      </p:sp>
      <p:graphicFrame>
        <p:nvGraphicFramePr>
          <p:cNvPr id="123913" name="Object 9"/>
          <p:cNvGraphicFramePr>
            <a:graphicFrameLocks noChangeAspect="1"/>
          </p:cNvGraphicFramePr>
          <p:nvPr/>
        </p:nvGraphicFramePr>
        <p:xfrm>
          <a:off x="6396038" y="2836863"/>
          <a:ext cx="21955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Equation" r:id="rId4" imgW="685800" imgH="254000" progId="Equation.DSMT4">
                  <p:embed/>
                </p:oleObj>
              </mc:Choice>
              <mc:Fallback>
                <p:oleObj name="Equation" r:id="rId4" imgW="6858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2836863"/>
                        <a:ext cx="2195512" cy="812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/>
      <p:bldP spid="1239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1143000" y="2549525"/>
          <a:ext cx="18843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Kaava" r:id="rId4" imgW="660113" imgH="177723" progId="Equation.3">
                  <p:embed/>
                </p:oleObj>
              </mc:Choice>
              <mc:Fallback>
                <p:oleObj name="Kaava" r:id="rId4" imgW="660113" imgH="17772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49525"/>
                        <a:ext cx="1884363" cy="5127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1165225" y="3538538"/>
            <a:ext cx="668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/>
              <a:t>Jännitteen U  tekemä työ matkalla d:</a:t>
            </a:r>
          </a:p>
        </p:txBody>
      </p:sp>
      <p:graphicFrame>
        <p:nvGraphicFramePr>
          <p:cNvPr id="183304" name="Object 8"/>
          <p:cNvGraphicFramePr>
            <a:graphicFrameLocks noChangeAspect="1"/>
          </p:cNvGraphicFramePr>
          <p:nvPr/>
        </p:nvGraphicFramePr>
        <p:xfrm>
          <a:off x="647700" y="4248150"/>
          <a:ext cx="3752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6" imgW="1511300" imgH="203200" progId="Equation.DSMT4">
                  <p:embed/>
                </p:oleObj>
              </mc:Choice>
              <mc:Fallback>
                <p:oleObj name="Equation" r:id="rId6" imgW="15113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248150"/>
                        <a:ext cx="3752850" cy="492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3305" name="Group 9"/>
          <p:cNvGrpSpPr>
            <a:grpSpLocks/>
          </p:cNvGrpSpPr>
          <p:nvPr/>
        </p:nvGrpSpPr>
        <p:grpSpPr bwMode="auto">
          <a:xfrm>
            <a:off x="6156325" y="5157788"/>
            <a:ext cx="1004888" cy="585787"/>
            <a:chOff x="2018" y="2024"/>
            <a:chExt cx="633" cy="369"/>
          </a:xfrm>
        </p:grpSpPr>
        <p:sp>
          <p:nvSpPr>
            <p:cNvPr id="11292" name="AutoShape 10"/>
            <p:cNvSpPr>
              <a:spLocks noChangeArrowheads="1"/>
            </p:cNvSpPr>
            <p:nvPr/>
          </p:nvSpPr>
          <p:spPr bwMode="auto">
            <a:xfrm>
              <a:off x="2018" y="2024"/>
              <a:ext cx="633" cy="369"/>
            </a:xfrm>
            <a:prstGeom prst="roundRect">
              <a:avLst>
                <a:gd name="adj" fmla="val 269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293" name="Text Box 11"/>
            <p:cNvSpPr txBox="1">
              <a:spLocks noChangeArrowheads="1"/>
            </p:cNvSpPr>
            <p:nvPr/>
          </p:nvSpPr>
          <p:spPr bwMode="auto">
            <a:xfrm>
              <a:off x="2018" y="2024"/>
              <a:ext cx="633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/>
                <a:t>Yksikkö: [J] </a:t>
              </a:r>
            </a:p>
          </p:txBody>
        </p:sp>
      </p:grp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879475" y="660400"/>
            <a:ext cx="42624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cs typeface="Arial" charset="0"/>
              </a:rPr>
              <a:t>Varaukseen Q kohdistuva</a:t>
            </a:r>
          </a:p>
          <a:p>
            <a:pPr eaLnBrk="1" hangingPunct="1"/>
            <a:r>
              <a:rPr lang="fi-FI">
                <a:cs typeface="Arial" charset="0"/>
              </a:rPr>
              <a:t>Voima F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1239838" y="1741488"/>
            <a:ext cx="1319212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cs typeface="Arial" charset="0"/>
              </a:rPr>
              <a:t>F = EQ</a:t>
            </a:r>
          </a:p>
        </p:txBody>
      </p:sp>
      <p:grpSp>
        <p:nvGrpSpPr>
          <p:cNvPr id="11272" name="Group 14"/>
          <p:cNvGrpSpPr>
            <a:grpSpLocks/>
          </p:cNvGrpSpPr>
          <p:nvPr/>
        </p:nvGrpSpPr>
        <p:grpSpPr bwMode="auto">
          <a:xfrm>
            <a:off x="3852863" y="765175"/>
            <a:ext cx="5135562" cy="2390775"/>
            <a:chOff x="2427" y="482"/>
            <a:chExt cx="3235" cy="1506"/>
          </a:xfrm>
        </p:grpSpPr>
        <p:sp>
          <p:nvSpPr>
            <p:cNvPr id="11277" name="Line 15"/>
            <p:cNvSpPr>
              <a:spLocks noChangeShapeType="1"/>
            </p:cNvSpPr>
            <p:nvPr/>
          </p:nvSpPr>
          <p:spPr bwMode="auto">
            <a:xfrm>
              <a:off x="3062" y="845"/>
              <a:ext cx="18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78" name="Line 16"/>
            <p:cNvSpPr>
              <a:spLocks noChangeShapeType="1"/>
            </p:cNvSpPr>
            <p:nvPr/>
          </p:nvSpPr>
          <p:spPr bwMode="auto">
            <a:xfrm>
              <a:off x="3107" y="1706"/>
              <a:ext cx="176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79" name="Text Box 17"/>
            <p:cNvSpPr txBox="1">
              <a:spLocks noChangeArrowheads="1"/>
            </p:cNvSpPr>
            <p:nvPr/>
          </p:nvSpPr>
          <p:spPr bwMode="auto">
            <a:xfrm>
              <a:off x="2427" y="1117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cs typeface="Arial" charset="0"/>
                </a:rPr>
                <a:t>U</a:t>
              </a:r>
            </a:p>
          </p:txBody>
        </p:sp>
        <p:sp>
          <p:nvSpPr>
            <p:cNvPr id="11280" name="AutoShape 18"/>
            <p:cNvSpPr>
              <a:spLocks/>
            </p:cNvSpPr>
            <p:nvPr/>
          </p:nvSpPr>
          <p:spPr bwMode="auto">
            <a:xfrm>
              <a:off x="2745" y="845"/>
              <a:ext cx="136" cy="861"/>
            </a:xfrm>
            <a:prstGeom prst="leftBrace">
              <a:avLst>
                <a:gd name="adj1" fmla="val 5275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281" name="Text Box 19"/>
            <p:cNvSpPr txBox="1">
              <a:spLocks noChangeArrowheads="1"/>
            </p:cNvSpPr>
            <p:nvPr/>
          </p:nvSpPr>
          <p:spPr bwMode="auto">
            <a:xfrm>
              <a:off x="3334" y="482"/>
              <a:ext cx="12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cs typeface="Arial" charset="0"/>
                </a:rPr>
                <a:t>+ + + + + +</a:t>
              </a:r>
            </a:p>
          </p:txBody>
        </p:sp>
        <p:sp>
          <p:nvSpPr>
            <p:cNvPr id="11282" name="Text Box 20"/>
            <p:cNvSpPr txBox="1">
              <a:spLocks noChangeArrowheads="1"/>
            </p:cNvSpPr>
            <p:nvPr/>
          </p:nvSpPr>
          <p:spPr bwMode="auto">
            <a:xfrm>
              <a:off x="3470" y="1661"/>
              <a:ext cx="8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cs typeface="Arial" charset="0"/>
                </a:rPr>
                <a:t>- - - - - -</a:t>
              </a:r>
            </a:p>
          </p:txBody>
        </p:sp>
        <p:sp>
          <p:nvSpPr>
            <p:cNvPr id="11283" name="Line 21"/>
            <p:cNvSpPr>
              <a:spLocks noChangeShapeType="1"/>
            </p:cNvSpPr>
            <p:nvPr/>
          </p:nvSpPr>
          <p:spPr bwMode="auto">
            <a:xfrm>
              <a:off x="3244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84" name="Line 22"/>
            <p:cNvSpPr>
              <a:spLocks noChangeShapeType="1"/>
            </p:cNvSpPr>
            <p:nvPr/>
          </p:nvSpPr>
          <p:spPr bwMode="auto">
            <a:xfrm>
              <a:off x="4196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85" name="Line 23"/>
            <p:cNvSpPr>
              <a:spLocks noChangeShapeType="1"/>
            </p:cNvSpPr>
            <p:nvPr/>
          </p:nvSpPr>
          <p:spPr bwMode="auto">
            <a:xfrm>
              <a:off x="4423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86" name="Line 24"/>
            <p:cNvSpPr>
              <a:spLocks noChangeShapeType="1"/>
            </p:cNvSpPr>
            <p:nvPr/>
          </p:nvSpPr>
          <p:spPr bwMode="auto">
            <a:xfrm>
              <a:off x="4650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87" name="Line 25"/>
            <p:cNvSpPr>
              <a:spLocks noChangeShapeType="1"/>
            </p:cNvSpPr>
            <p:nvPr/>
          </p:nvSpPr>
          <p:spPr bwMode="auto">
            <a:xfrm>
              <a:off x="3516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88" name="Line 26"/>
            <p:cNvSpPr>
              <a:spLocks noChangeShapeType="1"/>
            </p:cNvSpPr>
            <p:nvPr/>
          </p:nvSpPr>
          <p:spPr bwMode="auto">
            <a:xfrm>
              <a:off x="3743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89" name="Line 27"/>
            <p:cNvSpPr>
              <a:spLocks noChangeShapeType="1"/>
            </p:cNvSpPr>
            <p:nvPr/>
          </p:nvSpPr>
          <p:spPr bwMode="auto">
            <a:xfrm>
              <a:off x="3969" y="845"/>
              <a:ext cx="0" cy="86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290" name="AutoShape 28"/>
            <p:cNvSpPr>
              <a:spLocks/>
            </p:cNvSpPr>
            <p:nvPr/>
          </p:nvSpPr>
          <p:spPr bwMode="auto">
            <a:xfrm>
              <a:off x="5013" y="890"/>
              <a:ext cx="317" cy="771"/>
            </a:xfrm>
            <a:prstGeom prst="rightBrace">
              <a:avLst>
                <a:gd name="adj1" fmla="val 202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291" name="Text Box 29"/>
            <p:cNvSpPr txBox="1">
              <a:spLocks noChangeArrowheads="1"/>
            </p:cNvSpPr>
            <p:nvPr/>
          </p:nvSpPr>
          <p:spPr bwMode="auto">
            <a:xfrm>
              <a:off x="5421" y="1071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cs typeface="Arial" charset="0"/>
                </a:rPr>
                <a:t>d</a:t>
              </a:r>
            </a:p>
          </p:txBody>
        </p:sp>
      </p:grpSp>
      <p:sp>
        <p:nvSpPr>
          <p:cNvPr id="11273" name="Text Box 30"/>
          <p:cNvSpPr txBox="1">
            <a:spLocks noChangeArrowheads="1"/>
          </p:cNvSpPr>
          <p:nvPr/>
        </p:nvSpPr>
        <p:spPr bwMode="auto">
          <a:xfrm>
            <a:off x="5940425" y="1700213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Q</a:t>
            </a:r>
          </a:p>
        </p:txBody>
      </p:sp>
      <p:sp>
        <p:nvSpPr>
          <p:cNvPr id="183327" name="Text Box 31"/>
          <p:cNvSpPr txBox="1">
            <a:spLocks noChangeArrowheads="1"/>
          </p:cNvSpPr>
          <p:nvPr/>
        </p:nvSpPr>
        <p:spPr bwMode="auto">
          <a:xfrm>
            <a:off x="663575" y="4743450"/>
            <a:ext cx="2736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>
                <a:cs typeface="Arial" charset="0"/>
              </a:rPr>
              <a:t>jossa </a:t>
            </a:r>
            <a:r>
              <a:rPr lang="el-GR" sz="2400">
                <a:cs typeface="Arial" charset="0"/>
              </a:rPr>
              <a:t>Δ</a:t>
            </a:r>
            <a:r>
              <a:rPr lang="fi-FI" sz="2400">
                <a:cs typeface="Arial" charset="0"/>
              </a:rPr>
              <a:t>x=pisteiden</a:t>
            </a:r>
          </a:p>
          <a:p>
            <a:pPr eaLnBrk="1" hangingPunct="1"/>
            <a:r>
              <a:rPr lang="fi-FI" sz="2400">
                <a:cs typeface="Arial" charset="0"/>
              </a:rPr>
              <a:t>välimatka</a:t>
            </a:r>
            <a:endParaRPr lang="el-GR" sz="2400">
              <a:cs typeface="Arial" charset="0"/>
            </a:endParaRPr>
          </a:p>
        </p:txBody>
      </p:sp>
      <p:graphicFrame>
        <p:nvGraphicFramePr>
          <p:cNvPr id="11275" name="Object 32"/>
          <p:cNvGraphicFramePr>
            <a:graphicFrameLocks noChangeAspect="1"/>
          </p:cNvGraphicFramePr>
          <p:nvPr/>
        </p:nvGraphicFramePr>
        <p:xfrm>
          <a:off x="3471863" y="5184775"/>
          <a:ext cx="206216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8" imgW="774364" imgH="418918" progId="Equation.DSMT4">
                  <p:embed/>
                </p:oleObj>
              </mc:Choice>
              <mc:Fallback>
                <p:oleObj name="Equation" r:id="rId8" imgW="774364" imgH="418918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5184775"/>
                        <a:ext cx="2062162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Text Box 33"/>
          <p:cNvSpPr txBox="1">
            <a:spLocks noChangeArrowheads="1"/>
          </p:cNvSpPr>
          <p:nvPr/>
        </p:nvSpPr>
        <p:spPr bwMode="auto">
          <a:xfrm>
            <a:off x="2287588" y="193675"/>
            <a:ext cx="4103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Sähkökentän tekemä työ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3" grpId="0"/>
      <p:bldP spid="183309" grpId="0" animBg="1"/>
      <p:bldP spid="18332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Vaihtovirtapiirin teho</a:t>
            </a:r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635000" y="1204913"/>
            <a:ext cx="72342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Vain </a:t>
            </a:r>
            <a:r>
              <a:rPr lang="fi-FI" b="1"/>
              <a:t>vastus</a:t>
            </a:r>
            <a:r>
              <a:rPr lang="fi-FI"/>
              <a:t> (siis ohminen R) kuluttaa tehoa.</a:t>
            </a:r>
          </a:p>
          <a:p>
            <a:pPr eaLnBrk="1" hangingPunct="1"/>
            <a:r>
              <a:rPr lang="fi-FI"/>
              <a:t>Käämi ei kuluta. Kondensaattori ei kuluta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38138" y="3629025"/>
            <a:ext cx="7197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(ii)	Lasketaan virtapiirin läpi kulkeva virta </a:t>
            </a:r>
            <a:r>
              <a:rPr lang="fi-FI" i="1"/>
              <a:t>I</a:t>
            </a:r>
            <a:endParaRPr lang="fi-FI"/>
          </a:p>
        </p:txBody>
      </p:sp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1957388" y="4394200"/>
          <a:ext cx="34925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6" name="Equation" r:id="rId3" imgW="1511300" imgH="469900" progId="Equation.DSMT4">
                  <p:embed/>
                </p:oleObj>
              </mc:Choice>
              <mc:Fallback>
                <p:oleObj name="Equation" r:id="rId3" imgW="15113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4394200"/>
                        <a:ext cx="3492500" cy="1085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525463" y="5734050"/>
            <a:ext cx="3633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(iii)	Lasketaan teho </a:t>
            </a:r>
          </a:p>
        </p:txBody>
      </p:sp>
      <p:graphicFrame>
        <p:nvGraphicFramePr>
          <p:cNvPr id="129033" name="Object 9"/>
          <p:cNvGraphicFramePr>
            <a:graphicFrameLocks noChangeAspect="1"/>
          </p:cNvGraphicFramePr>
          <p:nvPr/>
        </p:nvGraphicFramePr>
        <p:xfrm>
          <a:off x="4683125" y="5745163"/>
          <a:ext cx="20208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Equation" r:id="rId5" imgW="672808" imgH="253890" progId="Equation.DSMT4">
                  <p:embed/>
                </p:oleObj>
              </mc:Choice>
              <mc:Fallback>
                <p:oleObj name="Equation" r:id="rId5" imgW="672808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5745163"/>
                        <a:ext cx="2020888" cy="7635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393700" y="2286000"/>
            <a:ext cx="6486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(i)	Lasketaan virtapiirin impedanssi Z</a:t>
            </a:r>
          </a:p>
        </p:txBody>
      </p:sp>
      <p:graphicFrame>
        <p:nvGraphicFramePr>
          <p:cNvPr id="129036" name="Object 12"/>
          <p:cNvGraphicFramePr>
            <a:graphicFrameLocks noChangeAspect="1"/>
          </p:cNvGraphicFramePr>
          <p:nvPr/>
        </p:nvGraphicFramePr>
        <p:xfrm>
          <a:off x="2506663" y="2830513"/>
          <a:ext cx="35115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Equation" r:id="rId7" imgW="1422400" imgH="292100" progId="Equation.DSMT4">
                  <p:embed/>
                </p:oleObj>
              </mc:Choice>
              <mc:Fallback>
                <p:oleObj name="Equation" r:id="rId7" imgW="1422400" imgH="292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2830513"/>
                        <a:ext cx="3511550" cy="720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2" grpId="0"/>
      <p:bldP spid="12903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Jännitteen ja virran välinen vaihe-ero</a:t>
            </a: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484188" y="1365250"/>
            <a:ext cx="7481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A. Vastus yksinään piirissä:</a:t>
            </a:r>
            <a:br>
              <a:rPr lang="fi-FI"/>
            </a:br>
            <a:r>
              <a:rPr lang="fi-FI"/>
              <a:t> Jännite ja virta samanvaiheisia. Vaihe-ero = 0</a:t>
            </a:r>
          </a:p>
        </p:txBody>
      </p:sp>
      <p:pic>
        <p:nvPicPr>
          <p:cNvPr id="84996" name="Picture 6" descr="vastus_vaihesiir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0175" y="2225675"/>
            <a:ext cx="5884863" cy="289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Jännitteen ja virran välinen vaihe-ero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84188" y="1365250"/>
            <a:ext cx="56943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B. Käämi yksinään piirissä: </a:t>
            </a:r>
            <a:br>
              <a:rPr lang="fi-FI"/>
            </a:br>
            <a:r>
              <a:rPr lang="fi-FI"/>
              <a:t>Jännite 90</a:t>
            </a:r>
            <a:r>
              <a:rPr lang="en-US">
                <a:cs typeface="Arial" charset="0"/>
              </a:rPr>
              <a:t>°=</a:t>
            </a:r>
            <a:r>
              <a:rPr lang="el-GR">
                <a:cs typeface="Arial" charset="0"/>
              </a:rPr>
              <a:t>π</a:t>
            </a:r>
            <a:r>
              <a:rPr lang="fi-FI">
                <a:cs typeface="Arial" charset="0"/>
              </a:rPr>
              <a:t>/2 edellä sähkövirtaa</a:t>
            </a:r>
            <a:endParaRPr lang="el-GR">
              <a:cs typeface="Arial" charset="0"/>
            </a:endParaRPr>
          </a:p>
        </p:txBody>
      </p:sp>
      <p:pic>
        <p:nvPicPr>
          <p:cNvPr id="86020" name="Picture 6" descr="kaami_vaihesiirt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8" y="2425700"/>
            <a:ext cx="5848350" cy="292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86021" name="Object 7"/>
          <p:cNvGraphicFramePr>
            <a:graphicFrameLocks noChangeAspect="1"/>
          </p:cNvGraphicFramePr>
          <p:nvPr/>
        </p:nvGraphicFramePr>
        <p:xfrm>
          <a:off x="6475413" y="2952750"/>
          <a:ext cx="2433637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8" name="Equation" r:id="rId4" imgW="1143000" imgH="634680" progId="Equation.DSMT4">
                  <p:embed/>
                </p:oleObj>
              </mc:Choice>
              <mc:Fallback>
                <p:oleObj name="Equation" r:id="rId4" imgW="1143000" imgH="634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2952750"/>
                        <a:ext cx="2433637" cy="1352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Jännitteen ja virran välinen vaihe-ero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84188" y="1365250"/>
            <a:ext cx="7516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C. Kondensaattori yksinään piirissä:</a:t>
            </a:r>
            <a:br>
              <a:rPr lang="fi-FI"/>
            </a:br>
            <a:r>
              <a:rPr lang="fi-FI"/>
              <a:t> Jännite 90</a:t>
            </a:r>
            <a:r>
              <a:rPr lang="en-US">
                <a:cs typeface="Arial" charset="0"/>
              </a:rPr>
              <a:t>°=</a:t>
            </a:r>
            <a:r>
              <a:rPr lang="el-GR">
                <a:cs typeface="Arial" charset="0"/>
              </a:rPr>
              <a:t>π</a:t>
            </a:r>
            <a:r>
              <a:rPr lang="fi-FI">
                <a:cs typeface="Arial" charset="0"/>
              </a:rPr>
              <a:t>/2 jäljessä sähkövirtaan nähden</a:t>
            </a:r>
            <a:endParaRPr lang="el-GR">
              <a:cs typeface="Arial" charset="0"/>
            </a:endParaRPr>
          </a:p>
        </p:txBody>
      </p:sp>
      <p:pic>
        <p:nvPicPr>
          <p:cNvPr id="87044" name="Picture 6" descr="kondensaattori_vaihesiirt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3" y="2468563"/>
            <a:ext cx="441325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87045" name="Object 8"/>
          <p:cNvGraphicFramePr>
            <a:graphicFrameLocks noChangeAspect="1"/>
          </p:cNvGraphicFramePr>
          <p:nvPr/>
        </p:nvGraphicFramePr>
        <p:xfrm>
          <a:off x="5613400" y="3368675"/>
          <a:ext cx="2433638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2" name="Equation" r:id="rId4" imgW="1143000" imgH="634680" progId="Equation.DSMT4">
                  <p:embed/>
                </p:oleObj>
              </mc:Choice>
              <mc:Fallback>
                <p:oleObj name="Equation" r:id="rId4" imgW="1143000" imgH="634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3368675"/>
                        <a:ext cx="2433638" cy="1352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6"/>
          <p:cNvGraphicFramePr>
            <a:graphicFrameLocks noChangeAspect="1"/>
          </p:cNvGraphicFramePr>
          <p:nvPr/>
        </p:nvGraphicFramePr>
        <p:xfrm>
          <a:off x="2139950" y="1765300"/>
          <a:ext cx="66929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7" name="Equation" r:id="rId3" imgW="2552700" imgH="914400" progId="Equation.DSMT4">
                  <p:embed/>
                </p:oleObj>
              </mc:Choice>
              <mc:Fallback>
                <p:oleObj name="Equation" r:id="rId3" imgW="2552700" imgH="91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1765300"/>
                        <a:ext cx="6692900" cy="1930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9"/>
          <p:cNvGraphicFramePr>
            <a:graphicFrameLocks noChangeAspect="1"/>
          </p:cNvGraphicFramePr>
          <p:nvPr/>
        </p:nvGraphicFramePr>
        <p:xfrm>
          <a:off x="1466850" y="754063"/>
          <a:ext cx="43576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8" name="Equation" r:id="rId5" imgW="1218671" imgH="241195" progId="Equation.DSMT4">
                  <p:embed/>
                </p:oleObj>
              </mc:Choice>
              <mc:Fallback>
                <p:oleObj name="Equation" r:id="rId5" imgW="1218671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754063"/>
                        <a:ext cx="4357688" cy="860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Text Box 11"/>
          <p:cNvSpPr txBox="1">
            <a:spLocks noChangeArrowheads="1"/>
          </p:cNvSpPr>
          <p:nvPr/>
        </p:nvSpPr>
        <p:spPr bwMode="auto">
          <a:xfrm>
            <a:off x="325438" y="261938"/>
            <a:ext cx="8112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solidFill>
                  <a:schemeClr val="tx2"/>
                </a:solidFill>
              </a:rPr>
              <a:t>Tehon laskeminen, kun </a:t>
            </a:r>
            <a:r>
              <a:rPr lang="fi-FI" b="1">
                <a:solidFill>
                  <a:schemeClr val="tx2"/>
                </a:solidFill>
              </a:rPr>
              <a:t>vaihe-ero</a:t>
            </a:r>
            <a:r>
              <a:rPr lang="fi-FI">
                <a:solidFill>
                  <a:schemeClr val="tx2"/>
                </a:solidFill>
              </a:rPr>
              <a:t> tunnetaan</a:t>
            </a:r>
          </a:p>
        </p:txBody>
      </p:sp>
      <p:sp>
        <p:nvSpPr>
          <p:cNvPr id="88069" name="Text Box 12"/>
          <p:cNvSpPr txBox="1">
            <a:spLocks noChangeArrowheads="1"/>
          </p:cNvSpPr>
          <p:nvPr/>
        </p:nvSpPr>
        <p:spPr bwMode="auto">
          <a:xfrm>
            <a:off x="219075" y="3773488"/>
            <a:ext cx="7473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Tehon laskeminen virran ja resistanssin avulla</a:t>
            </a:r>
          </a:p>
        </p:txBody>
      </p:sp>
      <p:graphicFrame>
        <p:nvGraphicFramePr>
          <p:cNvPr id="88070" name="Object 13"/>
          <p:cNvGraphicFramePr>
            <a:graphicFrameLocks noChangeAspect="1"/>
          </p:cNvGraphicFramePr>
          <p:nvPr/>
        </p:nvGraphicFramePr>
        <p:xfrm>
          <a:off x="3294063" y="4344988"/>
          <a:ext cx="18415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9" name="Equation" r:id="rId7" imgW="685800" imgH="253800" progId="Equation.DSMT4">
                  <p:embed/>
                </p:oleObj>
              </mc:Choice>
              <mc:Fallback>
                <p:oleObj name="Equation" r:id="rId7" imgW="68580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3" y="4344988"/>
                        <a:ext cx="1841500" cy="682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14"/>
          <p:cNvGraphicFramePr>
            <a:graphicFrameLocks noChangeAspect="1"/>
          </p:cNvGraphicFramePr>
          <p:nvPr/>
        </p:nvGraphicFramePr>
        <p:xfrm>
          <a:off x="1954213" y="5716588"/>
          <a:ext cx="4575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0" name="Equation" r:id="rId9" imgW="2070100" imgH="393700" progId="Equation.DSMT4">
                  <p:embed/>
                </p:oleObj>
              </mc:Choice>
              <mc:Fallback>
                <p:oleObj name="Equation" r:id="rId9" imgW="20701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5716588"/>
                        <a:ext cx="4575175" cy="869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2" name="Text Box 15"/>
          <p:cNvSpPr txBox="1">
            <a:spLocks noChangeArrowheads="1"/>
          </p:cNvSpPr>
          <p:nvPr/>
        </p:nvSpPr>
        <p:spPr bwMode="auto">
          <a:xfrm>
            <a:off x="417513" y="5208588"/>
            <a:ext cx="7847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Ja vielä yksi, joka saadaan kahdesta edellisestä: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Vaihe-eron laskeminen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2673350" y="1450975"/>
          <a:ext cx="33988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0" name="Equation" r:id="rId3" imgW="1054100" imgH="393700" progId="Equation.DSMT4">
                  <p:embed/>
                </p:oleObj>
              </mc:Choice>
              <mc:Fallback>
                <p:oleObj name="Equation" r:id="rId3" imgW="1054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1450975"/>
                        <a:ext cx="3398838" cy="127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54113" y="2954338"/>
            <a:ext cx="73675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Tämä kaava antaa oikein myös vaihe-eron</a:t>
            </a:r>
            <a:br>
              <a:rPr lang="fi-FI"/>
            </a:br>
            <a:r>
              <a:rPr lang="fi-FI"/>
              <a:t>etumerkin :</a:t>
            </a:r>
            <a:br>
              <a:rPr lang="fi-FI"/>
            </a:br>
            <a:r>
              <a:rPr lang="fi-FI"/>
              <a:t>	+ jos jännite edellä, - jos jännite jäljessä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739775" y="4783138"/>
            <a:ext cx="81454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Jännitteen ja virran välillä on vaihe-ero, jos piirissä</a:t>
            </a:r>
          </a:p>
          <a:p>
            <a:pPr eaLnBrk="1" hangingPunct="1"/>
            <a:r>
              <a:rPr lang="fi-FI"/>
              <a:t>on mukana käämi tai kondensaattori tai molemmat</a:t>
            </a:r>
          </a:p>
          <a:p>
            <a:pPr eaLnBrk="1" hangingPunct="1"/>
            <a:r>
              <a:rPr lang="fi-FI"/>
              <a:t>(on siis induktanssia ja kapasitanssia)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166688" y="222250"/>
            <a:ext cx="85391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Tehtävä.</a:t>
            </a:r>
            <a:r>
              <a:rPr lang="fi-FI"/>
              <a:t> Energiasäästölampussa lukee 230 V, 25 W</a:t>
            </a:r>
          </a:p>
          <a:p>
            <a:pPr eaLnBrk="1" hangingPunct="1"/>
            <a:r>
              <a:rPr lang="fi-FI"/>
              <a:t>ja 190 mA. (Lampussa on pienloisteputki, ei siis</a:t>
            </a:r>
          </a:p>
          <a:p>
            <a:pPr eaLnBrk="1" hangingPunct="1"/>
            <a:r>
              <a:rPr lang="fi-FI"/>
              <a:t>pelkkä hehkulamppu). Lamppu toimii vaihtovirralla</a:t>
            </a:r>
          </a:p>
          <a:p>
            <a:pPr eaLnBrk="1" hangingPunct="1"/>
            <a:r>
              <a:rPr lang="fi-FI"/>
              <a:t>50 Hz.</a:t>
            </a:r>
          </a:p>
        </p:txBody>
      </p:sp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176213" y="2308225"/>
            <a:ext cx="7377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1) Laske jännitteen ja virran välinen vaihe-ero</a:t>
            </a:r>
          </a:p>
        </p:txBody>
      </p:sp>
      <p:sp>
        <p:nvSpPr>
          <p:cNvPr id="90116" name="Text Box 7"/>
          <p:cNvSpPr txBox="1">
            <a:spLocks noChangeArrowheads="1"/>
          </p:cNvSpPr>
          <p:nvPr/>
        </p:nvSpPr>
        <p:spPr bwMode="auto">
          <a:xfrm>
            <a:off x="919163" y="3028950"/>
            <a:ext cx="73120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Huomataan, että U</a:t>
            </a:r>
            <a:r>
              <a:rPr lang="el-GR">
                <a:cs typeface="Arial" charset="0"/>
              </a:rPr>
              <a:t>·</a:t>
            </a:r>
            <a:r>
              <a:rPr lang="fi-FI">
                <a:cs typeface="Arial" charset="0"/>
              </a:rPr>
              <a:t>I = 230 V</a:t>
            </a:r>
            <a:r>
              <a:rPr lang="el-GR">
                <a:cs typeface="Arial" charset="0"/>
              </a:rPr>
              <a:t>·</a:t>
            </a:r>
            <a:r>
              <a:rPr lang="fi-FI">
                <a:cs typeface="Arial" charset="0"/>
              </a:rPr>
              <a:t>0,19A ≈ 44 W,</a:t>
            </a:r>
          </a:p>
          <a:p>
            <a:pPr eaLnBrk="1" hangingPunct="1"/>
            <a:r>
              <a:rPr lang="fi-FI">
                <a:cs typeface="Arial" charset="0"/>
              </a:rPr>
              <a:t>joten kyseessä ei ole pelkkä ohminen vastus.</a:t>
            </a:r>
          </a:p>
          <a:p>
            <a:pPr eaLnBrk="1" hangingPunct="1"/>
            <a:r>
              <a:rPr lang="fi-FI">
                <a:cs typeface="Arial" charset="0"/>
              </a:rPr>
              <a:t>Mukana on induktanssi ja/tai kapasitanssia.</a:t>
            </a:r>
          </a:p>
        </p:txBody>
      </p:sp>
      <p:graphicFrame>
        <p:nvGraphicFramePr>
          <p:cNvPr id="90117" name="Object 8"/>
          <p:cNvGraphicFramePr>
            <a:graphicFrameLocks noChangeAspect="1"/>
          </p:cNvGraphicFramePr>
          <p:nvPr/>
        </p:nvGraphicFramePr>
        <p:xfrm>
          <a:off x="1111250" y="4652963"/>
          <a:ext cx="68818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Equation" r:id="rId3" imgW="3378200" imgH="444500" progId="Equation.DSMT4">
                  <p:embed/>
                </p:oleObj>
              </mc:Choice>
              <mc:Fallback>
                <p:oleObj name="Equation" r:id="rId3" imgW="3378200" imgH="444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652963"/>
                        <a:ext cx="6881813" cy="904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8" name="Object 9"/>
          <p:cNvGraphicFramePr>
            <a:graphicFrameLocks noChangeAspect="1"/>
          </p:cNvGraphicFramePr>
          <p:nvPr/>
        </p:nvGraphicFramePr>
        <p:xfrm>
          <a:off x="960438" y="5881688"/>
          <a:ext cx="72310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2" name="Equation" r:id="rId5" imgW="3060700" imgH="228600" progId="Equation.DSMT4">
                  <p:embed/>
                </p:oleObj>
              </mc:Choice>
              <mc:Fallback>
                <p:oleObj name="Equation" r:id="rId5" imgW="30607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5881688"/>
                        <a:ext cx="7231062" cy="5397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4"/>
          <p:cNvSpPr txBox="1">
            <a:spLocks noChangeArrowheads="1"/>
          </p:cNvSpPr>
          <p:nvPr/>
        </p:nvSpPr>
        <p:spPr bwMode="auto">
          <a:xfrm>
            <a:off x="381000" y="414338"/>
            <a:ext cx="8523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2) Laske kyseisen energiansäästölampun resistanssi</a:t>
            </a:r>
          </a:p>
        </p:txBody>
      </p:sp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822325" y="1211263"/>
            <a:ext cx="7513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Tunnetaan P = 25 W, U</a:t>
            </a:r>
            <a:r>
              <a:rPr lang="fi-FI" baseline="-25000"/>
              <a:t>eff</a:t>
            </a:r>
            <a:r>
              <a:rPr lang="fi-FI"/>
              <a:t> = 230 V, I</a:t>
            </a:r>
            <a:r>
              <a:rPr lang="fi-FI" baseline="-25000"/>
              <a:t>eff</a:t>
            </a:r>
            <a:r>
              <a:rPr lang="fi-FI"/>
              <a:t> = 0,19 A</a:t>
            </a:r>
          </a:p>
          <a:p>
            <a:pPr eaLnBrk="1" hangingPunct="1"/>
            <a:r>
              <a:rPr lang="el-GR">
                <a:cs typeface="Arial" charset="0"/>
              </a:rPr>
              <a:t>Φ</a:t>
            </a:r>
            <a:r>
              <a:rPr lang="fi-FI">
                <a:cs typeface="Arial" charset="0"/>
              </a:rPr>
              <a:t>=55</a:t>
            </a:r>
            <a:r>
              <a:rPr lang="en-US">
                <a:cs typeface="Arial" charset="0"/>
              </a:rPr>
              <a:t>°. Näistä laskettava R =?</a:t>
            </a:r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941388" y="2490788"/>
            <a:ext cx="2132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PUIMURI </a:t>
            </a:r>
            <a:r>
              <a:rPr lang="fi-FI">
                <a:sym typeface="Wingdings" pitchFamily="2" charset="2"/>
              </a:rPr>
              <a:t></a:t>
            </a:r>
            <a:endParaRPr lang="fi-FI"/>
          </a:p>
        </p:txBody>
      </p:sp>
      <p:graphicFrame>
        <p:nvGraphicFramePr>
          <p:cNvPr id="91141" name="Object 7"/>
          <p:cNvGraphicFramePr>
            <a:graphicFrameLocks noChangeAspect="1"/>
          </p:cNvGraphicFramePr>
          <p:nvPr/>
        </p:nvGraphicFramePr>
        <p:xfrm>
          <a:off x="3724275" y="2419350"/>
          <a:ext cx="18415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0" name="Equation" r:id="rId3" imgW="685800" imgH="253800" progId="Equation.DSMT4">
                  <p:embed/>
                </p:oleObj>
              </mc:Choice>
              <mc:Fallback>
                <p:oleObj name="Equation" r:id="rId3" imgW="6858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2419350"/>
                        <a:ext cx="1841500" cy="682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8"/>
          <p:cNvGraphicFramePr>
            <a:graphicFrameLocks noChangeAspect="1"/>
          </p:cNvGraphicFramePr>
          <p:nvPr/>
        </p:nvGraphicFramePr>
        <p:xfrm>
          <a:off x="6878638" y="2222500"/>
          <a:ext cx="13176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1" name="Equation" r:id="rId5" imgW="520474" imgH="444307" progId="Equation.DSMT4">
                  <p:embed/>
                </p:oleObj>
              </mc:Choice>
              <mc:Fallback>
                <p:oleObj name="Equation" r:id="rId5" imgW="520474" imgH="44430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2222500"/>
                        <a:ext cx="1317625" cy="1123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Text Box 10"/>
          <p:cNvSpPr txBox="1">
            <a:spLocks noChangeArrowheads="1"/>
          </p:cNvSpPr>
          <p:nvPr/>
        </p:nvSpPr>
        <p:spPr bwMode="auto">
          <a:xfrm>
            <a:off x="434975" y="4492625"/>
            <a:ext cx="5037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3) Laske lampun impedanssi Z</a:t>
            </a:r>
          </a:p>
        </p:txBody>
      </p:sp>
      <p:graphicFrame>
        <p:nvGraphicFramePr>
          <p:cNvPr id="91144" name="Object 11"/>
          <p:cNvGraphicFramePr>
            <a:graphicFrameLocks noChangeAspect="1"/>
          </p:cNvGraphicFramePr>
          <p:nvPr/>
        </p:nvGraphicFramePr>
        <p:xfrm>
          <a:off x="2238375" y="3287713"/>
          <a:ext cx="3567113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2" name="Equation" r:id="rId7" imgW="1409700" imgH="419100" progId="Equation.DSMT4">
                  <p:embed/>
                </p:oleObj>
              </mc:Choice>
              <mc:Fallback>
                <p:oleObj name="Equation" r:id="rId7" imgW="1409700" imgH="419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287713"/>
                        <a:ext cx="3567113" cy="1058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Object 12"/>
          <p:cNvGraphicFramePr>
            <a:graphicFrameLocks noChangeAspect="1"/>
          </p:cNvGraphicFramePr>
          <p:nvPr/>
        </p:nvGraphicFramePr>
        <p:xfrm>
          <a:off x="2020888" y="5300663"/>
          <a:ext cx="53355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3" name="Equation" r:id="rId9" imgW="2578100" imgH="469900" progId="Equation.DSMT4">
                  <p:embed/>
                </p:oleObj>
              </mc:Choice>
              <mc:Fallback>
                <p:oleObj name="Equation" r:id="rId9" imgW="2578100" imgH="469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5300663"/>
                        <a:ext cx="5335587" cy="971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Tasavirta ja vaihtovirta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76275" y="1519238"/>
            <a:ext cx="7472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Tasavirtapiirissä</a:t>
            </a:r>
            <a:r>
              <a:rPr lang="fi-FI"/>
              <a:t> käytetään ”puimurikaavoja”,</a:t>
            </a:r>
          </a:p>
          <a:p>
            <a:pPr eaLnBrk="1" hangingPunct="1"/>
            <a:r>
              <a:rPr lang="fi-FI"/>
              <a:t>joissa esiintyy ohminen </a:t>
            </a:r>
            <a:r>
              <a:rPr lang="fi-FI" b="1"/>
              <a:t>resistanssi</a:t>
            </a:r>
            <a:r>
              <a:rPr lang="fi-FI"/>
              <a:t> </a:t>
            </a:r>
            <a:r>
              <a:rPr lang="fi-FI" b="1"/>
              <a:t>R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493838" y="2598738"/>
            <a:ext cx="1473200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 b="1"/>
              <a:t>P = 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·I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309938" y="2606675"/>
            <a:ext cx="522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/>
              <a:t>M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192588" y="2586038"/>
            <a:ext cx="1495425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3200" b="1"/>
              <a:t>U = R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·I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20700" y="3587750"/>
            <a:ext cx="80613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Vaihtovirtapiirissä</a:t>
            </a:r>
            <a:r>
              <a:rPr lang="fi-FI"/>
              <a:t> käytetään virran ja jännitteen</a:t>
            </a:r>
            <a:br>
              <a:rPr lang="fi-FI"/>
            </a:br>
            <a:r>
              <a:rPr lang="fi-FI" b="1"/>
              <a:t>tehollisia arvoja</a:t>
            </a:r>
            <a:r>
              <a:rPr lang="fi-FI"/>
              <a:t>. Piirin kaavoissa </a:t>
            </a:r>
            <a:r>
              <a:rPr lang="fi-FI" b="1"/>
              <a:t>resistanssia R</a:t>
            </a:r>
            <a:r>
              <a:rPr lang="fi-FI"/>
              <a:t/>
            </a:r>
            <a:br>
              <a:rPr lang="fi-FI"/>
            </a:br>
            <a:r>
              <a:rPr lang="fi-FI"/>
              <a:t>vastaa </a:t>
            </a:r>
            <a:r>
              <a:rPr lang="fi-FI" b="1"/>
              <a:t>impedanssi Z</a:t>
            </a:r>
            <a:r>
              <a:rPr lang="fi-FI"/>
              <a:t> eli ”vaihtovirtavastus”</a:t>
            </a:r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744538" y="5133975"/>
          <a:ext cx="32162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0" name="Equation" r:id="rId3" imgW="1218671" imgH="241195" progId="Equation.DSMT4">
                  <p:embed/>
                </p:oleObj>
              </mc:Choice>
              <mc:Fallback>
                <p:oleObj name="Equation" r:id="rId3" imgW="1218671" imgH="24119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5133975"/>
                        <a:ext cx="3216275" cy="6365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4759325" y="5130800"/>
          <a:ext cx="21002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1" name="Equation" r:id="rId5" imgW="812447" imgH="241195" progId="Equation.DSMT4">
                  <p:embed/>
                </p:oleObj>
              </mc:Choice>
              <mc:Fallback>
                <p:oleObj name="Equation" r:id="rId5" imgW="812447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5130800"/>
                        <a:ext cx="2100263" cy="6238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0" name="Object 10"/>
          <p:cNvGraphicFramePr>
            <a:graphicFrameLocks noChangeAspect="1"/>
          </p:cNvGraphicFramePr>
          <p:nvPr/>
        </p:nvGraphicFramePr>
        <p:xfrm>
          <a:off x="838200" y="6140450"/>
          <a:ext cx="49069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2" name="Equation" r:id="rId7" imgW="2552700" imgH="203200" progId="Equation.DSMT4">
                  <p:embed/>
                </p:oleObj>
              </mc:Choice>
              <mc:Fallback>
                <p:oleObj name="Equation" r:id="rId7" imgW="25527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140450"/>
                        <a:ext cx="4906963" cy="3905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1" name="Line 11"/>
          <p:cNvSpPr>
            <a:spLocks noChangeShapeType="1"/>
          </p:cNvSpPr>
          <p:nvPr/>
        </p:nvSpPr>
        <p:spPr bwMode="auto">
          <a:xfrm flipV="1">
            <a:off x="1339850" y="5683250"/>
            <a:ext cx="2182813" cy="4683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yo_s19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73188"/>
            <a:ext cx="491966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198438" y="12700"/>
            <a:ext cx="86217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Oheinen kuvio esittää vaihtovirtalähteeseen kytketyn</a:t>
            </a:r>
            <a:br>
              <a:rPr lang="fi-FI"/>
            </a:br>
            <a:r>
              <a:rPr lang="fi-FI"/>
              <a:t>komponentin jännitettä ja laitteen läpi kulkevaa virtaa.</a:t>
            </a:r>
          </a:p>
          <a:p>
            <a:pPr eaLnBrk="1" hangingPunct="1"/>
            <a:r>
              <a:rPr lang="fi-FI"/>
              <a:t>(Mukailtu vuoden 1991 syksyn yo-tehtävästä)</a:t>
            </a:r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5165725" y="1311275"/>
            <a:ext cx="31543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a)  Kuinka suuri on</a:t>
            </a:r>
            <a:br>
              <a:rPr lang="fi-FI"/>
            </a:br>
            <a:r>
              <a:rPr lang="fi-FI"/>
              <a:t>jännitteen ja virran</a:t>
            </a:r>
            <a:br>
              <a:rPr lang="fi-FI"/>
            </a:br>
            <a:r>
              <a:rPr lang="fi-FI"/>
              <a:t>välinen vaihe-ero?</a:t>
            </a:r>
          </a:p>
        </p:txBody>
      </p:sp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5197475" y="2641600"/>
            <a:ext cx="3490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b)  Mikä komponentti</a:t>
            </a:r>
            <a:br>
              <a:rPr lang="fi-FI"/>
            </a:br>
            <a:r>
              <a:rPr lang="fi-FI"/>
              <a:t>      on kyseessä </a:t>
            </a:r>
          </a:p>
        </p:txBody>
      </p:sp>
      <p:sp>
        <p:nvSpPr>
          <p:cNvPr id="93190" name="Text Box 8"/>
          <p:cNvSpPr txBox="1">
            <a:spLocks noChangeArrowheads="1"/>
          </p:cNvSpPr>
          <p:nvPr/>
        </p:nvSpPr>
        <p:spPr bwMode="auto">
          <a:xfrm>
            <a:off x="5154613" y="5030788"/>
            <a:ext cx="33321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d) Laske laitteen</a:t>
            </a:r>
            <a:br>
              <a:rPr lang="fi-FI"/>
            </a:br>
            <a:r>
              <a:rPr lang="fi-FI"/>
              <a:t>kuluttama keskiteho</a:t>
            </a:r>
          </a:p>
        </p:txBody>
      </p:sp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354013" y="5911850"/>
            <a:ext cx="8086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e) Laske piirin impedanssi ja resistanssi ja käämin</a:t>
            </a:r>
            <a:br>
              <a:rPr lang="fi-FI"/>
            </a:br>
            <a:r>
              <a:rPr lang="fi-FI"/>
              <a:t>     induktanssi.</a:t>
            </a:r>
          </a:p>
        </p:txBody>
      </p:sp>
      <p:sp>
        <p:nvSpPr>
          <p:cNvPr id="93192" name="Text Box 10"/>
          <p:cNvSpPr txBox="1">
            <a:spLocks noChangeArrowheads="1"/>
          </p:cNvSpPr>
          <p:nvPr/>
        </p:nvSpPr>
        <p:spPr bwMode="auto">
          <a:xfrm>
            <a:off x="5207000" y="3597275"/>
            <a:ext cx="3808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c) Laske jännitteen ja</a:t>
            </a:r>
            <a:br>
              <a:rPr lang="fi-FI"/>
            </a:br>
            <a:r>
              <a:rPr lang="fi-FI"/>
              <a:t>    virran huippuarvot ja</a:t>
            </a:r>
            <a:br>
              <a:rPr lang="fi-FI"/>
            </a:br>
            <a:r>
              <a:rPr lang="fi-FI"/>
              <a:t>    teholliset arvot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7450" y="1916113"/>
            <a:ext cx="6805613" cy="34051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fi-FI" sz="4000" b="1" smtClean="0"/>
              <a:t>Magneettivuon tiheys B</a:t>
            </a:r>
          </a:p>
          <a:p>
            <a:pPr marL="0" indent="0" algn="ctr" eaLnBrk="1" hangingPunct="1">
              <a:buFontTx/>
              <a:buNone/>
            </a:pPr>
            <a:r>
              <a:rPr lang="fi-FI" sz="2800" smtClean="0"/>
              <a:t>kuvaa voimaviivojen tiheyttä, viivoja/m</a:t>
            </a:r>
            <a:r>
              <a:rPr lang="fi-FI" sz="2800" baseline="30000" smtClean="0"/>
              <a:t>2</a:t>
            </a:r>
          </a:p>
          <a:p>
            <a:pPr marL="0" indent="0" algn="ctr" eaLnBrk="1" hangingPunct="1">
              <a:buFontTx/>
              <a:buNone/>
            </a:pPr>
            <a:r>
              <a:rPr lang="fi-FI" sz="2800" smtClean="0"/>
              <a:t>B kuvaa magneettikentän voimakkuutta</a:t>
            </a:r>
          </a:p>
          <a:p>
            <a:pPr marL="0" indent="0" algn="ctr" eaLnBrk="1" hangingPunct="1">
              <a:buFontTx/>
              <a:buNone/>
            </a:pPr>
            <a:endParaRPr lang="fi-FI" sz="2800" smtClean="0"/>
          </a:p>
          <a:p>
            <a:pPr marL="0" indent="0" algn="ctr" eaLnBrk="1" hangingPunct="1">
              <a:buFontTx/>
              <a:buNone/>
            </a:pPr>
            <a:r>
              <a:rPr lang="fi-FI" sz="4000" b="1" smtClean="0"/>
              <a:t>Magneettivuo </a:t>
            </a:r>
            <a:r>
              <a:rPr lang="el-GR" sz="4000" b="1" smtClean="0">
                <a:cs typeface="Arial" charset="0"/>
              </a:rPr>
              <a:t>Φ</a:t>
            </a:r>
          </a:p>
          <a:p>
            <a:pPr marL="0" indent="0" algn="ctr" eaLnBrk="1" hangingPunct="1">
              <a:buFontTx/>
              <a:buNone/>
            </a:pPr>
            <a:r>
              <a:rPr lang="fi-FI" sz="2800" smtClean="0"/>
              <a:t>(Kuvaa voimaviivojen lukumäärää)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yo_s1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011238"/>
            <a:ext cx="4919662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4"/>
          <p:cNvSpPr txBox="1">
            <a:spLocks noChangeArrowheads="1"/>
          </p:cNvSpPr>
          <p:nvPr/>
        </p:nvSpPr>
        <p:spPr bwMode="auto">
          <a:xfrm>
            <a:off x="531813" y="0"/>
            <a:ext cx="6946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a)  Kuinka suuri on jännitteen ja virran</a:t>
            </a:r>
            <a:br>
              <a:rPr lang="fi-FI"/>
            </a:br>
            <a:r>
              <a:rPr lang="fi-FI"/>
              <a:t>välinen vaihe-ero?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049838" y="731838"/>
            <a:ext cx="394811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Jännite on virtaa edellä.</a:t>
            </a:r>
          </a:p>
          <a:p>
            <a:pPr eaLnBrk="1" hangingPunct="1"/>
            <a:r>
              <a:rPr lang="fi-FI"/>
              <a:t>Kyseinen komponentti</a:t>
            </a:r>
            <a:br>
              <a:rPr lang="fi-FI"/>
            </a:br>
            <a:r>
              <a:rPr lang="fi-FI"/>
              <a:t>on siis käämi.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5280025" y="2203450"/>
            <a:ext cx="3382963" cy="13731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 = 20 ms </a:t>
            </a:r>
            <a:r>
              <a:rPr lang="fi-FI">
                <a:sym typeface="Wingdings" pitchFamily="2" charset="2"/>
              </a:rPr>
              <a:t> 360</a:t>
            </a:r>
            <a:r>
              <a:rPr lang="fi-FI">
                <a:cs typeface="Arial" charset="0"/>
                <a:sym typeface="Wingdings" pitchFamily="2" charset="2"/>
              </a:rPr>
              <a:t>°</a:t>
            </a:r>
          </a:p>
          <a:p>
            <a:pPr eaLnBrk="1" hangingPunct="1"/>
            <a:r>
              <a:rPr lang="fi-FI">
                <a:cs typeface="Arial" charset="0"/>
                <a:sym typeface="Wingdings" pitchFamily="2" charset="2"/>
              </a:rPr>
              <a:t>f=1/T = 50 Hz</a:t>
            </a:r>
            <a:endParaRPr lang="fi-FI">
              <a:cs typeface="Arial" charset="0"/>
            </a:endParaRPr>
          </a:p>
          <a:p>
            <a:pPr eaLnBrk="1" hangingPunct="1"/>
            <a:r>
              <a:rPr lang="fi-FI"/>
              <a:t>vaihe-ero </a:t>
            </a:r>
            <a:r>
              <a:rPr lang="el-GR">
                <a:cs typeface="Arial" charset="0"/>
              </a:rPr>
              <a:t>Δ</a:t>
            </a:r>
            <a:r>
              <a:rPr lang="fi-FI">
                <a:cs typeface="Arial" charset="0"/>
              </a:rPr>
              <a:t>t=3,3 ms</a:t>
            </a:r>
            <a:endParaRPr lang="el-GR">
              <a:cs typeface="Arial" charset="0"/>
            </a:endParaRPr>
          </a:p>
        </p:txBody>
      </p:sp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5100638" y="3786188"/>
          <a:ext cx="3846512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4" name="Equation" r:id="rId4" imgW="1879600" imgH="812800" progId="Equation.DSMT4">
                  <p:embed/>
                </p:oleObj>
              </mc:Choice>
              <mc:Fallback>
                <p:oleObj name="Equation" r:id="rId4" imgW="1879600" imgH="812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3786188"/>
                        <a:ext cx="3846512" cy="1662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3503613" y="5654675"/>
            <a:ext cx="5176837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a) Jännite on 60</a:t>
            </a:r>
            <a:r>
              <a:rPr lang="fi-FI" b="1">
                <a:cs typeface="Arial" charset="0"/>
              </a:rPr>
              <a:t>° virtaa edellä</a:t>
            </a:r>
            <a:br>
              <a:rPr lang="fi-FI" b="1">
                <a:cs typeface="Arial" charset="0"/>
              </a:rPr>
            </a:br>
            <a:r>
              <a:rPr lang="fi-FI" b="1">
                <a:cs typeface="Arial" charset="0"/>
              </a:rPr>
              <a:t>b) Kyseessä on käämi</a:t>
            </a:r>
          </a:p>
        </p:txBody>
      </p:sp>
      <p:sp>
        <p:nvSpPr>
          <p:cNvPr id="94216" name="Line 12"/>
          <p:cNvSpPr>
            <a:spLocks noChangeShapeType="1"/>
          </p:cNvSpPr>
          <p:nvPr/>
        </p:nvSpPr>
        <p:spPr bwMode="auto">
          <a:xfrm flipH="1" flipV="1">
            <a:off x="2219325" y="2493963"/>
            <a:ext cx="7938" cy="1962150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4217" name="Text Box 13"/>
          <p:cNvSpPr txBox="1">
            <a:spLocks noChangeArrowheads="1"/>
          </p:cNvSpPr>
          <p:nvPr/>
        </p:nvSpPr>
        <p:spPr bwMode="auto">
          <a:xfrm>
            <a:off x="1922463" y="1833563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400"/>
              <a:t>3,3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/>
      <p:bldP spid="142345" grpId="0" animBg="1"/>
      <p:bldP spid="14234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yo_s1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73188"/>
            <a:ext cx="491966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8"/>
          <p:cNvSpPr txBox="1">
            <a:spLocks noChangeArrowheads="1"/>
          </p:cNvSpPr>
          <p:nvPr/>
        </p:nvSpPr>
        <p:spPr bwMode="auto">
          <a:xfrm>
            <a:off x="312738" y="231775"/>
            <a:ext cx="7331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c) Laske jännitteen ja virran huippuarvot</a:t>
            </a:r>
            <a:br>
              <a:rPr lang="fi-FI"/>
            </a:br>
            <a:r>
              <a:rPr lang="fi-FI"/>
              <a:t>    ja teholliset arvot</a:t>
            </a:r>
          </a:p>
        </p:txBody>
      </p:sp>
      <p:graphicFrame>
        <p:nvGraphicFramePr>
          <p:cNvPr id="143369" name="Object 9"/>
          <p:cNvGraphicFramePr>
            <a:graphicFrameLocks noChangeAspect="1"/>
          </p:cNvGraphicFramePr>
          <p:nvPr/>
        </p:nvGraphicFramePr>
        <p:xfrm>
          <a:off x="5289550" y="1577975"/>
          <a:ext cx="34686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8" name="Equation" r:id="rId4" imgW="1739900" imgH="228600" progId="Equation.DSMT4">
                  <p:embed/>
                </p:oleObj>
              </mc:Choice>
              <mc:Fallback>
                <p:oleObj name="Equation" r:id="rId4" imgW="17399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1577975"/>
                        <a:ext cx="3468688" cy="455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0" name="Object 10"/>
          <p:cNvGraphicFramePr>
            <a:graphicFrameLocks noChangeAspect="1"/>
          </p:cNvGraphicFramePr>
          <p:nvPr/>
        </p:nvGraphicFramePr>
        <p:xfrm>
          <a:off x="5265738" y="2743200"/>
          <a:ext cx="3243262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9" name="Equation" r:id="rId6" imgW="1854200" imgH="863600" progId="Equation.DSMT4">
                  <p:embed/>
                </p:oleObj>
              </mc:Choice>
              <mc:Fallback>
                <p:oleObj name="Equation" r:id="rId6" imgW="1854200" imgH="863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2743200"/>
                        <a:ext cx="3243262" cy="15097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Text Box 11"/>
          <p:cNvSpPr txBox="1">
            <a:spLocks noChangeArrowheads="1"/>
          </p:cNvSpPr>
          <p:nvPr/>
        </p:nvSpPr>
        <p:spPr bwMode="auto">
          <a:xfrm>
            <a:off x="5332413" y="4895850"/>
            <a:ext cx="3471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d) Laitteen keskiteho</a:t>
            </a:r>
          </a:p>
        </p:txBody>
      </p:sp>
      <p:graphicFrame>
        <p:nvGraphicFramePr>
          <p:cNvPr id="143372" name="Object 12"/>
          <p:cNvGraphicFramePr>
            <a:graphicFrameLocks noChangeAspect="1"/>
          </p:cNvGraphicFramePr>
          <p:nvPr/>
        </p:nvGraphicFramePr>
        <p:xfrm>
          <a:off x="153988" y="5981700"/>
          <a:ext cx="8848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0" name="Equation" r:id="rId8" imgW="4826000" imgH="241300" progId="Equation.DSMT4">
                  <p:embed/>
                </p:oleObj>
              </mc:Choice>
              <mc:Fallback>
                <p:oleObj name="Equation" r:id="rId8" imgW="4826000" imgH="241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5981700"/>
                        <a:ext cx="8848725" cy="441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yo_s1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73188"/>
            <a:ext cx="4484688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 Box 7"/>
          <p:cNvSpPr txBox="1">
            <a:spLocks noChangeArrowheads="1"/>
          </p:cNvSpPr>
          <p:nvPr/>
        </p:nvSpPr>
        <p:spPr bwMode="auto">
          <a:xfrm>
            <a:off x="322263" y="217488"/>
            <a:ext cx="64627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e) Laske piirin impedanssi ja resistanssi</a:t>
            </a:r>
            <a:br>
              <a:rPr lang="fi-FI"/>
            </a:br>
            <a:r>
              <a:rPr lang="fi-FI"/>
              <a:t>    ja käämin induktanssi.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4791075" y="1257300"/>
          <a:ext cx="41433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5" name="Equation" r:id="rId4" imgW="2400300" imgH="457200" progId="Equation.DSMT4">
                  <p:embed/>
                </p:oleObj>
              </mc:Choice>
              <mc:Fallback>
                <p:oleObj name="Equation" r:id="rId4" imgW="24003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1257300"/>
                        <a:ext cx="4143375" cy="788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4" name="Object 10"/>
          <p:cNvGraphicFramePr>
            <a:graphicFrameLocks noChangeAspect="1"/>
          </p:cNvGraphicFramePr>
          <p:nvPr/>
        </p:nvGraphicFramePr>
        <p:xfrm>
          <a:off x="4916488" y="2343150"/>
          <a:ext cx="3836987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6" name="Equation" r:id="rId6" imgW="2590800" imgH="685800" progId="Equation.DSMT4">
                  <p:embed/>
                </p:oleObj>
              </mc:Choice>
              <mc:Fallback>
                <p:oleObj name="Equation" r:id="rId6" imgW="259080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2343150"/>
                        <a:ext cx="3836987" cy="10144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746625" y="3794125"/>
          <a:ext cx="42100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7" name="Equation" r:id="rId8" imgW="2832100" imgH="469900" progId="Equation.DSMT4">
                  <p:embed/>
                </p:oleObj>
              </mc:Choice>
              <mc:Fallback>
                <p:oleObj name="Equation" r:id="rId8" imgW="2832100" imgH="469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3794125"/>
                        <a:ext cx="4210050" cy="698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5376863" y="4760913"/>
          <a:ext cx="24098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8" name="Equation" r:id="rId10" imgW="1193800" imgH="228600" progId="Equation.DSMT4">
                  <p:embed/>
                </p:oleObj>
              </mc:Choice>
              <mc:Fallback>
                <p:oleObj name="Equation" r:id="rId10" imgW="11938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4760913"/>
                        <a:ext cx="2409825" cy="4619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951163" y="5626100"/>
          <a:ext cx="581183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9" name="Equation" r:id="rId12" imgW="3390900" imgH="482600" progId="Equation.DSMT4">
                  <p:embed/>
                </p:oleObj>
              </mc:Choice>
              <mc:Fallback>
                <p:oleObj name="Equation" r:id="rId12" imgW="3390900" imgH="482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5626100"/>
                        <a:ext cx="5811837" cy="827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i-FI" smtClean="0"/>
              <a:t>Muuntaja</a:t>
            </a:r>
          </a:p>
        </p:txBody>
      </p:sp>
      <p:pic>
        <p:nvPicPr>
          <p:cNvPr id="97283" name="Picture 3" descr="muuntaja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5472112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971550" y="3716338"/>
            <a:ext cx="66341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Sama magneettivuo kulkee ensiökäämin</a:t>
            </a:r>
            <a:br>
              <a:rPr lang="fi-FI"/>
            </a:br>
            <a:r>
              <a:rPr lang="fi-FI"/>
              <a:t>ja toisiokäämin läpi </a:t>
            </a:r>
            <a:r>
              <a:rPr lang="fi-FI">
                <a:sym typeface="Wingdings" pitchFamily="2" charset="2"/>
              </a:rPr>
              <a:t> </a:t>
            </a:r>
            <a:r>
              <a:rPr lang="fi-FI"/>
              <a:t>jännitteiden suhde</a:t>
            </a:r>
            <a:br>
              <a:rPr lang="fi-FI"/>
            </a:br>
            <a:r>
              <a:rPr lang="fi-FI"/>
              <a:t>on sama kuin käämien kierrosten suhde.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1331913" y="5373688"/>
          <a:ext cx="1728787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4" name="Equation" r:id="rId4" imgW="596900" imgH="431800" progId="Equation.DSMT4">
                  <p:embed/>
                </p:oleObj>
              </mc:Choice>
              <mc:Fallback>
                <p:oleObj name="Equation" r:id="rId4" imgW="5969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373688"/>
                        <a:ext cx="1728787" cy="1250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4427538" y="5661025"/>
          <a:ext cx="31686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5" name="Equation" r:id="rId6" imgW="1143000" imgH="228600" progId="Equation.DSMT4">
                  <p:embed/>
                </p:oleObj>
              </mc:Choice>
              <mc:Fallback>
                <p:oleObj name="Equation" r:id="rId6" imgW="11430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661025"/>
                        <a:ext cx="3168650" cy="6334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148263" y="5013325"/>
            <a:ext cx="261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/>
              <a:t>Teho ei muutu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58750" y="1092200"/>
            <a:ext cx="1866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Vaihtovirta</a:t>
            </a:r>
            <a:br>
              <a:rPr lang="fi-FI"/>
            </a:br>
            <a:r>
              <a:rPr lang="fi-FI"/>
              <a:t>sisään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1476375" y="1628775"/>
            <a:ext cx="503238" cy="3603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7000875" y="949325"/>
            <a:ext cx="1866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Vaihtovirta</a:t>
            </a:r>
            <a:br>
              <a:rPr lang="fi-FI"/>
            </a:br>
            <a:r>
              <a:rPr lang="fi-FI"/>
              <a:t>   ulos</a:t>
            </a: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H="1">
            <a:off x="6300788" y="1700213"/>
            <a:ext cx="936625" cy="3587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Miksi siirtojännite on hyvin suuri?</a:t>
            </a:r>
          </a:p>
        </p:txBody>
      </p:sp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617538" y="1781175"/>
            <a:ext cx="7862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Miksi voimajohdoissa on 200 kV, 400 kV, 750 kV</a:t>
            </a:r>
          </a:p>
          <a:p>
            <a:pPr eaLnBrk="1" hangingPunct="1"/>
            <a:r>
              <a:rPr lang="fi-FI"/>
              <a:t>1 MV, kun käyttöjännite on 230 V tai 400 V?</a:t>
            </a:r>
          </a:p>
        </p:txBody>
      </p:sp>
      <p:sp>
        <p:nvSpPr>
          <p:cNvPr id="98308" name="Text Box 6"/>
          <p:cNvSpPr txBox="1">
            <a:spLocks noChangeArrowheads="1"/>
          </p:cNvSpPr>
          <p:nvPr/>
        </p:nvSpPr>
        <p:spPr bwMode="auto">
          <a:xfrm>
            <a:off x="768350" y="3168650"/>
            <a:ext cx="7494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Siirtohäviö saadaan mahdollisimman pieneksi:</a:t>
            </a:r>
          </a:p>
        </p:txBody>
      </p:sp>
      <p:graphicFrame>
        <p:nvGraphicFramePr>
          <p:cNvPr id="98309" name="Object 7"/>
          <p:cNvGraphicFramePr>
            <a:graphicFrameLocks noChangeAspect="1"/>
          </p:cNvGraphicFramePr>
          <p:nvPr/>
        </p:nvGraphicFramePr>
        <p:xfrm>
          <a:off x="1408113" y="4019550"/>
          <a:ext cx="70342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4" name="Equation" r:id="rId3" imgW="2895600" imgH="228600" progId="Equation.DSMT4">
                  <p:embed/>
                </p:oleObj>
              </mc:Choice>
              <mc:Fallback>
                <p:oleObj name="Equation" r:id="rId3" imgW="28956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4019550"/>
                        <a:ext cx="7034212" cy="555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9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5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1" name="Text Box 10"/>
          <p:cNvSpPr txBox="1">
            <a:spLocks noChangeArrowheads="1"/>
          </p:cNvSpPr>
          <p:nvPr/>
        </p:nvSpPr>
        <p:spPr bwMode="auto">
          <a:xfrm>
            <a:off x="790575" y="4932363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Muunnetaan jännite suureksi, jolloin virta </a:t>
            </a:r>
            <a:r>
              <a:rPr lang="fi-FI" i="1"/>
              <a:t>I</a:t>
            </a:r>
            <a:r>
              <a:rPr lang="fi-FI"/>
              <a:t> on</a:t>
            </a:r>
          </a:p>
          <a:p>
            <a:pPr eaLnBrk="1" hangingPunct="1"/>
            <a:r>
              <a:rPr lang="fi-FI"/>
              <a:t>pieni.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Kolmivaihevirta</a:t>
            </a:r>
          </a:p>
        </p:txBody>
      </p:sp>
      <p:pic>
        <p:nvPicPr>
          <p:cNvPr id="99331" name="Picture 5" descr="kolmivaihvi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389063"/>
            <a:ext cx="6146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3949700" y="1125538"/>
            <a:ext cx="1989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vaihejohdin</a:t>
            </a:r>
          </a:p>
        </p:txBody>
      </p:sp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2305050" y="2359025"/>
            <a:ext cx="1989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vaihejohdin</a:t>
            </a:r>
          </a:p>
        </p:txBody>
      </p:sp>
      <p:sp>
        <p:nvSpPr>
          <p:cNvPr id="99334" name="Text Box 8"/>
          <p:cNvSpPr txBox="1">
            <a:spLocks noChangeArrowheads="1"/>
          </p:cNvSpPr>
          <p:nvPr/>
        </p:nvSpPr>
        <p:spPr bwMode="auto">
          <a:xfrm>
            <a:off x="3989388" y="4043363"/>
            <a:ext cx="1989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vaihejohdin</a:t>
            </a:r>
          </a:p>
        </p:txBody>
      </p: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4313238" y="5021263"/>
            <a:ext cx="1890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nollajohdin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Sähkömagneettinen värähtelypiiri</a:t>
            </a:r>
          </a:p>
        </p:txBody>
      </p:sp>
      <p:pic>
        <p:nvPicPr>
          <p:cNvPr id="100355" name="Picture 5" descr="RLC-piiri"/>
          <p:cNvPicPr>
            <a:picLocks noChangeAspect="1" noChangeArrowheads="1"/>
          </p:cNvPicPr>
          <p:nvPr/>
        </p:nvPicPr>
        <p:blipFill>
          <a:blip r:embed="rId3">
            <a:lum bright="-12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238250"/>
            <a:ext cx="381317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0356" name="Object 6"/>
          <p:cNvGraphicFramePr>
            <a:graphicFrameLocks noChangeAspect="1"/>
          </p:cNvGraphicFramePr>
          <p:nvPr/>
        </p:nvGraphicFramePr>
        <p:xfrm>
          <a:off x="1104900" y="3381375"/>
          <a:ext cx="593883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7" name="Equation" r:id="rId4" imgW="3136900" imgH="533400" progId="Equation.DSMT4">
                  <p:embed/>
                </p:oleObj>
              </mc:Choice>
              <mc:Fallback>
                <p:oleObj name="Equation" r:id="rId4" imgW="3136900" imgH="533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381375"/>
                        <a:ext cx="5938838" cy="1009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4" name="Object 8"/>
          <p:cNvGraphicFramePr>
            <a:graphicFrameLocks noChangeAspect="1"/>
          </p:cNvGraphicFramePr>
          <p:nvPr/>
        </p:nvGraphicFramePr>
        <p:xfrm>
          <a:off x="4202113" y="1836738"/>
          <a:ext cx="446087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8" name="Equation" r:id="rId6" imgW="2628900" imgH="609600" progId="Equation.DSMT4">
                  <p:embed/>
                </p:oleObj>
              </mc:Choice>
              <mc:Fallback>
                <p:oleObj name="Equation" r:id="rId6" imgW="2628900" imgH="609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3" y="1836738"/>
                        <a:ext cx="4460875" cy="1035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5" name="Object 9"/>
          <p:cNvGraphicFramePr>
            <a:graphicFrameLocks noChangeAspect="1"/>
          </p:cNvGraphicFramePr>
          <p:nvPr/>
        </p:nvGraphicFramePr>
        <p:xfrm>
          <a:off x="1152525" y="5253038"/>
          <a:ext cx="21177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9" name="Equation" r:id="rId8" imgW="1117600" imgH="419100" progId="Equation.DSMT4">
                  <p:embed/>
                </p:oleObj>
              </mc:Choice>
              <mc:Fallback>
                <p:oleObj name="Equation" r:id="rId8" imgW="11176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253038"/>
                        <a:ext cx="2117725" cy="793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44488" y="4564063"/>
            <a:ext cx="4519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Z saavuttaa miniminsa, kun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5654675" y="4595813"/>
            <a:ext cx="3155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Tästä saadaan</a:t>
            </a:r>
          </a:p>
          <a:p>
            <a:pPr eaLnBrk="1" hangingPunct="1"/>
            <a:r>
              <a:rPr lang="fi-FI"/>
              <a:t>resonanssitaajuus:</a:t>
            </a:r>
          </a:p>
        </p:txBody>
      </p:sp>
      <p:graphicFrame>
        <p:nvGraphicFramePr>
          <p:cNvPr id="147468" name="Object 12"/>
          <p:cNvGraphicFramePr>
            <a:graphicFrameLocks noChangeAspect="1"/>
          </p:cNvGraphicFramePr>
          <p:nvPr/>
        </p:nvGraphicFramePr>
        <p:xfrm>
          <a:off x="6138863" y="5614988"/>
          <a:ext cx="200342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0" name="Equation" r:id="rId10" imgW="838200" imgH="419100" progId="Equation.DSMT4">
                  <p:embed/>
                </p:oleObj>
              </mc:Choice>
              <mc:Fallback>
                <p:oleObj name="Equation" r:id="rId10" imgW="8382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5614988"/>
                        <a:ext cx="2003425" cy="10017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582613" y="6149975"/>
            <a:ext cx="533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Resonanssissa virta maksimissa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6" grpId="0"/>
      <p:bldP spid="147467" grpId="0"/>
      <p:bldP spid="14746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smtClean="0"/>
              <a:t>Sähkömagneettinen värähtelypiiri</a:t>
            </a:r>
          </a:p>
        </p:txBody>
      </p:sp>
      <p:pic>
        <p:nvPicPr>
          <p:cNvPr id="101379" name="Picture 3" descr="RLC-piiri"/>
          <p:cNvPicPr>
            <a:picLocks noChangeAspect="1" noChangeArrowheads="1"/>
          </p:cNvPicPr>
          <p:nvPr/>
        </p:nvPicPr>
        <p:blipFill>
          <a:blip r:embed="rId3">
            <a:lum bright="-12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238250"/>
            <a:ext cx="381317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1380" name="Object 9"/>
          <p:cNvGraphicFramePr>
            <a:graphicFrameLocks noChangeAspect="1"/>
          </p:cNvGraphicFramePr>
          <p:nvPr/>
        </p:nvGraphicFramePr>
        <p:xfrm>
          <a:off x="5033963" y="1739900"/>
          <a:ext cx="288448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name="Equation" r:id="rId4" imgW="1206500" imgH="419100" progId="Equation.DSMT4">
                  <p:embed/>
                </p:oleObj>
              </mc:Choice>
              <mc:Fallback>
                <p:oleObj name="Equation" r:id="rId4" imgW="12065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1739900"/>
                        <a:ext cx="2884487" cy="10017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927100" y="3359150"/>
            <a:ext cx="73120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RLC-piiristä saadaan värähtelypiiri, joka</a:t>
            </a:r>
            <a:br>
              <a:rPr lang="fi-FI"/>
            </a:br>
            <a:r>
              <a:rPr lang="fi-FI"/>
              <a:t>resonoi taajuudella f. Piirejä käytetään</a:t>
            </a:r>
            <a:br>
              <a:rPr lang="fi-FI"/>
            </a:br>
            <a:r>
              <a:rPr lang="fi-FI"/>
              <a:t>esimerkiksi radioissa </a:t>
            </a:r>
            <a:r>
              <a:rPr lang="fi-FI" b="1"/>
              <a:t>viritinpiireinä.</a:t>
            </a:r>
            <a:r>
              <a:rPr lang="fi-FI"/>
              <a:t/>
            </a:r>
            <a:br>
              <a:rPr lang="fi-FI"/>
            </a:br>
            <a:r>
              <a:rPr lang="fi-FI"/>
              <a:t>Viritys tehdään säätämällä </a:t>
            </a:r>
            <a:r>
              <a:rPr lang="fi-FI" b="1"/>
              <a:t>kondensaattoria</a:t>
            </a:r>
            <a:r>
              <a:rPr lang="fi-FI"/>
              <a:t>.</a:t>
            </a:r>
            <a:endParaRPr lang="fi-FI" b="1"/>
          </a:p>
        </p:txBody>
      </p:sp>
      <p:sp>
        <p:nvSpPr>
          <p:cNvPr id="101382" name="Line 11"/>
          <p:cNvSpPr>
            <a:spLocks noChangeShapeType="1"/>
          </p:cNvSpPr>
          <p:nvPr/>
        </p:nvSpPr>
        <p:spPr bwMode="auto">
          <a:xfrm flipV="1">
            <a:off x="3003550" y="1568450"/>
            <a:ext cx="695325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885825" y="5311775"/>
            <a:ext cx="70897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Radiolähettimen ja radiovastaanottimen</a:t>
            </a:r>
          </a:p>
          <a:p>
            <a:pPr eaLnBrk="1" hangingPunct="1"/>
            <a:r>
              <a:rPr lang="fi-FI"/>
              <a:t>on oltava viritetty </a:t>
            </a:r>
            <a:r>
              <a:rPr lang="fi-FI" b="1"/>
              <a:t>samalle taajuudelle</a:t>
            </a:r>
            <a:r>
              <a:rPr lang="fi-FI"/>
              <a:t>, jotta</a:t>
            </a:r>
            <a:br>
              <a:rPr lang="fi-FI"/>
            </a:br>
            <a:r>
              <a:rPr lang="fi-FI"/>
              <a:t>vastaanotto onnistuisi.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/>
      <p:bldP spid="14951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Suljettu ja avoin piiri</a:t>
            </a:r>
          </a:p>
        </p:txBody>
      </p:sp>
      <p:pic>
        <p:nvPicPr>
          <p:cNvPr id="102403" name="Picture 5" descr="KAAMI"/>
          <p:cNvPicPr>
            <a:picLocks noChangeAspect="1" noChangeArrowheads="1"/>
          </p:cNvPicPr>
          <p:nvPr/>
        </p:nvPicPr>
        <p:blipFill>
          <a:blip r:embed="rId2">
            <a:lum bright="-14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038350"/>
            <a:ext cx="111125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Line 6"/>
          <p:cNvSpPr>
            <a:spLocks noChangeShapeType="1"/>
          </p:cNvSpPr>
          <p:nvPr/>
        </p:nvSpPr>
        <p:spPr bwMode="auto">
          <a:xfrm flipH="1">
            <a:off x="1033463" y="2301875"/>
            <a:ext cx="1935162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2405" name="Line 7"/>
          <p:cNvSpPr>
            <a:spLocks noChangeShapeType="1"/>
          </p:cNvSpPr>
          <p:nvPr/>
        </p:nvSpPr>
        <p:spPr bwMode="auto">
          <a:xfrm flipH="1">
            <a:off x="1001713" y="5100638"/>
            <a:ext cx="1935162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2406" name="Line 8"/>
          <p:cNvSpPr>
            <a:spLocks noChangeShapeType="1"/>
          </p:cNvSpPr>
          <p:nvPr/>
        </p:nvSpPr>
        <p:spPr bwMode="auto">
          <a:xfrm>
            <a:off x="1042988" y="2312988"/>
            <a:ext cx="0" cy="1085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2407" name="Line 9"/>
          <p:cNvSpPr>
            <a:spLocks noChangeShapeType="1"/>
          </p:cNvSpPr>
          <p:nvPr/>
        </p:nvSpPr>
        <p:spPr bwMode="auto">
          <a:xfrm>
            <a:off x="1011238" y="3711575"/>
            <a:ext cx="0" cy="1376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2408" name="Line 10"/>
          <p:cNvSpPr>
            <a:spLocks noChangeShapeType="1"/>
          </p:cNvSpPr>
          <p:nvPr/>
        </p:nvSpPr>
        <p:spPr bwMode="auto">
          <a:xfrm>
            <a:off x="666750" y="3389313"/>
            <a:ext cx="763588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2409" name="Line 11"/>
          <p:cNvSpPr>
            <a:spLocks noChangeShapeType="1"/>
          </p:cNvSpPr>
          <p:nvPr/>
        </p:nvSpPr>
        <p:spPr bwMode="auto">
          <a:xfrm>
            <a:off x="666750" y="3713163"/>
            <a:ext cx="763588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102410" name="Picture 12" descr="KAAMI"/>
          <p:cNvPicPr>
            <a:picLocks noChangeAspect="1" noChangeArrowheads="1"/>
          </p:cNvPicPr>
          <p:nvPr/>
        </p:nvPicPr>
        <p:blipFill>
          <a:blip r:embed="rId2">
            <a:lum bright="-1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2220913"/>
            <a:ext cx="111125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1" name="Line 13"/>
          <p:cNvSpPr>
            <a:spLocks noChangeShapeType="1"/>
          </p:cNvSpPr>
          <p:nvPr/>
        </p:nvSpPr>
        <p:spPr bwMode="auto">
          <a:xfrm flipV="1">
            <a:off x="5626100" y="2474913"/>
            <a:ext cx="1162050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2412" name="Line 14"/>
          <p:cNvSpPr>
            <a:spLocks noChangeShapeType="1"/>
          </p:cNvSpPr>
          <p:nvPr/>
        </p:nvSpPr>
        <p:spPr bwMode="auto">
          <a:xfrm flipV="1">
            <a:off x="5584825" y="5251450"/>
            <a:ext cx="1162050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2413" name="Text Box 15"/>
          <p:cNvSpPr txBox="1">
            <a:spLocks noChangeArrowheads="1"/>
          </p:cNvSpPr>
          <p:nvPr/>
        </p:nvSpPr>
        <p:spPr bwMode="auto">
          <a:xfrm>
            <a:off x="950913" y="1522413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Suljettu</a:t>
            </a:r>
          </a:p>
        </p:txBody>
      </p:sp>
      <p:sp>
        <p:nvSpPr>
          <p:cNvPr id="102414" name="Text Box 16"/>
          <p:cNvSpPr txBox="1">
            <a:spLocks noChangeArrowheads="1"/>
          </p:cNvSpPr>
          <p:nvPr/>
        </p:nvSpPr>
        <p:spPr bwMode="auto">
          <a:xfrm>
            <a:off x="5405438" y="1501775"/>
            <a:ext cx="1074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Avoin</a:t>
            </a:r>
          </a:p>
        </p:txBody>
      </p:sp>
      <p:sp>
        <p:nvSpPr>
          <p:cNvPr id="102415" name="Text Box 17"/>
          <p:cNvSpPr txBox="1">
            <a:spLocks noChangeArrowheads="1"/>
          </p:cNvSpPr>
          <p:nvPr/>
        </p:nvSpPr>
        <p:spPr bwMode="auto">
          <a:xfrm>
            <a:off x="4614863" y="5478463"/>
            <a:ext cx="4422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Sähkömagneettinen kenttä</a:t>
            </a:r>
            <a:br>
              <a:rPr lang="fi-FI"/>
            </a:br>
            <a:r>
              <a:rPr lang="fi-FI"/>
              <a:t>leviää aaltoina</a:t>
            </a:r>
          </a:p>
        </p:txBody>
      </p:sp>
      <p:sp>
        <p:nvSpPr>
          <p:cNvPr id="102416" name="Text Box 18"/>
          <p:cNvSpPr txBox="1">
            <a:spLocks noChangeArrowheads="1"/>
          </p:cNvSpPr>
          <p:nvPr/>
        </p:nvSpPr>
        <p:spPr bwMode="auto">
          <a:xfrm>
            <a:off x="561975" y="5302250"/>
            <a:ext cx="31924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Piiri värähtelee.</a:t>
            </a:r>
          </a:p>
          <a:p>
            <a:pPr eaLnBrk="1" hangingPunct="1"/>
            <a:r>
              <a:rPr lang="fi-FI"/>
              <a:t>Jos ei resistanssia,</a:t>
            </a:r>
          </a:p>
          <a:p>
            <a:pPr eaLnBrk="1" hangingPunct="1"/>
            <a:r>
              <a:rPr lang="fi-FI"/>
              <a:t>energia säilyy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Radiolähetin</a:t>
            </a:r>
          </a:p>
        </p:txBody>
      </p:sp>
      <p:pic>
        <p:nvPicPr>
          <p:cNvPr id="103427" name="Picture 5" descr="radio"/>
          <p:cNvPicPr>
            <a:picLocks noChangeAspect="1" noChangeArrowheads="1"/>
          </p:cNvPicPr>
          <p:nvPr/>
        </p:nvPicPr>
        <p:blipFill>
          <a:blip r:embed="rId3">
            <a:lum bright="-2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495425"/>
            <a:ext cx="35718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687388" y="4522788"/>
            <a:ext cx="7059612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Antennin kautta leviää sähkömagneettinen</a:t>
            </a:r>
            <a:br>
              <a:rPr lang="fi-FI"/>
            </a:br>
            <a:r>
              <a:rPr lang="fi-FI"/>
              <a:t>kenttä sähkömagneettisina aaltoina.</a:t>
            </a:r>
          </a:p>
          <a:p>
            <a:pPr eaLnBrk="1" hangingPunct="1"/>
            <a:r>
              <a:rPr lang="fi-FI"/>
              <a:t>Dipolityyppisen antennin optimipituus on </a:t>
            </a:r>
            <a:br>
              <a:rPr lang="fi-FI"/>
            </a:br>
            <a:r>
              <a:rPr lang="fi-FI"/>
              <a:t>aallonpituuden puolisko </a:t>
            </a:r>
            <a:r>
              <a:rPr lang="el-GR">
                <a:cs typeface="Arial" charset="0"/>
              </a:rPr>
              <a:t>λ</a:t>
            </a:r>
            <a:r>
              <a:rPr lang="fi-FI">
                <a:cs typeface="Arial" charset="0"/>
              </a:rPr>
              <a:t>/2. Sama pätee</a:t>
            </a:r>
            <a:br>
              <a:rPr lang="fi-FI">
                <a:cs typeface="Arial" charset="0"/>
              </a:rPr>
            </a:br>
            <a:r>
              <a:rPr lang="fi-FI">
                <a:cs typeface="Arial" charset="0"/>
              </a:rPr>
              <a:t>ympärisäteilevälle antennille (pelkkä sauva)</a:t>
            </a:r>
            <a:endParaRPr lang="el-GR">
              <a:cs typeface="Arial" charset="0"/>
            </a:endParaRPr>
          </a:p>
        </p:txBody>
      </p:sp>
      <p:sp>
        <p:nvSpPr>
          <p:cNvPr id="103429" name="Text Box 7"/>
          <p:cNvSpPr txBox="1">
            <a:spLocks noChangeArrowheads="1"/>
          </p:cNvSpPr>
          <p:nvPr/>
        </p:nvSpPr>
        <p:spPr bwMode="auto">
          <a:xfrm>
            <a:off x="6337300" y="1008063"/>
            <a:ext cx="2187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dipoliantenni</a:t>
            </a:r>
          </a:p>
        </p:txBody>
      </p:sp>
      <p:sp>
        <p:nvSpPr>
          <p:cNvPr id="103430" name="Line 8"/>
          <p:cNvSpPr>
            <a:spLocks noChangeShapeType="1"/>
          </p:cNvSpPr>
          <p:nvPr/>
        </p:nvSpPr>
        <p:spPr bwMode="auto">
          <a:xfrm flipH="1">
            <a:off x="5999163" y="1474788"/>
            <a:ext cx="430212" cy="2413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3431" name="Text Box 9"/>
          <p:cNvSpPr txBox="1">
            <a:spLocks noChangeArrowheads="1"/>
          </p:cNvSpPr>
          <p:nvPr/>
        </p:nvSpPr>
        <p:spPr bwMode="auto">
          <a:xfrm>
            <a:off x="6140450" y="2827338"/>
            <a:ext cx="1909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Lähetinpiiri</a:t>
            </a:r>
          </a:p>
        </p:txBody>
      </p:sp>
      <p:sp>
        <p:nvSpPr>
          <p:cNvPr id="103432" name="Line 10"/>
          <p:cNvSpPr>
            <a:spLocks noChangeShapeType="1"/>
          </p:cNvSpPr>
          <p:nvPr/>
        </p:nvSpPr>
        <p:spPr bwMode="auto">
          <a:xfrm flipH="1">
            <a:off x="5132388" y="3070225"/>
            <a:ext cx="998537" cy="1762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graphicFrame>
        <p:nvGraphicFramePr>
          <p:cNvPr id="103433" name="Object 12"/>
          <p:cNvGraphicFramePr>
            <a:graphicFrameLocks noChangeAspect="1"/>
          </p:cNvGraphicFramePr>
          <p:nvPr/>
        </p:nvGraphicFramePr>
        <p:xfrm>
          <a:off x="6677025" y="1714500"/>
          <a:ext cx="21034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5" name="Equation" r:id="rId4" imgW="545626" imgH="203024" progId="Equation.DSMT4">
                  <p:embed/>
                </p:oleObj>
              </mc:Choice>
              <mc:Fallback>
                <p:oleObj name="Equation" r:id="rId4" imgW="545626" imgH="20302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1714500"/>
                        <a:ext cx="2103438" cy="7826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4" name="Text Box 13"/>
          <p:cNvSpPr txBox="1">
            <a:spLocks noChangeArrowheads="1"/>
          </p:cNvSpPr>
          <p:nvPr/>
        </p:nvSpPr>
        <p:spPr bwMode="auto">
          <a:xfrm>
            <a:off x="654050" y="3152775"/>
            <a:ext cx="1966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kantoaalto-</a:t>
            </a:r>
          </a:p>
          <a:p>
            <a:pPr eaLnBrk="1" hangingPunct="1"/>
            <a:r>
              <a:rPr lang="fi-FI"/>
              <a:t>oskillaattori</a:t>
            </a:r>
          </a:p>
        </p:txBody>
      </p:sp>
      <p:sp>
        <p:nvSpPr>
          <p:cNvPr id="103435" name="Line 14"/>
          <p:cNvSpPr>
            <a:spLocks noChangeShapeType="1"/>
          </p:cNvSpPr>
          <p:nvPr/>
        </p:nvSpPr>
        <p:spPr bwMode="auto">
          <a:xfrm flipV="1">
            <a:off x="2601913" y="3563938"/>
            <a:ext cx="579437" cy="1873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3436" name="Oval 16"/>
          <p:cNvSpPr>
            <a:spLocks noChangeArrowheads="1"/>
          </p:cNvSpPr>
          <p:nvPr/>
        </p:nvSpPr>
        <p:spPr bwMode="auto">
          <a:xfrm>
            <a:off x="3806825" y="2940050"/>
            <a:ext cx="168275" cy="168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437" name="Text Box 17"/>
          <p:cNvSpPr txBox="1">
            <a:spLocks noChangeArrowheads="1"/>
          </p:cNvSpPr>
          <p:nvPr/>
        </p:nvSpPr>
        <p:spPr bwMode="auto">
          <a:xfrm>
            <a:off x="654050" y="1800225"/>
            <a:ext cx="3314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signaali yhdistetään</a:t>
            </a:r>
            <a:br>
              <a:rPr lang="fi-FI"/>
            </a:br>
            <a:r>
              <a:rPr lang="fi-FI"/>
              <a:t>kantoaaltoon</a:t>
            </a:r>
          </a:p>
        </p:txBody>
      </p:sp>
      <p:sp>
        <p:nvSpPr>
          <p:cNvPr id="103438" name="Line 18"/>
          <p:cNvSpPr>
            <a:spLocks noChangeShapeType="1"/>
          </p:cNvSpPr>
          <p:nvPr/>
        </p:nvSpPr>
        <p:spPr bwMode="auto">
          <a:xfrm>
            <a:off x="3097213" y="2257425"/>
            <a:ext cx="719137" cy="635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2478</Words>
  <Application>Microsoft Office PowerPoint</Application>
  <PresentationFormat>Näytössä katseltava diaesitys (4:3)</PresentationFormat>
  <Paragraphs>629</Paragraphs>
  <Slides>109</Slides>
  <Notes>5</Notes>
  <HiddenSlides>0</HiddenSlides>
  <MMClips>0</MMClips>
  <ScaleCrop>false</ScaleCrop>
  <HeadingPairs>
    <vt:vector size="6" baseType="variant">
      <vt:variant>
        <vt:lpstr>Teema</vt:lpstr>
      </vt:variant>
      <vt:variant>
        <vt:i4>3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109</vt:i4>
      </vt:variant>
    </vt:vector>
  </HeadingPairs>
  <TitlesOfParts>
    <vt:vector size="114" baseType="lpstr">
      <vt:lpstr>Oletusrakenne</vt:lpstr>
      <vt:lpstr>Default Design</vt:lpstr>
      <vt:lpstr>1_Oletusrakenne</vt:lpstr>
      <vt:lpstr>Equation</vt:lpstr>
      <vt:lpstr>Kaava</vt:lpstr>
      <vt:lpstr>Fysiikka 7</vt:lpstr>
      <vt:lpstr>Sähkövaraukset</vt:lpstr>
      <vt:lpstr>Varaukset</vt:lpstr>
      <vt:lpstr>Virta, jännite, resistanssi </vt:lpstr>
      <vt:lpstr>Kondensaattori</vt:lpstr>
      <vt:lpstr>Sähkökenttä</vt:lpstr>
      <vt:lpstr>PowerPoint-esitys</vt:lpstr>
      <vt:lpstr>PowerPoint-esitys</vt:lpstr>
      <vt:lpstr>PowerPoint-esitys</vt:lpstr>
      <vt:lpstr>Sauvamagneetin kenttä</vt:lpstr>
      <vt:lpstr>Magneettikenttiä</vt:lpstr>
      <vt:lpstr>Maapallon magneettikenttä</vt:lpstr>
      <vt:lpstr>Magneettikenttiä</vt:lpstr>
      <vt:lpstr>Permeabiliteetti kertoo  aineiden magneettisuus </vt:lpstr>
      <vt:lpstr> Sähkökenttä E kiihdyttää ja myös kaarruttaa, jos </vt:lpstr>
      <vt:lpstr>Liikkuva varaus magneettikentässä</vt:lpstr>
      <vt:lpstr>Liikkuva varaus magneettikentässä</vt:lpstr>
      <vt:lpstr>Ympyräliike Kulmanopeus, ratanopeus, kierrostaajuus</vt:lpstr>
      <vt:lpstr>Liikkuva varaus magneettikentässä</vt:lpstr>
      <vt:lpstr>Syklotroni</vt:lpstr>
      <vt:lpstr>PowerPoint-esitys</vt:lpstr>
      <vt:lpstr>Nopeudenvalitsin  kaikilla läpipäässeillä täsmälleen sama nopeus</vt:lpstr>
      <vt:lpstr>Varauksen liike</vt:lpstr>
      <vt:lpstr>PowerPoint-esitys</vt:lpstr>
      <vt:lpstr>Massaspektrometri</vt:lpstr>
      <vt:lpstr>PowerPoint-esitys</vt:lpstr>
      <vt:lpstr>Magneettivuo Φ=B•A (kenttä kohtisuorassa pintaan nähden)</vt:lpstr>
      <vt:lpstr>Magneettivuo kun magneettikenttä ei ole kohtisuorassa pintaan nähden</vt:lpstr>
      <vt:lpstr>Sähkövirta synnyttää magneettikentän</vt:lpstr>
      <vt:lpstr>Virtajohtimeen kohdistuva voima magneettikentässä</vt:lpstr>
      <vt:lpstr>PowerPoint-esitys</vt:lpstr>
      <vt:lpstr>Käämi magneettikentässä</vt:lpstr>
      <vt:lpstr>Sähkömagneettinen induktio</vt:lpstr>
      <vt:lpstr>Liikkuva johdin magneettikentässä  Johtimeen indusoituu jännite</vt:lpstr>
      <vt:lpstr>Johdinsilmukkaan indusoitunut jännite (Faradayn ja Henryn laki)</vt:lpstr>
      <vt:lpstr>Magneettivuo Φ=B•A (kenttä kohtisuorassa pintaan nähden)</vt:lpstr>
      <vt:lpstr>Silmukkaan indusoitunut jännite</vt:lpstr>
      <vt:lpstr>PowerPoint-esitys</vt:lpstr>
      <vt:lpstr>PowerPoint-esitys</vt:lpstr>
      <vt:lpstr>Itseinduktio (käämin)</vt:lpstr>
      <vt:lpstr>Käämin päiden välinen jännite</vt:lpstr>
      <vt:lpstr>PowerPoint-esitys</vt:lpstr>
      <vt:lpstr>PowerPoint-esitys</vt:lpstr>
      <vt:lpstr>PowerPoint-esitys</vt:lpstr>
      <vt:lpstr>PowerPoint-esitys</vt:lpstr>
      <vt:lpstr>Induktiivinen kytkentä</vt:lpstr>
      <vt:lpstr>Induktioon perustuvia laitteita</vt:lpstr>
      <vt:lpstr>Sähkökitara</vt:lpstr>
      <vt:lpstr>Mikrofoni</vt:lpstr>
      <vt:lpstr>Metallinilmaisin</vt:lpstr>
      <vt:lpstr>Metallinpaljastin</vt:lpstr>
      <vt:lpstr>Käämin magneettikentän energia</vt:lpstr>
      <vt:lpstr>Muuntaja</vt:lpstr>
      <vt:lpstr>PowerPoint-esitys</vt:lpstr>
      <vt:lpstr>Vaihtovirran synty</vt:lpstr>
      <vt:lpstr>Vaihtovirran synty</vt:lpstr>
      <vt:lpstr>Kulmanopeus ω, taajuus f, jaksoaika T</vt:lpstr>
      <vt:lpstr>N-kierroksinen käämi pyörii</vt:lpstr>
      <vt:lpstr>PowerPoint-esitys</vt:lpstr>
      <vt:lpstr>PowerPoint-esitys</vt:lpstr>
      <vt:lpstr>Vastus vaihtovirtapiirissä</vt:lpstr>
      <vt:lpstr>Vaihtovirran teholliset arvot (efektiiviset arvot)</vt:lpstr>
      <vt:lpstr>Vaihtovirran teholliset arvot verrattuna huippuarvoihin</vt:lpstr>
      <vt:lpstr>PowerPoint-esitys</vt:lpstr>
      <vt:lpstr>PowerPoint-esitys</vt:lpstr>
      <vt:lpstr>Vastuksen lämpöteho</vt:lpstr>
      <vt:lpstr>Impedanssi vaihtovirtapiirissä</vt:lpstr>
      <vt:lpstr>Impedanssi vaihtovirtapiirissä</vt:lpstr>
      <vt:lpstr>Pelkkä vastus vaihtovirtapiirissä</vt:lpstr>
      <vt:lpstr>Ideaalinen käämi ja kondensaattori</vt:lpstr>
      <vt:lpstr>Ideaalisen käämin induktiivinen reaktanssi</vt:lpstr>
      <vt:lpstr>Ideaalisen kondensaattorin reaktiivinen kapasitanssi</vt:lpstr>
      <vt:lpstr>PowerPoint-esitys</vt:lpstr>
      <vt:lpstr>PowerPoint-esitys</vt:lpstr>
      <vt:lpstr>RLC-piirin impedanssin Z mittaus</vt:lpstr>
      <vt:lpstr>RLC-piirin impedanssi Z</vt:lpstr>
      <vt:lpstr>PowerPoint-esitys</vt:lpstr>
      <vt:lpstr>Milloin impedanssi on pienimmillään?</vt:lpstr>
      <vt:lpstr>Vain vastus kuluttaa tehoa (tuottaa lämpöä)</vt:lpstr>
      <vt:lpstr>Vaihtovirtapiirin teho</vt:lpstr>
      <vt:lpstr>Jännitteen ja virran välinen vaihe-ero</vt:lpstr>
      <vt:lpstr>Jännitteen ja virran välinen vaihe-ero</vt:lpstr>
      <vt:lpstr>Jännitteen ja virran välinen vaihe-ero</vt:lpstr>
      <vt:lpstr>PowerPoint-esitys</vt:lpstr>
      <vt:lpstr>Vaihe-eron laskeminen</vt:lpstr>
      <vt:lpstr>PowerPoint-esitys</vt:lpstr>
      <vt:lpstr>PowerPoint-esitys</vt:lpstr>
      <vt:lpstr>Tasavirta ja vaihtovirta</vt:lpstr>
      <vt:lpstr>PowerPoint-esitys</vt:lpstr>
      <vt:lpstr>PowerPoint-esitys</vt:lpstr>
      <vt:lpstr>PowerPoint-esitys</vt:lpstr>
      <vt:lpstr>PowerPoint-esitys</vt:lpstr>
      <vt:lpstr>Muuntaja</vt:lpstr>
      <vt:lpstr>Miksi siirtojännite on hyvin suuri?</vt:lpstr>
      <vt:lpstr>Kolmivaihevirta</vt:lpstr>
      <vt:lpstr>Sähkömagneettinen värähtelypiiri</vt:lpstr>
      <vt:lpstr>Sähkömagneettinen värähtelypiiri</vt:lpstr>
      <vt:lpstr>Suljettu ja avoin piiri</vt:lpstr>
      <vt:lpstr>Radiolähetin</vt:lpstr>
      <vt:lpstr>(Analogia)radion modulaatiot</vt:lpstr>
      <vt:lpstr>AM-vastaanotin: "kidekoje"</vt:lpstr>
      <vt:lpstr>PowerPoint-esitys</vt:lpstr>
      <vt:lpstr>Antennityyppejä</vt:lpstr>
      <vt:lpstr>Radio- ja antennilaskut</vt:lpstr>
      <vt:lpstr>Digitaalinen signaali</vt:lpstr>
      <vt:lpstr>Magneettikuvauslaitteisto (kaikki sylinterit sisäkkäin)</vt:lpstr>
      <vt:lpstr>Magneettikuvaus (MRI) </vt:lpstr>
      <vt:lpstr>Magneettinen Angiografia  (verisuonikuvaus)</vt:lpstr>
      <vt:lpstr>Toiminnallinen, funktionaalinen  magneettikuvaus (fMRI)</vt:lpstr>
    </vt:vector>
  </TitlesOfParts>
  <Company>koti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Juhani Kaukoranta</dc:creator>
  <cp:lastModifiedBy>Juhani Kaukoranta</cp:lastModifiedBy>
  <cp:revision>142</cp:revision>
  <dcterms:created xsi:type="dcterms:W3CDTF">2007-08-26T16:47:56Z</dcterms:created>
  <dcterms:modified xsi:type="dcterms:W3CDTF">2012-11-07T17:03:47Z</dcterms:modified>
</cp:coreProperties>
</file>