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</p:sldMasterIdLst>
  <p:notesMasterIdLst>
    <p:notesMasterId r:id="rId3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8" r:id="rId23"/>
    <p:sldId id="273" r:id="rId24"/>
    <p:sldId id="276" r:id="rId25"/>
    <p:sldId id="277" r:id="rId26"/>
    <p:sldId id="279" r:id="rId27"/>
    <p:sldId id="280" r:id="rId28"/>
    <p:sldId id="274" r:id="rId29"/>
    <p:sldId id="275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0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881A-94A4-4D29-A25B-8C589303F527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7A92B-B9DF-49A5-8B64-45D3981269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29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324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685743" indent="-263747" defTabSz="914324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054989" indent="-210998" defTabSz="914324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476985" indent="-210998" defTabSz="914324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1898980" indent="-210998" defTabSz="914324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320976" indent="-210998" defTabSz="91432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742971" indent="-210998" defTabSz="91432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164967" indent="-210998" defTabSz="91432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586963" indent="-210998" defTabSz="914324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6ECC86-5B09-4EAD-BB9A-985208A20EC6}" type="slidenum">
              <a:rPr lang="en-GB" sz="1200">
                <a:solidFill>
                  <a:prstClr val="black"/>
                </a:solidFill>
              </a:rPr>
              <a:pPr eaLnBrk="1" hangingPunct="1"/>
              <a:t>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smtClean="0"/>
              <a:t>Jos voima on ilmaistu newtoneina, massa kg, niin kiihtyvyys on automaattisesti m/s</a:t>
            </a:r>
            <a:r>
              <a:rPr lang="fi-FI" baseline="30000" smtClean="0"/>
              <a:t>2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006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1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81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A473-A218-445F-8548-8C6CD7DD0E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5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E1B-9618-428C-B226-96F4AB5FA0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5BB2-93CB-4566-98AE-0022EB9CA5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8B5E-72B5-4FD6-8557-2F59FCACF9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31FAB-BBF0-455A-BC10-539EA07A97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3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992E-DFA8-43CB-838E-BDBF142452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8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5FAA-8DB1-4BF6-A9A6-485298E5F7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87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DAC1-7B1D-4ED6-837E-1BE1EC71D0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0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903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C2CA-7A11-4DAA-8C86-3954CE49187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7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3F27-FCE2-4B1C-B44C-B2ADEA18F8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0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62FA-D71F-4B26-B502-8AF1EBCF0E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FA473-A218-445F-8548-8C6CD7DD0E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7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E1B-9618-428C-B226-96F4AB5FA0E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75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95BB2-93CB-4566-98AE-0022EB9CA5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08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98B5E-72B5-4FD6-8557-2F59FCACF9D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41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31FAB-BBF0-455A-BC10-539EA07A97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1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992E-DFA8-43CB-838E-BDBF142452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17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5FAA-8DB1-4BF6-A9A6-485298E5F7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4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492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DAC1-7B1D-4ED6-837E-1BE1EC71D0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9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BC2CA-7A11-4DAA-8C86-3954CE49187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5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3F27-FCE2-4B1C-B44C-B2ADEA18F8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362FA-D71F-4B26-B502-8AF1EBCF0E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977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08192-B665-414E-A94B-E4B2409028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7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EF82-254B-46ED-A931-E36DAABA15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86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4B088-AA56-4071-800E-F30213E29C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04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7665-E601-442A-A923-76246F388A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0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E545-A26D-49CF-80F5-1259BEE0E5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07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7870-FB33-4239-BF7B-6F13EA519D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7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604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0519-B0B3-4631-A3F4-EE90678929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08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4330-07C5-4551-A5DC-927549BAEA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90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80E9-0AE7-41C5-B345-5842EC097F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6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5006-741D-498B-8ED4-AA167C8A52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88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B80A-2A19-46B6-ACA0-AC2E7E68BB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0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1697-BE8E-4A9C-8556-AC1B2C3BDA1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88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29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9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941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7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1430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87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87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193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25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1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36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099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1F3DB-697B-4798-BA28-2E6CE40EADE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98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AFB0-B524-40D1-BA2D-69439BD7D90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67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66DF-0C53-424B-8FD6-AE3306CB26B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4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6460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8691-4CA7-47C6-8AEB-0F3F3FA9727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84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33551-F756-4FED-9EBC-92FE42D85C0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03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FCCF-7484-4700-9566-147D36B8A0B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1D66A-0B03-40F3-B3B9-3B7282AA607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85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76A9-9989-4AEC-B152-3CAAE6F9BA6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3DA6-B94E-44A1-A527-232567C1F80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36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5419B-102A-4061-9E9F-E1730A7B0E8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01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28ED-3B1E-4C1E-AD58-FD8AA0F37AE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2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85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094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20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FE08-4D08-452E-9766-E4F58DE681ED}" type="datetimeFigureOut">
              <a:rPr lang="fi-FI" smtClean="0"/>
              <a:t>17.10.2012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06F1-A741-44B3-8C1D-04600B60CF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17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21E56-A4BC-4139-99FA-4565B3655C4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21E56-A4BC-4139-99FA-4565B3655C4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2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Garamond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725F2-8960-426B-BB39-FE2E48B9648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D19F9-A100-4F8A-AA31-C44574967F84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17.10.2012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BD90-C1CB-4DD5-8698-DF062F59EE7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9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E99C3-4B05-4BCC-AE8D-2421E31F1AA1}" type="slidenum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4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6.wmf"/><Relationship Id="rId3" Type="http://schemas.openxmlformats.org/officeDocument/2006/relationships/image" Target="../media/image11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5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3.wmf"/><Relationship Id="rId3" Type="http://schemas.openxmlformats.org/officeDocument/2006/relationships/image" Target="../media/image26.jpe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52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Voima ja kiihtyvyys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Perusvuorovaikutukset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fi-FI" sz="3200" b="1" smtClean="0"/>
              <a:t>MARS ODYSSEY-luotaimen JARRUTUS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468313" y="836613"/>
            <a:ext cx="787876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Mars Odysseyn massa oli 725 kg, kun se aloitti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Marsin takana jarrutuspolton.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 Rakettimoottorin työntövoima oli 695 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Poltto kesti 1182  sekuntia, polttoainetta kului 266 kg.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04800" y="2692400"/>
            <a:ext cx="7929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a) Kuinka suuri oli  jarrutushidastuvuus polton alussa?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755650" y="3429000"/>
            <a:ext cx="2395538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>
                <a:solidFill>
                  <a:srgbClr val="000000"/>
                </a:solidFill>
                <a:cs typeface="Times New Roman" pitchFamily="18" charset="0"/>
              </a:rPr>
              <a:t>F=m•a</a:t>
            </a:r>
            <a:r>
              <a:rPr lang="fi-FI">
                <a:solidFill>
                  <a:srgbClr val="000000"/>
                </a:solidFill>
                <a:cs typeface="Times New Roman" pitchFamily="18" charset="0"/>
              </a:rPr>
              <a:t>, josta</a:t>
            </a:r>
            <a:r>
              <a:rPr lang="fi-FI" sz="240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3563938" y="3284538"/>
          <a:ext cx="47434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1739900" imgH="419100" progId="Equation.DSMT4">
                  <p:embed/>
                </p:oleObj>
              </mc:Choice>
              <mc:Fallback>
                <p:oleObj name="Equation" r:id="rId3" imgW="1739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84538"/>
                        <a:ext cx="47434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04800" y="4368800"/>
            <a:ext cx="8148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b) Kuinka suuri oli jarrutushidastuvuus polton lopussa ?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57200" y="4902200"/>
            <a:ext cx="8080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työntövoima F = 695 N pysyy koko ajan samana, mutta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luotaimen massa on lopussa keventynyt 266 kg</a:t>
            </a:r>
          </a:p>
        </p:txBody>
      </p:sp>
      <p:graphicFrame>
        <p:nvGraphicFramePr>
          <p:cNvPr id="172041" name="Object 9"/>
          <p:cNvGraphicFramePr>
            <a:graphicFrameLocks noChangeAspect="1"/>
          </p:cNvGraphicFramePr>
          <p:nvPr/>
        </p:nvGraphicFramePr>
        <p:xfrm>
          <a:off x="1331913" y="5791200"/>
          <a:ext cx="64404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2768600" imgH="419100" progId="Equation.DSMT4">
                  <p:embed/>
                </p:oleObj>
              </mc:Choice>
              <mc:Fallback>
                <p:oleObj name="Equation" r:id="rId5" imgW="276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791200"/>
                        <a:ext cx="644048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1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autoUpdateAnimBg="0"/>
      <p:bldP spid="172036" grpId="0" autoUpdateAnimBg="0"/>
      <p:bldP spid="172037" grpId="0" animBg="1" autoUpdateAnimBg="0"/>
      <p:bldP spid="172039" grpId="0" autoUpdateAnimBg="0"/>
      <p:bldP spid="17204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MEKANIIKAN PERUSLAIT</a:t>
            </a:r>
            <a:endParaRPr lang="en-GB" smtClean="0"/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279525" y="1644650"/>
            <a:ext cx="741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VOIMAN JA VASTAVOIMAN LAKI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(Newtonin III laki)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900113" y="3500438"/>
            <a:ext cx="7854950" cy="2289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Jos kappale A vaikuttaa kappaleeseen 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tietyllä voimalla, niin kappale B vaikuttaa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takaisin kappaleeseen A yhtäsuurella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mutta vastakkaissuuntaisella voimalla</a:t>
            </a:r>
            <a:endParaRPr lang="en-GB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autoUpdateAnimBg="0"/>
      <p:bldP spid="1740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VOIMIEN YHTEENLASKU</a:t>
            </a:r>
            <a:endParaRPr lang="en-GB" smtClean="0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505200" y="2514600"/>
            <a:ext cx="2286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5791200" y="27432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7223125" y="18732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300 N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 flipH="1">
            <a:off x="1676400" y="28194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1584325" y="18732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200 N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1355725" y="3854450"/>
            <a:ext cx="598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Mihin suuntaan kappale lähtee?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1203325" y="4768850"/>
            <a:ext cx="615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Summavoima F =100 N oikealle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5791200" y="29718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6384925" y="29400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100 N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609600" y="5413375"/>
            <a:ext cx="7854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Summavoima (kokonaisvoima) on erotus,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koska voimat tappelevat vastaan</a:t>
            </a:r>
            <a:endParaRPr lang="en-GB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animBg="1"/>
      <p:bldP spid="175108" grpId="0" animBg="1"/>
      <p:bldP spid="175109" grpId="0" autoUpdateAnimBg="0"/>
      <p:bldP spid="175110" grpId="0" animBg="1"/>
      <p:bldP spid="175111" grpId="0" autoUpdateAnimBg="0"/>
      <p:bldP spid="175112" grpId="0" autoUpdateAnimBg="0"/>
      <p:bldP spid="175113" grpId="0" autoUpdateAnimBg="0"/>
      <p:bldP spid="175114" grpId="0" animBg="1"/>
      <p:bldP spid="175115" grpId="0" autoUpdateAnimBg="0"/>
      <p:bldP spid="1751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VOIMIEN YHTEENLASKU</a:t>
            </a:r>
            <a:endParaRPr lang="en-GB" smtClean="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371600" y="2438400"/>
            <a:ext cx="1981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3352800" y="26670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3352800" y="2971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4937125" y="18732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300 N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4251325" y="30924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200 N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3352800" y="2819400"/>
            <a:ext cx="3657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7070725" y="2406650"/>
            <a:ext cx="2054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F = 500 N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609600" y="4038600"/>
            <a:ext cx="8172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Summavoima (kokonaisvoima) on  summa,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koska voimat vetävät samaan suuntaan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468313" y="5178425"/>
            <a:ext cx="7551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(Jos kappaleen massa on 50 kg, se saa kiihtyvyyden</a:t>
            </a:r>
          </a:p>
        </p:txBody>
      </p:sp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41" name="Object 13"/>
          <p:cNvGraphicFramePr>
            <a:graphicFrameLocks noChangeAspect="1"/>
          </p:cNvGraphicFramePr>
          <p:nvPr/>
        </p:nvGraphicFramePr>
        <p:xfrm>
          <a:off x="2411413" y="5668963"/>
          <a:ext cx="38163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1447800" imgH="419100" progId="Equation.DSMT4">
                  <p:embed/>
                </p:oleObj>
              </mc:Choice>
              <mc:Fallback>
                <p:oleObj name="Equation" r:id="rId5" imgW="1447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668963"/>
                        <a:ext cx="381635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72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  <p:bldP spid="176132" grpId="0" animBg="1"/>
      <p:bldP spid="176133" grpId="0" animBg="1"/>
      <p:bldP spid="176134" grpId="0" autoUpdateAnimBg="0"/>
      <p:bldP spid="176135" grpId="0" autoUpdateAnimBg="0"/>
      <p:bldP spid="176136" grpId="0" animBg="1"/>
      <p:bldP spid="176137" grpId="0" autoUpdateAnimBg="0"/>
      <p:bldP spid="176138" grpId="0" autoUpdateAnimBg="0"/>
      <p:bldP spid="176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569325" cy="719137"/>
          </a:xfrm>
        </p:spPr>
        <p:txBody>
          <a:bodyPr/>
          <a:lstStyle/>
          <a:p>
            <a:pPr algn="l" eaLnBrk="1" hangingPunct="1"/>
            <a:r>
              <a:rPr lang="fi-FI" sz="3200" smtClean="0"/>
              <a:t>Maailmankaikkeuden </a:t>
            </a:r>
            <a:r>
              <a:rPr lang="fi-FI" sz="3200" b="1" smtClean="0"/>
              <a:t>perusvuorovaikutukse</a:t>
            </a:r>
            <a:r>
              <a:rPr lang="fi-FI" sz="3200" smtClean="0"/>
              <a:t>t ,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8281987" cy="581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b="1">
                <a:solidFill>
                  <a:srgbClr val="000000"/>
                </a:solidFill>
              </a:rPr>
              <a:t>Painovoima eli gravitaatio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	vaikuttaa kaikkien </a:t>
            </a:r>
            <a:r>
              <a:rPr lang="fi-FI" sz="2400" b="1">
                <a:solidFill>
                  <a:srgbClr val="000000"/>
                </a:solidFill>
              </a:rPr>
              <a:t>massojen</a:t>
            </a:r>
            <a:r>
              <a:rPr lang="fi-FI" sz="2400">
                <a:solidFill>
                  <a:srgbClr val="000000"/>
                </a:solidFill>
              </a:rPr>
              <a:t> välillä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	pienillä massoilla hyvin heikko,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	</a:t>
            </a:r>
            <a:r>
              <a:rPr lang="fi-FI" sz="2400" b="1">
                <a:solidFill>
                  <a:srgbClr val="000000"/>
                </a:solidFill>
              </a:rPr>
              <a:t>suurilla etäisyyksillä</a:t>
            </a:r>
            <a:r>
              <a:rPr lang="fi-FI" sz="2400">
                <a:solidFill>
                  <a:srgbClr val="000000"/>
                </a:solidFill>
              </a:rPr>
              <a:t> ainoa merkittävä voima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b="1">
                <a:solidFill>
                  <a:srgbClr val="000000"/>
                </a:solidFill>
              </a:rPr>
              <a:t>Sähkömagneettinen vuorovaikutus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	</a:t>
            </a:r>
            <a:r>
              <a:rPr lang="fi-FI" sz="2400">
                <a:solidFill>
                  <a:srgbClr val="000000"/>
                </a:solidFill>
              </a:rPr>
              <a:t>mm. kemiallinen sidos, </a:t>
            </a:r>
            <a:r>
              <a:rPr lang="fi-FI" sz="2400" b="1">
                <a:solidFill>
                  <a:srgbClr val="000000"/>
                </a:solidFill>
              </a:rPr>
              <a:t>pitää molekyylit koossa</a:t>
            </a:r>
            <a:r>
              <a:rPr lang="fi-FI" sz="2400">
                <a:solidFill>
                  <a:srgbClr val="000000"/>
                </a:solidFill>
              </a:rPr>
              <a:t/>
            </a:r>
            <a:br>
              <a:rPr lang="fi-FI" sz="2400">
                <a:solidFill>
                  <a:srgbClr val="000000"/>
                </a:solidFill>
              </a:rPr>
            </a:br>
            <a:r>
              <a:rPr lang="fi-FI" sz="2400">
                <a:solidFill>
                  <a:srgbClr val="000000"/>
                </a:solidFill>
              </a:rPr>
              <a:t>	aine tuntuu kovalta, koska atomien elektroniverhot</a:t>
            </a:r>
            <a:br>
              <a:rPr lang="fi-FI" sz="2400">
                <a:solidFill>
                  <a:srgbClr val="000000"/>
                </a:solidFill>
              </a:rPr>
            </a:br>
            <a:r>
              <a:rPr lang="fi-FI" sz="2400">
                <a:solidFill>
                  <a:srgbClr val="000000"/>
                </a:solidFill>
              </a:rPr>
              <a:t>	karkottavat toisiaan.</a:t>
            </a:r>
            <a:endParaRPr lang="fi-FI" sz="2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>
                <a:solidFill>
                  <a:srgbClr val="000000"/>
                </a:solidFill>
              </a:rPr>
              <a:t> </a:t>
            </a:r>
            <a:r>
              <a:rPr lang="fi-FI" b="1">
                <a:solidFill>
                  <a:srgbClr val="000000"/>
                </a:solidFill>
              </a:rPr>
              <a:t>Heikko vuorovaikutus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	aiheuttaa </a:t>
            </a:r>
            <a:r>
              <a:rPr lang="fi-FI" sz="2400" b="1">
                <a:solidFill>
                  <a:srgbClr val="000000"/>
                </a:solidFill>
              </a:rPr>
              <a:t>radioaktiivisuuden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	(atomin ytimestä sinkoutuu hiukkanen)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b="1">
                <a:solidFill>
                  <a:srgbClr val="000000"/>
                </a:solidFill>
              </a:rPr>
              <a:t>Vahva vuorovaikutus</a:t>
            </a:r>
            <a:r>
              <a:rPr lang="fi-FI">
                <a:solidFill>
                  <a:srgbClr val="000000"/>
                </a:solidFill>
              </a:rPr>
              <a:t> (”ydinvoimat”)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	pitävät </a:t>
            </a:r>
            <a:r>
              <a:rPr lang="fi-FI" sz="2400" b="1">
                <a:solidFill>
                  <a:srgbClr val="000000"/>
                </a:solidFill>
              </a:rPr>
              <a:t>atomien ytimet</a:t>
            </a:r>
            <a:r>
              <a:rPr lang="fi-FI" sz="2400">
                <a:solidFill>
                  <a:srgbClr val="000000"/>
                </a:solidFill>
              </a:rPr>
              <a:t> koossa (</a:t>
            </a:r>
            <a:r>
              <a:rPr lang="fi-FI" sz="2400" b="1">
                <a:solidFill>
                  <a:srgbClr val="000000"/>
                </a:solidFill>
              </a:rPr>
              <a:t>kvarkit</a:t>
            </a:r>
            <a:r>
              <a:rPr lang="fi-FI" sz="2400">
                <a:solidFill>
                  <a:srgbClr val="000000"/>
                </a:solidFill>
              </a:rPr>
              <a:t> kiinni toisissaan)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	erittäin vahvoja atomiytimen mittakaavassa</a:t>
            </a:r>
          </a:p>
        </p:txBody>
      </p:sp>
    </p:spTree>
    <p:extLst>
      <p:ext uri="{BB962C8B-B14F-4D97-AF65-F5344CB8AC3E}">
        <p14:creationId xmlns:p14="http://schemas.microsoft.com/office/powerpoint/2010/main" val="17034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Miten ihmisen arkimaailmassa?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735013" y="2246313"/>
            <a:ext cx="7191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 b="1">
                <a:solidFill>
                  <a:srgbClr val="000000"/>
                </a:solidFill>
                <a:cs typeface="Times New Roman" pitchFamily="18" charset="0"/>
              </a:rPr>
              <a:t>Sähkömagneettinen vuorovaikutus</a:t>
            </a: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 näkyy ehkä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eniten ihmisen arkimaailmassa.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527175" y="3233738"/>
            <a:ext cx="60531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cs typeface="Times New Roman" pitchFamily="18" charset="0"/>
              </a:rPr>
              <a:t>Kitka, kosketusvoimat, törmäysten vaikutus,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cs typeface="Times New Roman" pitchFamily="18" charset="0"/>
              </a:rPr>
              <a:t>aineen koossapysyminen, sähkö- ja magnetismi.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879475" y="4551363"/>
            <a:ext cx="6569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 b="1">
                <a:solidFill>
                  <a:srgbClr val="000000"/>
                </a:solidFill>
                <a:cs typeface="Times New Roman" pitchFamily="18" charset="0"/>
              </a:rPr>
              <a:t>Gravitaatio eli painovoima</a:t>
            </a: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 on ilmeinen.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cs typeface="Times New Roman" pitchFamily="18" charset="0"/>
              </a:rPr>
              <a:t>	Se pitää meidät Maan pinnalla.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  <a:cs typeface="Times New Roman" pitchFamily="18" charset="0"/>
              </a:rPr>
              <a:t>	Sen ansiosta satelliitti voi kiertää Maapalloa</a:t>
            </a: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1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  <p:bldP spid="189444" grpId="0"/>
      <p:bldP spid="1894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9750" y="250825"/>
            <a:ext cx="71545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3200" dirty="0" smtClean="0">
                <a:latin typeface="Arial" pitchFamily="34" charset="0"/>
                <a:cs typeface="Arial" pitchFamily="34" charset="0"/>
              </a:rPr>
              <a:t>Liikkuva kappale ja </a:t>
            </a:r>
            <a:r>
              <a:rPr lang="fi-FI" sz="3200" dirty="0">
                <a:latin typeface="Arial" pitchFamily="34" charset="0"/>
                <a:cs typeface="Arial" pitchFamily="34" charset="0"/>
              </a:rPr>
              <a:t>vaikuttavat voimat </a:t>
            </a:r>
          </a:p>
        </p:txBody>
      </p:sp>
      <p:pic>
        <p:nvPicPr>
          <p:cNvPr id="15376" name="Picture 16" descr="Vapaakappaleku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95275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4500563" y="1844675"/>
          <a:ext cx="24479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Kaava" r:id="rId4" imgW="596880" imgH="215640" progId="Equation.3">
                  <p:embed/>
                </p:oleObj>
              </mc:Choice>
              <mc:Fallback>
                <p:oleObj name="Kaava" r:id="rId4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844675"/>
                        <a:ext cx="2447925" cy="884238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356100" y="1250950"/>
            <a:ext cx="167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/>
              <a:t>Liikeyhtälö:</a:t>
            </a:r>
          </a:p>
        </p:txBody>
      </p:sp>
    </p:spTree>
    <p:extLst>
      <p:ext uri="{BB962C8B-B14F-4D97-AF65-F5344CB8AC3E}">
        <p14:creationId xmlns:p14="http://schemas.microsoft.com/office/powerpoint/2010/main" val="12091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Voimien summa = </a:t>
            </a:r>
            <a:r>
              <a:rPr lang="fi-FI" dirty="0" err="1" smtClean="0"/>
              <a:t>massa•kiihtyvyys</a:t>
            </a:r>
            <a:endParaRPr lang="en-US" dirty="0"/>
          </a:p>
        </p:txBody>
      </p:sp>
      <p:sp>
        <p:nvSpPr>
          <p:cNvPr id="3" name="Tekstiruutu 2"/>
          <p:cNvSpPr txBox="1"/>
          <p:nvPr/>
        </p:nvSpPr>
        <p:spPr>
          <a:xfrm>
            <a:off x="683568" y="1196752"/>
            <a:ext cx="79816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rgbClr val="000000"/>
                </a:solidFill>
              </a:rPr>
              <a:t>Tarvittaessa voimat jaetaan x-komponenttiin</a:t>
            </a:r>
          </a:p>
          <a:p>
            <a:r>
              <a:rPr lang="fi-FI" sz="2800" dirty="0" smtClean="0">
                <a:solidFill>
                  <a:srgbClr val="000000"/>
                </a:solidFill>
              </a:rPr>
              <a:t>Ja y-komponentteihin, samoin kiihtyvyydet.</a:t>
            </a:r>
          </a:p>
          <a:p>
            <a:endParaRPr lang="fi-FI" sz="2800" dirty="0" smtClean="0">
              <a:solidFill>
                <a:srgbClr val="000000"/>
              </a:solidFill>
            </a:endParaRPr>
          </a:p>
          <a:p>
            <a:r>
              <a:rPr lang="fi-FI" sz="2800" dirty="0" smtClean="0">
                <a:solidFill>
                  <a:srgbClr val="000000"/>
                </a:solidFill>
              </a:rPr>
              <a:t>Yleensä </a:t>
            </a:r>
            <a:r>
              <a:rPr lang="fi-FI" sz="2800" b="1" dirty="0" smtClean="0">
                <a:solidFill>
                  <a:srgbClr val="000000"/>
                </a:solidFill>
              </a:rPr>
              <a:t>pinnan suuntainen </a:t>
            </a:r>
            <a:r>
              <a:rPr lang="fi-FI" sz="2800" dirty="0" smtClean="0">
                <a:solidFill>
                  <a:srgbClr val="000000"/>
                </a:solidFill>
              </a:rPr>
              <a:t>on x (liikesuunta)</a:t>
            </a:r>
            <a:br>
              <a:rPr lang="fi-FI" sz="2800" dirty="0" smtClean="0">
                <a:solidFill>
                  <a:srgbClr val="000000"/>
                </a:solidFill>
              </a:rPr>
            </a:br>
            <a:r>
              <a:rPr lang="fi-FI" sz="2800" dirty="0" smtClean="0">
                <a:solidFill>
                  <a:srgbClr val="000000"/>
                </a:solidFill>
              </a:rPr>
              <a:t>pintaa vastaan </a:t>
            </a:r>
            <a:r>
              <a:rPr lang="fi-FI" sz="2800" b="1" dirty="0" smtClean="0">
                <a:solidFill>
                  <a:srgbClr val="000000"/>
                </a:solidFill>
              </a:rPr>
              <a:t>kohtisuora</a:t>
            </a:r>
            <a:r>
              <a:rPr lang="fi-FI" sz="2800" dirty="0" smtClean="0">
                <a:solidFill>
                  <a:srgbClr val="000000"/>
                </a:solidFill>
              </a:rPr>
              <a:t> y (tukivoiman suunta)</a:t>
            </a:r>
            <a:endParaRPr lang="fi-FI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37619"/>
              </p:ext>
            </p:extLst>
          </p:nvPr>
        </p:nvGraphicFramePr>
        <p:xfrm>
          <a:off x="1547664" y="3855256"/>
          <a:ext cx="536819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2705040" imgH="253800" progId="Equation.DSMT4">
                  <p:embed/>
                </p:oleObj>
              </mc:Choice>
              <mc:Fallback>
                <p:oleObj name="Equation" r:id="rId3" imgW="2705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855256"/>
                        <a:ext cx="536819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971599" y="4581128"/>
            <a:ext cx="614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>
                <a:solidFill>
                  <a:srgbClr val="000000"/>
                </a:solidFill>
              </a:rPr>
              <a:t>Sitten edetään taulukkokirjan tasaisesti muuttuvan liikkeen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kaavoilla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69044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3200" dirty="0" smtClean="0">
                <a:latin typeface="Arial" pitchFamily="34" charset="0"/>
                <a:cs typeface="Arial" pitchFamily="34" charset="0"/>
              </a:rPr>
              <a:t>Liikkuva kappale, voimat, liikeyhtälöt </a:t>
            </a:r>
            <a:endParaRPr lang="fi-FI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Vapaakappaleku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17575"/>
            <a:ext cx="295275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755650" y="1790700"/>
          <a:ext cx="24479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Kaava" r:id="rId4" imgW="596880" imgH="215640" progId="Equation.3">
                  <p:embed/>
                </p:oleObj>
              </mc:Choice>
              <mc:Fallback>
                <p:oleObj name="Kaava" r:id="rId4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90700"/>
                        <a:ext cx="2447925" cy="884238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11188" y="1196975"/>
            <a:ext cx="167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/>
              <a:t>Liikeyhtälö: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50825" y="3703638"/>
            <a:ext cx="4029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2000"/>
              <a:t>Liikeyhtälö vaakasuorassa suunnassa:</a:t>
            </a: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641350" y="4178300"/>
          <a:ext cx="15541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Kaava" r:id="rId6" imgW="672840" imgH="241200" progId="Equation.3">
                  <p:embed/>
                </p:oleObj>
              </mc:Choice>
              <mc:Fallback>
                <p:oleObj name="Kaava" r:id="rId6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4178300"/>
                        <a:ext cx="1554163" cy="555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427538" y="33655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075238" y="293370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/>
              <a:t>+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4357688" y="29337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/>
              <a:t>-</a:t>
            </a: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3995738" y="25733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657600" y="2333625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/>
              <a:t>+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706813" y="31496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/>
              <a:t>-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19113" y="4781550"/>
            <a:ext cx="210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b="1"/>
              <a:t>F - F</a:t>
            </a:r>
            <a:r>
              <a:rPr lang="fi-FI" b="1" baseline="-25000">
                <a:sym typeface="Symbol" pitchFamily="18" charset="2"/>
              </a:rPr>
              <a:t></a:t>
            </a:r>
            <a:r>
              <a:rPr lang="fi-FI" b="1">
                <a:sym typeface="Symbol" pitchFamily="18" charset="2"/>
              </a:rPr>
              <a:t> = ma</a:t>
            </a:r>
            <a:r>
              <a:rPr lang="fi-FI" b="1" baseline="-25000">
                <a:sym typeface="Symbol" pitchFamily="18" charset="2"/>
              </a:rPr>
              <a:t>x </a:t>
            </a:r>
            <a:endParaRPr lang="fi-FI" b="1">
              <a:sym typeface="Symbol" pitchFamily="18" charset="2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354138" y="5353050"/>
            <a:ext cx="198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/>
              <a:t>Jos a</a:t>
            </a:r>
            <a:r>
              <a:rPr lang="fi-FI" baseline="-25000"/>
              <a:t>x</a:t>
            </a:r>
            <a:r>
              <a:rPr lang="fi-FI"/>
              <a:t> = 0, niin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4643438" y="3736975"/>
            <a:ext cx="398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2000"/>
              <a:t>Liikeyhtälö pystysuorassa suunnassa:</a:t>
            </a:r>
          </a:p>
        </p:txBody>
      </p:sp>
      <p:graphicFrame>
        <p:nvGraphicFramePr>
          <p:cNvPr id="40979" name="Object 19"/>
          <p:cNvGraphicFramePr>
            <a:graphicFrameLocks noChangeAspect="1"/>
          </p:cNvGraphicFramePr>
          <p:nvPr/>
        </p:nvGraphicFramePr>
        <p:xfrm>
          <a:off x="5062538" y="4211638"/>
          <a:ext cx="14954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Kaava" r:id="rId8" imgW="647640" imgH="241200" progId="Equation.3">
                  <p:embed/>
                </p:oleObj>
              </mc:Choice>
              <mc:Fallback>
                <p:oleObj name="Kaava" r:id="rId8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4211638"/>
                        <a:ext cx="1495425" cy="5556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4933950" y="4814888"/>
            <a:ext cx="210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b="1"/>
              <a:t>N - G</a:t>
            </a:r>
            <a:r>
              <a:rPr lang="fi-FI" b="1">
                <a:sym typeface="Symbol" pitchFamily="18" charset="2"/>
              </a:rPr>
              <a:t> = ma</a:t>
            </a:r>
            <a:r>
              <a:rPr lang="fi-FI" b="1" baseline="-25000">
                <a:sym typeface="Symbol" pitchFamily="18" charset="2"/>
              </a:rPr>
              <a:t>y </a:t>
            </a:r>
            <a:endParaRPr lang="fi-FI" b="1">
              <a:sym typeface="Symbol" pitchFamily="18" charset="2"/>
            </a:endParaRPr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430838" y="5043488"/>
            <a:ext cx="30295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sz="3200" dirty="0">
                <a:latin typeface="Arial" pitchFamily="34" charset="0"/>
                <a:cs typeface="Arial" pitchFamily="34" charset="0"/>
              </a:rPr>
              <a:t>Jos a</a:t>
            </a:r>
            <a:r>
              <a:rPr lang="fi-FI" sz="3200" baseline="-25000" dirty="0">
                <a:latin typeface="Arial" pitchFamily="34" charset="0"/>
                <a:cs typeface="Arial" pitchFamily="34" charset="0"/>
              </a:rPr>
              <a:t>y</a:t>
            </a:r>
            <a:r>
              <a:rPr lang="fi-FI" sz="3200" dirty="0">
                <a:latin typeface="Arial" pitchFamily="34" charset="0"/>
                <a:cs typeface="Arial" pitchFamily="34" charset="0"/>
              </a:rPr>
              <a:t> = 0, niin</a:t>
            </a:r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5891534" y="5810250"/>
            <a:ext cx="210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dirty="0">
                <a:latin typeface="Arial" pitchFamily="34" charset="0"/>
                <a:cs typeface="Arial" pitchFamily="34" charset="0"/>
              </a:rPr>
              <a:t>N </a:t>
            </a:r>
            <a:r>
              <a:rPr lang="fi-FI" sz="3200" dirty="0">
                <a:latin typeface="Arial" pitchFamily="34" charset="0"/>
                <a:cs typeface="Arial" pitchFamily="34" charset="0"/>
                <a:sym typeface="Symbol" pitchFamily="18" charset="2"/>
              </a:rPr>
              <a:t>= </a:t>
            </a:r>
            <a:r>
              <a:rPr lang="fi-FI" sz="3200" dirty="0">
                <a:latin typeface="Arial" pitchFamily="34" charset="0"/>
                <a:cs typeface="Arial" pitchFamily="34" charset="0"/>
              </a:rPr>
              <a:t>G</a:t>
            </a:r>
            <a:r>
              <a:rPr lang="fi-FI" sz="32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73613"/>
              </p:ext>
            </p:extLst>
          </p:nvPr>
        </p:nvGraphicFramePr>
        <p:xfrm>
          <a:off x="4089400" y="3276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89400" y="32766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645624"/>
              </p:ext>
            </p:extLst>
          </p:nvPr>
        </p:nvGraphicFramePr>
        <p:xfrm>
          <a:off x="1555449" y="5740400"/>
          <a:ext cx="936104" cy="49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2" imgW="457200" imgH="241200" progId="Equation.DSMT4">
                  <p:embed/>
                </p:oleObj>
              </mc:Choice>
              <mc:Fallback>
                <p:oleObj name="Equation" r:id="rId12" imgW="457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55449" y="5740400"/>
                        <a:ext cx="936104" cy="49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6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71550" y="1916113"/>
            <a:ext cx="756126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Hissin lattialla seisoo henkilö, jonka massa on 65 kg. </a:t>
            </a:r>
            <a:br>
              <a:rPr lang="fi-FI" sz="2400">
                <a:solidFill>
                  <a:srgbClr val="000000"/>
                </a:solidFill>
              </a:rPr>
            </a:br>
            <a:r>
              <a:rPr lang="fi-FI" sz="2400">
                <a:solidFill>
                  <a:srgbClr val="000000"/>
                </a:solidFill>
              </a:rPr>
              <a:t>Millaisen voiman lattia kohdistaa henkilöön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a) hissi on paikallaan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b) hissi liikkuu ylöspäin tasaisella nopeudella 2,0 m/s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c) hissi liikkuu alaspäin tasaisella nopeudella 2,0 m/s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d) hissi liikkuu ylöspäin kiihtyvyydellä 2,0 m/s2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e) hissi liikkuu alaspäin kiihtyvyydellä 2,0 m/s2</a:t>
            </a:r>
          </a:p>
        </p:txBody>
      </p:sp>
    </p:spTree>
    <p:extLst>
      <p:ext uri="{BB962C8B-B14F-4D97-AF65-F5344CB8AC3E}">
        <p14:creationId xmlns:p14="http://schemas.microsoft.com/office/powerpoint/2010/main" val="9751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Mikä aiheuttaa kiihtyvyyttä?</a:t>
            </a:r>
            <a:endParaRPr lang="en-GB" smtClean="0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547813" y="1773238"/>
            <a:ext cx="5461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000">
                <a:solidFill>
                  <a:srgbClr val="000000"/>
                </a:solidFill>
              </a:rPr>
              <a:t>”Voima se on joka jyllää”</a:t>
            </a:r>
            <a:endParaRPr lang="en-GB" sz="4000">
              <a:solidFill>
                <a:srgbClr val="000000"/>
              </a:solidFill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279525" y="3681413"/>
            <a:ext cx="3862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400">
                <a:solidFill>
                  <a:srgbClr val="000000"/>
                </a:solidFill>
              </a:rPr>
              <a:t>Mitä on voima ?</a:t>
            </a: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228600" y="4924425"/>
            <a:ext cx="869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Voima on kappaleiden välistä vuorovaikutusta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288925" y="5657850"/>
            <a:ext cx="6699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Voiman yksikkö on NEWTON, siis 1 N</a:t>
            </a:r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600200" y="2676525"/>
            <a:ext cx="727233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000">
                <a:solidFill>
                  <a:srgbClr val="000000"/>
                </a:solidFill>
                <a:cs typeface="Times New Roman" pitchFamily="18" charset="0"/>
              </a:rPr>
              <a:t>”Missä kiihtyvyys – siellä voima!”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68313" y="0"/>
            <a:ext cx="6307137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Kiihtyvyys = nopeuden suuruuden tai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		    suunnan muutos</a:t>
            </a:r>
          </a:p>
        </p:txBody>
      </p:sp>
    </p:spTree>
    <p:extLst>
      <p:ext uri="{BB962C8B-B14F-4D97-AF65-F5344CB8AC3E}">
        <p14:creationId xmlns:p14="http://schemas.microsoft.com/office/powerpoint/2010/main" val="10651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animBg="1" autoUpdateAnimBg="0"/>
      <p:bldP spid="163844" grpId="0" autoUpdateAnimBg="0"/>
      <p:bldP spid="163845" grpId="0" autoUpdateAnimBg="0"/>
      <p:bldP spid="163846" grpId="0" autoUpdateAnimBg="0"/>
      <p:bldP spid="1638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539750" y="260350"/>
            <a:ext cx="38084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d) hissi liikkuu ylöspäin</a:t>
            </a:r>
          </a:p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 kiihtyvyydellä 2,0 m/s</a:t>
            </a:r>
            <a:r>
              <a:rPr lang="fi-FI" sz="2800" baseline="30000">
                <a:solidFill>
                  <a:srgbClr val="000000"/>
                </a:solidFill>
              </a:rPr>
              <a:t>2</a:t>
            </a:r>
            <a:endParaRPr lang="fi-FI" sz="2800">
              <a:solidFill>
                <a:srgbClr val="000000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95288" y="1341438"/>
            <a:ext cx="2479675" cy="2935287"/>
            <a:chOff x="10" y="890"/>
            <a:chExt cx="1562" cy="1849"/>
          </a:xfrm>
        </p:grpSpPr>
        <p:sp>
          <p:nvSpPr>
            <p:cNvPr id="28696" name="Rectangle 5"/>
            <p:cNvSpPr>
              <a:spLocks noChangeArrowheads="1"/>
            </p:cNvSpPr>
            <p:nvPr/>
          </p:nvSpPr>
          <p:spPr bwMode="auto">
            <a:xfrm>
              <a:off x="476" y="890"/>
              <a:ext cx="1088" cy="1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pic>
          <p:nvPicPr>
            <p:cNvPr id="28697" name="Picture 6" descr="j00787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26"/>
              <a:ext cx="507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>
              <a:off x="1020" y="1661"/>
              <a:ext cx="0" cy="81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699" name="Text Box 8"/>
            <p:cNvSpPr txBox="1">
              <a:spLocks noChangeArrowheads="1"/>
            </p:cNvSpPr>
            <p:nvPr/>
          </p:nvSpPr>
          <p:spPr bwMode="auto">
            <a:xfrm>
              <a:off x="1144" y="2140"/>
              <a:ext cx="4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mg</a:t>
              </a:r>
            </a:p>
          </p:txBody>
        </p:sp>
        <p:sp>
          <p:nvSpPr>
            <p:cNvPr id="28700" name="Line 9"/>
            <p:cNvSpPr>
              <a:spLocks noChangeShapeType="1"/>
            </p:cNvSpPr>
            <p:nvPr/>
          </p:nvSpPr>
          <p:spPr bwMode="auto">
            <a:xfrm flipV="1">
              <a:off x="884" y="2024"/>
              <a:ext cx="0" cy="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701" name="Text Box 10"/>
            <p:cNvSpPr txBox="1">
              <a:spLocks noChangeArrowheads="1"/>
            </p:cNvSpPr>
            <p:nvPr/>
          </p:nvSpPr>
          <p:spPr bwMode="auto">
            <a:xfrm>
              <a:off x="509" y="2412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8702" name="Line 11"/>
            <p:cNvSpPr>
              <a:spLocks noChangeShapeType="1"/>
            </p:cNvSpPr>
            <p:nvPr/>
          </p:nvSpPr>
          <p:spPr bwMode="auto">
            <a:xfrm flipV="1">
              <a:off x="295" y="1298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703" name="Text Box 12"/>
            <p:cNvSpPr txBox="1">
              <a:spLocks noChangeArrowheads="1"/>
            </p:cNvSpPr>
            <p:nvPr/>
          </p:nvSpPr>
          <p:spPr bwMode="auto">
            <a:xfrm>
              <a:off x="10" y="136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8704" name="Text Box 13"/>
            <p:cNvSpPr txBox="1">
              <a:spLocks noChangeArrowheads="1"/>
            </p:cNvSpPr>
            <p:nvPr/>
          </p:nvSpPr>
          <p:spPr bwMode="auto">
            <a:xfrm>
              <a:off x="191" y="91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8705" name="Text Box 14"/>
            <p:cNvSpPr txBox="1">
              <a:spLocks noChangeArrowheads="1"/>
            </p:cNvSpPr>
            <p:nvPr/>
          </p:nvSpPr>
          <p:spPr bwMode="auto">
            <a:xfrm>
              <a:off x="204" y="1797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-</a:t>
              </a:r>
            </a:p>
          </p:txBody>
        </p:sp>
      </p:grp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447675" y="4621213"/>
            <a:ext cx="1323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cs typeface="Arial" charset="0"/>
              </a:rPr>
              <a:t>Σ</a:t>
            </a:r>
            <a:r>
              <a:rPr lang="fi-FI">
                <a:solidFill>
                  <a:srgbClr val="000000"/>
                </a:solidFill>
                <a:cs typeface="Arial" charset="0"/>
              </a:rPr>
              <a:t>F=ma</a:t>
            </a: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47675" y="5197475"/>
            <a:ext cx="2152650" cy="519113"/>
          </a:xfrm>
          <a:prstGeom prst="rect">
            <a:avLst/>
          </a:prstGeom>
          <a:solidFill>
            <a:srgbClr val="FFFF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N - mg = ma</a:t>
            </a:r>
          </a:p>
        </p:txBody>
      </p:sp>
      <p:sp>
        <p:nvSpPr>
          <p:cNvPr id="28678" name="Line 17"/>
          <p:cNvSpPr>
            <a:spLocks noChangeShapeType="1"/>
          </p:cNvSpPr>
          <p:nvPr/>
        </p:nvSpPr>
        <p:spPr bwMode="auto">
          <a:xfrm>
            <a:off x="4356100" y="188913"/>
            <a:ext cx="0" cy="6480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395288" y="5949950"/>
            <a:ext cx="3597275" cy="519113"/>
          </a:xfrm>
          <a:prstGeom prst="rect">
            <a:avLst/>
          </a:prstGeom>
          <a:solidFill>
            <a:srgbClr val="FFFF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N = mg + ma = 770 N</a:t>
            </a:r>
          </a:p>
        </p:txBody>
      </p:sp>
      <p:sp>
        <p:nvSpPr>
          <p:cNvPr id="28680" name="Text Box 19"/>
          <p:cNvSpPr txBox="1">
            <a:spLocks noChangeArrowheads="1"/>
          </p:cNvSpPr>
          <p:nvPr/>
        </p:nvSpPr>
        <p:spPr bwMode="auto">
          <a:xfrm>
            <a:off x="4500563" y="188913"/>
            <a:ext cx="3829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e) hissi liikkuu alaspäin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 kiihtyvyydellä 2,0 m/s</a:t>
            </a:r>
            <a:r>
              <a:rPr lang="fi-FI" baseline="30000">
                <a:solidFill>
                  <a:srgbClr val="000000"/>
                </a:solidFill>
              </a:rPr>
              <a:t>2</a:t>
            </a:r>
            <a:endParaRPr lang="fi-FI">
              <a:solidFill>
                <a:srgbClr val="000000"/>
              </a:solidFill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056188" y="1484313"/>
            <a:ext cx="2644775" cy="2935287"/>
            <a:chOff x="3185" y="935"/>
            <a:chExt cx="1666" cy="1849"/>
          </a:xfrm>
        </p:grpSpPr>
        <p:sp>
          <p:nvSpPr>
            <p:cNvPr id="28686" name="Rectangle 20"/>
            <p:cNvSpPr>
              <a:spLocks noChangeArrowheads="1"/>
            </p:cNvSpPr>
            <p:nvPr/>
          </p:nvSpPr>
          <p:spPr bwMode="auto">
            <a:xfrm>
              <a:off x="3755" y="935"/>
              <a:ext cx="1088" cy="1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pic>
          <p:nvPicPr>
            <p:cNvPr id="28687" name="Picture 21" descr="j00787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" y="1071"/>
              <a:ext cx="507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Line 22"/>
            <p:cNvSpPr>
              <a:spLocks noChangeShapeType="1"/>
            </p:cNvSpPr>
            <p:nvPr/>
          </p:nvSpPr>
          <p:spPr bwMode="auto">
            <a:xfrm>
              <a:off x="4299" y="1706"/>
              <a:ext cx="0" cy="81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689" name="Text Box 23"/>
            <p:cNvSpPr txBox="1">
              <a:spLocks noChangeArrowheads="1"/>
            </p:cNvSpPr>
            <p:nvPr/>
          </p:nvSpPr>
          <p:spPr bwMode="auto">
            <a:xfrm>
              <a:off x="4423" y="2185"/>
              <a:ext cx="4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mg</a:t>
              </a:r>
            </a:p>
          </p:txBody>
        </p:sp>
        <p:sp>
          <p:nvSpPr>
            <p:cNvPr id="28690" name="Line 24"/>
            <p:cNvSpPr>
              <a:spLocks noChangeShapeType="1"/>
            </p:cNvSpPr>
            <p:nvPr/>
          </p:nvSpPr>
          <p:spPr bwMode="auto">
            <a:xfrm flipV="1">
              <a:off x="4163" y="2069"/>
              <a:ext cx="0" cy="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691" name="Text Box 25"/>
            <p:cNvSpPr txBox="1">
              <a:spLocks noChangeArrowheads="1"/>
            </p:cNvSpPr>
            <p:nvPr/>
          </p:nvSpPr>
          <p:spPr bwMode="auto">
            <a:xfrm>
              <a:off x="3788" y="2457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8692" name="Line 26"/>
            <p:cNvSpPr>
              <a:spLocks noChangeShapeType="1"/>
            </p:cNvSpPr>
            <p:nvPr/>
          </p:nvSpPr>
          <p:spPr bwMode="auto">
            <a:xfrm flipV="1">
              <a:off x="3574" y="1343"/>
              <a:ext cx="0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8693" name="Text Box 27"/>
            <p:cNvSpPr txBox="1">
              <a:spLocks noChangeArrowheads="1"/>
            </p:cNvSpPr>
            <p:nvPr/>
          </p:nvSpPr>
          <p:spPr bwMode="auto">
            <a:xfrm>
              <a:off x="3470" y="96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28694" name="Text Box 28"/>
            <p:cNvSpPr txBox="1">
              <a:spLocks noChangeArrowheads="1"/>
            </p:cNvSpPr>
            <p:nvPr/>
          </p:nvSpPr>
          <p:spPr bwMode="auto">
            <a:xfrm>
              <a:off x="3470" y="1842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8695" name="Text Box 30"/>
            <p:cNvSpPr txBox="1">
              <a:spLocks noChangeArrowheads="1"/>
            </p:cNvSpPr>
            <p:nvPr/>
          </p:nvSpPr>
          <p:spPr bwMode="auto">
            <a:xfrm>
              <a:off x="3185" y="136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a</a:t>
              </a:r>
            </a:p>
          </p:txBody>
        </p:sp>
      </p:grp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6011863" y="4508500"/>
            <a:ext cx="1323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>
                <a:solidFill>
                  <a:srgbClr val="000000"/>
                </a:solidFill>
                <a:cs typeface="Arial" charset="0"/>
              </a:rPr>
              <a:t>Σ</a:t>
            </a:r>
            <a:r>
              <a:rPr lang="fi-FI">
                <a:solidFill>
                  <a:srgbClr val="000000"/>
                </a:solidFill>
                <a:cs typeface="Arial" charset="0"/>
              </a:rPr>
              <a:t>F=ma</a:t>
            </a:r>
            <a:endParaRPr lang="el-G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5200650" y="5197475"/>
            <a:ext cx="2232025" cy="519113"/>
          </a:xfrm>
          <a:prstGeom prst="rect">
            <a:avLst/>
          </a:prstGeom>
          <a:solidFill>
            <a:srgbClr val="FFFF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mg – N = ma</a:t>
            </a: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4911725" y="5916613"/>
            <a:ext cx="3587750" cy="519112"/>
          </a:xfrm>
          <a:prstGeom prst="rect">
            <a:avLst/>
          </a:prstGeom>
          <a:solidFill>
            <a:srgbClr val="FFFF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N = mg – ma = 510 N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2032000" y="4116388"/>
            <a:ext cx="2244725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ihminen aistii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tukivoiman N</a:t>
            </a:r>
          </a:p>
        </p:txBody>
      </p:sp>
    </p:spTree>
    <p:extLst>
      <p:ext uri="{BB962C8B-B14F-4D97-AF65-F5344CB8AC3E}">
        <p14:creationId xmlns:p14="http://schemas.microsoft.com/office/powerpoint/2010/main" val="33272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/>
      <p:bldP spid="49168" grpId="0" animBg="1"/>
      <p:bldP spid="49170" grpId="0" animBg="1"/>
      <p:bldP spid="49185" grpId="0"/>
      <p:bldP spid="49186" grpId="0" animBg="1"/>
      <p:bldP spid="49188" grpId="0" animBg="1"/>
      <p:bldP spid="491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1200430"/>
            <a:ext cx="527246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i-FI" dirty="0">
              <a:solidFill>
                <a:prstClr val="black"/>
              </a:solidFill>
            </a:endParaRPr>
          </a:p>
          <a:p>
            <a:r>
              <a:rPr lang="fi-FI" dirty="0">
                <a:solidFill>
                  <a:prstClr val="black"/>
                </a:solidFill>
              </a:rPr>
              <a:t>Seikkailija liukuu vesitornista pystysuoraa köyttä</a:t>
            </a:r>
          </a:p>
          <a:p>
            <a:r>
              <a:rPr lang="fi-FI" dirty="0">
                <a:solidFill>
                  <a:prstClr val="black"/>
                </a:solidFill>
              </a:rPr>
              <a:t>pitkin 25 m korkeudelta alas. Köyden jännitysvoima on</a:t>
            </a:r>
          </a:p>
          <a:p>
            <a:r>
              <a:rPr lang="fi-FI" dirty="0">
                <a:solidFill>
                  <a:prstClr val="black"/>
                </a:solidFill>
              </a:rPr>
              <a:t>770 N ja seikkailijan massa 85 kg</a:t>
            </a:r>
            <a:r>
              <a:rPr lang="fi-FI" dirty="0" smtClean="0">
                <a:solidFill>
                  <a:prstClr val="black"/>
                </a:solidFill>
              </a:rPr>
              <a:t>.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r>
              <a:rPr lang="fi-FI" dirty="0" smtClean="0">
                <a:solidFill>
                  <a:prstClr val="black"/>
                </a:solidFill>
              </a:rPr>
              <a:t>Piirrä kuva ja merkitse siihen voimat</a:t>
            </a:r>
          </a:p>
          <a:p>
            <a:endParaRPr lang="fi-FI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r>
              <a:rPr lang="fi-FI" dirty="0" smtClean="0">
                <a:solidFill>
                  <a:prstClr val="black"/>
                </a:solidFill>
              </a:rPr>
              <a:t>Millä </a:t>
            </a:r>
            <a:r>
              <a:rPr lang="fi-FI" dirty="0">
                <a:solidFill>
                  <a:prstClr val="black"/>
                </a:solidFill>
              </a:rPr>
              <a:t>kiihtyvyydellä seikkailija liukuu alas? </a:t>
            </a:r>
            <a:endParaRPr lang="fi-FI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endParaRPr lang="fi-FI" dirty="0">
              <a:solidFill>
                <a:prstClr val="black"/>
              </a:solidFill>
            </a:endParaRPr>
          </a:p>
          <a:p>
            <a:r>
              <a:rPr lang="fi-FI" dirty="0">
                <a:solidFill>
                  <a:prstClr val="black"/>
                </a:solidFill>
              </a:rPr>
              <a:t>b</a:t>
            </a:r>
            <a:r>
              <a:rPr lang="fi-FI" dirty="0" smtClean="0">
                <a:solidFill>
                  <a:prstClr val="black"/>
                </a:solidFill>
              </a:rPr>
              <a:t>) Kuinka kauan laskeutuminen kesti?</a:t>
            </a:r>
          </a:p>
          <a:p>
            <a:endParaRPr lang="fi-FI" dirty="0" smtClean="0">
              <a:solidFill>
                <a:prstClr val="black"/>
              </a:solidFill>
            </a:endParaRPr>
          </a:p>
          <a:p>
            <a:r>
              <a:rPr lang="fi-FI" dirty="0">
                <a:solidFill>
                  <a:prstClr val="black"/>
                </a:solidFill>
              </a:rPr>
              <a:t>c</a:t>
            </a:r>
            <a:r>
              <a:rPr lang="fi-FI" dirty="0" smtClean="0">
                <a:solidFill>
                  <a:prstClr val="black"/>
                </a:solidFill>
              </a:rPr>
              <a:t>) Millä </a:t>
            </a:r>
            <a:r>
              <a:rPr lang="fi-FI" dirty="0">
                <a:solidFill>
                  <a:prstClr val="black"/>
                </a:solidFill>
              </a:rPr>
              <a:t>nopeudella seikkailija tömähtää maahan</a:t>
            </a:r>
            <a:r>
              <a:rPr lang="fi-FI" dirty="0" smtClean="0">
                <a:solidFill>
                  <a:prstClr val="black"/>
                </a:solidFill>
              </a:rPr>
              <a:t>?</a:t>
            </a:r>
          </a:p>
          <a:p>
            <a:r>
              <a:rPr lang="fi-FI" dirty="0" smtClean="0">
                <a:solidFill>
                  <a:prstClr val="black"/>
                </a:solidFill>
              </a:rPr>
              <a:t> </a:t>
            </a:r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92576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9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592138" y="350838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i-FI" dirty="0">
              <a:solidFill>
                <a:prstClr val="black"/>
              </a:solidFill>
            </a:endParaRPr>
          </a:p>
          <a:p>
            <a:pPr eaLnBrk="1" hangingPunct="1"/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3082" name="Picture 17" descr="kiipeil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Line 18"/>
          <p:cNvSpPr>
            <a:spLocks noChangeShapeType="1"/>
          </p:cNvSpPr>
          <p:nvPr/>
        </p:nvSpPr>
        <p:spPr bwMode="auto">
          <a:xfrm flipH="1">
            <a:off x="1979613" y="188913"/>
            <a:ext cx="0" cy="417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1979613" y="333375"/>
            <a:ext cx="0" cy="935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979613" y="2708275"/>
            <a:ext cx="0" cy="14414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2268538" y="476250"/>
          <a:ext cx="13319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4" imgW="647640" imgH="215640" progId="Equation.DSMT4">
                  <p:embed/>
                </p:oleObj>
              </mc:Choice>
              <mc:Fallback>
                <p:oleObj name="Equation" r:id="rId4" imgW="647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6250"/>
                        <a:ext cx="13319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2339975" y="3573463"/>
          <a:ext cx="7032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253800" imgH="241200" progId="Equation.DSMT4">
                  <p:embed/>
                </p:oleObj>
              </mc:Choice>
              <mc:Fallback>
                <p:oleObj name="Equation" r:id="rId6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573463"/>
                        <a:ext cx="70326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4211638" y="333375"/>
            <a:ext cx="1581150" cy="822325"/>
          </a:xfrm>
          <a:prstGeom prst="rect">
            <a:avLst/>
          </a:prstGeom>
          <a:solidFill>
            <a:srgbClr val="FFFF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>
                <a:solidFill>
                  <a:prstClr val="black"/>
                </a:solidFill>
              </a:rPr>
              <a:t>m = 85 kg</a:t>
            </a:r>
          </a:p>
          <a:p>
            <a:pPr eaLnBrk="1" hangingPunct="1"/>
            <a:r>
              <a:rPr lang="fi-FI" b="1">
                <a:solidFill>
                  <a:prstClr val="black"/>
                </a:solidFill>
              </a:rPr>
              <a:t>h = 25 m</a:t>
            </a: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4408488" y="2295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l-GR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4123" name="Object 27"/>
          <p:cNvGraphicFramePr>
            <a:graphicFrameLocks noChangeAspect="1"/>
          </p:cNvGraphicFramePr>
          <p:nvPr/>
        </p:nvGraphicFramePr>
        <p:xfrm>
          <a:off x="6443663" y="476250"/>
          <a:ext cx="19542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8" imgW="596880" imgH="215640" progId="Equation.DSMT4">
                  <p:embed/>
                </p:oleObj>
              </mc:Choice>
              <mc:Fallback>
                <p:oleObj name="Equation" r:id="rId8" imgW="596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76250"/>
                        <a:ext cx="1954212" cy="706438"/>
                      </a:xfrm>
                      <a:prstGeom prst="rect">
                        <a:avLst/>
                      </a:prstGeom>
                      <a:solidFill>
                        <a:srgbClr val="FFFF3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971550" y="1700213"/>
            <a:ext cx="461963" cy="865187"/>
            <a:chOff x="612" y="1071"/>
            <a:chExt cx="291" cy="545"/>
          </a:xfrm>
        </p:grpSpPr>
        <p:sp>
          <p:nvSpPr>
            <p:cNvPr id="3098" name="Line 28"/>
            <p:cNvSpPr>
              <a:spLocks noChangeShapeType="1"/>
            </p:cNvSpPr>
            <p:nvPr/>
          </p:nvSpPr>
          <p:spPr bwMode="auto">
            <a:xfrm>
              <a:off x="612" y="1071"/>
              <a:ext cx="0" cy="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graphicFrame>
          <p:nvGraphicFramePr>
            <p:cNvPr id="3080" name="Object 32"/>
            <p:cNvGraphicFramePr>
              <a:graphicFrameLocks noChangeAspect="1"/>
            </p:cNvGraphicFramePr>
            <p:nvPr/>
          </p:nvGraphicFramePr>
          <p:xfrm>
            <a:off x="703" y="1162"/>
            <a:ext cx="200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Equation" r:id="rId10" imgW="126720" imgH="215640" progId="Equation.DSMT4">
                    <p:embed/>
                  </p:oleObj>
                </mc:Choice>
                <mc:Fallback>
                  <p:oleObj name="Equation" r:id="rId10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1162"/>
                          <a:ext cx="200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79388" y="1268413"/>
            <a:ext cx="361950" cy="1897062"/>
            <a:chOff x="113" y="799"/>
            <a:chExt cx="228" cy="1195"/>
          </a:xfrm>
        </p:grpSpPr>
        <p:sp>
          <p:nvSpPr>
            <p:cNvPr id="3095" name="Line 33"/>
            <p:cNvSpPr>
              <a:spLocks noChangeShapeType="1"/>
            </p:cNvSpPr>
            <p:nvPr/>
          </p:nvSpPr>
          <p:spPr bwMode="auto">
            <a:xfrm>
              <a:off x="249" y="1071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>
                <a:solidFill>
                  <a:prstClr val="black"/>
                </a:solidFill>
              </a:endParaRPr>
            </a:p>
          </p:txBody>
        </p:sp>
        <p:sp>
          <p:nvSpPr>
            <p:cNvPr id="3096" name="Text Box 34"/>
            <p:cNvSpPr txBox="1">
              <a:spLocks noChangeArrowheads="1"/>
            </p:cNvSpPr>
            <p:nvPr/>
          </p:nvSpPr>
          <p:spPr bwMode="auto">
            <a:xfrm>
              <a:off x="158" y="799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3097" name="Text Box 35"/>
            <p:cNvSpPr txBox="1">
              <a:spLocks noChangeArrowheads="1"/>
            </p:cNvSpPr>
            <p:nvPr/>
          </p:nvSpPr>
          <p:spPr bwMode="auto">
            <a:xfrm>
              <a:off x="113" y="170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i-FI">
                  <a:solidFill>
                    <a:prstClr val="black"/>
                  </a:solidFill>
                </a:rPr>
                <a:t>+</a:t>
              </a:r>
            </a:p>
          </p:txBody>
        </p:sp>
      </p:grp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6300788" y="1412875"/>
            <a:ext cx="2192337" cy="519113"/>
          </a:xfrm>
          <a:prstGeom prst="rect">
            <a:avLst/>
          </a:prstGeom>
          <a:solidFill>
            <a:srgbClr val="FFFF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800">
                <a:solidFill>
                  <a:prstClr val="black"/>
                </a:solidFill>
              </a:rPr>
              <a:t>mg – T = ma</a:t>
            </a:r>
          </a:p>
        </p:txBody>
      </p:sp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3563938" y="2133600"/>
          <a:ext cx="54006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12" imgW="3111480" imgH="596880" progId="Equation.DSMT4">
                  <p:embed/>
                </p:oleObj>
              </mc:Choice>
              <mc:Fallback>
                <p:oleObj name="Equation" r:id="rId12" imgW="31114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133600"/>
                        <a:ext cx="5400675" cy="1036638"/>
                      </a:xfrm>
                      <a:prstGeom prst="rect">
                        <a:avLst/>
                      </a:prstGeom>
                      <a:solidFill>
                        <a:srgbClr val="FFFF3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40"/>
          <p:cNvSpPr txBox="1">
            <a:spLocks noChangeArrowheads="1"/>
          </p:cNvSpPr>
          <p:nvPr/>
        </p:nvSpPr>
        <p:spPr bwMode="auto">
          <a:xfrm>
            <a:off x="539750" y="6092825"/>
            <a:ext cx="12522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 dirty="0" smtClean="0">
                <a:solidFill>
                  <a:prstClr val="black"/>
                </a:solidFill>
              </a:rPr>
              <a:t>c) </a:t>
            </a:r>
            <a:r>
              <a:rPr lang="fi-FI" b="1" dirty="0">
                <a:solidFill>
                  <a:prstClr val="black"/>
                </a:solidFill>
              </a:rPr>
              <a:t>v = ?</a:t>
            </a:r>
          </a:p>
        </p:txBody>
      </p:sp>
      <p:sp>
        <p:nvSpPr>
          <p:cNvPr id="3092" name="Text Box 41"/>
          <p:cNvSpPr txBox="1">
            <a:spLocks noChangeArrowheads="1"/>
          </p:cNvSpPr>
          <p:nvPr/>
        </p:nvSpPr>
        <p:spPr bwMode="auto">
          <a:xfrm>
            <a:off x="2967038" y="11430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>
                <a:solidFill>
                  <a:prstClr val="black"/>
                </a:solidFill>
              </a:rPr>
              <a:t>a) a = ?</a:t>
            </a:r>
          </a:p>
        </p:txBody>
      </p:sp>
      <p:sp>
        <p:nvSpPr>
          <p:cNvPr id="3093" name="Text Box 44"/>
          <p:cNvSpPr txBox="1">
            <a:spLocks noChangeArrowheads="1"/>
          </p:cNvSpPr>
          <p:nvPr/>
        </p:nvSpPr>
        <p:spPr bwMode="auto">
          <a:xfrm>
            <a:off x="539750" y="4581525"/>
            <a:ext cx="18485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b="1" dirty="0" smtClean="0">
                <a:solidFill>
                  <a:prstClr val="black"/>
                </a:solidFill>
              </a:rPr>
              <a:t>b) </a:t>
            </a:r>
            <a:r>
              <a:rPr lang="fi-FI" b="1" dirty="0">
                <a:solidFill>
                  <a:prstClr val="black"/>
                </a:solidFill>
              </a:rPr>
              <a:t>t = </a:t>
            </a:r>
            <a:r>
              <a:rPr lang="fi-FI" b="1" dirty="0" smtClean="0">
                <a:solidFill>
                  <a:prstClr val="black"/>
                </a:solidFill>
              </a:rPr>
              <a:t>?</a:t>
            </a:r>
          </a:p>
          <a:p>
            <a:pPr eaLnBrk="1" hangingPunct="1"/>
            <a:r>
              <a:rPr lang="fi-FI" b="1" dirty="0">
                <a:solidFill>
                  <a:prstClr val="black"/>
                </a:solidFill>
              </a:rPr>
              <a:t> </a:t>
            </a:r>
            <a:r>
              <a:rPr lang="fi-FI" b="1" dirty="0" smtClean="0">
                <a:solidFill>
                  <a:prstClr val="black"/>
                </a:solidFill>
              </a:rPr>
              <a:t>    h = 25 m</a:t>
            </a:r>
            <a:endParaRPr lang="fi-FI" b="1" dirty="0">
              <a:solidFill>
                <a:prstClr val="black"/>
              </a:solidFill>
            </a:endParaRP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5292725" y="3449638"/>
            <a:ext cx="2398713" cy="519112"/>
          </a:xfrm>
          <a:prstGeom prst="rect">
            <a:avLst/>
          </a:prstGeom>
          <a:solidFill>
            <a:srgbClr val="FFFF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z="2800" b="1">
                <a:solidFill>
                  <a:prstClr val="black"/>
                </a:solidFill>
              </a:rPr>
              <a:t>a </a:t>
            </a:r>
            <a:r>
              <a:rPr lang="fi-FI" sz="2800" b="1">
                <a:solidFill>
                  <a:prstClr val="black"/>
                </a:solidFill>
                <a:cs typeface="Arial" charset="0"/>
              </a:rPr>
              <a:t>≈ 0,75 m/s</a:t>
            </a:r>
            <a:r>
              <a:rPr lang="fi-FI" sz="2800" b="1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fi-FI">
                <a:solidFill>
                  <a:prstClr val="black"/>
                </a:solidFill>
                <a:cs typeface="Arial" charset="0"/>
              </a:rPr>
              <a:t> </a:t>
            </a: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2411413" y="4437063"/>
          <a:ext cx="4953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14" imgW="4952880" imgH="901440" progId="Equation.DSMT4">
                  <p:embed/>
                </p:oleObj>
              </mc:Choice>
              <mc:Fallback>
                <p:oleObj name="Equation" r:id="rId14" imgW="495288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437063"/>
                        <a:ext cx="4953000" cy="901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28616"/>
              </p:ext>
            </p:extLst>
          </p:nvPr>
        </p:nvGraphicFramePr>
        <p:xfrm>
          <a:off x="2379663" y="5732463"/>
          <a:ext cx="57673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16" imgW="4584600" imgH="558720" progId="Equation.DSMT4">
                  <p:embed/>
                </p:oleObj>
              </mc:Choice>
              <mc:Fallback>
                <p:oleObj name="Equation" r:id="rId16" imgW="45846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5732463"/>
                        <a:ext cx="5767387" cy="7032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6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17" grpId="0" animBg="1"/>
      <p:bldP spid="4134" grpId="0" animBg="1"/>
      <p:bldP spid="41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uva 1" descr="ebp28B1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uva 1" descr="ebp294E.tmp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 flipV="1">
            <a:off x="827088" y="1125538"/>
            <a:ext cx="7416800" cy="467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 rot="-1935700">
            <a:off x="4284663" y="2492375"/>
            <a:ext cx="13684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932363" y="2852738"/>
            <a:ext cx="0" cy="2376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932363" y="2852738"/>
            <a:ext cx="1295400" cy="22320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2700338" y="2852738"/>
            <a:ext cx="2232025" cy="136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4932363" y="4581525"/>
            <a:ext cx="1008062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 flipV="1">
            <a:off x="3851275" y="3500438"/>
            <a:ext cx="1008063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932363" y="2852738"/>
            <a:ext cx="1008062" cy="17287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>
            <a:off x="3851275" y="2852738"/>
            <a:ext cx="1081088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900113" y="58054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1403350" y="530066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0" y="4365625"/>
            <a:ext cx="39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859338" y="3213100"/>
            <a:ext cx="39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3087" name="Line 19"/>
          <p:cNvSpPr>
            <a:spLocks noChangeShapeType="1"/>
          </p:cNvSpPr>
          <p:nvPr/>
        </p:nvSpPr>
        <p:spPr bwMode="auto">
          <a:xfrm flipH="1">
            <a:off x="3924300" y="2060575"/>
            <a:ext cx="7191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3975100" y="16684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 flipV="1">
            <a:off x="3635375" y="981075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184525" y="13081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3091" name="Text Box 23"/>
          <p:cNvSpPr txBox="1">
            <a:spLocks noChangeArrowheads="1"/>
          </p:cNvSpPr>
          <p:nvPr/>
        </p:nvSpPr>
        <p:spPr bwMode="auto">
          <a:xfrm>
            <a:off x="4624388" y="588963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500563" y="36449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3093" name="Text Box 25"/>
          <p:cNvSpPr txBox="1">
            <a:spLocks noChangeArrowheads="1"/>
          </p:cNvSpPr>
          <p:nvPr/>
        </p:nvSpPr>
        <p:spPr bwMode="auto">
          <a:xfrm>
            <a:off x="303213" y="12700"/>
            <a:ext cx="7508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Kappale liukuu kaltevaa tasoa pitkin. Laske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kiihtyvyys. Milloin kpl ei lähde liukumaan?</a:t>
            </a:r>
          </a:p>
        </p:txBody>
      </p:sp>
      <p:sp>
        <p:nvSpPr>
          <p:cNvPr id="3094" name="Text Box 26"/>
          <p:cNvSpPr txBox="1">
            <a:spLocks noChangeArrowheads="1"/>
          </p:cNvSpPr>
          <p:nvPr/>
        </p:nvSpPr>
        <p:spPr bwMode="auto">
          <a:xfrm>
            <a:off x="6280150" y="490855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095" name="Text Box 27"/>
          <p:cNvSpPr txBox="1">
            <a:spLocks noChangeArrowheads="1"/>
          </p:cNvSpPr>
          <p:nvPr/>
        </p:nvSpPr>
        <p:spPr bwMode="auto">
          <a:xfrm>
            <a:off x="2103438" y="41163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627313" y="5516563"/>
            <a:ext cx="6292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Painovoima </a:t>
            </a:r>
            <a:r>
              <a:rPr lang="fi-FI" b="1" smtClean="0">
                <a:solidFill>
                  <a:srgbClr val="000000"/>
                </a:solidFill>
              </a:rPr>
              <a:t>G=mg</a:t>
            </a:r>
            <a:r>
              <a:rPr lang="fi-FI" smtClean="0">
                <a:solidFill>
                  <a:srgbClr val="000000"/>
                </a:solidFill>
              </a:rPr>
              <a:t> jaetaan x-suuntaan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ja y-suuntaan komponenteiksi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656263" y="3141663"/>
            <a:ext cx="3487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333399"/>
                </a:solidFill>
              </a:rPr>
              <a:t>G</a:t>
            </a:r>
            <a:r>
              <a:rPr lang="fi-FI" b="1" baseline="-25000" smtClean="0">
                <a:solidFill>
                  <a:srgbClr val="333399"/>
                </a:solidFill>
              </a:rPr>
              <a:t>y</a:t>
            </a:r>
            <a:r>
              <a:rPr lang="fi-FI" b="1" smtClean="0">
                <a:solidFill>
                  <a:srgbClr val="333399"/>
                </a:solidFill>
              </a:rPr>
              <a:t>=Gcos</a:t>
            </a:r>
            <a:r>
              <a:rPr lang="el-GR" b="1" smtClean="0">
                <a:solidFill>
                  <a:srgbClr val="333399"/>
                </a:solidFill>
                <a:cs typeface="Arial" charset="0"/>
              </a:rPr>
              <a:t>α</a:t>
            </a:r>
            <a:r>
              <a:rPr lang="fi-FI" b="1" smtClean="0">
                <a:solidFill>
                  <a:srgbClr val="333399"/>
                </a:solidFill>
                <a:cs typeface="Arial" charset="0"/>
              </a:rPr>
              <a:t>=</a:t>
            </a:r>
            <a:r>
              <a:rPr lang="fi-FI" b="1" smtClean="0">
                <a:solidFill>
                  <a:srgbClr val="333399"/>
                </a:solidFill>
              </a:rPr>
              <a:t>mgcos</a:t>
            </a:r>
            <a:r>
              <a:rPr lang="el-GR" b="1" smtClean="0">
                <a:solidFill>
                  <a:srgbClr val="333399"/>
                </a:solidFill>
                <a:cs typeface="Arial" charset="0"/>
              </a:rPr>
              <a:t>α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124075" y="2852738"/>
            <a:ext cx="2070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333399"/>
                </a:solidFill>
              </a:rPr>
              <a:t>G</a:t>
            </a:r>
            <a:r>
              <a:rPr lang="fi-FI" b="1" baseline="-25000" smtClean="0">
                <a:solidFill>
                  <a:srgbClr val="333399"/>
                </a:solidFill>
              </a:rPr>
              <a:t>x</a:t>
            </a:r>
            <a:r>
              <a:rPr lang="fi-FI" b="1" smtClean="0">
                <a:solidFill>
                  <a:srgbClr val="333399"/>
                </a:solidFill>
              </a:rPr>
              <a:t>=mgsin</a:t>
            </a:r>
            <a:r>
              <a:rPr lang="el-GR" b="1" smtClean="0">
                <a:solidFill>
                  <a:srgbClr val="333399"/>
                </a:solidFill>
                <a:cs typeface="Arial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105492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3" grpId="0"/>
      <p:bldP spid="2064" grpId="0"/>
      <p:bldP spid="2072" grpId="0"/>
      <p:bldP spid="3094" grpId="0"/>
      <p:bldP spid="3095" grpId="0"/>
      <p:bldP spid="2076" grpId="0"/>
      <p:bldP spid="2077" grpId="0"/>
      <p:bldP spid="20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V="1">
            <a:off x="827088" y="1125538"/>
            <a:ext cx="7416800" cy="467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 rot="-1935700">
            <a:off x="4284663" y="2492375"/>
            <a:ext cx="13684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932363" y="2852738"/>
            <a:ext cx="0" cy="2376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932363" y="2852738"/>
            <a:ext cx="1295400" cy="22320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700338" y="2852738"/>
            <a:ext cx="2232025" cy="136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932363" y="4581525"/>
            <a:ext cx="1008062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851275" y="3500438"/>
            <a:ext cx="1008063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932363" y="2852738"/>
            <a:ext cx="1008062" cy="17287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3851275" y="2852738"/>
            <a:ext cx="1081088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900113" y="58054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403350" y="530066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39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859338" y="3213100"/>
            <a:ext cx="39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4768850" y="4910138"/>
            <a:ext cx="127000" cy="55562"/>
          </a:xfrm>
          <a:custGeom>
            <a:avLst/>
            <a:gdLst>
              <a:gd name="T0" fmla="*/ 0 w 80"/>
              <a:gd name="T1" fmla="*/ 35 h 35"/>
              <a:gd name="T2" fmla="*/ 27 w 80"/>
              <a:gd name="T3" fmla="*/ 17 h 35"/>
              <a:gd name="T4" fmla="*/ 80 w 80"/>
              <a:gd name="T5" fmla="*/ 0 h 35"/>
              <a:gd name="T6" fmla="*/ 0 60000 65536"/>
              <a:gd name="T7" fmla="*/ 0 60000 65536"/>
              <a:gd name="T8" fmla="*/ 0 60000 65536"/>
              <a:gd name="T9" fmla="*/ 0 w 80"/>
              <a:gd name="T10" fmla="*/ 0 h 35"/>
              <a:gd name="T11" fmla="*/ 80 w 8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5">
                <a:moveTo>
                  <a:pt x="0" y="35"/>
                </a:moveTo>
                <a:cubicBezTo>
                  <a:pt x="9" y="29"/>
                  <a:pt x="17" y="21"/>
                  <a:pt x="27" y="17"/>
                </a:cubicBezTo>
                <a:cubicBezTo>
                  <a:pt x="44" y="10"/>
                  <a:pt x="80" y="0"/>
                  <a:pt x="8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4965700" y="3186113"/>
            <a:ext cx="177800" cy="68262"/>
          </a:xfrm>
          <a:custGeom>
            <a:avLst/>
            <a:gdLst>
              <a:gd name="T0" fmla="*/ 98 w 112"/>
              <a:gd name="T1" fmla="*/ 22 h 43"/>
              <a:gd name="T2" fmla="*/ 9 w 112"/>
              <a:gd name="T3" fmla="*/ 31 h 43"/>
              <a:gd name="T4" fmla="*/ 36 w 112"/>
              <a:gd name="T5" fmla="*/ 40 h 43"/>
              <a:gd name="T6" fmla="*/ 98 w 112"/>
              <a:gd name="T7" fmla="*/ 22 h 43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43"/>
              <a:gd name="T14" fmla="*/ 112 w 11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43">
                <a:moveTo>
                  <a:pt x="98" y="22"/>
                </a:moveTo>
                <a:cubicBezTo>
                  <a:pt x="68" y="25"/>
                  <a:pt x="38" y="23"/>
                  <a:pt x="9" y="31"/>
                </a:cubicBezTo>
                <a:cubicBezTo>
                  <a:pt x="0" y="34"/>
                  <a:pt x="27" y="43"/>
                  <a:pt x="36" y="40"/>
                </a:cubicBezTo>
                <a:cubicBezTo>
                  <a:pt x="112" y="14"/>
                  <a:pt x="9" y="0"/>
                  <a:pt x="98" y="2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3924300" y="2060575"/>
            <a:ext cx="7191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975100" y="16684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3635375" y="981075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184525" y="13081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624388" y="588963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500563" y="36449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03213" y="12700"/>
            <a:ext cx="7508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Kappale liukuu kaltevaa tasoa pitkin. Laske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kiihtyvyys. Milloin kpl ei lähde liukumaan?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6280150" y="490855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103438" y="41163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5632450" y="3324225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333399"/>
                </a:solidFill>
              </a:rPr>
              <a:t>G</a:t>
            </a:r>
            <a:r>
              <a:rPr lang="fi-FI" b="1" baseline="-25000" smtClean="0">
                <a:solidFill>
                  <a:srgbClr val="333399"/>
                </a:solidFill>
              </a:rPr>
              <a:t>y</a:t>
            </a:r>
            <a:r>
              <a:rPr lang="fi-FI" b="1" smtClean="0">
                <a:solidFill>
                  <a:srgbClr val="333399"/>
                </a:solidFill>
              </a:rPr>
              <a:t> = mgcos</a:t>
            </a:r>
            <a:r>
              <a:rPr lang="el-GR" b="1" smtClean="0">
                <a:solidFill>
                  <a:srgbClr val="333399"/>
                </a:solidFill>
                <a:cs typeface="Arial" charset="0"/>
              </a:rPr>
              <a:t>α</a:t>
            </a:r>
          </a:p>
        </p:txBody>
      </p:sp>
      <p:sp>
        <p:nvSpPr>
          <p:cNvPr id="4123" name="Text Box 28"/>
          <p:cNvSpPr txBox="1">
            <a:spLocks noChangeArrowheads="1"/>
          </p:cNvSpPr>
          <p:nvPr/>
        </p:nvSpPr>
        <p:spPr bwMode="auto">
          <a:xfrm>
            <a:off x="2124075" y="2852738"/>
            <a:ext cx="2070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333399"/>
                </a:solidFill>
              </a:rPr>
              <a:t>G</a:t>
            </a:r>
            <a:r>
              <a:rPr lang="fi-FI" b="1" baseline="-25000" smtClean="0">
                <a:solidFill>
                  <a:srgbClr val="333399"/>
                </a:solidFill>
              </a:rPr>
              <a:t>x</a:t>
            </a:r>
            <a:r>
              <a:rPr lang="fi-FI" b="1" smtClean="0">
                <a:solidFill>
                  <a:srgbClr val="333399"/>
                </a:solidFill>
              </a:rPr>
              <a:t>=mgsin</a:t>
            </a:r>
            <a:r>
              <a:rPr lang="el-GR" b="1" smtClean="0">
                <a:solidFill>
                  <a:srgbClr val="333399"/>
                </a:solidFill>
                <a:cs typeface="Arial" charset="0"/>
              </a:rPr>
              <a:t>α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2700338" y="5373688"/>
            <a:ext cx="57483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Tukivoima N on yhtäsuuri, mutta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vastakkainen kuin komponentti G</a:t>
            </a:r>
            <a:r>
              <a:rPr lang="fi-FI" baseline="-25000" smtClean="0">
                <a:solidFill>
                  <a:srgbClr val="000000"/>
                </a:solidFill>
              </a:rPr>
              <a:t>y</a:t>
            </a:r>
            <a:r>
              <a:rPr lang="fi-FI" smtClean="0">
                <a:solidFill>
                  <a:srgbClr val="000000"/>
                </a:solidFill>
              </a:rPr>
              <a:t> 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koska </a:t>
            </a:r>
            <a:r>
              <a:rPr lang="el-GR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fi-FI" smtClean="0">
                <a:solidFill>
                  <a:srgbClr val="000000"/>
                </a:solidFill>
                <a:cs typeface="Arial" charset="0"/>
              </a:rPr>
              <a:t> F</a:t>
            </a:r>
            <a:r>
              <a:rPr lang="fi-FI" baseline="-25000" smtClean="0">
                <a:solidFill>
                  <a:srgbClr val="000000"/>
                </a:solidFill>
                <a:cs typeface="Arial" charset="0"/>
              </a:rPr>
              <a:t>y</a:t>
            </a:r>
            <a:r>
              <a:rPr lang="fi-FI" smtClean="0">
                <a:solidFill>
                  <a:srgbClr val="000000"/>
                </a:solidFill>
                <a:cs typeface="Arial" charset="0"/>
              </a:rPr>
              <a:t> = 0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H="1" flipV="1">
            <a:off x="5219700" y="3068638"/>
            <a:ext cx="863600" cy="15113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311900" y="4005263"/>
            <a:ext cx="283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6600"/>
                </a:solidFill>
              </a:rPr>
              <a:t>N = G</a:t>
            </a:r>
            <a:r>
              <a:rPr lang="fi-FI" b="1" baseline="-25000" smtClean="0">
                <a:solidFill>
                  <a:srgbClr val="006600"/>
                </a:solidFill>
              </a:rPr>
              <a:t>y</a:t>
            </a:r>
            <a:r>
              <a:rPr lang="fi-FI" b="1" smtClean="0">
                <a:solidFill>
                  <a:srgbClr val="006600"/>
                </a:solidFill>
              </a:rPr>
              <a:t>=mgcos</a:t>
            </a:r>
            <a:r>
              <a:rPr lang="el-GR" b="1" smtClean="0">
                <a:solidFill>
                  <a:srgbClr val="006600"/>
                </a:solidFill>
                <a:cs typeface="Arial" charset="0"/>
              </a:rPr>
              <a:t>α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416550" y="876300"/>
            <a:ext cx="238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Kitkavoima F</a:t>
            </a:r>
            <a:r>
              <a:rPr lang="el-GR" baseline="-25000" smtClean="0">
                <a:solidFill>
                  <a:srgbClr val="000000"/>
                </a:solidFill>
                <a:cs typeface="Arial" charset="0"/>
              </a:rPr>
              <a:t>μ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V="1">
            <a:off x="5651500" y="2060575"/>
            <a:ext cx="792163" cy="5048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5867400" y="2565400"/>
            <a:ext cx="302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F</a:t>
            </a:r>
            <a:r>
              <a:rPr lang="el-GR" b="1" baseline="-25000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=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N=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mgcos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</p:spTree>
    <p:extLst>
      <p:ext uri="{BB962C8B-B14F-4D97-AF65-F5344CB8AC3E}">
        <p14:creationId xmlns:p14="http://schemas.microsoft.com/office/powerpoint/2010/main" val="21882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  <p:bldP spid="3102" grpId="0" animBg="1"/>
      <p:bldP spid="3103" grpId="0"/>
      <p:bldP spid="3104" grpId="0"/>
      <p:bldP spid="3105" grpId="0" animBg="1"/>
      <p:bldP spid="31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V="1">
            <a:off x="827088" y="1125538"/>
            <a:ext cx="7416800" cy="467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 rot="-1935700">
            <a:off x="4284663" y="2492375"/>
            <a:ext cx="13684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4932363" y="2852738"/>
            <a:ext cx="0" cy="2376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932363" y="2852738"/>
            <a:ext cx="1295400" cy="22320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2700338" y="2852738"/>
            <a:ext cx="2232025" cy="136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4932363" y="4581525"/>
            <a:ext cx="1008062" cy="5762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3851275" y="3500438"/>
            <a:ext cx="1008063" cy="15843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932363" y="2852738"/>
            <a:ext cx="1008062" cy="17287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3851275" y="2852738"/>
            <a:ext cx="1081088" cy="6477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900113" y="58054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403350" y="530066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572000" y="4365625"/>
            <a:ext cx="39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859338" y="3213100"/>
            <a:ext cx="39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4768850" y="4910138"/>
            <a:ext cx="127000" cy="55562"/>
          </a:xfrm>
          <a:custGeom>
            <a:avLst/>
            <a:gdLst>
              <a:gd name="T0" fmla="*/ 0 w 80"/>
              <a:gd name="T1" fmla="*/ 35 h 35"/>
              <a:gd name="T2" fmla="*/ 27 w 80"/>
              <a:gd name="T3" fmla="*/ 17 h 35"/>
              <a:gd name="T4" fmla="*/ 80 w 80"/>
              <a:gd name="T5" fmla="*/ 0 h 35"/>
              <a:gd name="T6" fmla="*/ 0 60000 65536"/>
              <a:gd name="T7" fmla="*/ 0 60000 65536"/>
              <a:gd name="T8" fmla="*/ 0 60000 65536"/>
              <a:gd name="T9" fmla="*/ 0 w 80"/>
              <a:gd name="T10" fmla="*/ 0 h 35"/>
              <a:gd name="T11" fmla="*/ 80 w 80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5">
                <a:moveTo>
                  <a:pt x="0" y="35"/>
                </a:moveTo>
                <a:cubicBezTo>
                  <a:pt x="9" y="29"/>
                  <a:pt x="17" y="21"/>
                  <a:pt x="27" y="17"/>
                </a:cubicBezTo>
                <a:cubicBezTo>
                  <a:pt x="44" y="10"/>
                  <a:pt x="80" y="0"/>
                  <a:pt x="8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4965700" y="3186113"/>
            <a:ext cx="177800" cy="68262"/>
          </a:xfrm>
          <a:custGeom>
            <a:avLst/>
            <a:gdLst>
              <a:gd name="T0" fmla="*/ 98 w 112"/>
              <a:gd name="T1" fmla="*/ 22 h 43"/>
              <a:gd name="T2" fmla="*/ 9 w 112"/>
              <a:gd name="T3" fmla="*/ 31 h 43"/>
              <a:gd name="T4" fmla="*/ 36 w 112"/>
              <a:gd name="T5" fmla="*/ 40 h 43"/>
              <a:gd name="T6" fmla="*/ 98 w 112"/>
              <a:gd name="T7" fmla="*/ 22 h 43"/>
              <a:gd name="T8" fmla="*/ 0 60000 65536"/>
              <a:gd name="T9" fmla="*/ 0 60000 65536"/>
              <a:gd name="T10" fmla="*/ 0 60000 65536"/>
              <a:gd name="T11" fmla="*/ 0 60000 65536"/>
              <a:gd name="T12" fmla="*/ 0 w 112"/>
              <a:gd name="T13" fmla="*/ 0 h 43"/>
              <a:gd name="T14" fmla="*/ 112 w 112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" h="43">
                <a:moveTo>
                  <a:pt x="98" y="22"/>
                </a:moveTo>
                <a:cubicBezTo>
                  <a:pt x="68" y="25"/>
                  <a:pt x="38" y="23"/>
                  <a:pt x="9" y="31"/>
                </a:cubicBezTo>
                <a:cubicBezTo>
                  <a:pt x="0" y="34"/>
                  <a:pt x="27" y="43"/>
                  <a:pt x="36" y="40"/>
                </a:cubicBezTo>
                <a:cubicBezTo>
                  <a:pt x="112" y="14"/>
                  <a:pt x="9" y="0"/>
                  <a:pt x="98" y="22"/>
                </a:cubicBezTo>
                <a:close/>
              </a:path>
            </a:pathLst>
          </a:custGeom>
          <a:solidFill>
            <a:schemeClr val="accent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3924300" y="2060575"/>
            <a:ext cx="7191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975100" y="166846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3635375" y="981075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184525" y="13081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624388" y="588963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500563" y="36449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03213" y="12700"/>
            <a:ext cx="7508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Kappale liukuu kaltevaa tasoa pitkin. Laske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kiihtyvyys. Milloin kpl ei lähde liukumaan?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280150" y="490855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103438" y="41163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5632450" y="3324225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333399"/>
                </a:solidFill>
              </a:rPr>
              <a:t>G</a:t>
            </a:r>
            <a:r>
              <a:rPr lang="fi-FI" b="1" baseline="-25000" smtClean="0">
                <a:solidFill>
                  <a:srgbClr val="333399"/>
                </a:solidFill>
              </a:rPr>
              <a:t>y</a:t>
            </a:r>
            <a:r>
              <a:rPr lang="fi-FI" b="1" smtClean="0">
                <a:solidFill>
                  <a:srgbClr val="333399"/>
                </a:solidFill>
              </a:rPr>
              <a:t> = mgcos</a:t>
            </a:r>
            <a:r>
              <a:rPr lang="el-GR" b="1" smtClean="0">
                <a:solidFill>
                  <a:srgbClr val="333399"/>
                </a:solidFill>
                <a:cs typeface="Arial" charset="0"/>
              </a:rPr>
              <a:t>α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124075" y="2852738"/>
            <a:ext cx="2070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333399"/>
                </a:solidFill>
              </a:rPr>
              <a:t>G</a:t>
            </a:r>
            <a:r>
              <a:rPr lang="fi-FI" b="1" baseline="-25000" smtClean="0">
                <a:solidFill>
                  <a:srgbClr val="333399"/>
                </a:solidFill>
              </a:rPr>
              <a:t>x</a:t>
            </a:r>
            <a:r>
              <a:rPr lang="fi-FI" b="1" smtClean="0">
                <a:solidFill>
                  <a:srgbClr val="333399"/>
                </a:solidFill>
              </a:rPr>
              <a:t>=mgsin</a:t>
            </a:r>
            <a:r>
              <a:rPr lang="el-GR" b="1" smtClean="0">
                <a:solidFill>
                  <a:srgbClr val="333399"/>
                </a:solidFill>
                <a:cs typeface="Arial" charset="0"/>
              </a:rPr>
              <a:t>α</a:t>
            </a:r>
          </a:p>
        </p:txBody>
      </p:sp>
      <p:sp>
        <p:nvSpPr>
          <p:cNvPr id="5148" name="Line 29"/>
          <p:cNvSpPr>
            <a:spLocks noChangeShapeType="1"/>
          </p:cNvSpPr>
          <p:nvPr/>
        </p:nvSpPr>
        <p:spPr bwMode="auto">
          <a:xfrm flipH="1" flipV="1">
            <a:off x="5219700" y="3068638"/>
            <a:ext cx="863600" cy="15113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49" name="Text Box 30"/>
          <p:cNvSpPr txBox="1">
            <a:spLocks noChangeArrowheads="1"/>
          </p:cNvSpPr>
          <p:nvPr/>
        </p:nvSpPr>
        <p:spPr bwMode="auto">
          <a:xfrm>
            <a:off x="6311900" y="4005263"/>
            <a:ext cx="283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6600"/>
                </a:solidFill>
              </a:rPr>
              <a:t>N = G</a:t>
            </a:r>
            <a:r>
              <a:rPr lang="fi-FI" b="1" baseline="-25000" smtClean="0">
                <a:solidFill>
                  <a:srgbClr val="006600"/>
                </a:solidFill>
              </a:rPr>
              <a:t>y</a:t>
            </a:r>
            <a:r>
              <a:rPr lang="fi-FI" b="1" smtClean="0">
                <a:solidFill>
                  <a:srgbClr val="006600"/>
                </a:solidFill>
              </a:rPr>
              <a:t>=mgcos</a:t>
            </a:r>
            <a:r>
              <a:rPr lang="el-GR" b="1" smtClean="0">
                <a:solidFill>
                  <a:srgbClr val="006600"/>
                </a:solidFill>
                <a:cs typeface="Arial" charset="0"/>
              </a:rPr>
              <a:t>α</a:t>
            </a:r>
          </a:p>
        </p:txBody>
      </p:sp>
      <p:sp>
        <p:nvSpPr>
          <p:cNvPr id="5150" name="Text Box 31"/>
          <p:cNvSpPr txBox="1">
            <a:spLocks noChangeArrowheads="1"/>
          </p:cNvSpPr>
          <p:nvPr/>
        </p:nvSpPr>
        <p:spPr bwMode="auto">
          <a:xfrm>
            <a:off x="5416550" y="876300"/>
            <a:ext cx="238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Kitkavoima F</a:t>
            </a:r>
            <a:r>
              <a:rPr lang="el-GR" baseline="-25000" smtClean="0">
                <a:solidFill>
                  <a:srgbClr val="000000"/>
                </a:solidFill>
                <a:cs typeface="Arial" charset="0"/>
              </a:rPr>
              <a:t>μ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51" name="Line 32"/>
          <p:cNvSpPr>
            <a:spLocks noChangeShapeType="1"/>
          </p:cNvSpPr>
          <p:nvPr/>
        </p:nvSpPr>
        <p:spPr bwMode="auto">
          <a:xfrm flipV="1">
            <a:off x="5651500" y="2060575"/>
            <a:ext cx="792163" cy="5048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52" name="Text Box 33"/>
          <p:cNvSpPr txBox="1">
            <a:spLocks noChangeArrowheads="1"/>
          </p:cNvSpPr>
          <p:nvPr/>
        </p:nvSpPr>
        <p:spPr bwMode="auto">
          <a:xfrm>
            <a:off x="5867400" y="2565400"/>
            <a:ext cx="302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F</a:t>
            </a:r>
            <a:r>
              <a:rPr lang="el-GR" b="1" baseline="-25000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=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N=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mgcos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α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3563938" y="5373688"/>
            <a:ext cx="1766887" cy="519112"/>
          </a:xfrm>
          <a:prstGeom prst="rect">
            <a:avLst/>
          </a:prstGeom>
          <a:solidFill>
            <a:srgbClr val="FA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b="1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 F</a:t>
            </a:r>
            <a:r>
              <a:rPr lang="fi-FI" b="1" baseline="-25000" smtClean="0">
                <a:solidFill>
                  <a:srgbClr val="000000"/>
                </a:solidFill>
                <a:cs typeface="Arial" charset="0"/>
              </a:rPr>
              <a:t>x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 = ma</a:t>
            </a:r>
            <a:endParaRPr lang="el-GR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3276600" y="6092825"/>
            <a:ext cx="2274888" cy="519113"/>
          </a:xfrm>
          <a:prstGeom prst="rect">
            <a:avLst/>
          </a:prstGeom>
          <a:solidFill>
            <a:srgbClr val="FA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G</a:t>
            </a:r>
            <a:r>
              <a:rPr lang="fi-FI" b="1" baseline="-25000" smtClean="0">
                <a:solidFill>
                  <a:srgbClr val="000000"/>
                </a:solidFill>
              </a:rPr>
              <a:t>x</a:t>
            </a:r>
            <a:r>
              <a:rPr lang="fi-FI" b="1" smtClean="0">
                <a:solidFill>
                  <a:srgbClr val="000000"/>
                </a:solidFill>
              </a:rPr>
              <a:t> – F</a:t>
            </a:r>
            <a:r>
              <a:rPr lang="el-GR" b="1" baseline="-25000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 = ma</a:t>
            </a:r>
            <a:endParaRPr lang="el-GR" b="1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0" grpId="0" animBg="1"/>
      <p:bldP spid="41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755650" y="1076325"/>
            <a:ext cx="1987550" cy="579438"/>
          </a:xfrm>
          <a:prstGeom prst="rect">
            <a:avLst/>
          </a:prstGeom>
          <a:solidFill>
            <a:srgbClr val="FA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fi-FI" sz="3200" b="1" smtClean="0">
                <a:solidFill>
                  <a:srgbClr val="000000"/>
                </a:solidFill>
                <a:cs typeface="Arial" charset="0"/>
              </a:rPr>
              <a:t> F</a:t>
            </a:r>
            <a:r>
              <a:rPr lang="fi-FI" sz="3200" b="1" baseline="-25000" smtClean="0">
                <a:solidFill>
                  <a:srgbClr val="000000"/>
                </a:solidFill>
                <a:cs typeface="Arial" charset="0"/>
              </a:rPr>
              <a:t>x</a:t>
            </a:r>
            <a:r>
              <a:rPr lang="fi-FI" sz="3200" b="1" smtClean="0">
                <a:solidFill>
                  <a:srgbClr val="000000"/>
                </a:solidFill>
                <a:cs typeface="Arial" charset="0"/>
              </a:rPr>
              <a:t> = ma</a:t>
            </a:r>
            <a:endParaRPr lang="el-GR" sz="32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4284663" y="1147763"/>
            <a:ext cx="2560637" cy="579437"/>
          </a:xfrm>
          <a:prstGeom prst="rect">
            <a:avLst/>
          </a:prstGeom>
          <a:solidFill>
            <a:srgbClr val="FA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200" b="1" smtClean="0">
                <a:solidFill>
                  <a:srgbClr val="000000"/>
                </a:solidFill>
              </a:rPr>
              <a:t>G</a:t>
            </a:r>
            <a:r>
              <a:rPr lang="fi-FI" sz="3200" b="1" baseline="-25000" smtClean="0">
                <a:solidFill>
                  <a:srgbClr val="000000"/>
                </a:solidFill>
              </a:rPr>
              <a:t>x</a:t>
            </a:r>
            <a:r>
              <a:rPr lang="fi-FI" sz="3200" b="1" smtClean="0">
                <a:solidFill>
                  <a:srgbClr val="000000"/>
                </a:solidFill>
              </a:rPr>
              <a:t> – F</a:t>
            </a:r>
            <a:r>
              <a:rPr lang="el-GR" sz="3200" b="1" baseline="-25000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sz="3200" b="1" smtClean="0">
                <a:solidFill>
                  <a:srgbClr val="000000"/>
                </a:solidFill>
                <a:cs typeface="Arial" charset="0"/>
              </a:rPr>
              <a:t> = ma</a:t>
            </a:r>
            <a:endParaRPr lang="el-GR" sz="32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979613" y="2133600"/>
            <a:ext cx="4349750" cy="519113"/>
          </a:xfrm>
          <a:prstGeom prst="rect">
            <a:avLst/>
          </a:prstGeom>
          <a:solidFill>
            <a:srgbClr val="FA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mgsin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 – 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mgcos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 = ma</a:t>
            </a:r>
            <a:endParaRPr lang="el-GR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979613" y="1989138"/>
            <a:ext cx="647700" cy="720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635375" y="2060575"/>
            <a:ext cx="792163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5508625" y="1989138"/>
            <a:ext cx="720725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476375" y="2997200"/>
            <a:ext cx="588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Supistetaan m pois, otetaan g eteen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95288" y="3716338"/>
            <a:ext cx="3422650" cy="519112"/>
          </a:xfrm>
          <a:prstGeom prst="rect">
            <a:avLst/>
          </a:prstGeom>
          <a:solidFill>
            <a:srgbClr val="FA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b="1" smtClean="0">
                <a:solidFill>
                  <a:srgbClr val="000000"/>
                </a:solidFill>
              </a:rPr>
              <a:t>g(sin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 – 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cos</a:t>
            </a:r>
            <a:r>
              <a:rPr lang="el-GR" b="1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fi-FI" b="1" smtClean="0">
                <a:solidFill>
                  <a:srgbClr val="000000"/>
                </a:solidFill>
                <a:cs typeface="Arial" charset="0"/>
              </a:rPr>
              <a:t>) = a</a:t>
            </a:r>
            <a:endParaRPr lang="el-GR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84213" y="4581525"/>
            <a:ext cx="6327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Kappale </a:t>
            </a:r>
            <a:r>
              <a:rPr lang="fi-FI" b="1" smtClean="0">
                <a:solidFill>
                  <a:srgbClr val="000000"/>
                </a:solidFill>
              </a:rPr>
              <a:t>ei lähde liukumaan</a:t>
            </a:r>
            <a:r>
              <a:rPr lang="fi-FI" smtClean="0">
                <a:solidFill>
                  <a:srgbClr val="000000"/>
                </a:solidFill>
              </a:rPr>
              <a:t>, jos a = 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Tällöin sin</a:t>
            </a: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fi-FI" smtClean="0">
                <a:solidFill>
                  <a:srgbClr val="000000"/>
                </a:solidFill>
                <a:cs typeface="Arial" charset="0"/>
              </a:rPr>
              <a:t> – </a:t>
            </a:r>
            <a:r>
              <a:rPr lang="el-GR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smtClean="0">
                <a:solidFill>
                  <a:srgbClr val="000000"/>
                </a:solidFill>
                <a:cs typeface="Arial" charset="0"/>
              </a:rPr>
              <a:t>cos</a:t>
            </a:r>
            <a:r>
              <a:rPr lang="el-GR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fi-FI" smtClean="0">
                <a:solidFill>
                  <a:srgbClr val="000000"/>
                </a:solidFill>
                <a:cs typeface="Arial" charset="0"/>
              </a:rPr>
              <a:t> = 0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427538" y="3595688"/>
            <a:ext cx="4340225" cy="641350"/>
          </a:xfrm>
          <a:prstGeom prst="rect">
            <a:avLst/>
          </a:prstGeom>
          <a:solidFill>
            <a:srgbClr val="FAF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 b="1" smtClean="0">
                <a:solidFill>
                  <a:srgbClr val="000000"/>
                </a:solidFill>
              </a:rPr>
              <a:t>a = g(sin</a:t>
            </a:r>
            <a:r>
              <a:rPr lang="el-GR" sz="3600" b="1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fi-FI" sz="3600" b="1" smtClean="0">
                <a:solidFill>
                  <a:srgbClr val="000000"/>
                </a:solidFill>
                <a:cs typeface="Arial" charset="0"/>
              </a:rPr>
              <a:t> – </a:t>
            </a:r>
            <a:r>
              <a:rPr lang="el-GR" sz="3600" b="1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sz="3600" b="1" smtClean="0">
                <a:solidFill>
                  <a:srgbClr val="000000"/>
                </a:solidFill>
                <a:cs typeface="Arial" charset="0"/>
              </a:rPr>
              <a:t>cos</a:t>
            </a:r>
            <a:r>
              <a:rPr lang="el-GR" sz="3600" b="1" smtClean="0">
                <a:solidFill>
                  <a:srgbClr val="000000"/>
                </a:solidFill>
                <a:cs typeface="Arial" charset="0"/>
              </a:rPr>
              <a:t>α</a:t>
            </a:r>
            <a:r>
              <a:rPr lang="fi-FI" sz="3600" b="1" smtClean="0">
                <a:solidFill>
                  <a:srgbClr val="000000"/>
                </a:solidFill>
                <a:cs typeface="Arial" charset="0"/>
              </a:rPr>
              <a:t>)</a:t>
            </a:r>
            <a:endParaRPr lang="el-GR" sz="36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55650" y="5734050"/>
            <a:ext cx="472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Tällöin lepokitkakerroin </a:t>
            </a:r>
            <a:r>
              <a:rPr lang="el-GR" smtClean="0">
                <a:solidFill>
                  <a:srgbClr val="000000"/>
                </a:solidFill>
                <a:cs typeface="Arial" charset="0"/>
              </a:rPr>
              <a:t>μ</a:t>
            </a:r>
            <a:r>
              <a:rPr lang="fi-FI" smtClean="0">
                <a:solidFill>
                  <a:srgbClr val="000000"/>
                </a:solidFill>
                <a:cs typeface="Arial" charset="0"/>
              </a:rPr>
              <a:t> on:</a:t>
            </a:r>
            <a:endParaRPr lang="el-GR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5651500" y="5408613"/>
          <a:ext cx="3313113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1117115" imgH="393529" progId="Equation.DSMT4">
                  <p:embed/>
                </p:oleObj>
              </mc:Choice>
              <mc:Fallback>
                <p:oleObj name="Equation" r:id="rId3" imgW="111711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408613"/>
                        <a:ext cx="3313113" cy="1166812"/>
                      </a:xfrm>
                      <a:prstGeom prst="rect">
                        <a:avLst/>
                      </a:prstGeom>
                      <a:solidFill>
                        <a:srgbClr val="FAFA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16"/>
          <p:cNvSpPr txBox="1">
            <a:spLocks noChangeArrowheads="1"/>
          </p:cNvSpPr>
          <p:nvPr/>
        </p:nvSpPr>
        <p:spPr bwMode="auto">
          <a:xfrm>
            <a:off x="592138" y="157163"/>
            <a:ext cx="4203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000000"/>
                </a:solidFill>
              </a:rPr>
              <a:t>Kaltevan tason liikeyhtälö</a:t>
            </a:r>
          </a:p>
        </p:txBody>
      </p:sp>
    </p:spTree>
    <p:extLst>
      <p:ext uri="{BB962C8B-B14F-4D97-AF65-F5344CB8AC3E}">
        <p14:creationId xmlns:p14="http://schemas.microsoft.com/office/powerpoint/2010/main" val="18874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/>
      <p:bldP spid="5131" grpId="0" animBg="1"/>
      <p:bldP spid="5132" grpId="0"/>
      <p:bldP spid="5133" grpId="0" animBg="1"/>
      <p:bldP spid="5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PAINOVOIMA</a:t>
            </a:r>
            <a:endParaRPr lang="en-GB" smtClean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709613" y="1219200"/>
            <a:ext cx="7723187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Maapallon pinnalla painovoima G lasketaan kaavalla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	</a:t>
            </a:r>
            <a:r>
              <a:rPr lang="fi-FI" sz="4000">
                <a:solidFill>
                  <a:srgbClr val="000000"/>
                </a:solidFill>
              </a:rPr>
              <a:t>G = m </a:t>
            </a:r>
            <a:r>
              <a:rPr lang="fi-FI" sz="4000">
                <a:solidFill>
                  <a:srgbClr val="000000"/>
                </a:solidFill>
                <a:cs typeface="Times New Roman" pitchFamily="18" charset="0"/>
              </a:rPr>
              <a:t>• g = m • 9,81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2800">
              <a:solidFill>
                <a:srgbClr val="000000"/>
              </a:solidFill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jossa m on massa kilogrammoina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ja g=9,81 m/s</a:t>
            </a:r>
            <a:r>
              <a:rPr lang="fi-FI" sz="2800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 on painovoiman putouskiihtyvyys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i-FI" sz="2400">
              <a:solidFill>
                <a:srgbClr val="000000"/>
              </a:solidFill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Käytännössä päässälaskuna painovoima saadaan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  <a:cs typeface="Times New Roman" pitchFamily="18" charset="0"/>
              </a:rPr>
              <a:t>newtoneina, kun kilot kerrotaan luvulla 10</a:t>
            </a:r>
            <a:endParaRPr lang="fi-FI" sz="2800">
              <a:solidFill>
                <a:srgbClr val="000000"/>
              </a:solidFill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46125" y="5248275"/>
            <a:ext cx="796607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Esim. 57 kg massaiseen Liisaan kohdistuu painovoima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	</a:t>
            </a:r>
            <a:r>
              <a:rPr lang="fi-FI" sz="3600">
                <a:solidFill>
                  <a:srgbClr val="000000"/>
                </a:solidFill>
              </a:rPr>
              <a:t>G = 57 kg</a:t>
            </a: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• 9,81 m/s</a:t>
            </a:r>
            <a:r>
              <a:rPr lang="fi-FI" sz="3600" baseline="3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 = 560 N</a:t>
            </a:r>
            <a:endParaRPr lang="fi-FI" sz="3600">
              <a:solidFill>
                <a:srgbClr val="000000"/>
              </a:solidFill>
            </a:endParaRPr>
          </a:p>
        </p:txBody>
      </p:sp>
      <p:sp>
        <p:nvSpPr>
          <p:cNvPr id="164869" name="Line 5"/>
          <p:cNvSpPr>
            <a:spLocks noChangeShapeType="1"/>
          </p:cNvSpPr>
          <p:nvPr/>
        </p:nvSpPr>
        <p:spPr bwMode="auto">
          <a:xfrm>
            <a:off x="2700338" y="2708275"/>
            <a:ext cx="71437" cy="4333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 flipH="1">
            <a:off x="2484438" y="2708275"/>
            <a:ext cx="863600" cy="8651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utoUpdateAnimBg="0"/>
      <p:bldP spid="164869" grpId="0" animBg="1"/>
      <p:bldP spid="1648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MEKANIIKAN PERUSLAIT</a:t>
            </a:r>
            <a:endParaRPr lang="en-GB" smtClean="0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1447800" y="1219200"/>
            <a:ext cx="564356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000" b="1">
                <a:solidFill>
                  <a:srgbClr val="000000"/>
                </a:solidFill>
              </a:rPr>
              <a:t>JATKAVUUDEN LAKI</a:t>
            </a:r>
            <a:r>
              <a:rPr lang="fi-FI" sz="4000">
                <a:solidFill>
                  <a:srgbClr val="000000"/>
                </a:solidFill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600">
                <a:solidFill>
                  <a:srgbClr val="000000"/>
                </a:solidFill>
              </a:rPr>
              <a:t>(Newtonin I laki)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1050925" y="3092450"/>
            <a:ext cx="6584950" cy="22891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Jos kappaleeseen ei vaikuta mitään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voimia, kappale pysyy levossa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tai jatkaa suoraviivaista liikettään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muuttumattomalla nopeudella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746125" y="5756275"/>
            <a:ext cx="6699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Tunnetaan myös nimellä massan HITAUDEN LAKI,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400">
                <a:solidFill>
                  <a:srgbClr val="000000"/>
                </a:solidFill>
              </a:rPr>
              <a:t>koska </a:t>
            </a:r>
            <a:r>
              <a:rPr lang="fi-FI" sz="2400" b="1">
                <a:solidFill>
                  <a:srgbClr val="000000"/>
                </a:solidFill>
              </a:rPr>
              <a:t>massa vastustaa liiketilansa muutoksia</a:t>
            </a:r>
            <a:r>
              <a:rPr lang="fi-FI" sz="2400">
                <a:solidFill>
                  <a:srgbClr val="000000"/>
                </a:solidFill>
              </a:rPr>
              <a:t>.</a:t>
            </a: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nimBg="1"/>
      <p:bldP spid="16589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MEKANIIKAN PERUSLAIT</a:t>
            </a:r>
            <a:endParaRPr lang="en-GB" smtClean="0"/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1050925" y="1901825"/>
            <a:ext cx="674528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000" b="1">
                <a:solidFill>
                  <a:srgbClr val="000000"/>
                </a:solidFill>
              </a:rPr>
              <a:t>DYNAMIIKAN PERUSLAKI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3600">
                <a:solidFill>
                  <a:srgbClr val="000000"/>
                </a:solidFill>
              </a:rPr>
              <a:t>(Newtonin II laki)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914400" y="3429000"/>
            <a:ext cx="776128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000">
                <a:solidFill>
                  <a:srgbClr val="000000"/>
                </a:solidFill>
              </a:rPr>
              <a:t>VOIMA = MASSA </a:t>
            </a:r>
            <a:r>
              <a:rPr lang="fi-FI" sz="4000">
                <a:solidFill>
                  <a:srgbClr val="000000"/>
                </a:solidFill>
                <a:cs typeface="Times New Roman" pitchFamily="18" charset="0"/>
              </a:rPr>
              <a:t>• KIIHTYVYYS</a:t>
            </a:r>
            <a:endParaRPr lang="en-GB" sz="4000">
              <a:solidFill>
                <a:srgbClr val="000000"/>
              </a:solidFill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3048000" y="4724400"/>
            <a:ext cx="22479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400">
                <a:solidFill>
                  <a:srgbClr val="000000"/>
                </a:solidFill>
              </a:rPr>
              <a:t>F = m </a:t>
            </a:r>
            <a:r>
              <a:rPr lang="fi-FI" sz="4400">
                <a:solidFill>
                  <a:srgbClr val="000000"/>
                </a:solidFill>
                <a:cs typeface="Times New Roman" pitchFamily="18" charset="0"/>
              </a:rPr>
              <a:t>• a</a:t>
            </a:r>
            <a:endParaRPr lang="en-GB" sz="4400">
              <a:solidFill>
                <a:srgbClr val="000000"/>
              </a:solidFill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669925" y="5657850"/>
            <a:ext cx="7593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Vain voima voi aikaansaada kiihtyvyyttä, siis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muuttaa kappaleen </a:t>
            </a:r>
            <a:r>
              <a:rPr lang="fi-FI" b="1">
                <a:solidFill>
                  <a:srgbClr val="000000"/>
                </a:solidFill>
              </a:rPr>
              <a:t>nopeutta</a:t>
            </a:r>
            <a:r>
              <a:rPr lang="fi-FI">
                <a:solidFill>
                  <a:srgbClr val="000000"/>
                </a:solidFill>
              </a:rPr>
              <a:t> tai </a:t>
            </a:r>
            <a:r>
              <a:rPr lang="fi-FI" b="1">
                <a:solidFill>
                  <a:srgbClr val="000000"/>
                </a:solidFill>
              </a:rPr>
              <a:t>suuntaa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 flipH="1">
            <a:off x="5292725" y="4149725"/>
            <a:ext cx="792163" cy="9350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4067175" y="4076700"/>
            <a:ext cx="144463" cy="7921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2411413" y="4149725"/>
            <a:ext cx="720725" cy="6477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2339975" y="4076700"/>
            <a:ext cx="792163" cy="7921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grpSp>
        <p:nvGrpSpPr>
          <p:cNvPr id="166925" name="Group 13"/>
          <p:cNvGrpSpPr>
            <a:grpSpLocks/>
          </p:cNvGrpSpPr>
          <p:nvPr/>
        </p:nvGrpSpPr>
        <p:grpSpPr bwMode="auto">
          <a:xfrm>
            <a:off x="6372225" y="4149725"/>
            <a:ext cx="2463800" cy="1289050"/>
            <a:chOff x="4014" y="2614"/>
            <a:chExt cx="1552" cy="812"/>
          </a:xfrm>
        </p:grpSpPr>
        <p:graphicFrame>
          <p:nvGraphicFramePr>
            <p:cNvPr id="74764" name="Object 11"/>
            <p:cNvGraphicFramePr>
              <a:graphicFrameLocks noChangeAspect="1"/>
            </p:cNvGraphicFramePr>
            <p:nvPr/>
          </p:nvGraphicFramePr>
          <p:xfrm>
            <a:off x="4014" y="2966"/>
            <a:ext cx="1497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3" imgW="825500" imgH="254000" progId="Equation.DSMT4">
                    <p:embed/>
                  </p:oleObj>
                </mc:Choice>
                <mc:Fallback>
                  <p:oleObj name="Equation" r:id="rId3" imgW="8255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966"/>
                          <a:ext cx="1497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765" name="Text Box 12"/>
            <p:cNvSpPr txBox="1">
              <a:spLocks noChangeArrowheads="1"/>
            </p:cNvSpPr>
            <p:nvPr/>
          </p:nvSpPr>
          <p:spPr bwMode="auto">
            <a:xfrm>
              <a:off x="4014" y="2614"/>
              <a:ext cx="15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i-FI">
                  <a:solidFill>
                    <a:srgbClr val="000000"/>
                  </a:solidFill>
                </a:rPr>
                <a:t>taulukkokirja: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7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  <p:bldP spid="166916" grpId="0" animBg="1"/>
      <p:bldP spid="166917" grpId="0" animBg="1"/>
      <p:bldP spid="166918" grpId="0" autoUpdateAnimBg="0"/>
      <p:bldP spid="166919" grpId="0" animBg="1"/>
      <p:bldP spid="166920" grpId="0" animBg="1"/>
      <p:bldP spid="166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smtClean="0"/>
              <a:t>MEKANIIKAN PERUSLAIT</a:t>
            </a:r>
            <a:br>
              <a:rPr lang="fi-FI" smtClean="0"/>
            </a:br>
            <a:r>
              <a:rPr lang="fi-FI" smtClean="0"/>
              <a:t>Dynamiikan peruslain F=m</a:t>
            </a:r>
            <a:r>
              <a:rPr lang="fi-FI" smtClean="0">
                <a:cs typeface="Times New Roman" pitchFamily="18" charset="0"/>
              </a:rPr>
              <a:t>•a</a:t>
            </a:r>
            <a:br>
              <a:rPr lang="fi-FI" smtClean="0">
                <a:cs typeface="Times New Roman" pitchFamily="18" charset="0"/>
              </a:rPr>
            </a:br>
            <a:r>
              <a:rPr lang="fi-FI" smtClean="0">
                <a:cs typeface="Times New Roman" pitchFamily="18" charset="0"/>
              </a:rPr>
              <a:t>seurauksia:</a:t>
            </a:r>
            <a:endParaRPr lang="en-GB" smtClean="0"/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858361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Jos tunnemme tarkasti kappaleeseen vaikuttavat </a:t>
            </a:r>
            <a:r>
              <a:rPr lang="fi-FI" b="1">
                <a:solidFill>
                  <a:srgbClr val="000000"/>
                </a:solidFill>
              </a:rPr>
              <a:t>voimat </a:t>
            </a:r>
            <a:r>
              <a:rPr lang="fi-FI">
                <a:solidFill>
                  <a:srgbClr val="000000"/>
                </a:solidFill>
              </a:rPr>
              <a:t>suuruuksineen ja suuntineen sekä kappaleen sijainnin ja nopeuden tiettynä hetkenä,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voimme laskea tarkasti: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1979613" y="3933825"/>
            <a:ext cx="56562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>
                <a:solidFill>
                  <a:srgbClr val="000000"/>
                </a:solidFill>
              </a:rPr>
              <a:t>kappaleen saaman </a:t>
            </a:r>
            <a:r>
              <a:rPr lang="fi-FI" b="1">
                <a:solidFill>
                  <a:srgbClr val="000000"/>
                </a:solidFill>
              </a:rPr>
              <a:t>kiihtyvyyden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>
                <a:solidFill>
                  <a:srgbClr val="000000"/>
                </a:solidFill>
              </a:rPr>
              <a:t>kappaleen </a:t>
            </a:r>
            <a:r>
              <a:rPr lang="fi-FI" b="1">
                <a:solidFill>
                  <a:srgbClr val="000000"/>
                </a:solidFill>
              </a:rPr>
              <a:t>nopeuden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>
                <a:solidFill>
                  <a:srgbClr val="000000"/>
                </a:solidFill>
              </a:rPr>
              <a:t>kappaleen </a:t>
            </a:r>
            <a:r>
              <a:rPr lang="fi-FI" b="1">
                <a:solidFill>
                  <a:srgbClr val="000000"/>
                </a:solidFill>
              </a:rPr>
              <a:t>sijainnin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395288" y="5373688"/>
            <a:ext cx="3440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minä hetkenä hyvänsä</a:t>
            </a:r>
            <a:r>
              <a:rPr lang="fi-FI">
                <a:solidFill>
                  <a:srgbClr val="000000"/>
                </a:solidFill>
              </a:rPr>
              <a:t>.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04800" y="5816600"/>
            <a:ext cx="7704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Kappaleen rata on siis ikään kuin </a:t>
            </a:r>
            <a:r>
              <a:rPr lang="fi-FI" sz="2800" b="1">
                <a:solidFill>
                  <a:srgbClr val="000000"/>
                </a:solidFill>
              </a:rPr>
              <a:t>ennalta määrätty,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 b="1">
                <a:solidFill>
                  <a:srgbClr val="000000"/>
                </a:solidFill>
              </a:rPr>
              <a:t>täysin ennustettavissa ja laskettavissa oleva.</a:t>
            </a:r>
            <a:endParaRPr lang="en-GB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autoUpdateAnimBg="0"/>
      <p:bldP spid="167940" grpId="0" autoUpdateAnimBg="0"/>
      <p:bldP spid="167941" grpId="0" autoUpdateAnimBg="0"/>
      <p:bldP spid="1679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i-FI" sz="4000" smtClean="0"/>
              <a:t>VOIMAN AIKAANSAAMAN KIIHTYVYYDEN LASKEMINEN</a:t>
            </a:r>
            <a:endParaRPr lang="en-GB" sz="4000" smtClean="0"/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2819400" y="2438400"/>
            <a:ext cx="2743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</a:rPr>
              <a:t>m = 50 kg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5562600" y="28956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sz="3200">
              <a:solidFill>
                <a:srgbClr val="000000"/>
              </a:solidFill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613525" y="2076450"/>
            <a:ext cx="1846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F = 200 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219200" y="3686175"/>
            <a:ext cx="2058988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4000">
                <a:solidFill>
                  <a:srgbClr val="000000"/>
                </a:solidFill>
              </a:rPr>
              <a:t>F = m </a:t>
            </a:r>
            <a:r>
              <a:rPr lang="fi-FI" sz="4000">
                <a:solidFill>
                  <a:srgbClr val="000000"/>
                </a:solidFill>
                <a:cs typeface="Times New Roman" pitchFamily="18" charset="0"/>
              </a:rPr>
              <a:t>• a</a:t>
            </a:r>
            <a:endParaRPr lang="en-GB" sz="4000">
              <a:solidFill>
                <a:srgbClr val="000000"/>
              </a:solidFill>
            </a:endParaRP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733800" y="3711575"/>
            <a:ext cx="5143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josta saadaan kiihtyvyydeksi a</a:t>
            </a:r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395288" y="4581525"/>
          <a:ext cx="75676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2997200" imgH="431800" progId="Equation.DSMT4">
                  <p:embed/>
                </p:oleObj>
              </mc:Choice>
              <mc:Fallback>
                <p:oleObj name="Equation" r:id="rId4" imgW="299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1525"/>
                        <a:ext cx="756761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838200" y="5715000"/>
            <a:ext cx="74660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Kappaleen nopeus alkaa kasvaa joka sekunti 4 m/s.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10 sekunnin kuluttua nopeus on kasvanut jo 40 m/s</a:t>
            </a:r>
            <a:endParaRPr lang="en-GB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animBg="1" autoUpdateAnimBg="0"/>
      <p:bldP spid="168964" grpId="0" animBg="1"/>
      <p:bldP spid="168965" grpId="0" autoUpdateAnimBg="0"/>
      <p:bldP spid="168966" grpId="0" animBg="1" autoUpdateAnimBg="0"/>
      <p:bldP spid="168967" grpId="0" autoUpdateAnimBg="0"/>
      <p:bldP spid="16896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749458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>
                <a:solidFill>
                  <a:srgbClr val="000000"/>
                </a:solidFill>
              </a:rPr>
              <a:t>Aapo, 60 kg, kiihdyttää mopolla 1,2 m/s</a:t>
            </a:r>
            <a:r>
              <a:rPr lang="fi-FI" baseline="30000">
                <a:solidFill>
                  <a:srgbClr val="000000"/>
                </a:solidFill>
              </a:rPr>
              <a:t>2</a:t>
            </a:r>
            <a:r>
              <a:rPr lang="fi-FI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a) kuinka suurella voimalla Aapon on pidettävä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    kiinni Moposta, jotta hän pysyy mopon mukana?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539750" y="2924175"/>
            <a:ext cx="8208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b) Aapo kiihdyttää 5 sekuntia. Mikä on Mopon nopeus?</a:t>
            </a:r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/>
        </p:nvGraphicFramePr>
        <p:xfrm>
          <a:off x="1979613" y="1628775"/>
          <a:ext cx="47513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1930400" imgH="393700" progId="Equation.DSMT4">
                  <p:embed/>
                </p:oleObj>
              </mc:Choice>
              <mc:Fallback>
                <p:oleObj name="Equation" r:id="rId3" imgW="1930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628775"/>
                        <a:ext cx="4751387" cy="9699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5" name="Object 7"/>
          <p:cNvGraphicFramePr>
            <a:graphicFrameLocks noChangeAspect="1"/>
          </p:cNvGraphicFramePr>
          <p:nvPr/>
        </p:nvGraphicFramePr>
        <p:xfrm>
          <a:off x="2051050" y="3500438"/>
          <a:ext cx="50403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2286000" imgH="609480" progId="Equation.DSMT4">
                  <p:embed/>
                </p:oleObj>
              </mc:Choice>
              <mc:Fallback>
                <p:oleObj name="Equation" r:id="rId5" imgW="22860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500438"/>
                        <a:ext cx="5040313" cy="1343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539750" y="5013325"/>
            <a:ext cx="8318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2800">
                <a:solidFill>
                  <a:srgbClr val="000000"/>
                </a:solidFill>
              </a:rPr>
              <a:t>c) Kuinka pitkän matkan Aapo ajaa kiihdytyksen aikana?</a:t>
            </a:r>
          </a:p>
        </p:txBody>
      </p:sp>
      <p:graphicFrame>
        <p:nvGraphicFramePr>
          <p:cNvPr id="222217" name="Object 9"/>
          <p:cNvGraphicFramePr>
            <a:graphicFrameLocks noChangeAspect="1"/>
          </p:cNvGraphicFramePr>
          <p:nvPr/>
        </p:nvGraphicFramePr>
        <p:xfrm>
          <a:off x="2555875" y="5589588"/>
          <a:ext cx="518477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2755900" imgH="571500" progId="Equation.DSMT4">
                  <p:embed/>
                </p:oleObj>
              </mc:Choice>
              <mc:Fallback>
                <p:oleObj name="Equation" r:id="rId7" imgW="27559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589588"/>
                        <a:ext cx="5184775" cy="10747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0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Liikennefysiikkaa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663575" y="2003425"/>
            <a:ext cx="617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Auto ajaa pusikkoon ja pysähtyy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663575" y="3011488"/>
            <a:ext cx="822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Kumpi on vaarallisempaa: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	a) pysähdys 1 m matkalla (äkkipysäys)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	b) pysähdys 10 m matkalla?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395288" y="4868863"/>
            <a:ext cx="7372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Vastaus: pysähdys 1 m matkalla, koska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               hidastuvuus on suurempi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735013" y="6035675"/>
            <a:ext cx="5126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sz="3600">
                <a:solidFill>
                  <a:srgbClr val="000000"/>
                </a:solidFill>
                <a:cs typeface="Times New Roman" pitchFamily="18" charset="0"/>
              </a:rPr>
              <a:t>Pysäytysvoima = F = m • a</a:t>
            </a:r>
          </a:p>
        </p:txBody>
      </p:sp>
    </p:spTree>
    <p:extLst>
      <p:ext uri="{BB962C8B-B14F-4D97-AF65-F5344CB8AC3E}">
        <p14:creationId xmlns:p14="http://schemas.microsoft.com/office/powerpoint/2010/main" val="14077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3" grpId="0"/>
      <p:bldP spid="171014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983</Words>
  <Application>Microsoft Office PowerPoint</Application>
  <PresentationFormat>Näytössä katseltava diaesitys (4:3)</PresentationFormat>
  <Paragraphs>257</Paragraphs>
  <Slides>28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6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36" baseType="lpstr">
      <vt:lpstr>Office-teema</vt:lpstr>
      <vt:lpstr>Default Design</vt:lpstr>
      <vt:lpstr>1_Default Design</vt:lpstr>
      <vt:lpstr>Edge</vt:lpstr>
      <vt:lpstr>1_Office-teema</vt:lpstr>
      <vt:lpstr>4_Oletusrakenne</vt:lpstr>
      <vt:lpstr>Equation</vt:lpstr>
      <vt:lpstr>Kaava</vt:lpstr>
      <vt:lpstr>Voima ja kiihtyvyys</vt:lpstr>
      <vt:lpstr>Mikä aiheuttaa kiihtyvyyttä?</vt:lpstr>
      <vt:lpstr>PAINOVOIMA</vt:lpstr>
      <vt:lpstr>MEKANIIKAN PERUSLAIT</vt:lpstr>
      <vt:lpstr>MEKANIIKAN PERUSLAIT</vt:lpstr>
      <vt:lpstr>MEKANIIKAN PERUSLAIT Dynamiikan peruslain F=m•a seurauksia:</vt:lpstr>
      <vt:lpstr>VOIMAN AIKAANSAAMAN KIIHTYVYYDEN LASKEMINEN</vt:lpstr>
      <vt:lpstr>PowerPoint-esitys</vt:lpstr>
      <vt:lpstr>Liikennefysiikkaa</vt:lpstr>
      <vt:lpstr>MARS ODYSSEY-luotaimen JARRUTUS</vt:lpstr>
      <vt:lpstr>MEKANIIKAN PERUSLAIT</vt:lpstr>
      <vt:lpstr>VOIMIEN YHTEENLASKU</vt:lpstr>
      <vt:lpstr>VOIMIEN YHTEENLASKU</vt:lpstr>
      <vt:lpstr>Maailmankaikkeuden perusvuorovaikutukset ,</vt:lpstr>
      <vt:lpstr>Miten ihmisen arkimaailmassa?</vt:lpstr>
      <vt:lpstr>PowerPoint-esitys</vt:lpstr>
      <vt:lpstr>Voimien summa = massa•kiihtyvyys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Raahen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 ja kiihtyvyys</dc:title>
  <dc:creator>fysiikka</dc:creator>
  <cp:lastModifiedBy>fysiikka</cp:lastModifiedBy>
  <cp:revision>10</cp:revision>
  <dcterms:created xsi:type="dcterms:W3CDTF">2012-10-11T05:39:10Z</dcterms:created>
  <dcterms:modified xsi:type="dcterms:W3CDTF">2012-10-17T06:37:52Z</dcterms:modified>
</cp:coreProperties>
</file>