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0" r:id="rId4"/>
    <p:sldId id="256" r:id="rId5"/>
    <p:sldId id="258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14" autoAdjust="0"/>
  </p:normalViewPr>
  <p:slideViewPr>
    <p:cSldViewPr>
      <p:cViewPr varScale="1">
        <p:scale>
          <a:sx n="71" d="100"/>
          <a:sy n="71" d="100"/>
        </p:scale>
        <p:origin x="-4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D19F9-A100-4F8A-AA31-C44574967F84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BD90-C1CB-4DD5-8698-DF062F59EE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2614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D19F9-A100-4F8A-AA31-C44574967F84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BD90-C1CB-4DD5-8698-DF062F59EE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5749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D19F9-A100-4F8A-AA31-C44574967F84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BD90-C1CB-4DD5-8698-DF062F59EE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8706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FA97A-BB23-44B7-8BF7-B9124D83353D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980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8136D-4B3B-4B98-AA38-3EA139C1AEE9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517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56C61-8655-40FE-AA49-DE299DCEF5C1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0539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84FEC-7B4A-4AB5-B813-FC3815BA37F3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521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C004B-A6F7-4BD5-B366-6F31C51EABB8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955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62FEE-CC62-4599-AE05-C8DE2C76F7F6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5166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4AFFA-47A1-44AD-9514-D5703519CF4A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3157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D6290-CD60-41A7-9F64-E3138897B292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47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D19F9-A100-4F8A-AA31-C44574967F84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BD90-C1CB-4DD5-8698-DF062F59EE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82422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C09BD-F313-4360-9674-6831BD1451B9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9157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6B809-B125-4928-88C2-A1A5AF19296D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3412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07105-4280-4D7C-A9DB-B87FB7A77D77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158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D19F9-A100-4F8A-AA31-C44574967F84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BD90-C1CB-4DD5-8698-DF062F59EE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8185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D19F9-A100-4F8A-AA31-C44574967F84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BD90-C1CB-4DD5-8698-DF062F59EE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2104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D19F9-A100-4F8A-AA31-C44574967F84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BD90-C1CB-4DD5-8698-DF062F59EE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0689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D19F9-A100-4F8A-AA31-C44574967F84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BD90-C1CB-4DD5-8698-DF062F59EE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8370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D19F9-A100-4F8A-AA31-C44574967F84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BD90-C1CB-4DD5-8698-DF062F59EE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8329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D19F9-A100-4F8A-AA31-C44574967F84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BD90-C1CB-4DD5-8698-DF062F59EE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777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D19F9-A100-4F8A-AA31-C44574967F84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BD90-C1CB-4DD5-8698-DF062F59EE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2698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D19F9-A100-4F8A-AA31-C44574967F84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8BD90-C1CB-4DD5-8698-DF062F59EE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0928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E0D175-D4D5-47D7-B055-BD0C0D063C78}" type="slidenum">
              <a:rPr 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458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image" Target="../media/image10.jpeg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971550" y="1916113"/>
            <a:ext cx="7561263" cy="356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fi-FI" sz="2400">
                <a:solidFill>
                  <a:srgbClr val="000000"/>
                </a:solidFill>
              </a:rPr>
              <a:t>Hissin lattialla seisoo henkilö, jonka massa on 65 kg. </a:t>
            </a:r>
            <a:br>
              <a:rPr lang="fi-FI" sz="2400">
                <a:solidFill>
                  <a:srgbClr val="000000"/>
                </a:solidFill>
              </a:rPr>
            </a:br>
            <a:r>
              <a:rPr lang="fi-FI" sz="2400">
                <a:solidFill>
                  <a:srgbClr val="000000"/>
                </a:solidFill>
              </a:rPr>
              <a:t>Millaisen voiman lattia kohdistaa henkilöön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fi-FI" sz="2400">
                <a:solidFill>
                  <a:srgbClr val="000000"/>
                </a:solidFill>
              </a:rPr>
              <a:t>a) hissi on paikallaan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fi-FI" sz="2400">
                <a:solidFill>
                  <a:srgbClr val="000000"/>
                </a:solidFill>
              </a:rPr>
              <a:t>b) hissi liikkuu ylöspäin tasaisella nopeudella 2,0 m/s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fi-FI" sz="2400">
                <a:solidFill>
                  <a:srgbClr val="000000"/>
                </a:solidFill>
              </a:rPr>
              <a:t>c) hissi liikkuu alaspäin tasaisella nopeudella 2,0 m/s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fi-FI" sz="2400">
                <a:solidFill>
                  <a:srgbClr val="000000"/>
                </a:solidFill>
              </a:rPr>
              <a:t>d) hissi liikkuu ylöspäin kiihtyvyydellä 2,0 m/s2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fi-FI" sz="2400">
                <a:solidFill>
                  <a:srgbClr val="000000"/>
                </a:solidFill>
              </a:rPr>
              <a:t>e) hissi liikkuu alaspäin kiihtyvyydellä 2,0 m/s2</a:t>
            </a:r>
          </a:p>
        </p:txBody>
      </p:sp>
    </p:spTree>
    <p:extLst>
      <p:ext uri="{BB962C8B-B14F-4D97-AF65-F5344CB8AC3E}">
        <p14:creationId xmlns:p14="http://schemas.microsoft.com/office/powerpoint/2010/main" val="413026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539750" y="260350"/>
            <a:ext cx="3808413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fi-FI" sz="2800">
                <a:solidFill>
                  <a:srgbClr val="000000"/>
                </a:solidFill>
              </a:rPr>
              <a:t>d) hissi liikkuu ylöspäin</a:t>
            </a:r>
          </a:p>
          <a:p>
            <a:pPr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</a:pPr>
            <a:r>
              <a:rPr lang="fi-FI" sz="2800">
                <a:solidFill>
                  <a:srgbClr val="000000"/>
                </a:solidFill>
              </a:rPr>
              <a:t> kiihtyvyydellä 2,0 m/s</a:t>
            </a:r>
            <a:r>
              <a:rPr lang="fi-FI" sz="2800" baseline="30000">
                <a:solidFill>
                  <a:srgbClr val="000000"/>
                </a:solidFill>
              </a:rPr>
              <a:t>2</a:t>
            </a:r>
            <a:endParaRPr lang="fi-FI" sz="2800">
              <a:solidFill>
                <a:srgbClr val="000000"/>
              </a:solidFill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395288" y="1341438"/>
            <a:ext cx="2479675" cy="2935287"/>
            <a:chOff x="10" y="890"/>
            <a:chExt cx="1562" cy="1849"/>
          </a:xfrm>
        </p:grpSpPr>
        <p:sp>
          <p:nvSpPr>
            <p:cNvPr id="28696" name="Rectangle 5"/>
            <p:cNvSpPr>
              <a:spLocks noChangeArrowheads="1"/>
            </p:cNvSpPr>
            <p:nvPr/>
          </p:nvSpPr>
          <p:spPr bwMode="auto">
            <a:xfrm>
              <a:off x="476" y="890"/>
              <a:ext cx="1088" cy="12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pic>
          <p:nvPicPr>
            <p:cNvPr id="28697" name="Picture 6" descr="j007871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" y="1026"/>
              <a:ext cx="507" cy="1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98" name="Line 7"/>
            <p:cNvSpPr>
              <a:spLocks noChangeShapeType="1"/>
            </p:cNvSpPr>
            <p:nvPr/>
          </p:nvSpPr>
          <p:spPr bwMode="auto">
            <a:xfrm>
              <a:off x="1020" y="1661"/>
              <a:ext cx="0" cy="817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28699" name="Text Box 8"/>
            <p:cNvSpPr txBox="1">
              <a:spLocks noChangeArrowheads="1"/>
            </p:cNvSpPr>
            <p:nvPr/>
          </p:nvSpPr>
          <p:spPr bwMode="auto">
            <a:xfrm>
              <a:off x="1144" y="2140"/>
              <a:ext cx="4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fi-FI">
                  <a:solidFill>
                    <a:srgbClr val="000000"/>
                  </a:solidFill>
                </a:rPr>
                <a:t>mg</a:t>
              </a:r>
            </a:p>
          </p:txBody>
        </p:sp>
        <p:sp>
          <p:nvSpPr>
            <p:cNvPr id="28700" name="Line 9"/>
            <p:cNvSpPr>
              <a:spLocks noChangeShapeType="1"/>
            </p:cNvSpPr>
            <p:nvPr/>
          </p:nvSpPr>
          <p:spPr bwMode="auto">
            <a:xfrm flipV="1">
              <a:off x="884" y="2024"/>
              <a:ext cx="0" cy="68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28701" name="Text Box 10"/>
            <p:cNvSpPr txBox="1">
              <a:spLocks noChangeArrowheads="1"/>
            </p:cNvSpPr>
            <p:nvPr/>
          </p:nvSpPr>
          <p:spPr bwMode="auto">
            <a:xfrm>
              <a:off x="509" y="2412"/>
              <a:ext cx="27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fi-FI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28702" name="Line 11"/>
            <p:cNvSpPr>
              <a:spLocks noChangeShapeType="1"/>
            </p:cNvSpPr>
            <p:nvPr/>
          </p:nvSpPr>
          <p:spPr bwMode="auto">
            <a:xfrm flipV="1">
              <a:off x="295" y="1298"/>
              <a:ext cx="0" cy="4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28703" name="Text Box 12"/>
            <p:cNvSpPr txBox="1">
              <a:spLocks noChangeArrowheads="1"/>
            </p:cNvSpPr>
            <p:nvPr/>
          </p:nvSpPr>
          <p:spPr bwMode="auto">
            <a:xfrm>
              <a:off x="10" y="1369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fi-FI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28704" name="Text Box 13"/>
            <p:cNvSpPr txBox="1">
              <a:spLocks noChangeArrowheads="1"/>
            </p:cNvSpPr>
            <p:nvPr/>
          </p:nvSpPr>
          <p:spPr bwMode="auto">
            <a:xfrm>
              <a:off x="191" y="915"/>
              <a:ext cx="24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fi-FI">
                  <a:solidFill>
                    <a:srgbClr val="000000"/>
                  </a:solidFill>
                </a:rPr>
                <a:t>+</a:t>
              </a:r>
            </a:p>
          </p:txBody>
        </p:sp>
        <p:sp>
          <p:nvSpPr>
            <p:cNvPr id="28705" name="Text Box 14"/>
            <p:cNvSpPr txBox="1">
              <a:spLocks noChangeArrowheads="1"/>
            </p:cNvSpPr>
            <p:nvPr/>
          </p:nvSpPr>
          <p:spPr bwMode="auto">
            <a:xfrm>
              <a:off x="204" y="1797"/>
              <a:ext cx="19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fi-FI">
                  <a:solidFill>
                    <a:srgbClr val="000000"/>
                  </a:solidFill>
                </a:rPr>
                <a:t>-</a:t>
              </a:r>
            </a:p>
          </p:txBody>
        </p:sp>
      </p:grp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447675" y="4621213"/>
            <a:ext cx="13239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cs typeface="Arial" charset="0"/>
              </a:rPr>
              <a:t>Σ</a:t>
            </a:r>
            <a:r>
              <a:rPr lang="fi-FI">
                <a:solidFill>
                  <a:srgbClr val="000000"/>
                </a:solidFill>
                <a:cs typeface="Arial" charset="0"/>
              </a:rPr>
              <a:t>F=ma</a:t>
            </a:r>
            <a:endParaRPr lang="el-GR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447675" y="5197475"/>
            <a:ext cx="2152650" cy="519113"/>
          </a:xfrm>
          <a:prstGeom prst="rect">
            <a:avLst/>
          </a:prstGeom>
          <a:solidFill>
            <a:srgbClr val="FFFF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i-FI">
                <a:solidFill>
                  <a:srgbClr val="000000"/>
                </a:solidFill>
              </a:rPr>
              <a:t>N - mg = ma</a:t>
            </a:r>
          </a:p>
        </p:txBody>
      </p:sp>
      <p:sp>
        <p:nvSpPr>
          <p:cNvPr id="28678" name="Line 17"/>
          <p:cNvSpPr>
            <a:spLocks noChangeShapeType="1"/>
          </p:cNvSpPr>
          <p:nvPr/>
        </p:nvSpPr>
        <p:spPr bwMode="auto">
          <a:xfrm>
            <a:off x="4356100" y="188913"/>
            <a:ext cx="0" cy="6480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395288" y="5949950"/>
            <a:ext cx="3597275" cy="519113"/>
          </a:xfrm>
          <a:prstGeom prst="rect">
            <a:avLst/>
          </a:prstGeom>
          <a:solidFill>
            <a:srgbClr val="FFFF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i-FI">
                <a:solidFill>
                  <a:srgbClr val="000000"/>
                </a:solidFill>
              </a:rPr>
              <a:t>N = mg + ma = 770 N</a:t>
            </a:r>
          </a:p>
        </p:txBody>
      </p:sp>
      <p:sp>
        <p:nvSpPr>
          <p:cNvPr id="28680" name="Text Box 19"/>
          <p:cNvSpPr txBox="1">
            <a:spLocks noChangeArrowheads="1"/>
          </p:cNvSpPr>
          <p:nvPr/>
        </p:nvSpPr>
        <p:spPr bwMode="auto">
          <a:xfrm>
            <a:off x="4500563" y="188913"/>
            <a:ext cx="3829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i-FI">
                <a:solidFill>
                  <a:srgbClr val="000000"/>
                </a:solidFill>
              </a:rPr>
              <a:t>e) hissi liikkuu alaspäin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i-FI">
                <a:solidFill>
                  <a:srgbClr val="000000"/>
                </a:solidFill>
              </a:rPr>
              <a:t> kiihtyvyydellä 2,0 m/s</a:t>
            </a:r>
            <a:r>
              <a:rPr lang="fi-FI" baseline="30000">
                <a:solidFill>
                  <a:srgbClr val="000000"/>
                </a:solidFill>
              </a:rPr>
              <a:t>2</a:t>
            </a:r>
            <a:endParaRPr lang="fi-FI">
              <a:solidFill>
                <a:srgbClr val="000000"/>
              </a:solidFill>
            </a:endParaRPr>
          </a:p>
        </p:txBody>
      </p: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5056188" y="1484313"/>
            <a:ext cx="2644775" cy="2935287"/>
            <a:chOff x="3185" y="935"/>
            <a:chExt cx="1666" cy="1849"/>
          </a:xfrm>
        </p:grpSpPr>
        <p:sp>
          <p:nvSpPr>
            <p:cNvPr id="28686" name="Rectangle 20"/>
            <p:cNvSpPr>
              <a:spLocks noChangeArrowheads="1"/>
            </p:cNvSpPr>
            <p:nvPr/>
          </p:nvSpPr>
          <p:spPr bwMode="auto">
            <a:xfrm>
              <a:off x="3755" y="935"/>
              <a:ext cx="1088" cy="12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pic>
          <p:nvPicPr>
            <p:cNvPr id="28687" name="Picture 21" descr="j007871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27" y="1071"/>
              <a:ext cx="507" cy="1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88" name="Line 22"/>
            <p:cNvSpPr>
              <a:spLocks noChangeShapeType="1"/>
            </p:cNvSpPr>
            <p:nvPr/>
          </p:nvSpPr>
          <p:spPr bwMode="auto">
            <a:xfrm>
              <a:off x="4299" y="1706"/>
              <a:ext cx="0" cy="817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28689" name="Text Box 23"/>
            <p:cNvSpPr txBox="1">
              <a:spLocks noChangeArrowheads="1"/>
            </p:cNvSpPr>
            <p:nvPr/>
          </p:nvSpPr>
          <p:spPr bwMode="auto">
            <a:xfrm>
              <a:off x="4423" y="2185"/>
              <a:ext cx="4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fi-FI">
                  <a:solidFill>
                    <a:srgbClr val="000000"/>
                  </a:solidFill>
                </a:rPr>
                <a:t>mg</a:t>
              </a:r>
            </a:p>
          </p:txBody>
        </p:sp>
        <p:sp>
          <p:nvSpPr>
            <p:cNvPr id="28690" name="Line 24"/>
            <p:cNvSpPr>
              <a:spLocks noChangeShapeType="1"/>
            </p:cNvSpPr>
            <p:nvPr/>
          </p:nvSpPr>
          <p:spPr bwMode="auto">
            <a:xfrm flipV="1">
              <a:off x="4163" y="2069"/>
              <a:ext cx="0" cy="68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28691" name="Text Box 25"/>
            <p:cNvSpPr txBox="1">
              <a:spLocks noChangeArrowheads="1"/>
            </p:cNvSpPr>
            <p:nvPr/>
          </p:nvSpPr>
          <p:spPr bwMode="auto">
            <a:xfrm>
              <a:off x="3788" y="2457"/>
              <a:ext cx="27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fi-FI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28692" name="Line 26"/>
            <p:cNvSpPr>
              <a:spLocks noChangeShapeType="1"/>
            </p:cNvSpPr>
            <p:nvPr/>
          </p:nvSpPr>
          <p:spPr bwMode="auto">
            <a:xfrm flipV="1">
              <a:off x="3574" y="1343"/>
              <a:ext cx="0" cy="4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28693" name="Text Box 27"/>
            <p:cNvSpPr txBox="1">
              <a:spLocks noChangeArrowheads="1"/>
            </p:cNvSpPr>
            <p:nvPr/>
          </p:nvSpPr>
          <p:spPr bwMode="auto">
            <a:xfrm>
              <a:off x="3470" y="960"/>
              <a:ext cx="19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fi-FI">
                  <a:solidFill>
                    <a:srgbClr val="000000"/>
                  </a:solidFill>
                </a:rPr>
                <a:t>-</a:t>
              </a:r>
            </a:p>
          </p:txBody>
        </p:sp>
        <p:sp>
          <p:nvSpPr>
            <p:cNvPr id="28694" name="Text Box 28"/>
            <p:cNvSpPr txBox="1">
              <a:spLocks noChangeArrowheads="1"/>
            </p:cNvSpPr>
            <p:nvPr/>
          </p:nvSpPr>
          <p:spPr bwMode="auto">
            <a:xfrm>
              <a:off x="3470" y="1842"/>
              <a:ext cx="24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fi-FI">
                  <a:solidFill>
                    <a:srgbClr val="000000"/>
                  </a:solidFill>
                </a:rPr>
                <a:t>+</a:t>
              </a:r>
            </a:p>
          </p:txBody>
        </p:sp>
        <p:sp>
          <p:nvSpPr>
            <p:cNvPr id="28695" name="Text Box 30"/>
            <p:cNvSpPr txBox="1">
              <a:spLocks noChangeArrowheads="1"/>
            </p:cNvSpPr>
            <p:nvPr/>
          </p:nvSpPr>
          <p:spPr bwMode="auto">
            <a:xfrm>
              <a:off x="3185" y="1369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fi-FI">
                  <a:solidFill>
                    <a:srgbClr val="000000"/>
                  </a:solidFill>
                </a:rPr>
                <a:t>a</a:t>
              </a:r>
            </a:p>
          </p:txBody>
        </p:sp>
      </p:grpSp>
      <p:sp>
        <p:nvSpPr>
          <p:cNvPr id="49185" name="Text Box 33"/>
          <p:cNvSpPr txBox="1">
            <a:spLocks noChangeArrowheads="1"/>
          </p:cNvSpPr>
          <p:nvPr/>
        </p:nvSpPr>
        <p:spPr bwMode="auto">
          <a:xfrm>
            <a:off x="6011863" y="4508500"/>
            <a:ext cx="1323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cs typeface="Arial" charset="0"/>
              </a:rPr>
              <a:t>Σ</a:t>
            </a:r>
            <a:r>
              <a:rPr lang="fi-FI">
                <a:solidFill>
                  <a:srgbClr val="000000"/>
                </a:solidFill>
                <a:cs typeface="Arial" charset="0"/>
              </a:rPr>
              <a:t>F=ma</a:t>
            </a:r>
            <a:endParaRPr lang="el-GR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9186" name="Text Box 34"/>
          <p:cNvSpPr txBox="1">
            <a:spLocks noChangeArrowheads="1"/>
          </p:cNvSpPr>
          <p:nvPr/>
        </p:nvSpPr>
        <p:spPr bwMode="auto">
          <a:xfrm>
            <a:off x="5200650" y="5197475"/>
            <a:ext cx="2232025" cy="519113"/>
          </a:xfrm>
          <a:prstGeom prst="rect">
            <a:avLst/>
          </a:prstGeom>
          <a:solidFill>
            <a:srgbClr val="FFFF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i-FI">
                <a:solidFill>
                  <a:srgbClr val="000000"/>
                </a:solidFill>
              </a:rPr>
              <a:t>mg – N = ma</a:t>
            </a:r>
          </a:p>
        </p:txBody>
      </p:sp>
      <p:sp>
        <p:nvSpPr>
          <p:cNvPr id="49188" name="Text Box 36"/>
          <p:cNvSpPr txBox="1">
            <a:spLocks noChangeArrowheads="1"/>
          </p:cNvSpPr>
          <p:nvPr/>
        </p:nvSpPr>
        <p:spPr bwMode="auto">
          <a:xfrm>
            <a:off x="4911725" y="5916613"/>
            <a:ext cx="3587750" cy="519112"/>
          </a:xfrm>
          <a:prstGeom prst="rect">
            <a:avLst/>
          </a:prstGeom>
          <a:solidFill>
            <a:srgbClr val="FFFF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i-FI">
                <a:solidFill>
                  <a:srgbClr val="000000"/>
                </a:solidFill>
              </a:rPr>
              <a:t>N = mg – ma = 510 N</a:t>
            </a:r>
          </a:p>
        </p:txBody>
      </p:sp>
      <p:sp>
        <p:nvSpPr>
          <p:cNvPr id="49189" name="Text Box 37"/>
          <p:cNvSpPr txBox="1">
            <a:spLocks noChangeArrowheads="1"/>
          </p:cNvSpPr>
          <p:nvPr/>
        </p:nvSpPr>
        <p:spPr bwMode="auto">
          <a:xfrm>
            <a:off x="2032000" y="4116388"/>
            <a:ext cx="2244725" cy="946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i-FI">
                <a:solidFill>
                  <a:srgbClr val="000000"/>
                </a:solidFill>
              </a:rPr>
              <a:t>ihminen aistii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i-FI">
                <a:solidFill>
                  <a:srgbClr val="000000"/>
                </a:solidFill>
              </a:rPr>
              <a:t>tukivoiman N</a:t>
            </a:r>
          </a:p>
        </p:txBody>
      </p:sp>
    </p:spTree>
    <p:extLst>
      <p:ext uri="{BB962C8B-B14F-4D97-AF65-F5344CB8AC3E}">
        <p14:creationId xmlns:p14="http://schemas.microsoft.com/office/powerpoint/2010/main" val="310838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7" grpId="0"/>
      <p:bldP spid="49168" grpId="0" animBg="1"/>
      <p:bldP spid="49170" grpId="0" animBg="1"/>
      <p:bldP spid="49185" grpId="0"/>
      <p:bldP spid="49186" grpId="0" animBg="1"/>
      <p:bldP spid="49188" grpId="0" animBg="1"/>
      <p:bldP spid="4918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39552" y="1200430"/>
            <a:ext cx="5272469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i-FI" dirty="0"/>
          </a:p>
          <a:p>
            <a:r>
              <a:rPr lang="fi-FI" dirty="0"/>
              <a:t>Seikkailija liukuu vesitornista pystysuoraa köyttä</a:t>
            </a:r>
          </a:p>
          <a:p>
            <a:r>
              <a:rPr lang="fi-FI" dirty="0"/>
              <a:t>pitkin 25 m korkeudelta alas. Köyden jännitysvoima on</a:t>
            </a:r>
          </a:p>
          <a:p>
            <a:r>
              <a:rPr lang="fi-FI" dirty="0"/>
              <a:t>770 N ja seikkailijan massa 85 kg</a:t>
            </a:r>
            <a:r>
              <a:rPr lang="fi-FI" dirty="0" smtClean="0"/>
              <a:t>.</a:t>
            </a:r>
          </a:p>
          <a:p>
            <a:endParaRPr lang="fi-FI" dirty="0"/>
          </a:p>
          <a:p>
            <a:r>
              <a:rPr lang="fi-FI" dirty="0" smtClean="0"/>
              <a:t>Piirrä kuva ja merkitse siihen voimat</a:t>
            </a:r>
          </a:p>
          <a:p>
            <a:endParaRPr lang="fi-FI" dirty="0"/>
          </a:p>
          <a:p>
            <a:pPr marL="342900" indent="-342900">
              <a:buAutoNum type="alphaLcParenR"/>
            </a:pPr>
            <a:r>
              <a:rPr lang="fi-FI" dirty="0" smtClean="0"/>
              <a:t>Millä </a:t>
            </a:r>
            <a:r>
              <a:rPr lang="fi-FI" dirty="0"/>
              <a:t>kiihtyvyydellä seikkailija liukuu alas? </a:t>
            </a:r>
            <a:endParaRPr lang="fi-FI" dirty="0" smtClean="0"/>
          </a:p>
          <a:p>
            <a:pPr marL="342900" indent="-342900">
              <a:buAutoNum type="alphaLcParenR"/>
            </a:pPr>
            <a:endParaRPr lang="fi-FI" dirty="0"/>
          </a:p>
          <a:p>
            <a:r>
              <a:rPr lang="fi-FI" dirty="0"/>
              <a:t>b</a:t>
            </a:r>
            <a:r>
              <a:rPr lang="fi-FI" dirty="0" smtClean="0"/>
              <a:t>) Kuinka kauan laskeutuminen kesti?</a:t>
            </a:r>
          </a:p>
          <a:p>
            <a:endParaRPr lang="fi-FI" dirty="0" smtClean="0"/>
          </a:p>
          <a:p>
            <a:r>
              <a:rPr lang="fi-FI" dirty="0"/>
              <a:t>c</a:t>
            </a:r>
            <a:r>
              <a:rPr lang="fi-FI" dirty="0" smtClean="0"/>
              <a:t>) Millä </a:t>
            </a:r>
            <a:r>
              <a:rPr lang="fi-FI" dirty="0"/>
              <a:t>nopeudella seikkailija tömähtää maahan</a:t>
            </a:r>
            <a:r>
              <a:rPr lang="fi-FI" dirty="0" smtClean="0"/>
              <a:t>?</a:t>
            </a:r>
          </a:p>
          <a:p>
            <a:r>
              <a:rPr lang="fi-FI" dirty="0" smtClean="0"/>
              <a:t> </a:t>
            </a:r>
            <a:endParaRPr lang="fi-FI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980728"/>
            <a:ext cx="2925763" cy="443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205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Text Box 4"/>
          <p:cNvSpPr txBox="1">
            <a:spLocks noChangeArrowheads="1"/>
          </p:cNvSpPr>
          <p:nvPr/>
        </p:nvSpPr>
        <p:spPr bwMode="auto">
          <a:xfrm>
            <a:off x="592138" y="350838"/>
            <a:ext cx="1847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fi-FI" dirty="0"/>
          </a:p>
          <a:p>
            <a:pPr eaLnBrk="1" hangingPunct="1"/>
            <a:endParaRPr lang="fi-FI" dirty="0"/>
          </a:p>
        </p:txBody>
      </p:sp>
      <p:pic>
        <p:nvPicPr>
          <p:cNvPr id="3082" name="Picture 17" descr="kiipeilij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268413"/>
            <a:ext cx="1066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3" name="Line 18"/>
          <p:cNvSpPr>
            <a:spLocks noChangeShapeType="1"/>
          </p:cNvSpPr>
          <p:nvPr/>
        </p:nvSpPr>
        <p:spPr bwMode="auto">
          <a:xfrm flipH="1">
            <a:off x="1979613" y="188913"/>
            <a:ext cx="0" cy="4176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 flipV="1">
            <a:off x="1979613" y="333375"/>
            <a:ext cx="0" cy="93503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>
            <a:off x="1979613" y="2708275"/>
            <a:ext cx="0" cy="14414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graphicFrame>
        <p:nvGraphicFramePr>
          <p:cNvPr id="4119" name="Object 23"/>
          <p:cNvGraphicFramePr>
            <a:graphicFrameLocks noChangeAspect="1"/>
          </p:cNvGraphicFramePr>
          <p:nvPr/>
        </p:nvGraphicFramePr>
        <p:xfrm>
          <a:off x="2268538" y="476250"/>
          <a:ext cx="1331912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4" imgW="647640" imgH="215640" progId="Equation.DSMT4">
                  <p:embed/>
                </p:oleObj>
              </mc:Choice>
              <mc:Fallback>
                <p:oleObj name="Equation" r:id="rId4" imgW="64764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476250"/>
                        <a:ext cx="1331912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0" name="Object 24"/>
          <p:cNvGraphicFramePr>
            <a:graphicFrameLocks noChangeAspect="1"/>
          </p:cNvGraphicFramePr>
          <p:nvPr/>
        </p:nvGraphicFramePr>
        <p:xfrm>
          <a:off x="2339975" y="3573463"/>
          <a:ext cx="703263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6" imgW="253800" imgH="241200" progId="Equation.DSMT4">
                  <p:embed/>
                </p:oleObj>
              </mc:Choice>
              <mc:Fallback>
                <p:oleObj name="Equation" r:id="rId6" imgW="2538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3573463"/>
                        <a:ext cx="703263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6" name="Text Box 25"/>
          <p:cNvSpPr txBox="1">
            <a:spLocks noChangeArrowheads="1"/>
          </p:cNvSpPr>
          <p:nvPr/>
        </p:nvSpPr>
        <p:spPr bwMode="auto">
          <a:xfrm>
            <a:off x="4211638" y="333375"/>
            <a:ext cx="1581150" cy="822325"/>
          </a:xfrm>
          <a:prstGeom prst="rect">
            <a:avLst/>
          </a:prstGeom>
          <a:solidFill>
            <a:srgbClr val="FFFF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b="1"/>
              <a:t>m = 85 kg</a:t>
            </a:r>
          </a:p>
          <a:p>
            <a:pPr eaLnBrk="1" hangingPunct="1"/>
            <a:r>
              <a:rPr lang="fi-FI" b="1"/>
              <a:t>h = 25 m</a:t>
            </a:r>
          </a:p>
        </p:txBody>
      </p:sp>
      <p:sp>
        <p:nvSpPr>
          <p:cNvPr id="3087" name="Text Box 26"/>
          <p:cNvSpPr txBox="1">
            <a:spLocks noChangeArrowheads="1"/>
          </p:cNvSpPr>
          <p:nvPr/>
        </p:nvSpPr>
        <p:spPr bwMode="auto">
          <a:xfrm>
            <a:off x="4408488" y="22955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l-GR">
              <a:cs typeface="Arial" charset="0"/>
            </a:endParaRPr>
          </a:p>
        </p:txBody>
      </p:sp>
      <p:graphicFrame>
        <p:nvGraphicFramePr>
          <p:cNvPr id="4123" name="Object 27"/>
          <p:cNvGraphicFramePr>
            <a:graphicFrameLocks noChangeAspect="1"/>
          </p:cNvGraphicFramePr>
          <p:nvPr/>
        </p:nvGraphicFramePr>
        <p:xfrm>
          <a:off x="6443663" y="476250"/>
          <a:ext cx="1954212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8" imgW="596880" imgH="215640" progId="Equation.DSMT4">
                  <p:embed/>
                </p:oleObj>
              </mc:Choice>
              <mc:Fallback>
                <p:oleObj name="Equation" r:id="rId8" imgW="59688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476250"/>
                        <a:ext cx="1954212" cy="706438"/>
                      </a:xfrm>
                      <a:prstGeom prst="rect">
                        <a:avLst/>
                      </a:prstGeom>
                      <a:solidFill>
                        <a:srgbClr val="FFFF3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971550" y="1700213"/>
            <a:ext cx="461963" cy="865187"/>
            <a:chOff x="612" y="1071"/>
            <a:chExt cx="291" cy="545"/>
          </a:xfrm>
        </p:grpSpPr>
        <p:sp>
          <p:nvSpPr>
            <p:cNvPr id="3098" name="Line 28"/>
            <p:cNvSpPr>
              <a:spLocks noChangeShapeType="1"/>
            </p:cNvSpPr>
            <p:nvPr/>
          </p:nvSpPr>
          <p:spPr bwMode="auto">
            <a:xfrm>
              <a:off x="612" y="1071"/>
              <a:ext cx="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graphicFrame>
          <p:nvGraphicFramePr>
            <p:cNvPr id="3080" name="Object 32"/>
            <p:cNvGraphicFramePr>
              <a:graphicFrameLocks noChangeAspect="1"/>
            </p:cNvGraphicFramePr>
            <p:nvPr/>
          </p:nvGraphicFramePr>
          <p:xfrm>
            <a:off x="703" y="1162"/>
            <a:ext cx="200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4" name="Equation" r:id="rId10" imgW="126720" imgH="215640" progId="Equation.DSMT4">
                    <p:embed/>
                  </p:oleObj>
                </mc:Choice>
                <mc:Fallback>
                  <p:oleObj name="Equation" r:id="rId10" imgW="12672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3" y="1162"/>
                          <a:ext cx="200" cy="3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179388" y="1268413"/>
            <a:ext cx="361950" cy="1897062"/>
            <a:chOff x="113" y="799"/>
            <a:chExt cx="228" cy="1195"/>
          </a:xfrm>
        </p:grpSpPr>
        <p:sp>
          <p:nvSpPr>
            <p:cNvPr id="3095" name="Line 33"/>
            <p:cNvSpPr>
              <a:spLocks noChangeShapeType="1"/>
            </p:cNvSpPr>
            <p:nvPr/>
          </p:nvSpPr>
          <p:spPr bwMode="auto">
            <a:xfrm>
              <a:off x="249" y="1071"/>
              <a:ext cx="0" cy="6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3096" name="Text Box 34"/>
            <p:cNvSpPr txBox="1">
              <a:spLocks noChangeArrowheads="1"/>
            </p:cNvSpPr>
            <p:nvPr/>
          </p:nvSpPr>
          <p:spPr bwMode="auto">
            <a:xfrm>
              <a:off x="158" y="799"/>
              <a:ext cx="1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i-FI"/>
                <a:t>-</a:t>
              </a:r>
            </a:p>
          </p:txBody>
        </p:sp>
        <p:sp>
          <p:nvSpPr>
            <p:cNvPr id="3097" name="Text Box 35"/>
            <p:cNvSpPr txBox="1">
              <a:spLocks noChangeArrowheads="1"/>
            </p:cNvSpPr>
            <p:nvPr/>
          </p:nvSpPr>
          <p:spPr bwMode="auto">
            <a:xfrm>
              <a:off x="113" y="1706"/>
              <a:ext cx="2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i-FI"/>
                <a:t>+</a:t>
              </a:r>
            </a:p>
          </p:txBody>
        </p:sp>
      </p:grp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6300788" y="1412875"/>
            <a:ext cx="2192337" cy="519113"/>
          </a:xfrm>
          <a:prstGeom prst="rect">
            <a:avLst/>
          </a:prstGeom>
          <a:solidFill>
            <a:srgbClr val="FFFF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2800"/>
              <a:t>mg – T = ma</a:t>
            </a:r>
          </a:p>
        </p:txBody>
      </p:sp>
      <p:graphicFrame>
        <p:nvGraphicFramePr>
          <p:cNvPr id="4135" name="Object 39"/>
          <p:cNvGraphicFramePr>
            <a:graphicFrameLocks noChangeAspect="1"/>
          </p:cNvGraphicFramePr>
          <p:nvPr/>
        </p:nvGraphicFramePr>
        <p:xfrm>
          <a:off x="3563938" y="2133600"/>
          <a:ext cx="5400675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12" imgW="3111480" imgH="596880" progId="Equation.DSMT4">
                  <p:embed/>
                </p:oleObj>
              </mc:Choice>
              <mc:Fallback>
                <p:oleObj name="Equation" r:id="rId12" imgW="311148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2133600"/>
                        <a:ext cx="5400675" cy="1036638"/>
                      </a:xfrm>
                      <a:prstGeom prst="rect">
                        <a:avLst/>
                      </a:prstGeom>
                      <a:solidFill>
                        <a:srgbClr val="FFFF3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1" name="Text Box 40"/>
          <p:cNvSpPr txBox="1">
            <a:spLocks noChangeArrowheads="1"/>
          </p:cNvSpPr>
          <p:nvPr/>
        </p:nvSpPr>
        <p:spPr bwMode="auto">
          <a:xfrm>
            <a:off x="539750" y="6092825"/>
            <a:ext cx="12522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b="1" dirty="0" smtClean="0"/>
              <a:t>c) </a:t>
            </a:r>
            <a:r>
              <a:rPr lang="fi-FI" b="1" dirty="0"/>
              <a:t>v = ?</a:t>
            </a:r>
          </a:p>
        </p:txBody>
      </p:sp>
      <p:sp>
        <p:nvSpPr>
          <p:cNvPr id="3092" name="Text Box 41"/>
          <p:cNvSpPr txBox="1">
            <a:spLocks noChangeArrowheads="1"/>
          </p:cNvSpPr>
          <p:nvPr/>
        </p:nvSpPr>
        <p:spPr bwMode="auto">
          <a:xfrm>
            <a:off x="2967038" y="1143000"/>
            <a:ext cx="1241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b="1"/>
              <a:t>a) a = ?</a:t>
            </a:r>
          </a:p>
        </p:txBody>
      </p:sp>
      <p:sp>
        <p:nvSpPr>
          <p:cNvPr id="3093" name="Text Box 44"/>
          <p:cNvSpPr txBox="1">
            <a:spLocks noChangeArrowheads="1"/>
          </p:cNvSpPr>
          <p:nvPr/>
        </p:nvSpPr>
        <p:spPr bwMode="auto">
          <a:xfrm>
            <a:off x="539750" y="4581525"/>
            <a:ext cx="184858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b="1" dirty="0" smtClean="0"/>
              <a:t>b) </a:t>
            </a:r>
            <a:r>
              <a:rPr lang="fi-FI" b="1" dirty="0"/>
              <a:t>t = </a:t>
            </a:r>
            <a:r>
              <a:rPr lang="fi-FI" b="1" dirty="0" smtClean="0"/>
              <a:t>?</a:t>
            </a:r>
          </a:p>
          <a:p>
            <a:pPr eaLnBrk="1" hangingPunct="1"/>
            <a:r>
              <a:rPr lang="fi-FI" b="1" dirty="0"/>
              <a:t> </a:t>
            </a:r>
            <a:r>
              <a:rPr lang="fi-FI" b="1" dirty="0" smtClean="0"/>
              <a:t>    h = 25 m</a:t>
            </a:r>
            <a:endParaRPr lang="fi-FI" b="1" dirty="0"/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5292725" y="3449638"/>
            <a:ext cx="2398713" cy="519112"/>
          </a:xfrm>
          <a:prstGeom prst="rect">
            <a:avLst/>
          </a:prstGeom>
          <a:solidFill>
            <a:srgbClr val="FFFF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2800" b="1"/>
              <a:t>a </a:t>
            </a:r>
            <a:r>
              <a:rPr lang="fi-FI" sz="2800" b="1">
                <a:cs typeface="Arial" charset="0"/>
              </a:rPr>
              <a:t>≈ 0,75 m/s</a:t>
            </a:r>
            <a:r>
              <a:rPr lang="fi-FI" sz="2800" b="1" baseline="30000">
                <a:cs typeface="Arial" charset="0"/>
              </a:rPr>
              <a:t>2</a:t>
            </a:r>
            <a:r>
              <a:rPr lang="fi-FI">
                <a:cs typeface="Arial" charset="0"/>
              </a:rPr>
              <a:t> </a:t>
            </a:r>
          </a:p>
        </p:txBody>
      </p:sp>
      <p:graphicFrame>
        <p:nvGraphicFramePr>
          <p:cNvPr id="38921" name="Object 9"/>
          <p:cNvGraphicFramePr>
            <a:graphicFrameLocks noChangeAspect="1"/>
          </p:cNvGraphicFramePr>
          <p:nvPr/>
        </p:nvGraphicFramePr>
        <p:xfrm>
          <a:off x="2411413" y="4437063"/>
          <a:ext cx="49530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14" imgW="4952880" imgH="901440" progId="Equation.DSMT4">
                  <p:embed/>
                </p:oleObj>
              </mc:Choice>
              <mc:Fallback>
                <p:oleObj name="Equation" r:id="rId14" imgW="4952880" imgH="901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4437063"/>
                        <a:ext cx="4953000" cy="901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978927"/>
              </p:ext>
            </p:extLst>
          </p:nvPr>
        </p:nvGraphicFramePr>
        <p:xfrm>
          <a:off x="2379663" y="5732463"/>
          <a:ext cx="5767387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16" imgW="4584600" imgH="558720" progId="Equation.DSMT4">
                  <p:embed/>
                </p:oleObj>
              </mc:Choice>
              <mc:Fallback>
                <p:oleObj name="Equation" r:id="rId16" imgW="458460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3" y="5732463"/>
                        <a:ext cx="5767387" cy="7032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929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5" grpId="0" animBg="1"/>
      <p:bldP spid="4117" grpId="0" animBg="1"/>
      <p:bldP spid="4134" grpId="0" animBg="1"/>
      <p:bldP spid="4142" grpId="0" animBg="1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162</Words>
  <Application>Microsoft Office PowerPoint</Application>
  <PresentationFormat>Näytössä katseltava diaesitys (4:3)</PresentationFormat>
  <Paragraphs>51</Paragraphs>
  <Slides>4</Slides>
  <Notes>0</Notes>
  <HiddenSlides>0</HiddenSlides>
  <MMClips>0</MMClips>
  <ScaleCrop>false</ScaleCrop>
  <HeadingPairs>
    <vt:vector size="6" baseType="variant">
      <vt:variant>
        <vt:lpstr>Teema</vt:lpstr>
      </vt:variant>
      <vt:variant>
        <vt:i4>2</vt:i4>
      </vt:variant>
      <vt:variant>
        <vt:lpstr>Upotetut OLE-palvelimet</vt:lpstr>
      </vt:variant>
      <vt:variant>
        <vt:i4>2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Office-teema</vt:lpstr>
      <vt:lpstr>2_Oletusrakenne</vt:lpstr>
      <vt:lpstr>Equation</vt:lpstr>
      <vt:lpstr>MathType 6.0 Equation</vt:lpstr>
      <vt:lpstr>PowerPoint-esitys</vt:lpstr>
      <vt:lpstr>PowerPoint-esitys</vt:lpstr>
      <vt:lpstr>PowerPoint-esitys</vt:lpstr>
      <vt:lpstr>PowerPoint-esitys</vt:lpstr>
    </vt:vector>
  </TitlesOfParts>
  <Company>Raahen kaupunki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tyotila1</dc:creator>
  <cp:lastModifiedBy>fysiikka</cp:lastModifiedBy>
  <cp:revision>6</cp:revision>
  <dcterms:created xsi:type="dcterms:W3CDTF">2012-08-29T12:06:03Z</dcterms:created>
  <dcterms:modified xsi:type="dcterms:W3CDTF">2012-08-30T08:22:20Z</dcterms:modified>
</cp:coreProperties>
</file>