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 id="2147483676" r:id="rId3"/>
    <p:sldMasterId id="2147483691" r:id="rId4"/>
    <p:sldMasterId id="2147483706" r:id="rId5"/>
    <p:sldMasterId id="2147483721" r:id="rId6"/>
    <p:sldMasterId id="2147483733" r:id="rId7"/>
    <p:sldMasterId id="2147483746" r:id="rId8"/>
    <p:sldMasterId id="2147483758" r:id="rId9"/>
  </p:sldMasterIdLst>
  <p:notesMasterIdLst>
    <p:notesMasterId r:id="rId76"/>
  </p:notesMasterIdLst>
  <p:sldIdLst>
    <p:sldId id="257" r:id="rId10"/>
    <p:sldId id="260" r:id="rId11"/>
    <p:sldId id="256" r:id="rId12"/>
    <p:sldId id="258" r:id="rId13"/>
    <p:sldId id="274" r:id="rId14"/>
    <p:sldId id="276" r:id="rId15"/>
    <p:sldId id="278" r:id="rId16"/>
    <p:sldId id="279" r:id="rId17"/>
    <p:sldId id="280" r:id="rId18"/>
    <p:sldId id="281" r:id="rId19"/>
    <p:sldId id="282" r:id="rId20"/>
    <p:sldId id="283" r:id="rId21"/>
    <p:sldId id="284" r:id="rId22"/>
    <p:sldId id="312" r:id="rId23"/>
    <p:sldId id="313" r:id="rId24"/>
    <p:sldId id="314" r:id="rId25"/>
    <p:sldId id="315" r:id="rId26"/>
    <p:sldId id="310" r:id="rId27"/>
    <p:sldId id="311" r:id="rId28"/>
    <p:sldId id="27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61" r:id="rId42"/>
    <p:sldId id="262" r:id="rId43"/>
    <p:sldId id="273" r:id="rId44"/>
    <p:sldId id="263" r:id="rId45"/>
    <p:sldId id="316" r:id="rId46"/>
    <p:sldId id="317" r:id="rId47"/>
    <p:sldId id="318" r:id="rId48"/>
    <p:sldId id="264" r:id="rId49"/>
    <p:sldId id="266" r:id="rId50"/>
    <p:sldId id="267" r:id="rId51"/>
    <p:sldId id="268" r:id="rId52"/>
    <p:sldId id="269" r:id="rId53"/>
    <p:sldId id="270" r:id="rId54"/>
    <p:sldId id="271" r:id="rId55"/>
    <p:sldId id="272"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25" r:id="rId69"/>
    <p:sldId id="324" r:id="rId70"/>
    <p:sldId id="322" r:id="rId71"/>
    <p:sldId id="323" r:id="rId72"/>
    <p:sldId id="321" r:id="rId73"/>
    <p:sldId id="326" r:id="rId74"/>
    <p:sldId id="327" r:id="rId75"/>
  </p:sldIdLst>
  <p:sldSz cx="9144000" cy="6858000" type="screen4x3"/>
  <p:notesSz cx="6858000" cy="9144000"/>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 Id="rId9" Type="http://schemas.openxmlformats.org/officeDocument/2006/relationships/image" Target="../media/image7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4" Type="http://schemas.openxmlformats.org/officeDocument/2006/relationships/image" Target="../media/image9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9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0.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4" Type="http://schemas.openxmlformats.org/officeDocument/2006/relationships/image" Target="../media/image10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087AA-3076-4290-BB15-824270EFF106}" type="datetimeFigureOut">
              <a:rPr lang="fi-FI" smtClean="0"/>
              <a:t>19.3.2013</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51F88-676F-4C47-87DE-52DEF21BDD61}" type="slidenum">
              <a:rPr lang="fi-FI" smtClean="0"/>
              <a:t>‹#›</a:t>
            </a:fld>
            <a:endParaRPr lang="fi-FI"/>
          </a:p>
        </p:txBody>
      </p:sp>
    </p:spTree>
    <p:extLst>
      <p:ext uri="{BB962C8B-B14F-4D97-AF65-F5344CB8AC3E}">
        <p14:creationId xmlns:p14="http://schemas.microsoft.com/office/powerpoint/2010/main" val="244404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F404F-1C07-4616-B202-7AEB3950E4D5}" type="slidenum">
              <a:rPr lang="fi-FI">
                <a:solidFill>
                  <a:prstClr val="black"/>
                </a:solidFill>
              </a:rPr>
              <a:pPr/>
              <a:t>18</a:t>
            </a:fld>
            <a:endParaRPr lang="fi-FI">
              <a:solidFill>
                <a:prstClr val="black"/>
              </a:solidFill>
            </a:endParaRPr>
          </a:p>
        </p:txBody>
      </p:sp>
      <p:sp>
        <p:nvSpPr>
          <p:cNvPr id="21506" name="Rectangle 2"/>
          <p:cNvSpPr>
            <a:spLocks noGrp="1" noRot="1" noChangeAspect="1" noChangeArrowheads="1" noTextEdit="1"/>
          </p:cNvSpPr>
          <p:nvPr>
            <p:ph type="sldImg"/>
          </p:nvPr>
        </p:nvSpPr>
        <p:spPr>
          <a:xfrm>
            <a:off x="1141413" y="685800"/>
            <a:ext cx="4575175" cy="3430588"/>
          </a:xfrm>
          <a:ln/>
        </p:spPr>
      </p:sp>
      <p:sp>
        <p:nvSpPr>
          <p:cNvPr id="21507" name="Rectangle 3"/>
          <p:cNvSpPr>
            <a:spLocks noGrp="1" noChangeArrowheads="1"/>
          </p:cNvSpPr>
          <p:nvPr>
            <p:ph type="body" idx="1"/>
          </p:nvPr>
        </p:nvSpPr>
        <p:spPr>
          <a:xfrm>
            <a:off x="503238" y="4316413"/>
            <a:ext cx="5856287" cy="4059237"/>
          </a:xfrm>
        </p:spPr>
        <p:txBody>
          <a:bodyPr/>
          <a:lstStyle/>
          <a:p>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92C60-A483-4BC9-9695-35DD8DE13489}" type="slidenum">
              <a:rPr lang="fi-FI">
                <a:solidFill>
                  <a:prstClr val="black"/>
                </a:solidFill>
              </a:rPr>
              <a:pPr/>
              <a:t>55</a:t>
            </a:fld>
            <a:endParaRPr lang="fi-FI">
              <a:solidFill>
                <a:prstClr val="black"/>
              </a:solidFill>
            </a:endParaRPr>
          </a:p>
        </p:txBody>
      </p:sp>
      <p:sp>
        <p:nvSpPr>
          <p:cNvPr id="19458" name="Rectangle 2"/>
          <p:cNvSpPr>
            <a:spLocks noGrp="1" noRot="1" noChangeAspect="1" noChangeArrowheads="1" noTextEdit="1"/>
          </p:cNvSpPr>
          <p:nvPr>
            <p:ph type="sldImg"/>
          </p:nvPr>
        </p:nvSpPr>
        <p:spPr>
          <a:xfrm>
            <a:off x="1141413" y="685800"/>
            <a:ext cx="4575175" cy="3430588"/>
          </a:xfrm>
          <a:ln/>
        </p:spPr>
      </p:sp>
      <p:sp>
        <p:nvSpPr>
          <p:cNvPr id="19459" name="Rectangle 3"/>
          <p:cNvSpPr>
            <a:spLocks noGrp="1" noChangeArrowheads="1"/>
          </p:cNvSpPr>
          <p:nvPr>
            <p:ph type="body" idx="1"/>
          </p:nvPr>
        </p:nvSpPr>
        <p:spPr>
          <a:xfrm>
            <a:off x="503238" y="4316413"/>
            <a:ext cx="5856287" cy="4059237"/>
          </a:xfrm>
        </p:spPr>
        <p:txBody>
          <a:bodyPr/>
          <a:lstStyle/>
          <a:p>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1F7DE-646F-4E79-BA88-55DBF3C1B0A9}" type="slidenum">
              <a:rPr lang="fi-FI">
                <a:solidFill>
                  <a:prstClr val="black"/>
                </a:solidFill>
              </a:rPr>
              <a:pPr/>
              <a:t>19</a:t>
            </a:fld>
            <a:endParaRPr lang="fi-FI">
              <a:solidFill>
                <a:prstClr val="black"/>
              </a:solidFill>
            </a:endParaRPr>
          </a:p>
        </p:txBody>
      </p:sp>
      <p:sp>
        <p:nvSpPr>
          <p:cNvPr id="23554" name="Rectangle 2"/>
          <p:cNvSpPr>
            <a:spLocks noGrp="1" noRot="1" noChangeAspect="1" noChangeArrowheads="1" noTextEdit="1"/>
          </p:cNvSpPr>
          <p:nvPr>
            <p:ph type="sldImg"/>
          </p:nvPr>
        </p:nvSpPr>
        <p:spPr>
          <a:xfrm>
            <a:off x="1141413" y="685800"/>
            <a:ext cx="4575175" cy="3430588"/>
          </a:xfrm>
          <a:ln/>
        </p:spPr>
      </p:sp>
      <p:sp>
        <p:nvSpPr>
          <p:cNvPr id="23555" name="Rectangle 3"/>
          <p:cNvSpPr>
            <a:spLocks noGrp="1" noChangeArrowheads="1"/>
          </p:cNvSpPr>
          <p:nvPr>
            <p:ph type="body" idx="1"/>
          </p:nvPr>
        </p:nvSpPr>
        <p:spPr>
          <a:xfrm>
            <a:off x="503238" y="4316413"/>
            <a:ext cx="5856287" cy="4059237"/>
          </a:xfrm>
        </p:spPr>
        <p:txBody>
          <a:bodyPr/>
          <a:lstStyle/>
          <a:p>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2422A2-A710-4E8B-8EFB-8515B6D292DC}" type="slidenum">
              <a:rPr lang="fi-FI">
                <a:solidFill>
                  <a:prstClr val="black"/>
                </a:solidFill>
              </a:rPr>
              <a:pPr/>
              <a:t>48</a:t>
            </a:fld>
            <a:endParaRPr lang="fi-FI">
              <a:solidFill>
                <a:prstClr val="black"/>
              </a:solidFill>
            </a:endParaRPr>
          </a:p>
        </p:txBody>
      </p:sp>
      <p:sp>
        <p:nvSpPr>
          <p:cNvPr id="5122" name="Rectangle 2"/>
          <p:cNvSpPr>
            <a:spLocks noGrp="1" noRot="1" noChangeAspect="1" noChangeArrowheads="1" noTextEdit="1"/>
          </p:cNvSpPr>
          <p:nvPr>
            <p:ph type="sldImg"/>
          </p:nvPr>
        </p:nvSpPr>
        <p:spPr>
          <a:xfrm>
            <a:off x="1588" y="303213"/>
            <a:ext cx="4762" cy="3175"/>
          </a:xfrm>
          <a:solidFill>
            <a:srgbClr val="FFFFFF"/>
          </a:solidFill>
          <a:ln/>
        </p:spPr>
      </p:sp>
      <p:sp>
        <p:nvSpPr>
          <p:cNvPr id="5123" name="Rectangle 3"/>
          <p:cNvSpPr txBox="1">
            <a:spLocks noGrp="1" noChangeArrowheads="1"/>
          </p:cNvSpPr>
          <p:nvPr>
            <p:ph type="body" idx="1"/>
          </p:nvPr>
        </p:nvSpPr>
        <p:spPr>
          <a:xfrm>
            <a:off x="503238" y="4316413"/>
            <a:ext cx="5856287" cy="4059237"/>
          </a:xfrm>
          <a:ln/>
        </p:spPr>
        <p:txBody>
          <a:bodyPr wrap="none" anchor="ctr"/>
          <a:lstStyle/>
          <a:p>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6F2EE8-F988-4377-8351-C2FE208EB480}" type="slidenum">
              <a:rPr lang="fi-FI">
                <a:solidFill>
                  <a:prstClr val="black"/>
                </a:solidFill>
              </a:rPr>
              <a:pPr/>
              <a:t>49</a:t>
            </a:fld>
            <a:endParaRPr lang="fi-FI">
              <a:solidFill>
                <a:prstClr val="black"/>
              </a:solidFill>
            </a:endParaRPr>
          </a:p>
        </p:txBody>
      </p:sp>
      <p:sp>
        <p:nvSpPr>
          <p:cNvPr id="7170" name="Rectangle 2"/>
          <p:cNvSpPr>
            <a:spLocks noGrp="1" noRot="1" noChangeAspect="1" noChangeArrowheads="1" noTextEdit="1"/>
          </p:cNvSpPr>
          <p:nvPr>
            <p:ph type="sldImg"/>
          </p:nvPr>
        </p:nvSpPr>
        <p:spPr>
          <a:xfrm>
            <a:off x="1141413" y="685800"/>
            <a:ext cx="4575175" cy="3430588"/>
          </a:xfrm>
          <a:ln/>
        </p:spPr>
      </p:sp>
      <p:sp>
        <p:nvSpPr>
          <p:cNvPr id="7171" name="Rectangle 3"/>
          <p:cNvSpPr>
            <a:spLocks noGrp="1" noChangeArrowheads="1"/>
          </p:cNvSpPr>
          <p:nvPr>
            <p:ph type="body" idx="1"/>
          </p:nvPr>
        </p:nvSpPr>
        <p:spPr>
          <a:xfrm>
            <a:off x="503238" y="4316413"/>
            <a:ext cx="5856287" cy="4059237"/>
          </a:xfrm>
        </p:spPr>
        <p:txBody>
          <a:bodyPr/>
          <a:lstStyle/>
          <a:p>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44D9E-1B43-4B0F-8E91-717CB814AD27}" type="slidenum">
              <a:rPr lang="fi-FI">
                <a:solidFill>
                  <a:prstClr val="black"/>
                </a:solidFill>
              </a:rPr>
              <a:pPr/>
              <a:t>50</a:t>
            </a:fld>
            <a:endParaRPr lang="fi-FI">
              <a:solidFill>
                <a:prstClr val="black"/>
              </a:solidFill>
            </a:endParaRPr>
          </a:p>
        </p:txBody>
      </p:sp>
      <p:sp>
        <p:nvSpPr>
          <p:cNvPr id="9218" name="Rectangle 2"/>
          <p:cNvSpPr>
            <a:spLocks noGrp="1" noRot="1" noChangeAspect="1" noChangeArrowheads="1" noTextEdit="1"/>
          </p:cNvSpPr>
          <p:nvPr>
            <p:ph type="sldImg"/>
          </p:nvPr>
        </p:nvSpPr>
        <p:spPr>
          <a:xfrm>
            <a:off x="1141413" y="685800"/>
            <a:ext cx="4575175" cy="3430588"/>
          </a:xfrm>
          <a:ln/>
        </p:spPr>
      </p:sp>
      <p:sp>
        <p:nvSpPr>
          <p:cNvPr id="9219" name="Rectangle 3"/>
          <p:cNvSpPr>
            <a:spLocks noGrp="1" noChangeArrowheads="1"/>
          </p:cNvSpPr>
          <p:nvPr>
            <p:ph type="body" idx="1"/>
          </p:nvPr>
        </p:nvSpPr>
        <p:spPr>
          <a:xfrm>
            <a:off x="503238" y="4316413"/>
            <a:ext cx="5856287" cy="4059237"/>
          </a:xfrm>
        </p:spPr>
        <p:txBody>
          <a:bodyPr/>
          <a:lstStyle/>
          <a:p>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A5644-E554-4FF8-893B-6DEAB5B5E259}" type="slidenum">
              <a:rPr lang="fi-FI">
                <a:solidFill>
                  <a:prstClr val="black"/>
                </a:solidFill>
              </a:rPr>
              <a:pPr/>
              <a:t>51</a:t>
            </a:fld>
            <a:endParaRPr lang="fi-FI">
              <a:solidFill>
                <a:prstClr val="black"/>
              </a:solidFill>
            </a:endParaRPr>
          </a:p>
        </p:txBody>
      </p:sp>
      <p:sp>
        <p:nvSpPr>
          <p:cNvPr id="11266" name="Rectangle 2"/>
          <p:cNvSpPr>
            <a:spLocks noGrp="1" noRot="1" noChangeAspect="1" noChangeArrowheads="1" noTextEdit="1"/>
          </p:cNvSpPr>
          <p:nvPr>
            <p:ph type="sldImg"/>
          </p:nvPr>
        </p:nvSpPr>
        <p:spPr>
          <a:xfrm>
            <a:off x="1588" y="303213"/>
            <a:ext cx="4762" cy="3175"/>
          </a:xfrm>
          <a:solidFill>
            <a:srgbClr val="FFFFFF"/>
          </a:solidFill>
          <a:ln/>
        </p:spPr>
      </p:sp>
      <p:sp>
        <p:nvSpPr>
          <p:cNvPr id="11267" name="Rectangle 3"/>
          <p:cNvSpPr txBox="1">
            <a:spLocks noGrp="1" noChangeArrowheads="1"/>
          </p:cNvSpPr>
          <p:nvPr>
            <p:ph type="body" idx="1"/>
          </p:nvPr>
        </p:nvSpPr>
        <p:spPr>
          <a:xfrm>
            <a:off x="503238" y="4316413"/>
            <a:ext cx="5856287" cy="4059237"/>
          </a:xfrm>
          <a:ln/>
        </p:spPr>
        <p:txBody>
          <a:bodyPr wrap="none" anchor="ctr"/>
          <a:lstStyle/>
          <a:p>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77D2A-6672-4FDE-B6F6-C5CED2568BC1}" type="slidenum">
              <a:rPr lang="fi-FI">
                <a:solidFill>
                  <a:prstClr val="black"/>
                </a:solidFill>
              </a:rPr>
              <a:pPr/>
              <a:t>52</a:t>
            </a:fld>
            <a:endParaRPr lang="fi-FI">
              <a:solidFill>
                <a:prstClr val="black"/>
              </a:solidFill>
            </a:endParaRPr>
          </a:p>
        </p:txBody>
      </p:sp>
      <p:sp>
        <p:nvSpPr>
          <p:cNvPr id="13314" name="Rectangle 2"/>
          <p:cNvSpPr>
            <a:spLocks noGrp="1" noRot="1" noChangeAspect="1" noChangeArrowheads="1" noTextEdit="1"/>
          </p:cNvSpPr>
          <p:nvPr>
            <p:ph type="sldImg"/>
          </p:nvPr>
        </p:nvSpPr>
        <p:spPr>
          <a:xfrm>
            <a:off x="1141413" y="685800"/>
            <a:ext cx="4575175" cy="3430588"/>
          </a:xfrm>
          <a:ln/>
        </p:spPr>
      </p:sp>
      <p:sp>
        <p:nvSpPr>
          <p:cNvPr id="13315" name="Rectangle 3"/>
          <p:cNvSpPr>
            <a:spLocks noGrp="1" noChangeArrowheads="1"/>
          </p:cNvSpPr>
          <p:nvPr>
            <p:ph type="body" idx="1"/>
          </p:nvPr>
        </p:nvSpPr>
        <p:spPr>
          <a:xfrm>
            <a:off x="503238" y="4316413"/>
            <a:ext cx="5856287" cy="4059237"/>
          </a:xfrm>
        </p:spPr>
        <p:txBody>
          <a:bodyPr/>
          <a:lstStyle/>
          <a:p>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2489A-E8DB-4B0C-8155-ABCEA8026C2B}" type="slidenum">
              <a:rPr lang="fi-FI">
                <a:solidFill>
                  <a:prstClr val="black"/>
                </a:solidFill>
              </a:rPr>
              <a:pPr/>
              <a:t>53</a:t>
            </a:fld>
            <a:endParaRPr lang="fi-FI">
              <a:solidFill>
                <a:prstClr val="black"/>
              </a:solidFill>
            </a:endParaRPr>
          </a:p>
        </p:txBody>
      </p:sp>
      <p:sp>
        <p:nvSpPr>
          <p:cNvPr id="15362" name="Rectangle 2"/>
          <p:cNvSpPr>
            <a:spLocks noGrp="1" noRot="1" noChangeAspect="1" noChangeArrowheads="1" noTextEdit="1"/>
          </p:cNvSpPr>
          <p:nvPr>
            <p:ph type="sldImg"/>
          </p:nvPr>
        </p:nvSpPr>
        <p:spPr>
          <a:xfrm>
            <a:off x="1141413" y="685800"/>
            <a:ext cx="4575175" cy="3430588"/>
          </a:xfrm>
          <a:ln/>
        </p:spPr>
      </p:sp>
      <p:sp>
        <p:nvSpPr>
          <p:cNvPr id="15363" name="Rectangle 3"/>
          <p:cNvSpPr>
            <a:spLocks noGrp="1" noChangeArrowheads="1"/>
          </p:cNvSpPr>
          <p:nvPr>
            <p:ph type="body" idx="1"/>
          </p:nvPr>
        </p:nvSpPr>
        <p:spPr>
          <a:xfrm>
            <a:off x="503238" y="4316413"/>
            <a:ext cx="5856287" cy="4059237"/>
          </a:xfrm>
        </p:spPr>
        <p:txBody>
          <a:bodyPr/>
          <a:lstStyle/>
          <a:p>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3EC13D-91BF-493B-ACFC-CC139C074386}" type="slidenum">
              <a:rPr lang="fi-FI">
                <a:solidFill>
                  <a:prstClr val="black"/>
                </a:solidFill>
              </a:rPr>
              <a:pPr/>
              <a:t>54</a:t>
            </a:fld>
            <a:endParaRPr lang="fi-FI">
              <a:solidFill>
                <a:prstClr val="black"/>
              </a:solidFill>
            </a:endParaRPr>
          </a:p>
        </p:txBody>
      </p:sp>
      <p:sp>
        <p:nvSpPr>
          <p:cNvPr id="17410" name="Rectangle 2"/>
          <p:cNvSpPr>
            <a:spLocks noGrp="1" noRot="1" noChangeAspect="1" noChangeArrowheads="1" noTextEdit="1"/>
          </p:cNvSpPr>
          <p:nvPr>
            <p:ph type="sldImg"/>
          </p:nvPr>
        </p:nvSpPr>
        <p:spPr>
          <a:xfrm>
            <a:off x="1141413" y="685800"/>
            <a:ext cx="4575175" cy="3430588"/>
          </a:xfrm>
          <a:ln/>
        </p:spPr>
      </p:sp>
      <p:sp>
        <p:nvSpPr>
          <p:cNvPr id="17411" name="Rectangle 3"/>
          <p:cNvSpPr>
            <a:spLocks noGrp="1" noChangeArrowheads="1"/>
          </p:cNvSpPr>
          <p:nvPr>
            <p:ph type="body" idx="1"/>
          </p:nvPr>
        </p:nvSpPr>
        <p:spPr>
          <a:xfrm>
            <a:off x="503238" y="4316413"/>
            <a:ext cx="5856287" cy="4059237"/>
          </a:xfrm>
        </p:spPr>
        <p:txBody>
          <a:bodyPr/>
          <a:lstStyle/>
          <a:p>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pPr lvl="0"/>
            <a:r>
              <a:rPr lang="fi-FI" altLang="en-US" noProof="0" smtClean="0"/>
              <a:t>Muokkaa perustyyl. napsautt.</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fi-FI" altLang="en-US" noProof="0" smtClean="0"/>
              <a:t>Muokkaa alaotsikon perustyyliä napsautt.</a:t>
            </a:r>
          </a:p>
        </p:txBody>
      </p:sp>
      <p:sp>
        <p:nvSpPr>
          <p:cNvPr id="5124" name="Rectangle 4"/>
          <p:cNvSpPr>
            <a:spLocks noGrp="1" noChangeArrowheads="1"/>
          </p:cNvSpPr>
          <p:nvPr>
            <p:ph type="dt" sz="half" idx="2"/>
          </p:nvPr>
        </p:nvSpPr>
        <p:spPr/>
        <p:txBody>
          <a:bodyPr/>
          <a:lstStyle>
            <a:lvl1pPr>
              <a:defRPr/>
            </a:lvl1pPr>
          </a:lstStyle>
          <a:p>
            <a:endParaRPr lang="fi-FI"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endParaRPr lang="fi-FI" altLang="en-US"/>
          </a:p>
        </p:txBody>
      </p:sp>
      <p:sp>
        <p:nvSpPr>
          <p:cNvPr id="5126" name="Rectangle 6"/>
          <p:cNvSpPr>
            <a:spLocks noGrp="1" noChangeArrowheads="1"/>
          </p:cNvSpPr>
          <p:nvPr>
            <p:ph type="sldNum" sz="quarter" idx="4"/>
          </p:nvPr>
        </p:nvSpPr>
        <p:spPr/>
        <p:txBody>
          <a:bodyPr/>
          <a:lstStyle>
            <a:lvl1pPr>
              <a:defRPr/>
            </a:lvl1pPr>
          </a:lstStyle>
          <a:p>
            <a:fld id="{32396CAB-552B-46A7-A72E-DB5DEC930CD5}" type="slidenum">
              <a:rPr lang="fi-FI" altLang="en-US"/>
              <a:pPr/>
              <a:t>‹#›</a:t>
            </a:fld>
            <a:endParaRPr lang="fi-FI" altLang="en-US"/>
          </a:p>
        </p:txBody>
      </p:sp>
      <p:sp>
        <p:nvSpPr>
          <p:cNvPr id="5127"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rgbClr val="E7EC0C"/>
            </a:solidFill>
            <a:prstDash val="solid"/>
            <a:miter lim="800000"/>
            <a:headEnd/>
            <a:tailEnd/>
          </a:ln>
          <a:extLst>
            <a:ext uri="{909E8E84-426E-40DD-AFC4-6F175D3DCCD1}">
              <a14:hiddenFill xmlns:a14="http://schemas.microsoft.com/office/drawing/2010/main">
                <a:solidFill>
                  <a:srgbClr val="E7EC0C"/>
                </a:solidFill>
              </a14:hiddenFill>
            </a:ext>
          </a:extLst>
        </p:spPr>
        <p:txBody>
          <a:bodyPr/>
          <a:lstStyle/>
          <a:p>
            <a:endParaRPr lang="fi-FI"/>
          </a:p>
        </p:txBody>
      </p:sp>
      <p:sp>
        <p:nvSpPr>
          <p:cNvPr id="5128" name="Line 8"/>
          <p:cNvSpPr>
            <a:spLocks noChangeShapeType="1"/>
          </p:cNvSpPr>
          <p:nvPr/>
        </p:nvSpPr>
        <p:spPr bwMode="auto">
          <a:xfrm>
            <a:off x="1981200" y="3962400"/>
            <a:ext cx="6511925" cy="0"/>
          </a:xfrm>
          <a:prstGeom prst="line">
            <a:avLst/>
          </a:prstGeom>
          <a:noFill/>
          <a:ln w="19050">
            <a:solidFill>
              <a:srgbClr val="E7EC0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131" name="AutoShape 11"/>
          <p:cNvSpPr>
            <a:spLocks noChangeArrowheads="1"/>
          </p:cNvSpPr>
          <p:nvPr userDrawn="1"/>
        </p:nvSpPr>
        <p:spPr bwMode="auto">
          <a:xfrm>
            <a:off x="7812088" y="115888"/>
            <a:ext cx="1079500" cy="1008062"/>
          </a:xfrm>
          <a:prstGeom prst="sun">
            <a:avLst>
              <a:gd name="adj" fmla="val 25000"/>
            </a:avLst>
          </a:prstGeom>
          <a:solidFill>
            <a:srgbClr val="E7EC0C"/>
          </a:solidFill>
          <a:ln w="9525">
            <a:solidFill>
              <a:srgbClr val="E7EC0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ltLang="en-US"/>
          </a:p>
        </p:txBody>
      </p:sp>
      <p:sp>
        <p:nvSpPr>
          <p:cNvPr id="5" name="Alatunnisteen paikkamerkki 4"/>
          <p:cNvSpPr>
            <a:spLocks noGrp="1"/>
          </p:cNvSpPr>
          <p:nvPr>
            <p:ph type="ftr" sz="quarter" idx="11"/>
          </p:nvPr>
        </p:nvSpPr>
        <p:spPr/>
        <p:txBody>
          <a:bodyPr/>
          <a:lstStyle>
            <a:lvl1pPr>
              <a:defRPr/>
            </a:lvl1pPr>
          </a:lstStyle>
          <a:p>
            <a:endParaRPr lang="fi-FI" altLang="en-US"/>
          </a:p>
        </p:txBody>
      </p:sp>
      <p:sp>
        <p:nvSpPr>
          <p:cNvPr id="6" name="Dian numeron paikkamerkki 5"/>
          <p:cNvSpPr>
            <a:spLocks noGrp="1"/>
          </p:cNvSpPr>
          <p:nvPr>
            <p:ph type="sldNum" sz="quarter" idx="12"/>
          </p:nvPr>
        </p:nvSpPr>
        <p:spPr/>
        <p:txBody>
          <a:bodyPr/>
          <a:lstStyle>
            <a:lvl1pPr>
              <a:defRPr/>
            </a:lvl1pPr>
          </a:lstStyle>
          <a:p>
            <a:fld id="{C21DA413-9F6E-4B4D-84F0-A3CC8005F177}" type="slidenum">
              <a:rPr lang="fi-FI" altLang="en-US"/>
              <a:pPr/>
              <a:t>‹#›</a:t>
            </a:fld>
            <a:endParaRPr lang="fi-FI" altLang="en-US"/>
          </a:p>
        </p:txBody>
      </p:sp>
    </p:spTree>
    <p:extLst>
      <p:ext uri="{BB962C8B-B14F-4D97-AF65-F5344CB8AC3E}">
        <p14:creationId xmlns:p14="http://schemas.microsoft.com/office/powerpoint/2010/main" val="20642830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3418972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92875" y="609600"/>
            <a:ext cx="1935163" cy="5484813"/>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85800" y="609600"/>
            <a:ext cx="5654675" cy="548481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4480872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8D4EBB-E9C0-4943-B4C0-951E0CA9A15C}"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13128069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5A9FE8-E492-411A-8A69-0507DDFB8AAD}"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11328582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EC010-83C3-41E1-BEFC-54A114D73C19}"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1401536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5F3B82-BD85-44CC-813B-FE785D760F60}"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11729933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67F532F-E64C-4B67-A958-182EDF9EE8B3}"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4053414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32FC13-CD80-430D-8B7E-6C593B408076}"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15788258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3876539-C82D-4F9D-9961-095C9BB11E54}"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42790797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D6FB6C-ABD2-476C-8BCA-E8EDD0EB2CCC}"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358484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7813"/>
            <a:ext cx="2057400" cy="58531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7813"/>
            <a:ext cx="6019800" cy="58531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ltLang="en-US"/>
          </a:p>
        </p:txBody>
      </p:sp>
      <p:sp>
        <p:nvSpPr>
          <p:cNvPr id="5" name="Alatunnisteen paikkamerkki 4"/>
          <p:cNvSpPr>
            <a:spLocks noGrp="1"/>
          </p:cNvSpPr>
          <p:nvPr>
            <p:ph type="ftr" sz="quarter" idx="11"/>
          </p:nvPr>
        </p:nvSpPr>
        <p:spPr/>
        <p:txBody>
          <a:bodyPr/>
          <a:lstStyle>
            <a:lvl1pPr>
              <a:defRPr/>
            </a:lvl1pPr>
          </a:lstStyle>
          <a:p>
            <a:endParaRPr lang="fi-FI" altLang="en-US"/>
          </a:p>
        </p:txBody>
      </p:sp>
      <p:sp>
        <p:nvSpPr>
          <p:cNvPr id="6" name="Dian numeron paikkamerkki 5"/>
          <p:cNvSpPr>
            <a:spLocks noGrp="1"/>
          </p:cNvSpPr>
          <p:nvPr>
            <p:ph type="sldNum" sz="quarter" idx="12"/>
          </p:nvPr>
        </p:nvSpPr>
        <p:spPr/>
        <p:txBody>
          <a:bodyPr/>
          <a:lstStyle>
            <a:lvl1pPr>
              <a:defRPr/>
            </a:lvl1pPr>
          </a:lstStyle>
          <a:p>
            <a:fld id="{9160984B-8EB7-46C5-A437-423775EF602B}" type="slidenum">
              <a:rPr lang="fi-FI" altLang="en-US"/>
              <a:pPr/>
              <a:t>‹#›</a:t>
            </a:fld>
            <a:endParaRPr lang="fi-FI" altLang="en-US"/>
          </a:p>
        </p:txBody>
      </p:sp>
    </p:spTree>
    <p:extLst>
      <p:ext uri="{BB962C8B-B14F-4D97-AF65-F5344CB8AC3E}">
        <p14:creationId xmlns:p14="http://schemas.microsoft.com/office/powerpoint/2010/main" val="12434822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8E2A1E-29CD-46E6-8632-F1D5BC65A9F4}"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21769627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36B364-F24D-45E3-B575-3D4600678E03}"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32821866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331752-FE8D-41B5-ACA7-753CBEF7E1BF}"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340933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7813"/>
            <a:ext cx="8229600" cy="1139825"/>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0" y="1600200"/>
            <a:ext cx="4038600" cy="453072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3072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457200" y="6243638"/>
            <a:ext cx="2133600" cy="457200"/>
          </a:xfrm>
        </p:spPr>
        <p:txBody>
          <a:bodyPr/>
          <a:lstStyle>
            <a:lvl1pPr>
              <a:defRPr/>
            </a:lvl1pPr>
          </a:lstStyle>
          <a:p>
            <a:endParaRPr lang="fi-FI" altLang="en-US"/>
          </a:p>
        </p:txBody>
      </p:sp>
      <p:sp>
        <p:nvSpPr>
          <p:cNvPr id="6" name="Alatunnisteen paikkamerkki 5"/>
          <p:cNvSpPr>
            <a:spLocks noGrp="1"/>
          </p:cNvSpPr>
          <p:nvPr>
            <p:ph type="ftr" sz="quarter" idx="11"/>
          </p:nvPr>
        </p:nvSpPr>
        <p:spPr>
          <a:xfrm>
            <a:off x="3124200" y="6248400"/>
            <a:ext cx="2895600" cy="457200"/>
          </a:xfrm>
        </p:spPr>
        <p:txBody>
          <a:bodyPr/>
          <a:lstStyle>
            <a:lvl1pPr>
              <a:defRPr/>
            </a:lvl1pPr>
          </a:lstStyle>
          <a:p>
            <a:endParaRPr lang="fi-FI" altLang="en-US"/>
          </a:p>
        </p:txBody>
      </p:sp>
      <p:sp>
        <p:nvSpPr>
          <p:cNvPr id="7" name="Dian numeron paikkamerkki 6"/>
          <p:cNvSpPr>
            <a:spLocks noGrp="1"/>
          </p:cNvSpPr>
          <p:nvPr>
            <p:ph type="sldNum" sz="quarter" idx="12"/>
          </p:nvPr>
        </p:nvSpPr>
        <p:spPr>
          <a:xfrm>
            <a:off x="6553200" y="6243638"/>
            <a:ext cx="2133600" cy="457200"/>
          </a:xfrm>
        </p:spPr>
        <p:txBody>
          <a:bodyPr/>
          <a:lstStyle>
            <a:lvl1pPr>
              <a:defRPr/>
            </a:lvl1pPr>
          </a:lstStyle>
          <a:p>
            <a:fld id="{194F1D81-06C1-4926-A7A8-29A3DD0CF92E}" type="slidenum">
              <a:rPr lang="fi-FI" altLang="en-US"/>
              <a:pPr/>
              <a:t>‹#›</a:t>
            </a:fld>
            <a:endParaRPr lang="fi-FI" altLang="en-US"/>
          </a:p>
        </p:txBody>
      </p:sp>
    </p:spTree>
    <p:extLst>
      <p:ext uri="{BB962C8B-B14F-4D97-AF65-F5344CB8AC3E}">
        <p14:creationId xmlns:p14="http://schemas.microsoft.com/office/powerpoint/2010/main" val="1908022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7813"/>
            <a:ext cx="8229600" cy="1139825"/>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0" y="1600200"/>
            <a:ext cx="4038600" cy="453072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4648200" y="1600200"/>
            <a:ext cx="4038600" cy="21891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4648200" y="3941763"/>
            <a:ext cx="4038600" cy="21891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Päivämäärän paikkamerkki 5"/>
          <p:cNvSpPr>
            <a:spLocks noGrp="1"/>
          </p:cNvSpPr>
          <p:nvPr>
            <p:ph type="dt" sz="half" idx="10"/>
          </p:nvPr>
        </p:nvSpPr>
        <p:spPr>
          <a:xfrm>
            <a:off x="457200" y="6243638"/>
            <a:ext cx="2133600" cy="457200"/>
          </a:xfrm>
        </p:spPr>
        <p:txBody>
          <a:bodyPr/>
          <a:lstStyle>
            <a:lvl1pPr>
              <a:defRPr/>
            </a:lvl1pPr>
          </a:lstStyle>
          <a:p>
            <a:endParaRPr lang="fi-FI" altLang="en-US"/>
          </a:p>
        </p:txBody>
      </p:sp>
      <p:sp>
        <p:nvSpPr>
          <p:cNvPr id="7" name="Alatunnisteen paikkamerkki 6"/>
          <p:cNvSpPr>
            <a:spLocks noGrp="1"/>
          </p:cNvSpPr>
          <p:nvPr>
            <p:ph type="ftr" sz="quarter" idx="11"/>
          </p:nvPr>
        </p:nvSpPr>
        <p:spPr>
          <a:xfrm>
            <a:off x="3124200" y="6248400"/>
            <a:ext cx="2895600" cy="457200"/>
          </a:xfrm>
        </p:spPr>
        <p:txBody>
          <a:bodyPr/>
          <a:lstStyle>
            <a:lvl1pPr>
              <a:defRPr/>
            </a:lvl1pPr>
          </a:lstStyle>
          <a:p>
            <a:endParaRPr lang="fi-FI" altLang="en-US"/>
          </a:p>
        </p:txBody>
      </p:sp>
      <p:sp>
        <p:nvSpPr>
          <p:cNvPr id="8" name="Dian numeron paikkamerkki 7"/>
          <p:cNvSpPr>
            <a:spLocks noGrp="1"/>
          </p:cNvSpPr>
          <p:nvPr>
            <p:ph type="sldNum" sz="quarter" idx="12"/>
          </p:nvPr>
        </p:nvSpPr>
        <p:spPr>
          <a:xfrm>
            <a:off x="6553200" y="6243638"/>
            <a:ext cx="2133600" cy="457200"/>
          </a:xfrm>
        </p:spPr>
        <p:txBody>
          <a:bodyPr/>
          <a:lstStyle>
            <a:lvl1pPr>
              <a:defRPr/>
            </a:lvl1pPr>
          </a:lstStyle>
          <a:p>
            <a:fld id="{B60EAC65-4526-44C8-ACBC-6BB376077DAE}" type="slidenum">
              <a:rPr lang="fi-FI" altLang="en-US"/>
              <a:pPr/>
              <a:t>‹#›</a:t>
            </a:fld>
            <a:endParaRPr lang="fi-FI" altLang="en-US"/>
          </a:p>
        </p:txBody>
      </p:sp>
    </p:spTree>
    <p:extLst>
      <p:ext uri="{BB962C8B-B14F-4D97-AF65-F5344CB8AC3E}">
        <p14:creationId xmlns:p14="http://schemas.microsoft.com/office/powerpoint/2010/main" val="3962198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x" preserve="1">
  <p:cSld name="Otsikko, sisältö ja teksti">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7813"/>
            <a:ext cx="8229600" cy="1139825"/>
          </a:xfrm>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3072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648200" y="1600200"/>
            <a:ext cx="4038600" cy="453072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457200" y="6243638"/>
            <a:ext cx="2133600" cy="457200"/>
          </a:xfrm>
        </p:spPr>
        <p:txBody>
          <a:bodyPr/>
          <a:lstStyle>
            <a:lvl1pPr>
              <a:defRPr/>
            </a:lvl1pPr>
          </a:lstStyle>
          <a:p>
            <a:endParaRPr lang="fi-FI" altLang="en-US"/>
          </a:p>
        </p:txBody>
      </p:sp>
      <p:sp>
        <p:nvSpPr>
          <p:cNvPr id="6" name="Alatunnisteen paikkamerkki 5"/>
          <p:cNvSpPr>
            <a:spLocks noGrp="1"/>
          </p:cNvSpPr>
          <p:nvPr>
            <p:ph type="ftr" sz="quarter" idx="11"/>
          </p:nvPr>
        </p:nvSpPr>
        <p:spPr>
          <a:xfrm>
            <a:off x="3124200" y="6248400"/>
            <a:ext cx="2895600" cy="457200"/>
          </a:xfrm>
        </p:spPr>
        <p:txBody>
          <a:bodyPr/>
          <a:lstStyle>
            <a:lvl1pPr>
              <a:defRPr/>
            </a:lvl1pPr>
          </a:lstStyle>
          <a:p>
            <a:endParaRPr lang="fi-FI" altLang="en-US"/>
          </a:p>
        </p:txBody>
      </p:sp>
      <p:sp>
        <p:nvSpPr>
          <p:cNvPr id="7" name="Dian numeron paikkamerkki 6"/>
          <p:cNvSpPr>
            <a:spLocks noGrp="1"/>
          </p:cNvSpPr>
          <p:nvPr>
            <p:ph type="sldNum" sz="quarter" idx="12"/>
          </p:nvPr>
        </p:nvSpPr>
        <p:spPr>
          <a:xfrm>
            <a:off x="6553200" y="6243638"/>
            <a:ext cx="2133600" cy="457200"/>
          </a:xfrm>
        </p:spPr>
        <p:txBody>
          <a:bodyPr/>
          <a:lstStyle>
            <a:lvl1pPr>
              <a:defRPr/>
            </a:lvl1pPr>
          </a:lstStyle>
          <a:p>
            <a:fld id="{EDD4E7A0-2BF6-42EF-BE8B-75B7A2F77DA6}" type="slidenum">
              <a:rPr lang="fi-FI" altLang="en-US"/>
              <a:pPr/>
              <a:t>‹#›</a:t>
            </a:fld>
            <a:endParaRPr lang="fi-FI" altLang="en-US"/>
          </a:p>
        </p:txBody>
      </p:sp>
    </p:spTree>
    <p:extLst>
      <p:ext uri="{BB962C8B-B14F-4D97-AF65-F5344CB8AC3E}">
        <p14:creationId xmlns:p14="http://schemas.microsoft.com/office/powerpoint/2010/main" val="1767121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extLst>
      <p:ext uri="{BB962C8B-B14F-4D97-AF65-F5344CB8AC3E}">
        <p14:creationId xmlns:p14="http://schemas.microsoft.com/office/powerpoint/2010/main" val="44861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3046517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extLst>
      <p:ext uri="{BB962C8B-B14F-4D97-AF65-F5344CB8AC3E}">
        <p14:creationId xmlns:p14="http://schemas.microsoft.com/office/powerpoint/2010/main" val="1303700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85800" y="1981200"/>
            <a:ext cx="3794125"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32325" y="1981200"/>
            <a:ext cx="37957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3267000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185594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ltLang="en-US"/>
          </a:p>
        </p:txBody>
      </p:sp>
      <p:sp>
        <p:nvSpPr>
          <p:cNvPr id="5" name="Alatunnisteen paikkamerkki 4"/>
          <p:cNvSpPr>
            <a:spLocks noGrp="1"/>
          </p:cNvSpPr>
          <p:nvPr>
            <p:ph type="ftr" sz="quarter" idx="11"/>
          </p:nvPr>
        </p:nvSpPr>
        <p:spPr/>
        <p:txBody>
          <a:bodyPr/>
          <a:lstStyle>
            <a:lvl1pPr>
              <a:defRPr/>
            </a:lvl1pPr>
          </a:lstStyle>
          <a:p>
            <a:endParaRPr lang="fi-FI" altLang="en-US"/>
          </a:p>
        </p:txBody>
      </p:sp>
      <p:sp>
        <p:nvSpPr>
          <p:cNvPr id="6" name="Dian numeron paikkamerkki 5"/>
          <p:cNvSpPr>
            <a:spLocks noGrp="1"/>
          </p:cNvSpPr>
          <p:nvPr>
            <p:ph type="sldNum" sz="quarter" idx="12"/>
          </p:nvPr>
        </p:nvSpPr>
        <p:spPr/>
        <p:txBody>
          <a:bodyPr/>
          <a:lstStyle>
            <a:lvl1pPr>
              <a:defRPr/>
            </a:lvl1pPr>
          </a:lstStyle>
          <a:p>
            <a:fld id="{80B7519F-9AB0-409A-991E-E3856286699F}" type="slidenum">
              <a:rPr lang="fi-FI" altLang="en-US"/>
              <a:pPr/>
              <a:t>‹#›</a:t>
            </a:fld>
            <a:endParaRPr lang="fi-FI" altLang="en-US"/>
          </a:p>
        </p:txBody>
      </p:sp>
    </p:spTree>
    <p:extLst>
      <p:ext uri="{BB962C8B-B14F-4D97-AF65-F5344CB8AC3E}">
        <p14:creationId xmlns:p14="http://schemas.microsoft.com/office/powerpoint/2010/main" val="1915536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1532982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438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extLst>
      <p:ext uri="{BB962C8B-B14F-4D97-AF65-F5344CB8AC3E}">
        <p14:creationId xmlns:p14="http://schemas.microsoft.com/office/powerpoint/2010/main" val="1738746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extLst>
      <p:ext uri="{BB962C8B-B14F-4D97-AF65-F5344CB8AC3E}">
        <p14:creationId xmlns:p14="http://schemas.microsoft.com/office/powerpoint/2010/main" val="1966799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2817016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92875" y="609600"/>
            <a:ext cx="1935163" cy="5484813"/>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85800" y="609600"/>
            <a:ext cx="5654675" cy="548481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3541148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smtClean="0">
              <a:solidFill>
                <a:srgbClr val="000000"/>
              </a:solidFill>
              <a:latin typeface="Times New Roman" pitchFamily="18" charset="0"/>
            </a:endParaRPr>
          </a:p>
        </p:txBody>
      </p:sp>
      <p:sp>
        <p:nvSpPr>
          <p:cNvPr id="5123" name="Rectangle 3"/>
          <p:cNvSpPr>
            <a:spLocks noGrp="1" noChangeArrowheads="1"/>
          </p:cNvSpPr>
          <p:nvPr>
            <p:ph type="ctrTitle"/>
          </p:nvPr>
        </p:nvSpPr>
        <p:spPr>
          <a:xfrm>
            <a:off x="762000" y="1371600"/>
            <a:ext cx="7696200" cy="2057400"/>
          </a:xfrm>
        </p:spPr>
        <p:txBody>
          <a:bodyPr/>
          <a:lstStyle>
            <a:lvl1pPr>
              <a:defRPr sz="5400"/>
            </a:lvl1pPr>
          </a:lstStyle>
          <a:p>
            <a:pPr lvl="0"/>
            <a:r>
              <a:rPr lang="fi-FI" noProof="0" smtClean="0"/>
              <a:t>Muokkaa perustyyl. napsautt.</a:t>
            </a:r>
          </a:p>
        </p:txBody>
      </p:sp>
      <p:sp>
        <p:nvSpPr>
          <p:cNvPr id="512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pPr lvl="0"/>
            <a:r>
              <a:rPr lang="fi-FI" noProof="0" smtClean="0"/>
              <a:t>Muokkaa alaotsikon perustyyliä napsautt.</a:t>
            </a:r>
          </a:p>
        </p:txBody>
      </p:sp>
      <p:sp>
        <p:nvSpPr>
          <p:cNvPr id="5125" name="Rectangle 5"/>
          <p:cNvSpPr>
            <a:spLocks noGrp="1" noChangeArrowheads="1"/>
          </p:cNvSpPr>
          <p:nvPr>
            <p:ph type="dt" sz="half" idx="2"/>
          </p:nvPr>
        </p:nvSpPr>
        <p:spPr>
          <a:xfrm>
            <a:off x="457200" y="6248400"/>
            <a:ext cx="2133600" cy="457200"/>
          </a:xfrm>
        </p:spPr>
        <p:txBody>
          <a:bodyPr/>
          <a:lstStyle>
            <a:lvl1pPr>
              <a:defRPr/>
            </a:lvl1pPr>
          </a:lstStyle>
          <a:p>
            <a:endParaRPr lang="fi-FI">
              <a:solidFill>
                <a:srgbClr val="000000"/>
              </a:solidFill>
            </a:endParaRPr>
          </a:p>
        </p:txBody>
      </p:sp>
      <p:sp>
        <p:nvSpPr>
          <p:cNvPr id="5126" name="Rectangle 6"/>
          <p:cNvSpPr>
            <a:spLocks noGrp="1" noChangeArrowheads="1"/>
          </p:cNvSpPr>
          <p:nvPr>
            <p:ph type="ftr" sz="quarter" idx="3"/>
          </p:nvPr>
        </p:nvSpPr>
        <p:spPr/>
        <p:txBody>
          <a:bodyPr/>
          <a:lstStyle>
            <a:lvl1pPr>
              <a:defRPr/>
            </a:lvl1pPr>
          </a:lstStyle>
          <a:p>
            <a:endParaRPr lang="fi-FI">
              <a:solidFill>
                <a:srgbClr val="000000"/>
              </a:solidFill>
            </a:endParaRPr>
          </a:p>
        </p:txBody>
      </p:sp>
      <p:sp>
        <p:nvSpPr>
          <p:cNvPr id="5127" name="Rectangle 7"/>
          <p:cNvSpPr>
            <a:spLocks noGrp="1" noChangeArrowheads="1"/>
          </p:cNvSpPr>
          <p:nvPr>
            <p:ph type="sldNum" sz="quarter" idx="4"/>
          </p:nvPr>
        </p:nvSpPr>
        <p:spPr>
          <a:xfrm>
            <a:off x="6553200" y="6248400"/>
            <a:ext cx="2133600" cy="457200"/>
          </a:xfrm>
        </p:spPr>
        <p:txBody>
          <a:bodyPr/>
          <a:lstStyle>
            <a:lvl1pPr>
              <a:defRPr b="1"/>
            </a:lvl1pPr>
          </a:lstStyle>
          <a:p>
            <a:fld id="{8B769487-D044-430D-A4B8-0D599D9A66DB}" type="slidenum">
              <a:rPr lang="fi-FI">
                <a:solidFill>
                  <a:srgbClr val="000000"/>
                </a:solidFill>
              </a:rPr>
              <a:pPr/>
              <a:t>‹#›</a:t>
            </a:fld>
            <a:endParaRPr lang="fi-FI">
              <a:solidFill>
                <a:srgbClr val="000000"/>
              </a:solidFill>
            </a:endParaRPr>
          </a:p>
        </p:txBody>
      </p:sp>
      <p:grpSp>
        <p:nvGrpSpPr>
          <p:cNvPr id="5128" name="Group 8"/>
          <p:cNvGrpSpPr>
            <a:grpSpLocks/>
          </p:cNvGrpSpPr>
          <p:nvPr/>
        </p:nvGrpSpPr>
        <p:grpSpPr bwMode="auto">
          <a:xfrm>
            <a:off x="381000" y="304800"/>
            <a:ext cx="8391525" cy="5791200"/>
            <a:chOff x="240" y="192"/>
            <a:chExt cx="5286" cy="3648"/>
          </a:xfrm>
        </p:grpSpPr>
        <p:sp>
          <p:nvSpPr>
            <p:cNvPr id="51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fi-FI" sz="2400" smtClean="0">
                <a:solidFill>
                  <a:srgbClr val="000000"/>
                </a:solidFill>
                <a:latin typeface="Times New Roman" pitchFamily="18" charset="0"/>
              </a:endParaRPr>
            </a:p>
          </p:txBody>
        </p:sp>
        <p:sp>
          <p:nvSpPr>
            <p:cNvPr id="51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smtClean="0">
                <a:solidFill>
                  <a:srgbClr val="000000"/>
                </a:solidFill>
                <a:latin typeface="Times New Roman" pitchFamily="18" charset="0"/>
              </a:endParaRPr>
            </a:p>
          </p:txBody>
        </p:sp>
        <p:sp>
          <p:nvSpPr>
            <p:cNvPr id="51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fi-FI" sz="2400" smtClean="0">
                <a:solidFill>
                  <a:srgbClr val="000000"/>
                </a:solidFill>
                <a:latin typeface="Times New Roman" pitchFamily="18" charset="0"/>
              </a:endParaRPr>
            </a:p>
          </p:txBody>
        </p:sp>
        <p:sp>
          <p:nvSpPr>
            <p:cNvPr id="51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smtClean="0">
                <a:solidFill>
                  <a:srgbClr val="000000"/>
                </a:solidFill>
                <a:latin typeface="Times New Roman" pitchFamily="18" charset="0"/>
              </a:endParaRPr>
            </a:p>
          </p:txBody>
        </p:sp>
        <p:sp>
          <p:nvSpPr>
            <p:cNvPr id="51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latin typeface="Times New Roman" pitchFamily="18" charset="0"/>
              </a:endParaRPr>
            </a:p>
          </p:txBody>
        </p:sp>
        <p:sp>
          <p:nvSpPr>
            <p:cNvPr id="51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smtClean="0">
                <a:solidFill>
                  <a:srgbClr val="000000"/>
                </a:solidFill>
                <a:latin typeface="Times New Roman" pitchFamily="18" charset="0"/>
              </a:endParaRPr>
            </a:p>
          </p:txBody>
        </p:sp>
      </p:grpSp>
    </p:spTree>
    <p:extLst>
      <p:ext uri="{BB962C8B-B14F-4D97-AF65-F5344CB8AC3E}">
        <p14:creationId xmlns:p14="http://schemas.microsoft.com/office/powerpoint/2010/main" val="115676196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FB4FDFFD-C72F-4810-9A63-B6482C6B0DAD}"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248147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5FF98C07-4A73-49CA-94E7-BF628CBEE0EA}"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369978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5AD98135-DC81-4158-B43B-29BCBE575D22}"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12417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fi-FI" altLang="en-US"/>
          </a:p>
        </p:txBody>
      </p:sp>
      <p:sp>
        <p:nvSpPr>
          <p:cNvPr id="5" name="Alatunnisteen paikkamerkki 4"/>
          <p:cNvSpPr>
            <a:spLocks noGrp="1"/>
          </p:cNvSpPr>
          <p:nvPr>
            <p:ph type="ftr" sz="quarter" idx="11"/>
          </p:nvPr>
        </p:nvSpPr>
        <p:spPr/>
        <p:txBody>
          <a:bodyPr/>
          <a:lstStyle>
            <a:lvl1pPr>
              <a:defRPr/>
            </a:lvl1pPr>
          </a:lstStyle>
          <a:p>
            <a:endParaRPr lang="fi-FI" altLang="en-US"/>
          </a:p>
        </p:txBody>
      </p:sp>
      <p:sp>
        <p:nvSpPr>
          <p:cNvPr id="6" name="Dian numeron paikkamerkki 5"/>
          <p:cNvSpPr>
            <a:spLocks noGrp="1"/>
          </p:cNvSpPr>
          <p:nvPr>
            <p:ph type="sldNum" sz="quarter" idx="12"/>
          </p:nvPr>
        </p:nvSpPr>
        <p:spPr/>
        <p:txBody>
          <a:bodyPr/>
          <a:lstStyle>
            <a:lvl1pPr>
              <a:defRPr/>
            </a:lvl1pPr>
          </a:lstStyle>
          <a:p>
            <a:fld id="{8B83E931-6884-4E0D-9CA3-BD3B33428A9C}" type="slidenum">
              <a:rPr lang="fi-FI" altLang="en-US"/>
              <a:pPr/>
              <a:t>‹#›</a:t>
            </a:fld>
            <a:endParaRPr lang="fi-FI" altLang="en-US"/>
          </a:p>
        </p:txBody>
      </p:sp>
    </p:spTree>
    <p:extLst>
      <p:ext uri="{BB962C8B-B14F-4D97-AF65-F5344CB8AC3E}">
        <p14:creationId xmlns:p14="http://schemas.microsoft.com/office/powerpoint/2010/main" val="643107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endParaRPr lang="fi-FI">
              <a:solidFill>
                <a:srgbClr val="000000"/>
              </a:solidFill>
            </a:endParaRPr>
          </a:p>
        </p:txBody>
      </p:sp>
      <p:sp>
        <p:nvSpPr>
          <p:cNvPr id="8" name="Alatunnisteen paikkamerkki 7"/>
          <p:cNvSpPr>
            <a:spLocks noGrp="1"/>
          </p:cNvSpPr>
          <p:nvPr>
            <p:ph type="ftr" sz="quarter" idx="11"/>
          </p:nvPr>
        </p:nvSpPr>
        <p:spPr/>
        <p:txBody>
          <a:bodyPr/>
          <a:lstStyle>
            <a:lvl1pPr>
              <a:defRPr/>
            </a:lvl1pPr>
          </a:lstStyle>
          <a:p>
            <a:endParaRPr lang="fi-FI">
              <a:solidFill>
                <a:srgbClr val="000000"/>
              </a:solidFill>
            </a:endParaRPr>
          </a:p>
        </p:txBody>
      </p:sp>
      <p:sp>
        <p:nvSpPr>
          <p:cNvPr id="9" name="Dian numeron paikkamerkki 8"/>
          <p:cNvSpPr>
            <a:spLocks noGrp="1"/>
          </p:cNvSpPr>
          <p:nvPr>
            <p:ph type="sldNum" sz="quarter" idx="12"/>
          </p:nvPr>
        </p:nvSpPr>
        <p:spPr/>
        <p:txBody>
          <a:bodyPr/>
          <a:lstStyle>
            <a:lvl1pPr>
              <a:defRPr/>
            </a:lvl1pPr>
          </a:lstStyle>
          <a:p>
            <a:fld id="{82C51217-8B3E-45A9-84B2-76CBFEE7C45C}"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202527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endParaRPr lang="fi-FI">
              <a:solidFill>
                <a:srgbClr val="000000"/>
              </a:solidFill>
            </a:endParaRPr>
          </a:p>
        </p:txBody>
      </p:sp>
      <p:sp>
        <p:nvSpPr>
          <p:cNvPr id="4" name="Alatunnisteen paikkamerkki 3"/>
          <p:cNvSpPr>
            <a:spLocks noGrp="1"/>
          </p:cNvSpPr>
          <p:nvPr>
            <p:ph type="ftr" sz="quarter" idx="11"/>
          </p:nvPr>
        </p:nvSpPr>
        <p:spPr/>
        <p:txBody>
          <a:bodyPr/>
          <a:lstStyle>
            <a:lvl1pPr>
              <a:defRPr/>
            </a:lvl1pPr>
          </a:lstStyle>
          <a:p>
            <a:endParaRPr lang="fi-FI">
              <a:solidFill>
                <a:srgbClr val="000000"/>
              </a:solidFill>
            </a:endParaRPr>
          </a:p>
        </p:txBody>
      </p:sp>
      <p:sp>
        <p:nvSpPr>
          <p:cNvPr id="5" name="Dian numeron paikkamerkki 4"/>
          <p:cNvSpPr>
            <a:spLocks noGrp="1"/>
          </p:cNvSpPr>
          <p:nvPr>
            <p:ph type="sldNum" sz="quarter" idx="12"/>
          </p:nvPr>
        </p:nvSpPr>
        <p:spPr/>
        <p:txBody>
          <a:bodyPr/>
          <a:lstStyle>
            <a:lvl1pPr>
              <a:defRPr/>
            </a:lvl1pPr>
          </a:lstStyle>
          <a:p>
            <a:fld id="{3B8F2134-904E-4458-B008-35C2D3ABA640}"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727290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solidFill>
                <a:srgbClr val="000000"/>
              </a:solidFill>
            </a:endParaRPr>
          </a:p>
        </p:txBody>
      </p:sp>
      <p:sp>
        <p:nvSpPr>
          <p:cNvPr id="3" name="Alatunnisteen paikkamerkki 2"/>
          <p:cNvSpPr>
            <a:spLocks noGrp="1"/>
          </p:cNvSpPr>
          <p:nvPr>
            <p:ph type="ftr" sz="quarter" idx="11"/>
          </p:nvPr>
        </p:nvSpPr>
        <p:spPr/>
        <p:txBody>
          <a:bodyPr/>
          <a:lstStyle>
            <a:lvl1pPr>
              <a:defRPr/>
            </a:lvl1pPr>
          </a:lstStyle>
          <a:p>
            <a:endParaRPr lang="fi-FI">
              <a:solidFill>
                <a:srgbClr val="000000"/>
              </a:solidFill>
            </a:endParaRPr>
          </a:p>
        </p:txBody>
      </p:sp>
      <p:sp>
        <p:nvSpPr>
          <p:cNvPr id="4" name="Dian numeron paikkamerkki 3"/>
          <p:cNvSpPr>
            <a:spLocks noGrp="1"/>
          </p:cNvSpPr>
          <p:nvPr>
            <p:ph type="sldNum" sz="quarter" idx="12"/>
          </p:nvPr>
        </p:nvSpPr>
        <p:spPr/>
        <p:txBody>
          <a:bodyPr/>
          <a:lstStyle>
            <a:lvl1pPr>
              <a:defRPr/>
            </a:lvl1pPr>
          </a:lstStyle>
          <a:p>
            <a:fld id="{C538636F-4F66-4736-BEEC-A4EBFFD19CBC}"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087627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252F174B-71FA-49F7-AFD3-8061102B7090}"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876812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E94C499D-7334-4252-A644-396C5D7A4761}"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9854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E6863D8A-FD8C-4BBB-900A-B19B990ED5E0}"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305073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533400"/>
            <a:ext cx="2057400" cy="5597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533400"/>
            <a:ext cx="6019800" cy="5597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D33CCFDA-994E-42BB-A84E-F1509A2CC0AD}"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4135778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dgm" preserve="1">
  <p:cSld name="Otsikko sekä kaaviokuva tai organisaatiokaavio">
    <p:spTree>
      <p:nvGrpSpPr>
        <p:cNvPr id="1" name=""/>
        <p:cNvGrpSpPr/>
        <p:nvPr/>
      </p:nvGrpSpPr>
      <p:grpSpPr>
        <a:xfrm>
          <a:off x="0" y="0"/>
          <a:ext cx="0" cy="0"/>
          <a:chOff x="0" y="0"/>
          <a:chExt cx="0" cy="0"/>
        </a:xfrm>
      </p:grpSpPr>
      <p:sp>
        <p:nvSpPr>
          <p:cNvPr id="2" name="Otsikko 1"/>
          <p:cNvSpPr>
            <a:spLocks noGrp="1"/>
          </p:cNvSpPr>
          <p:nvPr>
            <p:ph type="title"/>
          </p:nvPr>
        </p:nvSpPr>
        <p:spPr>
          <a:xfrm>
            <a:off x="457200" y="533400"/>
            <a:ext cx="8229600" cy="1143000"/>
          </a:xfrm>
        </p:spPr>
        <p:txBody>
          <a:bodyPr/>
          <a:lstStyle/>
          <a:p>
            <a:r>
              <a:rPr lang="fi-FI" smtClean="0"/>
              <a:t>Muokkaa perustyyl. napsautt.</a:t>
            </a:r>
            <a:endParaRPr lang="fi-FI"/>
          </a:p>
        </p:txBody>
      </p:sp>
      <p:sp>
        <p:nvSpPr>
          <p:cNvPr id="3" name="SmartArt-paikkamerkki 2"/>
          <p:cNvSpPr>
            <a:spLocks noGrp="1"/>
          </p:cNvSpPr>
          <p:nvPr>
            <p:ph type="dgm" idx="1"/>
          </p:nvPr>
        </p:nvSpPr>
        <p:spPr>
          <a:xfrm>
            <a:off x="457200" y="1828800"/>
            <a:ext cx="8229600" cy="4302125"/>
          </a:xfrm>
        </p:spPr>
        <p:txBody>
          <a:bodyPr/>
          <a:lstStyle/>
          <a:p>
            <a:endParaRPr lang="fi-FI"/>
          </a:p>
        </p:txBody>
      </p:sp>
      <p:sp>
        <p:nvSpPr>
          <p:cNvPr id="4" name="Päivämäärän paikkamerkki 3"/>
          <p:cNvSpPr>
            <a:spLocks noGrp="1"/>
          </p:cNvSpPr>
          <p:nvPr>
            <p:ph type="dt" sz="half" idx="10"/>
          </p:nvPr>
        </p:nvSpPr>
        <p:spPr>
          <a:xfrm>
            <a:off x="457200" y="6248400"/>
            <a:ext cx="1676400" cy="457200"/>
          </a:xfrm>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a:xfrm>
            <a:off x="3124200" y="6248400"/>
            <a:ext cx="2895600" cy="457200"/>
          </a:xfrm>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a:xfrm>
            <a:off x="6781800" y="6248400"/>
            <a:ext cx="1905000" cy="457200"/>
          </a:xfrm>
        </p:spPr>
        <p:txBody>
          <a:bodyPr/>
          <a:lstStyle>
            <a:lvl1pPr>
              <a:defRPr/>
            </a:lvl1pPr>
          </a:lstStyle>
          <a:p>
            <a:fld id="{04BA7054-3C1B-4345-89F5-60F6788219EC}"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798897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533400"/>
            <a:ext cx="8229600" cy="1143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0" y="1828800"/>
            <a:ext cx="4038600" cy="430212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828800"/>
            <a:ext cx="4038600" cy="430212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457200" y="6248400"/>
            <a:ext cx="1676400" cy="457200"/>
          </a:xfrm>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a:xfrm>
            <a:off x="3124200" y="6248400"/>
            <a:ext cx="2895600" cy="457200"/>
          </a:xfrm>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a:xfrm>
            <a:off x="6781800" y="6248400"/>
            <a:ext cx="1905000" cy="457200"/>
          </a:xfrm>
        </p:spPr>
        <p:txBody>
          <a:bodyPr/>
          <a:lstStyle>
            <a:lvl1pPr>
              <a:defRPr/>
            </a:lvl1pPr>
          </a:lstStyle>
          <a:p>
            <a:fld id="{031FFBD0-8C3A-4380-AC47-9371340452E0}"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871065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AndTwoObj" preserve="1">
  <p:cSld name="Otsikko, sisältö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533400"/>
            <a:ext cx="8229600" cy="1143000"/>
          </a:xfrm>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828800"/>
            <a:ext cx="4038600" cy="430212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4648200" y="1828800"/>
            <a:ext cx="4038600" cy="20748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4648200" y="4056063"/>
            <a:ext cx="4038600" cy="207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Päivämäärän paikkamerkki 5"/>
          <p:cNvSpPr>
            <a:spLocks noGrp="1"/>
          </p:cNvSpPr>
          <p:nvPr>
            <p:ph type="dt" sz="half" idx="10"/>
          </p:nvPr>
        </p:nvSpPr>
        <p:spPr>
          <a:xfrm>
            <a:off x="457200" y="6248400"/>
            <a:ext cx="1676400" cy="457200"/>
          </a:xfrm>
        </p:spPr>
        <p:txBody>
          <a:bodyPr/>
          <a:lstStyle>
            <a:lvl1pPr>
              <a:defRPr/>
            </a:lvl1pPr>
          </a:lstStyle>
          <a:p>
            <a:endParaRPr lang="fi-FI">
              <a:solidFill>
                <a:srgbClr val="000000"/>
              </a:solidFill>
            </a:endParaRPr>
          </a:p>
        </p:txBody>
      </p:sp>
      <p:sp>
        <p:nvSpPr>
          <p:cNvPr id="7" name="Alatunnisteen paikkamerkki 6"/>
          <p:cNvSpPr>
            <a:spLocks noGrp="1"/>
          </p:cNvSpPr>
          <p:nvPr>
            <p:ph type="ftr" sz="quarter" idx="11"/>
          </p:nvPr>
        </p:nvSpPr>
        <p:spPr>
          <a:xfrm>
            <a:off x="3124200" y="6248400"/>
            <a:ext cx="2895600" cy="457200"/>
          </a:xfrm>
        </p:spPr>
        <p:txBody>
          <a:bodyPr/>
          <a:lstStyle>
            <a:lvl1pPr>
              <a:defRPr/>
            </a:lvl1pPr>
          </a:lstStyle>
          <a:p>
            <a:endParaRPr lang="fi-FI">
              <a:solidFill>
                <a:srgbClr val="000000"/>
              </a:solidFill>
            </a:endParaRPr>
          </a:p>
        </p:txBody>
      </p:sp>
      <p:sp>
        <p:nvSpPr>
          <p:cNvPr id="8" name="Dian numeron paikkamerkki 7"/>
          <p:cNvSpPr>
            <a:spLocks noGrp="1"/>
          </p:cNvSpPr>
          <p:nvPr>
            <p:ph type="sldNum" sz="quarter" idx="12"/>
          </p:nvPr>
        </p:nvSpPr>
        <p:spPr>
          <a:xfrm>
            <a:off x="6781800" y="6248400"/>
            <a:ext cx="1905000" cy="457200"/>
          </a:xfrm>
        </p:spPr>
        <p:txBody>
          <a:bodyPr/>
          <a:lstStyle>
            <a:lvl1pPr>
              <a:defRPr/>
            </a:lvl1pPr>
          </a:lstStyle>
          <a:p>
            <a:fld id="{25921C90-8038-4E92-8E24-2F4CF806F8D5}"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19924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endParaRPr lang="fi-FI" altLang="en-US"/>
          </a:p>
        </p:txBody>
      </p:sp>
      <p:sp>
        <p:nvSpPr>
          <p:cNvPr id="6" name="Alatunnisteen paikkamerkki 5"/>
          <p:cNvSpPr>
            <a:spLocks noGrp="1"/>
          </p:cNvSpPr>
          <p:nvPr>
            <p:ph type="ftr" sz="quarter" idx="11"/>
          </p:nvPr>
        </p:nvSpPr>
        <p:spPr/>
        <p:txBody>
          <a:bodyPr/>
          <a:lstStyle>
            <a:lvl1pPr>
              <a:defRPr/>
            </a:lvl1pPr>
          </a:lstStyle>
          <a:p>
            <a:endParaRPr lang="fi-FI" altLang="en-US"/>
          </a:p>
        </p:txBody>
      </p:sp>
      <p:sp>
        <p:nvSpPr>
          <p:cNvPr id="7" name="Dian numeron paikkamerkki 6"/>
          <p:cNvSpPr>
            <a:spLocks noGrp="1"/>
          </p:cNvSpPr>
          <p:nvPr>
            <p:ph type="sldNum" sz="quarter" idx="12"/>
          </p:nvPr>
        </p:nvSpPr>
        <p:spPr/>
        <p:txBody>
          <a:bodyPr/>
          <a:lstStyle>
            <a:lvl1pPr>
              <a:defRPr/>
            </a:lvl1pPr>
          </a:lstStyle>
          <a:p>
            <a:fld id="{2DA9397A-16C9-4D8A-AB6F-2427CE1AE6BC}" type="slidenum">
              <a:rPr lang="fi-FI" altLang="en-US"/>
              <a:pPr/>
              <a:t>‹#›</a:t>
            </a:fld>
            <a:endParaRPr lang="fi-FI" altLang="en-US"/>
          </a:p>
        </p:txBody>
      </p:sp>
    </p:spTree>
    <p:extLst>
      <p:ext uri="{BB962C8B-B14F-4D97-AF65-F5344CB8AC3E}">
        <p14:creationId xmlns:p14="http://schemas.microsoft.com/office/powerpoint/2010/main" val="1447648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sp>
        <p:nvSpPr>
          <p:cNvPr id="5123" name="Rectangle 3"/>
          <p:cNvSpPr>
            <a:spLocks noGrp="1" noChangeArrowheads="1"/>
          </p:cNvSpPr>
          <p:nvPr>
            <p:ph type="ctrTitle"/>
          </p:nvPr>
        </p:nvSpPr>
        <p:spPr>
          <a:xfrm>
            <a:off x="762000" y="1371600"/>
            <a:ext cx="7696200" cy="2057400"/>
          </a:xfrm>
        </p:spPr>
        <p:txBody>
          <a:bodyPr/>
          <a:lstStyle>
            <a:lvl1pPr>
              <a:defRPr sz="5400"/>
            </a:lvl1pPr>
          </a:lstStyle>
          <a:p>
            <a:pPr lvl="0"/>
            <a:r>
              <a:rPr lang="fi-FI" noProof="0" smtClean="0"/>
              <a:t>Muokkaa perustyyl. napsautt.</a:t>
            </a:r>
          </a:p>
        </p:txBody>
      </p:sp>
      <p:sp>
        <p:nvSpPr>
          <p:cNvPr id="512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pPr lvl="0"/>
            <a:r>
              <a:rPr lang="fi-FI" noProof="0" smtClean="0"/>
              <a:t>Muokkaa alaotsikon perustyyliä napsautt.</a:t>
            </a:r>
          </a:p>
        </p:txBody>
      </p:sp>
      <p:sp>
        <p:nvSpPr>
          <p:cNvPr id="5125" name="Rectangle 5"/>
          <p:cNvSpPr>
            <a:spLocks noGrp="1" noChangeArrowheads="1"/>
          </p:cNvSpPr>
          <p:nvPr>
            <p:ph type="dt" sz="half" idx="2"/>
          </p:nvPr>
        </p:nvSpPr>
        <p:spPr>
          <a:xfrm>
            <a:off x="457200" y="6248400"/>
            <a:ext cx="2133600" cy="457200"/>
          </a:xfrm>
        </p:spPr>
        <p:txBody>
          <a:bodyPr/>
          <a:lstStyle>
            <a:lvl1pPr>
              <a:defRPr/>
            </a:lvl1pPr>
          </a:lstStyle>
          <a:p>
            <a:endParaRPr lang="fi-FI">
              <a:solidFill>
                <a:srgbClr val="000000"/>
              </a:solidFill>
            </a:endParaRPr>
          </a:p>
        </p:txBody>
      </p:sp>
      <p:sp>
        <p:nvSpPr>
          <p:cNvPr id="5126" name="Rectangle 6"/>
          <p:cNvSpPr>
            <a:spLocks noGrp="1" noChangeArrowheads="1"/>
          </p:cNvSpPr>
          <p:nvPr>
            <p:ph type="ftr" sz="quarter" idx="3"/>
          </p:nvPr>
        </p:nvSpPr>
        <p:spPr/>
        <p:txBody>
          <a:bodyPr/>
          <a:lstStyle>
            <a:lvl1pPr>
              <a:defRPr/>
            </a:lvl1pPr>
          </a:lstStyle>
          <a:p>
            <a:endParaRPr lang="fi-FI">
              <a:solidFill>
                <a:srgbClr val="000000"/>
              </a:solidFill>
            </a:endParaRPr>
          </a:p>
        </p:txBody>
      </p:sp>
      <p:sp>
        <p:nvSpPr>
          <p:cNvPr id="5127" name="Rectangle 7"/>
          <p:cNvSpPr>
            <a:spLocks noGrp="1" noChangeArrowheads="1"/>
          </p:cNvSpPr>
          <p:nvPr>
            <p:ph type="sldNum" sz="quarter" idx="4"/>
          </p:nvPr>
        </p:nvSpPr>
        <p:spPr>
          <a:xfrm>
            <a:off x="6553200" y="6248400"/>
            <a:ext cx="2133600" cy="457200"/>
          </a:xfrm>
        </p:spPr>
        <p:txBody>
          <a:bodyPr/>
          <a:lstStyle>
            <a:lvl1pPr>
              <a:defRPr b="1"/>
            </a:lvl1pPr>
          </a:lstStyle>
          <a:p>
            <a:fld id="{7FDCF199-B80F-4AE5-A806-3B1FBC97F57E}" type="slidenum">
              <a:rPr lang="fi-FI">
                <a:solidFill>
                  <a:srgbClr val="000000"/>
                </a:solidFill>
              </a:rPr>
              <a:pPr/>
              <a:t>‹#›</a:t>
            </a:fld>
            <a:endParaRPr lang="fi-FI">
              <a:solidFill>
                <a:srgbClr val="000000"/>
              </a:solidFill>
            </a:endParaRPr>
          </a:p>
        </p:txBody>
      </p:sp>
      <p:grpSp>
        <p:nvGrpSpPr>
          <p:cNvPr id="5128" name="Group 8"/>
          <p:cNvGrpSpPr>
            <a:grpSpLocks/>
          </p:cNvGrpSpPr>
          <p:nvPr/>
        </p:nvGrpSpPr>
        <p:grpSpPr bwMode="auto">
          <a:xfrm>
            <a:off x="381000" y="304800"/>
            <a:ext cx="8391525" cy="5791200"/>
            <a:chOff x="240" y="192"/>
            <a:chExt cx="5286" cy="3648"/>
          </a:xfrm>
        </p:grpSpPr>
        <p:sp>
          <p:nvSpPr>
            <p:cNvPr id="51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fi-FI" sz="2400">
                <a:solidFill>
                  <a:srgbClr val="000000"/>
                </a:solidFill>
                <a:latin typeface="Times New Roman" pitchFamily="18" charset="0"/>
              </a:endParaRPr>
            </a:p>
          </p:txBody>
        </p:sp>
        <p:sp>
          <p:nvSpPr>
            <p:cNvPr id="51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sp>
          <p:nvSpPr>
            <p:cNvPr id="51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fi-FI" sz="2400">
                <a:solidFill>
                  <a:srgbClr val="000000"/>
                </a:solidFill>
                <a:latin typeface="Times New Roman" pitchFamily="18" charset="0"/>
              </a:endParaRPr>
            </a:p>
          </p:txBody>
        </p:sp>
        <p:sp>
          <p:nvSpPr>
            <p:cNvPr id="51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sp>
          <p:nvSpPr>
            <p:cNvPr id="51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solidFill>
                  <a:srgbClr val="000000"/>
                </a:solidFill>
                <a:latin typeface="Times New Roman" pitchFamily="18" charset="0"/>
              </a:endParaRPr>
            </a:p>
          </p:txBody>
        </p:sp>
        <p:sp>
          <p:nvSpPr>
            <p:cNvPr id="51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grpSp>
    </p:spTree>
    <p:extLst>
      <p:ext uri="{BB962C8B-B14F-4D97-AF65-F5344CB8AC3E}">
        <p14:creationId xmlns:p14="http://schemas.microsoft.com/office/powerpoint/2010/main" val="171535891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C836A415-4936-47F0-B5AB-899C6BC3FE0B}"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598873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EFA095DB-DF88-41B3-BB04-3BC885F61CBB}"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4122588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1431EAC3-0E33-475F-96D1-01D09B8F81FB}"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745012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lvl1pPr>
              <a:defRPr/>
            </a:lvl1pPr>
          </a:lstStyle>
          <a:p>
            <a:endParaRPr lang="fi-FI">
              <a:solidFill>
                <a:srgbClr val="000000"/>
              </a:solidFill>
            </a:endParaRPr>
          </a:p>
        </p:txBody>
      </p:sp>
      <p:sp>
        <p:nvSpPr>
          <p:cNvPr id="8" name="Alatunnisteen paikkamerkki 7"/>
          <p:cNvSpPr>
            <a:spLocks noGrp="1"/>
          </p:cNvSpPr>
          <p:nvPr>
            <p:ph type="ftr" sz="quarter" idx="11"/>
          </p:nvPr>
        </p:nvSpPr>
        <p:spPr/>
        <p:txBody>
          <a:bodyPr/>
          <a:lstStyle>
            <a:lvl1pPr>
              <a:defRPr/>
            </a:lvl1pPr>
          </a:lstStyle>
          <a:p>
            <a:endParaRPr lang="fi-FI">
              <a:solidFill>
                <a:srgbClr val="000000"/>
              </a:solidFill>
            </a:endParaRPr>
          </a:p>
        </p:txBody>
      </p:sp>
      <p:sp>
        <p:nvSpPr>
          <p:cNvPr id="9" name="Dian numeron paikkamerkki 8"/>
          <p:cNvSpPr>
            <a:spLocks noGrp="1"/>
          </p:cNvSpPr>
          <p:nvPr>
            <p:ph type="sldNum" sz="quarter" idx="12"/>
          </p:nvPr>
        </p:nvSpPr>
        <p:spPr/>
        <p:txBody>
          <a:bodyPr/>
          <a:lstStyle>
            <a:lvl1pPr>
              <a:defRPr/>
            </a:lvl1pPr>
          </a:lstStyle>
          <a:p>
            <a:fld id="{2944552D-F378-41F9-B092-36E7EC998B9B}"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305275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lvl1pPr>
              <a:defRPr/>
            </a:lvl1pPr>
          </a:lstStyle>
          <a:p>
            <a:endParaRPr lang="fi-FI">
              <a:solidFill>
                <a:srgbClr val="000000"/>
              </a:solidFill>
            </a:endParaRPr>
          </a:p>
        </p:txBody>
      </p:sp>
      <p:sp>
        <p:nvSpPr>
          <p:cNvPr id="4" name="Alatunnisteen paikkamerkki 3"/>
          <p:cNvSpPr>
            <a:spLocks noGrp="1"/>
          </p:cNvSpPr>
          <p:nvPr>
            <p:ph type="ftr" sz="quarter" idx="11"/>
          </p:nvPr>
        </p:nvSpPr>
        <p:spPr/>
        <p:txBody>
          <a:bodyPr/>
          <a:lstStyle>
            <a:lvl1pPr>
              <a:defRPr/>
            </a:lvl1pPr>
          </a:lstStyle>
          <a:p>
            <a:endParaRPr lang="fi-FI">
              <a:solidFill>
                <a:srgbClr val="000000"/>
              </a:solidFill>
            </a:endParaRPr>
          </a:p>
        </p:txBody>
      </p:sp>
      <p:sp>
        <p:nvSpPr>
          <p:cNvPr id="5" name="Dian numeron paikkamerkki 4"/>
          <p:cNvSpPr>
            <a:spLocks noGrp="1"/>
          </p:cNvSpPr>
          <p:nvPr>
            <p:ph type="sldNum" sz="quarter" idx="12"/>
          </p:nvPr>
        </p:nvSpPr>
        <p:spPr/>
        <p:txBody>
          <a:bodyPr/>
          <a:lstStyle>
            <a:lvl1pPr>
              <a:defRPr/>
            </a:lvl1pPr>
          </a:lstStyle>
          <a:p>
            <a:fld id="{079C0CA5-24C4-4873-B17C-FB7E3122B139}"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548887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solidFill>
                <a:srgbClr val="000000"/>
              </a:solidFill>
            </a:endParaRPr>
          </a:p>
        </p:txBody>
      </p:sp>
      <p:sp>
        <p:nvSpPr>
          <p:cNvPr id="3" name="Alatunnisteen paikkamerkki 2"/>
          <p:cNvSpPr>
            <a:spLocks noGrp="1"/>
          </p:cNvSpPr>
          <p:nvPr>
            <p:ph type="ftr" sz="quarter" idx="11"/>
          </p:nvPr>
        </p:nvSpPr>
        <p:spPr/>
        <p:txBody>
          <a:bodyPr/>
          <a:lstStyle>
            <a:lvl1pPr>
              <a:defRPr/>
            </a:lvl1pPr>
          </a:lstStyle>
          <a:p>
            <a:endParaRPr lang="fi-FI">
              <a:solidFill>
                <a:srgbClr val="000000"/>
              </a:solidFill>
            </a:endParaRPr>
          </a:p>
        </p:txBody>
      </p:sp>
      <p:sp>
        <p:nvSpPr>
          <p:cNvPr id="4" name="Dian numeron paikkamerkki 3"/>
          <p:cNvSpPr>
            <a:spLocks noGrp="1"/>
          </p:cNvSpPr>
          <p:nvPr>
            <p:ph type="sldNum" sz="quarter" idx="12"/>
          </p:nvPr>
        </p:nvSpPr>
        <p:spPr/>
        <p:txBody>
          <a:bodyPr/>
          <a:lstStyle>
            <a:lvl1pPr>
              <a:defRPr/>
            </a:lvl1pPr>
          </a:lstStyle>
          <a:p>
            <a:fld id="{5239A93B-C3B0-4486-B210-E842AF40B8D6}"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715806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6BCFA617-DAF0-4919-A8AA-3549432B848F}"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3658176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53AD076C-0CDE-40E9-95E6-6566E250C710}"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440573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FDCE100D-EA63-449A-AD9F-F52D4574F860}"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40751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endParaRPr lang="fi-FI" altLang="en-US"/>
          </a:p>
        </p:txBody>
      </p:sp>
      <p:sp>
        <p:nvSpPr>
          <p:cNvPr id="8" name="Alatunnisteen paikkamerkki 7"/>
          <p:cNvSpPr>
            <a:spLocks noGrp="1"/>
          </p:cNvSpPr>
          <p:nvPr>
            <p:ph type="ftr" sz="quarter" idx="11"/>
          </p:nvPr>
        </p:nvSpPr>
        <p:spPr/>
        <p:txBody>
          <a:bodyPr/>
          <a:lstStyle>
            <a:lvl1pPr>
              <a:defRPr/>
            </a:lvl1pPr>
          </a:lstStyle>
          <a:p>
            <a:endParaRPr lang="fi-FI" altLang="en-US"/>
          </a:p>
        </p:txBody>
      </p:sp>
      <p:sp>
        <p:nvSpPr>
          <p:cNvPr id="9" name="Dian numeron paikkamerkki 8"/>
          <p:cNvSpPr>
            <a:spLocks noGrp="1"/>
          </p:cNvSpPr>
          <p:nvPr>
            <p:ph type="sldNum" sz="quarter" idx="12"/>
          </p:nvPr>
        </p:nvSpPr>
        <p:spPr/>
        <p:txBody>
          <a:bodyPr/>
          <a:lstStyle>
            <a:lvl1pPr>
              <a:defRPr/>
            </a:lvl1pPr>
          </a:lstStyle>
          <a:p>
            <a:fld id="{DE91D0AA-EBE2-40F7-AF0E-D6FB3247631C}" type="slidenum">
              <a:rPr lang="fi-FI" altLang="en-US"/>
              <a:pPr/>
              <a:t>‹#›</a:t>
            </a:fld>
            <a:endParaRPr lang="fi-FI" altLang="en-US"/>
          </a:p>
        </p:txBody>
      </p:sp>
    </p:spTree>
    <p:extLst>
      <p:ext uri="{BB962C8B-B14F-4D97-AF65-F5344CB8AC3E}">
        <p14:creationId xmlns:p14="http://schemas.microsoft.com/office/powerpoint/2010/main" val="15250857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533400"/>
            <a:ext cx="2057400" cy="5597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533400"/>
            <a:ext cx="6019800" cy="5597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9A468D55-9717-414C-8AF7-D17508E5E44D}"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4735288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dgm" preserve="1">
  <p:cSld name="Otsikko sekä kaaviokuva tai organisaatiokaavio">
    <p:spTree>
      <p:nvGrpSpPr>
        <p:cNvPr id="1" name=""/>
        <p:cNvGrpSpPr/>
        <p:nvPr/>
      </p:nvGrpSpPr>
      <p:grpSpPr>
        <a:xfrm>
          <a:off x="0" y="0"/>
          <a:ext cx="0" cy="0"/>
          <a:chOff x="0" y="0"/>
          <a:chExt cx="0" cy="0"/>
        </a:xfrm>
      </p:grpSpPr>
      <p:sp>
        <p:nvSpPr>
          <p:cNvPr id="2" name="Otsikko 1"/>
          <p:cNvSpPr>
            <a:spLocks noGrp="1"/>
          </p:cNvSpPr>
          <p:nvPr>
            <p:ph type="title"/>
          </p:nvPr>
        </p:nvSpPr>
        <p:spPr>
          <a:xfrm>
            <a:off x="457200" y="533400"/>
            <a:ext cx="8229600" cy="1143000"/>
          </a:xfrm>
        </p:spPr>
        <p:txBody>
          <a:bodyPr/>
          <a:lstStyle/>
          <a:p>
            <a:r>
              <a:rPr lang="fi-FI"/>
              <a:t>Muokkaa perustyyl. napsautt.</a:t>
            </a:r>
          </a:p>
        </p:txBody>
      </p:sp>
      <p:sp>
        <p:nvSpPr>
          <p:cNvPr id="3" name="SmartArt-paikkamerkki 2"/>
          <p:cNvSpPr>
            <a:spLocks noGrp="1"/>
          </p:cNvSpPr>
          <p:nvPr>
            <p:ph type="dgm" idx="1"/>
          </p:nvPr>
        </p:nvSpPr>
        <p:spPr>
          <a:xfrm>
            <a:off x="457200" y="1828800"/>
            <a:ext cx="8229600" cy="4302125"/>
          </a:xfrm>
        </p:spPr>
        <p:txBody>
          <a:bodyPr/>
          <a:lstStyle/>
          <a:p>
            <a:endParaRPr lang="fi-FI"/>
          </a:p>
        </p:txBody>
      </p:sp>
      <p:sp>
        <p:nvSpPr>
          <p:cNvPr id="4" name="Päivämäärän paikkamerkki 3"/>
          <p:cNvSpPr>
            <a:spLocks noGrp="1"/>
          </p:cNvSpPr>
          <p:nvPr>
            <p:ph type="dt" sz="half" idx="10"/>
          </p:nvPr>
        </p:nvSpPr>
        <p:spPr>
          <a:xfrm>
            <a:off x="457200" y="6248400"/>
            <a:ext cx="1676400" cy="457200"/>
          </a:xfrm>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a:xfrm>
            <a:off x="3124200" y="6248400"/>
            <a:ext cx="2895600" cy="457200"/>
          </a:xfrm>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a:xfrm>
            <a:off x="6781800" y="6248400"/>
            <a:ext cx="1905000" cy="457200"/>
          </a:xfrm>
        </p:spPr>
        <p:txBody>
          <a:bodyPr/>
          <a:lstStyle>
            <a:lvl1pPr>
              <a:defRPr/>
            </a:lvl1pPr>
          </a:lstStyle>
          <a:p>
            <a:fld id="{5C02FB40-27C4-4E03-B7D1-248C65BC68C0}"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656813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533400"/>
            <a:ext cx="8229600" cy="1143000"/>
          </a:xfrm>
        </p:spPr>
        <p:txBody>
          <a:bodyPr/>
          <a:lstStyle/>
          <a:p>
            <a:r>
              <a:rPr lang="fi-FI"/>
              <a:t>Muokkaa perustyyl. napsautt.</a:t>
            </a:r>
          </a:p>
        </p:txBody>
      </p:sp>
      <p:sp>
        <p:nvSpPr>
          <p:cNvPr id="3" name="Tekstin paikkamerkki 2"/>
          <p:cNvSpPr>
            <a:spLocks noGrp="1"/>
          </p:cNvSpPr>
          <p:nvPr>
            <p:ph type="body" sz="half" idx="1"/>
          </p:nvPr>
        </p:nvSpPr>
        <p:spPr>
          <a:xfrm>
            <a:off x="457200" y="1828800"/>
            <a:ext cx="4038600" cy="43021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828800"/>
            <a:ext cx="4038600" cy="43021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457200" y="6248400"/>
            <a:ext cx="1676400" cy="457200"/>
          </a:xfrm>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a:xfrm>
            <a:off x="3124200" y="6248400"/>
            <a:ext cx="2895600" cy="457200"/>
          </a:xfrm>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a:xfrm>
            <a:off x="6781800" y="6248400"/>
            <a:ext cx="1905000" cy="457200"/>
          </a:xfrm>
        </p:spPr>
        <p:txBody>
          <a:bodyPr/>
          <a:lstStyle>
            <a:lvl1pPr>
              <a:defRPr/>
            </a:lvl1pPr>
          </a:lstStyle>
          <a:p>
            <a:fld id="{74667A01-D454-483C-B3C4-35031AA0291B}"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740274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AndTwoObj" preserve="1">
  <p:cSld name="Otsikko, sisältö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533400"/>
            <a:ext cx="8229600" cy="1143000"/>
          </a:xfrm>
        </p:spPr>
        <p:txBody>
          <a:bodyPr/>
          <a:lstStyle/>
          <a:p>
            <a:r>
              <a:rPr lang="fi-FI"/>
              <a:t>Muokkaa perustyyl. napsautt.</a:t>
            </a:r>
          </a:p>
        </p:txBody>
      </p:sp>
      <p:sp>
        <p:nvSpPr>
          <p:cNvPr id="3" name="Sisällön paikkamerkki 2"/>
          <p:cNvSpPr>
            <a:spLocks noGrp="1"/>
          </p:cNvSpPr>
          <p:nvPr>
            <p:ph sz="half" idx="1"/>
          </p:nvPr>
        </p:nvSpPr>
        <p:spPr>
          <a:xfrm>
            <a:off x="457200" y="1828800"/>
            <a:ext cx="4038600" cy="43021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quarter" idx="2"/>
          </p:nvPr>
        </p:nvSpPr>
        <p:spPr>
          <a:xfrm>
            <a:off x="4648200" y="1828800"/>
            <a:ext cx="4038600" cy="20748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Sisällön paikkamerkki 4"/>
          <p:cNvSpPr>
            <a:spLocks noGrp="1"/>
          </p:cNvSpPr>
          <p:nvPr>
            <p:ph sz="quarter" idx="3"/>
          </p:nvPr>
        </p:nvSpPr>
        <p:spPr>
          <a:xfrm>
            <a:off x="4648200" y="4056063"/>
            <a:ext cx="4038600" cy="207486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Päivämäärän paikkamerkki 5"/>
          <p:cNvSpPr>
            <a:spLocks noGrp="1"/>
          </p:cNvSpPr>
          <p:nvPr>
            <p:ph type="dt" sz="half" idx="10"/>
          </p:nvPr>
        </p:nvSpPr>
        <p:spPr>
          <a:xfrm>
            <a:off x="457200" y="6248400"/>
            <a:ext cx="1676400" cy="457200"/>
          </a:xfrm>
        </p:spPr>
        <p:txBody>
          <a:bodyPr/>
          <a:lstStyle>
            <a:lvl1pPr>
              <a:defRPr/>
            </a:lvl1pPr>
          </a:lstStyle>
          <a:p>
            <a:endParaRPr lang="fi-FI">
              <a:solidFill>
                <a:srgbClr val="000000"/>
              </a:solidFill>
            </a:endParaRPr>
          </a:p>
        </p:txBody>
      </p:sp>
      <p:sp>
        <p:nvSpPr>
          <p:cNvPr id="7" name="Alatunnisteen paikkamerkki 6"/>
          <p:cNvSpPr>
            <a:spLocks noGrp="1"/>
          </p:cNvSpPr>
          <p:nvPr>
            <p:ph type="ftr" sz="quarter" idx="11"/>
          </p:nvPr>
        </p:nvSpPr>
        <p:spPr>
          <a:xfrm>
            <a:off x="3124200" y="6248400"/>
            <a:ext cx="2895600" cy="457200"/>
          </a:xfrm>
        </p:spPr>
        <p:txBody>
          <a:bodyPr/>
          <a:lstStyle>
            <a:lvl1pPr>
              <a:defRPr/>
            </a:lvl1pPr>
          </a:lstStyle>
          <a:p>
            <a:endParaRPr lang="fi-FI">
              <a:solidFill>
                <a:srgbClr val="000000"/>
              </a:solidFill>
            </a:endParaRPr>
          </a:p>
        </p:txBody>
      </p:sp>
      <p:sp>
        <p:nvSpPr>
          <p:cNvPr id="8" name="Dian numeron paikkamerkki 7"/>
          <p:cNvSpPr>
            <a:spLocks noGrp="1"/>
          </p:cNvSpPr>
          <p:nvPr>
            <p:ph type="sldNum" sz="quarter" idx="12"/>
          </p:nvPr>
        </p:nvSpPr>
        <p:spPr>
          <a:xfrm>
            <a:off x="6781800" y="6248400"/>
            <a:ext cx="1905000" cy="457200"/>
          </a:xfrm>
        </p:spPr>
        <p:txBody>
          <a:bodyPr/>
          <a:lstStyle>
            <a:lvl1pPr>
              <a:defRPr/>
            </a:lvl1pPr>
          </a:lstStyle>
          <a:p>
            <a:fld id="{AAE6E499-35AB-4FF2-82E3-1BB385578D01}"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4338836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sp>
        <p:nvSpPr>
          <p:cNvPr id="5123" name="Rectangle 3"/>
          <p:cNvSpPr>
            <a:spLocks noGrp="1" noChangeArrowheads="1"/>
          </p:cNvSpPr>
          <p:nvPr>
            <p:ph type="ctrTitle"/>
          </p:nvPr>
        </p:nvSpPr>
        <p:spPr>
          <a:xfrm>
            <a:off x="762000" y="1371600"/>
            <a:ext cx="7696200" cy="2057400"/>
          </a:xfrm>
        </p:spPr>
        <p:txBody>
          <a:bodyPr/>
          <a:lstStyle>
            <a:lvl1pPr>
              <a:defRPr sz="5400"/>
            </a:lvl1pPr>
          </a:lstStyle>
          <a:p>
            <a:pPr lvl="0"/>
            <a:r>
              <a:rPr lang="fi-FI" noProof="0" smtClean="0"/>
              <a:t>Muokkaa perustyyl. napsautt.</a:t>
            </a:r>
          </a:p>
        </p:txBody>
      </p:sp>
      <p:sp>
        <p:nvSpPr>
          <p:cNvPr id="512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pPr lvl="0"/>
            <a:r>
              <a:rPr lang="fi-FI" noProof="0" smtClean="0"/>
              <a:t>Muokkaa alaotsikon perustyyliä napsautt.</a:t>
            </a:r>
          </a:p>
        </p:txBody>
      </p:sp>
      <p:sp>
        <p:nvSpPr>
          <p:cNvPr id="5125" name="Rectangle 5"/>
          <p:cNvSpPr>
            <a:spLocks noGrp="1" noChangeArrowheads="1"/>
          </p:cNvSpPr>
          <p:nvPr>
            <p:ph type="dt" sz="half" idx="2"/>
          </p:nvPr>
        </p:nvSpPr>
        <p:spPr>
          <a:xfrm>
            <a:off x="457200" y="6248400"/>
            <a:ext cx="2133600" cy="457200"/>
          </a:xfrm>
        </p:spPr>
        <p:txBody>
          <a:bodyPr/>
          <a:lstStyle>
            <a:lvl1pPr>
              <a:defRPr/>
            </a:lvl1pPr>
          </a:lstStyle>
          <a:p>
            <a:endParaRPr lang="fi-FI">
              <a:solidFill>
                <a:srgbClr val="000000"/>
              </a:solidFill>
            </a:endParaRPr>
          </a:p>
        </p:txBody>
      </p:sp>
      <p:sp>
        <p:nvSpPr>
          <p:cNvPr id="5126" name="Rectangle 6"/>
          <p:cNvSpPr>
            <a:spLocks noGrp="1" noChangeArrowheads="1"/>
          </p:cNvSpPr>
          <p:nvPr>
            <p:ph type="ftr" sz="quarter" idx="3"/>
          </p:nvPr>
        </p:nvSpPr>
        <p:spPr/>
        <p:txBody>
          <a:bodyPr/>
          <a:lstStyle>
            <a:lvl1pPr>
              <a:defRPr/>
            </a:lvl1pPr>
          </a:lstStyle>
          <a:p>
            <a:endParaRPr lang="fi-FI">
              <a:solidFill>
                <a:srgbClr val="000000"/>
              </a:solidFill>
            </a:endParaRPr>
          </a:p>
        </p:txBody>
      </p:sp>
      <p:sp>
        <p:nvSpPr>
          <p:cNvPr id="5127" name="Rectangle 7"/>
          <p:cNvSpPr>
            <a:spLocks noGrp="1" noChangeArrowheads="1"/>
          </p:cNvSpPr>
          <p:nvPr>
            <p:ph type="sldNum" sz="quarter" idx="4"/>
          </p:nvPr>
        </p:nvSpPr>
        <p:spPr>
          <a:xfrm>
            <a:off x="6553200" y="6248400"/>
            <a:ext cx="2133600" cy="457200"/>
          </a:xfrm>
        </p:spPr>
        <p:txBody>
          <a:bodyPr/>
          <a:lstStyle>
            <a:lvl1pPr>
              <a:defRPr b="1"/>
            </a:lvl1pPr>
          </a:lstStyle>
          <a:p>
            <a:fld id="{7FDCF199-B80F-4AE5-A806-3B1FBC97F57E}" type="slidenum">
              <a:rPr lang="fi-FI">
                <a:solidFill>
                  <a:srgbClr val="000000"/>
                </a:solidFill>
              </a:rPr>
              <a:pPr/>
              <a:t>‹#›</a:t>
            </a:fld>
            <a:endParaRPr lang="fi-FI">
              <a:solidFill>
                <a:srgbClr val="000000"/>
              </a:solidFill>
            </a:endParaRPr>
          </a:p>
        </p:txBody>
      </p:sp>
      <p:grpSp>
        <p:nvGrpSpPr>
          <p:cNvPr id="5128" name="Group 8"/>
          <p:cNvGrpSpPr>
            <a:grpSpLocks/>
          </p:cNvGrpSpPr>
          <p:nvPr/>
        </p:nvGrpSpPr>
        <p:grpSpPr bwMode="auto">
          <a:xfrm>
            <a:off x="381000" y="304800"/>
            <a:ext cx="8391525" cy="5791200"/>
            <a:chOff x="240" y="192"/>
            <a:chExt cx="5286" cy="3648"/>
          </a:xfrm>
        </p:grpSpPr>
        <p:sp>
          <p:nvSpPr>
            <p:cNvPr id="51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fi-FI" sz="2400">
                <a:solidFill>
                  <a:srgbClr val="000000"/>
                </a:solidFill>
                <a:latin typeface="Times New Roman" pitchFamily="18" charset="0"/>
              </a:endParaRPr>
            </a:p>
          </p:txBody>
        </p:sp>
        <p:sp>
          <p:nvSpPr>
            <p:cNvPr id="51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sp>
          <p:nvSpPr>
            <p:cNvPr id="51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fi-FI" sz="2400">
                <a:solidFill>
                  <a:srgbClr val="000000"/>
                </a:solidFill>
                <a:latin typeface="Times New Roman" pitchFamily="18" charset="0"/>
              </a:endParaRPr>
            </a:p>
          </p:txBody>
        </p:sp>
        <p:sp>
          <p:nvSpPr>
            <p:cNvPr id="51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sp>
          <p:nvSpPr>
            <p:cNvPr id="51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solidFill>
                  <a:srgbClr val="000000"/>
                </a:solidFill>
                <a:latin typeface="Times New Roman" pitchFamily="18" charset="0"/>
              </a:endParaRPr>
            </a:p>
          </p:txBody>
        </p:sp>
        <p:sp>
          <p:nvSpPr>
            <p:cNvPr id="51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grpSp>
    </p:spTree>
    <p:extLst>
      <p:ext uri="{BB962C8B-B14F-4D97-AF65-F5344CB8AC3E}">
        <p14:creationId xmlns:p14="http://schemas.microsoft.com/office/powerpoint/2010/main" val="16073574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C836A415-4936-47F0-B5AB-899C6BC3FE0B}"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647208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EFA095DB-DF88-41B3-BB04-3BC885F61CBB}"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818853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1431EAC3-0E33-475F-96D1-01D09B8F81FB}"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446479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lvl1pPr>
              <a:defRPr/>
            </a:lvl1pPr>
          </a:lstStyle>
          <a:p>
            <a:endParaRPr lang="fi-FI">
              <a:solidFill>
                <a:srgbClr val="000000"/>
              </a:solidFill>
            </a:endParaRPr>
          </a:p>
        </p:txBody>
      </p:sp>
      <p:sp>
        <p:nvSpPr>
          <p:cNvPr id="8" name="Alatunnisteen paikkamerkki 7"/>
          <p:cNvSpPr>
            <a:spLocks noGrp="1"/>
          </p:cNvSpPr>
          <p:nvPr>
            <p:ph type="ftr" sz="quarter" idx="11"/>
          </p:nvPr>
        </p:nvSpPr>
        <p:spPr/>
        <p:txBody>
          <a:bodyPr/>
          <a:lstStyle>
            <a:lvl1pPr>
              <a:defRPr/>
            </a:lvl1pPr>
          </a:lstStyle>
          <a:p>
            <a:endParaRPr lang="fi-FI">
              <a:solidFill>
                <a:srgbClr val="000000"/>
              </a:solidFill>
            </a:endParaRPr>
          </a:p>
        </p:txBody>
      </p:sp>
      <p:sp>
        <p:nvSpPr>
          <p:cNvPr id="9" name="Dian numeron paikkamerkki 8"/>
          <p:cNvSpPr>
            <a:spLocks noGrp="1"/>
          </p:cNvSpPr>
          <p:nvPr>
            <p:ph type="sldNum" sz="quarter" idx="12"/>
          </p:nvPr>
        </p:nvSpPr>
        <p:spPr/>
        <p:txBody>
          <a:bodyPr/>
          <a:lstStyle>
            <a:lvl1pPr>
              <a:defRPr/>
            </a:lvl1pPr>
          </a:lstStyle>
          <a:p>
            <a:fld id="{2944552D-F378-41F9-B092-36E7EC998B9B}"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556986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lvl1pPr>
              <a:defRPr/>
            </a:lvl1pPr>
          </a:lstStyle>
          <a:p>
            <a:endParaRPr lang="fi-FI">
              <a:solidFill>
                <a:srgbClr val="000000"/>
              </a:solidFill>
            </a:endParaRPr>
          </a:p>
        </p:txBody>
      </p:sp>
      <p:sp>
        <p:nvSpPr>
          <p:cNvPr id="4" name="Alatunnisteen paikkamerkki 3"/>
          <p:cNvSpPr>
            <a:spLocks noGrp="1"/>
          </p:cNvSpPr>
          <p:nvPr>
            <p:ph type="ftr" sz="quarter" idx="11"/>
          </p:nvPr>
        </p:nvSpPr>
        <p:spPr/>
        <p:txBody>
          <a:bodyPr/>
          <a:lstStyle>
            <a:lvl1pPr>
              <a:defRPr/>
            </a:lvl1pPr>
          </a:lstStyle>
          <a:p>
            <a:endParaRPr lang="fi-FI">
              <a:solidFill>
                <a:srgbClr val="000000"/>
              </a:solidFill>
            </a:endParaRPr>
          </a:p>
        </p:txBody>
      </p:sp>
      <p:sp>
        <p:nvSpPr>
          <p:cNvPr id="5" name="Dian numeron paikkamerkki 4"/>
          <p:cNvSpPr>
            <a:spLocks noGrp="1"/>
          </p:cNvSpPr>
          <p:nvPr>
            <p:ph type="sldNum" sz="quarter" idx="12"/>
          </p:nvPr>
        </p:nvSpPr>
        <p:spPr/>
        <p:txBody>
          <a:bodyPr/>
          <a:lstStyle>
            <a:lvl1pPr>
              <a:defRPr/>
            </a:lvl1pPr>
          </a:lstStyle>
          <a:p>
            <a:fld id="{079C0CA5-24C4-4873-B17C-FB7E3122B139}"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35100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endParaRPr lang="fi-FI" altLang="en-US"/>
          </a:p>
        </p:txBody>
      </p:sp>
      <p:sp>
        <p:nvSpPr>
          <p:cNvPr id="4" name="Alatunnisteen paikkamerkki 3"/>
          <p:cNvSpPr>
            <a:spLocks noGrp="1"/>
          </p:cNvSpPr>
          <p:nvPr>
            <p:ph type="ftr" sz="quarter" idx="11"/>
          </p:nvPr>
        </p:nvSpPr>
        <p:spPr/>
        <p:txBody>
          <a:bodyPr/>
          <a:lstStyle>
            <a:lvl1pPr>
              <a:defRPr/>
            </a:lvl1pPr>
          </a:lstStyle>
          <a:p>
            <a:endParaRPr lang="fi-FI" altLang="en-US"/>
          </a:p>
        </p:txBody>
      </p:sp>
      <p:sp>
        <p:nvSpPr>
          <p:cNvPr id="5" name="Dian numeron paikkamerkki 4"/>
          <p:cNvSpPr>
            <a:spLocks noGrp="1"/>
          </p:cNvSpPr>
          <p:nvPr>
            <p:ph type="sldNum" sz="quarter" idx="12"/>
          </p:nvPr>
        </p:nvSpPr>
        <p:spPr/>
        <p:txBody>
          <a:bodyPr/>
          <a:lstStyle>
            <a:lvl1pPr>
              <a:defRPr/>
            </a:lvl1pPr>
          </a:lstStyle>
          <a:p>
            <a:fld id="{4F9D889F-2F84-4CE9-8740-95BA789A98DB}" type="slidenum">
              <a:rPr lang="fi-FI" altLang="en-US"/>
              <a:pPr/>
              <a:t>‹#›</a:t>
            </a:fld>
            <a:endParaRPr lang="fi-FI" altLang="en-US"/>
          </a:p>
        </p:txBody>
      </p:sp>
    </p:spTree>
    <p:extLst>
      <p:ext uri="{BB962C8B-B14F-4D97-AF65-F5344CB8AC3E}">
        <p14:creationId xmlns:p14="http://schemas.microsoft.com/office/powerpoint/2010/main" val="35638665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solidFill>
                <a:srgbClr val="000000"/>
              </a:solidFill>
            </a:endParaRPr>
          </a:p>
        </p:txBody>
      </p:sp>
      <p:sp>
        <p:nvSpPr>
          <p:cNvPr id="3" name="Alatunnisteen paikkamerkki 2"/>
          <p:cNvSpPr>
            <a:spLocks noGrp="1"/>
          </p:cNvSpPr>
          <p:nvPr>
            <p:ph type="ftr" sz="quarter" idx="11"/>
          </p:nvPr>
        </p:nvSpPr>
        <p:spPr/>
        <p:txBody>
          <a:bodyPr/>
          <a:lstStyle>
            <a:lvl1pPr>
              <a:defRPr/>
            </a:lvl1pPr>
          </a:lstStyle>
          <a:p>
            <a:endParaRPr lang="fi-FI">
              <a:solidFill>
                <a:srgbClr val="000000"/>
              </a:solidFill>
            </a:endParaRPr>
          </a:p>
        </p:txBody>
      </p:sp>
      <p:sp>
        <p:nvSpPr>
          <p:cNvPr id="4" name="Dian numeron paikkamerkki 3"/>
          <p:cNvSpPr>
            <a:spLocks noGrp="1"/>
          </p:cNvSpPr>
          <p:nvPr>
            <p:ph type="sldNum" sz="quarter" idx="12"/>
          </p:nvPr>
        </p:nvSpPr>
        <p:spPr/>
        <p:txBody>
          <a:bodyPr/>
          <a:lstStyle>
            <a:lvl1pPr>
              <a:defRPr/>
            </a:lvl1pPr>
          </a:lstStyle>
          <a:p>
            <a:fld id="{5239A93B-C3B0-4486-B210-E842AF40B8D6}"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5870296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6BCFA617-DAF0-4919-A8AA-3549432B848F}"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4043816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53AD076C-0CDE-40E9-95E6-6566E250C710}"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3840667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FDCE100D-EA63-449A-AD9F-F52D4574F860}"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6253371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533400"/>
            <a:ext cx="2057400" cy="5597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533400"/>
            <a:ext cx="6019800" cy="5597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9A468D55-9717-414C-8AF7-D17508E5E44D}"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443478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dgm" preserve="1">
  <p:cSld name="Otsikko sekä kaaviokuva tai organisaatiokaavio">
    <p:spTree>
      <p:nvGrpSpPr>
        <p:cNvPr id="1" name=""/>
        <p:cNvGrpSpPr/>
        <p:nvPr/>
      </p:nvGrpSpPr>
      <p:grpSpPr>
        <a:xfrm>
          <a:off x="0" y="0"/>
          <a:ext cx="0" cy="0"/>
          <a:chOff x="0" y="0"/>
          <a:chExt cx="0" cy="0"/>
        </a:xfrm>
      </p:grpSpPr>
      <p:sp>
        <p:nvSpPr>
          <p:cNvPr id="2" name="Otsikko 1"/>
          <p:cNvSpPr>
            <a:spLocks noGrp="1"/>
          </p:cNvSpPr>
          <p:nvPr>
            <p:ph type="title"/>
          </p:nvPr>
        </p:nvSpPr>
        <p:spPr>
          <a:xfrm>
            <a:off x="457200" y="533400"/>
            <a:ext cx="8229600" cy="1143000"/>
          </a:xfrm>
        </p:spPr>
        <p:txBody>
          <a:bodyPr/>
          <a:lstStyle/>
          <a:p>
            <a:r>
              <a:rPr lang="fi-FI"/>
              <a:t>Muokkaa perustyyl. napsautt.</a:t>
            </a:r>
          </a:p>
        </p:txBody>
      </p:sp>
      <p:sp>
        <p:nvSpPr>
          <p:cNvPr id="3" name="SmartArt-paikkamerkki 2"/>
          <p:cNvSpPr>
            <a:spLocks noGrp="1"/>
          </p:cNvSpPr>
          <p:nvPr>
            <p:ph type="dgm" idx="1"/>
          </p:nvPr>
        </p:nvSpPr>
        <p:spPr>
          <a:xfrm>
            <a:off x="457200" y="1828800"/>
            <a:ext cx="8229600" cy="4302125"/>
          </a:xfrm>
        </p:spPr>
        <p:txBody>
          <a:bodyPr/>
          <a:lstStyle/>
          <a:p>
            <a:endParaRPr lang="fi-FI"/>
          </a:p>
        </p:txBody>
      </p:sp>
      <p:sp>
        <p:nvSpPr>
          <p:cNvPr id="4" name="Päivämäärän paikkamerkki 3"/>
          <p:cNvSpPr>
            <a:spLocks noGrp="1"/>
          </p:cNvSpPr>
          <p:nvPr>
            <p:ph type="dt" sz="half" idx="10"/>
          </p:nvPr>
        </p:nvSpPr>
        <p:spPr>
          <a:xfrm>
            <a:off x="457200" y="6248400"/>
            <a:ext cx="1676400" cy="457200"/>
          </a:xfrm>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a:xfrm>
            <a:off x="3124200" y="6248400"/>
            <a:ext cx="2895600" cy="457200"/>
          </a:xfrm>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a:xfrm>
            <a:off x="6781800" y="6248400"/>
            <a:ext cx="1905000" cy="457200"/>
          </a:xfrm>
        </p:spPr>
        <p:txBody>
          <a:bodyPr/>
          <a:lstStyle>
            <a:lvl1pPr>
              <a:defRPr/>
            </a:lvl1pPr>
          </a:lstStyle>
          <a:p>
            <a:fld id="{5C02FB40-27C4-4E03-B7D1-248C65BC68C0}"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026966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533400"/>
            <a:ext cx="8229600" cy="1143000"/>
          </a:xfrm>
        </p:spPr>
        <p:txBody>
          <a:bodyPr/>
          <a:lstStyle/>
          <a:p>
            <a:r>
              <a:rPr lang="fi-FI"/>
              <a:t>Muokkaa perustyyl. napsautt.</a:t>
            </a:r>
          </a:p>
        </p:txBody>
      </p:sp>
      <p:sp>
        <p:nvSpPr>
          <p:cNvPr id="3" name="Tekstin paikkamerkki 2"/>
          <p:cNvSpPr>
            <a:spLocks noGrp="1"/>
          </p:cNvSpPr>
          <p:nvPr>
            <p:ph type="body" sz="half" idx="1"/>
          </p:nvPr>
        </p:nvSpPr>
        <p:spPr>
          <a:xfrm>
            <a:off x="457200" y="1828800"/>
            <a:ext cx="4038600" cy="43021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828800"/>
            <a:ext cx="4038600" cy="43021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457200" y="6248400"/>
            <a:ext cx="1676400" cy="457200"/>
          </a:xfrm>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a:xfrm>
            <a:off x="3124200" y="6248400"/>
            <a:ext cx="2895600" cy="457200"/>
          </a:xfrm>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a:xfrm>
            <a:off x="6781800" y="6248400"/>
            <a:ext cx="1905000" cy="457200"/>
          </a:xfrm>
        </p:spPr>
        <p:txBody>
          <a:bodyPr/>
          <a:lstStyle>
            <a:lvl1pPr>
              <a:defRPr/>
            </a:lvl1pPr>
          </a:lstStyle>
          <a:p>
            <a:fld id="{74667A01-D454-483C-B3C4-35031AA0291B}"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8120749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AndTwoObj" preserve="1">
  <p:cSld name="Otsikko, sisältö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533400"/>
            <a:ext cx="8229600" cy="1143000"/>
          </a:xfrm>
        </p:spPr>
        <p:txBody>
          <a:bodyPr/>
          <a:lstStyle/>
          <a:p>
            <a:r>
              <a:rPr lang="fi-FI"/>
              <a:t>Muokkaa perustyyl. napsautt.</a:t>
            </a:r>
          </a:p>
        </p:txBody>
      </p:sp>
      <p:sp>
        <p:nvSpPr>
          <p:cNvPr id="3" name="Sisällön paikkamerkki 2"/>
          <p:cNvSpPr>
            <a:spLocks noGrp="1"/>
          </p:cNvSpPr>
          <p:nvPr>
            <p:ph sz="half" idx="1"/>
          </p:nvPr>
        </p:nvSpPr>
        <p:spPr>
          <a:xfrm>
            <a:off x="457200" y="1828800"/>
            <a:ext cx="4038600" cy="43021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quarter" idx="2"/>
          </p:nvPr>
        </p:nvSpPr>
        <p:spPr>
          <a:xfrm>
            <a:off x="4648200" y="1828800"/>
            <a:ext cx="4038600" cy="20748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Sisällön paikkamerkki 4"/>
          <p:cNvSpPr>
            <a:spLocks noGrp="1"/>
          </p:cNvSpPr>
          <p:nvPr>
            <p:ph sz="quarter" idx="3"/>
          </p:nvPr>
        </p:nvSpPr>
        <p:spPr>
          <a:xfrm>
            <a:off x="4648200" y="4056063"/>
            <a:ext cx="4038600" cy="207486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Päivämäärän paikkamerkki 5"/>
          <p:cNvSpPr>
            <a:spLocks noGrp="1"/>
          </p:cNvSpPr>
          <p:nvPr>
            <p:ph type="dt" sz="half" idx="10"/>
          </p:nvPr>
        </p:nvSpPr>
        <p:spPr>
          <a:xfrm>
            <a:off x="457200" y="6248400"/>
            <a:ext cx="1676400" cy="457200"/>
          </a:xfrm>
        </p:spPr>
        <p:txBody>
          <a:bodyPr/>
          <a:lstStyle>
            <a:lvl1pPr>
              <a:defRPr/>
            </a:lvl1pPr>
          </a:lstStyle>
          <a:p>
            <a:endParaRPr lang="fi-FI">
              <a:solidFill>
                <a:srgbClr val="000000"/>
              </a:solidFill>
            </a:endParaRPr>
          </a:p>
        </p:txBody>
      </p:sp>
      <p:sp>
        <p:nvSpPr>
          <p:cNvPr id="7" name="Alatunnisteen paikkamerkki 6"/>
          <p:cNvSpPr>
            <a:spLocks noGrp="1"/>
          </p:cNvSpPr>
          <p:nvPr>
            <p:ph type="ftr" sz="quarter" idx="11"/>
          </p:nvPr>
        </p:nvSpPr>
        <p:spPr>
          <a:xfrm>
            <a:off x="3124200" y="6248400"/>
            <a:ext cx="2895600" cy="457200"/>
          </a:xfrm>
        </p:spPr>
        <p:txBody>
          <a:bodyPr/>
          <a:lstStyle>
            <a:lvl1pPr>
              <a:defRPr/>
            </a:lvl1pPr>
          </a:lstStyle>
          <a:p>
            <a:endParaRPr lang="fi-FI">
              <a:solidFill>
                <a:srgbClr val="000000"/>
              </a:solidFill>
            </a:endParaRPr>
          </a:p>
        </p:txBody>
      </p:sp>
      <p:sp>
        <p:nvSpPr>
          <p:cNvPr id="8" name="Dian numeron paikkamerkki 7"/>
          <p:cNvSpPr>
            <a:spLocks noGrp="1"/>
          </p:cNvSpPr>
          <p:nvPr>
            <p:ph type="sldNum" sz="quarter" idx="12"/>
          </p:nvPr>
        </p:nvSpPr>
        <p:spPr>
          <a:xfrm>
            <a:off x="6781800" y="6248400"/>
            <a:ext cx="1905000" cy="457200"/>
          </a:xfrm>
        </p:spPr>
        <p:txBody>
          <a:bodyPr/>
          <a:lstStyle>
            <a:lvl1pPr>
              <a:defRPr/>
            </a:lvl1pPr>
          </a:lstStyle>
          <a:p>
            <a:fld id="{AAE6E499-35AB-4FF2-82E3-1BB385578D01}"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84605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9C2E29B6-DAD7-478F-8C2C-8B4CE9927C93}"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5675569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61F95085-A066-4E8C-8694-441F1993BFB9}"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645418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ltLang="en-US"/>
          </a:p>
        </p:txBody>
      </p:sp>
      <p:sp>
        <p:nvSpPr>
          <p:cNvPr id="3" name="Alatunnisteen paikkamerkki 2"/>
          <p:cNvSpPr>
            <a:spLocks noGrp="1"/>
          </p:cNvSpPr>
          <p:nvPr>
            <p:ph type="ftr" sz="quarter" idx="11"/>
          </p:nvPr>
        </p:nvSpPr>
        <p:spPr/>
        <p:txBody>
          <a:bodyPr/>
          <a:lstStyle>
            <a:lvl1pPr>
              <a:defRPr/>
            </a:lvl1pPr>
          </a:lstStyle>
          <a:p>
            <a:endParaRPr lang="fi-FI" altLang="en-US"/>
          </a:p>
        </p:txBody>
      </p:sp>
      <p:sp>
        <p:nvSpPr>
          <p:cNvPr id="4" name="Dian numeron paikkamerkki 3"/>
          <p:cNvSpPr>
            <a:spLocks noGrp="1"/>
          </p:cNvSpPr>
          <p:nvPr>
            <p:ph type="sldNum" sz="quarter" idx="12"/>
          </p:nvPr>
        </p:nvSpPr>
        <p:spPr/>
        <p:txBody>
          <a:bodyPr/>
          <a:lstStyle>
            <a:lvl1pPr>
              <a:defRPr/>
            </a:lvl1pPr>
          </a:lstStyle>
          <a:p>
            <a:fld id="{E531D08D-5669-4797-B6CE-DFBD123E00D0}" type="slidenum">
              <a:rPr lang="fi-FI" altLang="en-US"/>
              <a:pPr/>
              <a:t>‹#›</a:t>
            </a:fld>
            <a:endParaRPr lang="fi-FI" altLang="en-US"/>
          </a:p>
        </p:txBody>
      </p:sp>
    </p:spTree>
    <p:extLst>
      <p:ext uri="{BB962C8B-B14F-4D97-AF65-F5344CB8AC3E}">
        <p14:creationId xmlns:p14="http://schemas.microsoft.com/office/powerpoint/2010/main" val="29342844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41F2AE12-FE16-4AFF-9CEC-C5F3785EF378}"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4081452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284981AD-EC35-4DF4-93C4-EB3D1FA56833}"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7252034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endParaRPr lang="fi-FI">
              <a:solidFill>
                <a:srgbClr val="000000"/>
              </a:solidFill>
            </a:endParaRPr>
          </a:p>
        </p:txBody>
      </p:sp>
      <p:sp>
        <p:nvSpPr>
          <p:cNvPr id="8" name="Alatunnisteen paikkamerkki 7"/>
          <p:cNvSpPr>
            <a:spLocks noGrp="1"/>
          </p:cNvSpPr>
          <p:nvPr>
            <p:ph type="ftr" sz="quarter" idx="11"/>
          </p:nvPr>
        </p:nvSpPr>
        <p:spPr/>
        <p:txBody>
          <a:bodyPr/>
          <a:lstStyle>
            <a:lvl1pPr>
              <a:defRPr/>
            </a:lvl1pPr>
          </a:lstStyle>
          <a:p>
            <a:endParaRPr lang="fi-FI">
              <a:solidFill>
                <a:srgbClr val="000000"/>
              </a:solidFill>
            </a:endParaRPr>
          </a:p>
        </p:txBody>
      </p:sp>
      <p:sp>
        <p:nvSpPr>
          <p:cNvPr id="9" name="Dian numeron paikkamerkki 8"/>
          <p:cNvSpPr>
            <a:spLocks noGrp="1"/>
          </p:cNvSpPr>
          <p:nvPr>
            <p:ph type="sldNum" sz="quarter" idx="12"/>
          </p:nvPr>
        </p:nvSpPr>
        <p:spPr/>
        <p:txBody>
          <a:bodyPr/>
          <a:lstStyle>
            <a:lvl1pPr>
              <a:defRPr/>
            </a:lvl1pPr>
          </a:lstStyle>
          <a:p>
            <a:fld id="{9ADD85A2-0690-4837-9110-A13EDA8EA65C}"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8452125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endParaRPr lang="fi-FI">
              <a:solidFill>
                <a:srgbClr val="000000"/>
              </a:solidFill>
            </a:endParaRPr>
          </a:p>
        </p:txBody>
      </p:sp>
      <p:sp>
        <p:nvSpPr>
          <p:cNvPr id="4" name="Alatunnisteen paikkamerkki 3"/>
          <p:cNvSpPr>
            <a:spLocks noGrp="1"/>
          </p:cNvSpPr>
          <p:nvPr>
            <p:ph type="ftr" sz="quarter" idx="11"/>
          </p:nvPr>
        </p:nvSpPr>
        <p:spPr/>
        <p:txBody>
          <a:bodyPr/>
          <a:lstStyle>
            <a:lvl1pPr>
              <a:defRPr/>
            </a:lvl1pPr>
          </a:lstStyle>
          <a:p>
            <a:endParaRPr lang="fi-FI">
              <a:solidFill>
                <a:srgbClr val="000000"/>
              </a:solidFill>
            </a:endParaRPr>
          </a:p>
        </p:txBody>
      </p:sp>
      <p:sp>
        <p:nvSpPr>
          <p:cNvPr id="5" name="Dian numeron paikkamerkki 4"/>
          <p:cNvSpPr>
            <a:spLocks noGrp="1"/>
          </p:cNvSpPr>
          <p:nvPr>
            <p:ph type="sldNum" sz="quarter" idx="12"/>
          </p:nvPr>
        </p:nvSpPr>
        <p:spPr/>
        <p:txBody>
          <a:bodyPr/>
          <a:lstStyle>
            <a:lvl1pPr>
              <a:defRPr/>
            </a:lvl1pPr>
          </a:lstStyle>
          <a:p>
            <a:fld id="{13B73DEF-B8CF-45E8-A1A6-7DF4A94AA2BC}"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1038946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solidFill>
                <a:srgbClr val="000000"/>
              </a:solidFill>
            </a:endParaRPr>
          </a:p>
        </p:txBody>
      </p:sp>
      <p:sp>
        <p:nvSpPr>
          <p:cNvPr id="3" name="Alatunnisteen paikkamerkki 2"/>
          <p:cNvSpPr>
            <a:spLocks noGrp="1"/>
          </p:cNvSpPr>
          <p:nvPr>
            <p:ph type="ftr" sz="quarter" idx="11"/>
          </p:nvPr>
        </p:nvSpPr>
        <p:spPr/>
        <p:txBody>
          <a:bodyPr/>
          <a:lstStyle>
            <a:lvl1pPr>
              <a:defRPr/>
            </a:lvl1pPr>
          </a:lstStyle>
          <a:p>
            <a:endParaRPr lang="fi-FI">
              <a:solidFill>
                <a:srgbClr val="000000"/>
              </a:solidFill>
            </a:endParaRPr>
          </a:p>
        </p:txBody>
      </p:sp>
      <p:sp>
        <p:nvSpPr>
          <p:cNvPr id="4" name="Dian numeron paikkamerkki 3"/>
          <p:cNvSpPr>
            <a:spLocks noGrp="1"/>
          </p:cNvSpPr>
          <p:nvPr>
            <p:ph type="sldNum" sz="quarter" idx="12"/>
          </p:nvPr>
        </p:nvSpPr>
        <p:spPr/>
        <p:txBody>
          <a:bodyPr/>
          <a:lstStyle>
            <a:lvl1pPr>
              <a:defRPr/>
            </a:lvl1pPr>
          </a:lstStyle>
          <a:p>
            <a:fld id="{6724E008-90D7-4F5F-8182-CFA9F81DD8C0}"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0304278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5FE9AC31-BB23-4724-9C42-F1639FF5F4AE}"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8528682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611CB6BC-C97D-4D96-A961-80CC7BDCA794}"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1941354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8B69DA73-4EED-4C12-B676-4DA1E1A6F0B4}"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2964516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15100" y="609600"/>
            <a:ext cx="1943100" cy="5486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85800" y="609600"/>
            <a:ext cx="5676900" cy="5486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5A7A6F7A-14A4-4E8F-86BA-D2A044587386}"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9090814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CE0CE750-DFDB-4ABF-B4E7-19930A0A9473}"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5977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ltLang="en-US"/>
          </a:p>
        </p:txBody>
      </p:sp>
      <p:sp>
        <p:nvSpPr>
          <p:cNvPr id="6" name="Alatunnisteen paikkamerkki 5"/>
          <p:cNvSpPr>
            <a:spLocks noGrp="1"/>
          </p:cNvSpPr>
          <p:nvPr>
            <p:ph type="ftr" sz="quarter" idx="11"/>
          </p:nvPr>
        </p:nvSpPr>
        <p:spPr/>
        <p:txBody>
          <a:bodyPr/>
          <a:lstStyle>
            <a:lvl1pPr>
              <a:defRPr/>
            </a:lvl1pPr>
          </a:lstStyle>
          <a:p>
            <a:endParaRPr lang="fi-FI" altLang="en-US"/>
          </a:p>
        </p:txBody>
      </p:sp>
      <p:sp>
        <p:nvSpPr>
          <p:cNvPr id="7" name="Dian numeron paikkamerkki 6"/>
          <p:cNvSpPr>
            <a:spLocks noGrp="1"/>
          </p:cNvSpPr>
          <p:nvPr>
            <p:ph type="sldNum" sz="quarter" idx="12"/>
          </p:nvPr>
        </p:nvSpPr>
        <p:spPr/>
        <p:txBody>
          <a:bodyPr/>
          <a:lstStyle>
            <a:lvl1pPr>
              <a:defRPr/>
            </a:lvl1pPr>
          </a:lstStyle>
          <a:p>
            <a:fld id="{93B66992-CA11-4DE9-A4E8-CB13C734A772}" type="slidenum">
              <a:rPr lang="fi-FI" altLang="en-US"/>
              <a:pPr/>
              <a:t>‹#›</a:t>
            </a:fld>
            <a:endParaRPr lang="fi-FI" altLang="en-US"/>
          </a:p>
        </p:txBody>
      </p:sp>
    </p:spTree>
    <p:extLst>
      <p:ext uri="{BB962C8B-B14F-4D97-AF65-F5344CB8AC3E}">
        <p14:creationId xmlns:p14="http://schemas.microsoft.com/office/powerpoint/2010/main" val="24557438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1990D1F7-2AB3-4C6E-858B-AED83F58EA9D}"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0733288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FD4D747B-323C-4227-A62D-37B9B51AED99}"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6430967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9ED39DDD-A0D9-494E-B7DC-88D3B062D1FC}"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0862382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endParaRPr lang="fi-FI">
              <a:solidFill>
                <a:srgbClr val="000000"/>
              </a:solidFill>
            </a:endParaRPr>
          </a:p>
        </p:txBody>
      </p:sp>
      <p:sp>
        <p:nvSpPr>
          <p:cNvPr id="8" name="Alatunnisteen paikkamerkki 7"/>
          <p:cNvSpPr>
            <a:spLocks noGrp="1"/>
          </p:cNvSpPr>
          <p:nvPr>
            <p:ph type="ftr" sz="quarter" idx="11"/>
          </p:nvPr>
        </p:nvSpPr>
        <p:spPr/>
        <p:txBody>
          <a:bodyPr/>
          <a:lstStyle>
            <a:lvl1pPr>
              <a:defRPr/>
            </a:lvl1pPr>
          </a:lstStyle>
          <a:p>
            <a:endParaRPr lang="fi-FI">
              <a:solidFill>
                <a:srgbClr val="000000"/>
              </a:solidFill>
            </a:endParaRPr>
          </a:p>
        </p:txBody>
      </p:sp>
      <p:sp>
        <p:nvSpPr>
          <p:cNvPr id="9" name="Dian numeron paikkamerkki 8"/>
          <p:cNvSpPr>
            <a:spLocks noGrp="1"/>
          </p:cNvSpPr>
          <p:nvPr>
            <p:ph type="sldNum" sz="quarter" idx="12"/>
          </p:nvPr>
        </p:nvSpPr>
        <p:spPr/>
        <p:txBody>
          <a:bodyPr/>
          <a:lstStyle>
            <a:lvl1pPr>
              <a:defRPr/>
            </a:lvl1pPr>
          </a:lstStyle>
          <a:p>
            <a:fld id="{C1F476B8-3046-4CEB-9341-676368AA2455}"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517160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endParaRPr lang="fi-FI">
              <a:solidFill>
                <a:srgbClr val="000000"/>
              </a:solidFill>
            </a:endParaRPr>
          </a:p>
        </p:txBody>
      </p:sp>
      <p:sp>
        <p:nvSpPr>
          <p:cNvPr id="4" name="Alatunnisteen paikkamerkki 3"/>
          <p:cNvSpPr>
            <a:spLocks noGrp="1"/>
          </p:cNvSpPr>
          <p:nvPr>
            <p:ph type="ftr" sz="quarter" idx="11"/>
          </p:nvPr>
        </p:nvSpPr>
        <p:spPr/>
        <p:txBody>
          <a:bodyPr/>
          <a:lstStyle>
            <a:lvl1pPr>
              <a:defRPr/>
            </a:lvl1pPr>
          </a:lstStyle>
          <a:p>
            <a:endParaRPr lang="fi-FI">
              <a:solidFill>
                <a:srgbClr val="000000"/>
              </a:solidFill>
            </a:endParaRPr>
          </a:p>
        </p:txBody>
      </p:sp>
      <p:sp>
        <p:nvSpPr>
          <p:cNvPr id="5" name="Dian numeron paikkamerkki 4"/>
          <p:cNvSpPr>
            <a:spLocks noGrp="1"/>
          </p:cNvSpPr>
          <p:nvPr>
            <p:ph type="sldNum" sz="quarter" idx="12"/>
          </p:nvPr>
        </p:nvSpPr>
        <p:spPr/>
        <p:txBody>
          <a:bodyPr/>
          <a:lstStyle>
            <a:lvl1pPr>
              <a:defRPr/>
            </a:lvl1pPr>
          </a:lstStyle>
          <a:p>
            <a:fld id="{B55F7E51-2E44-4F7A-B31C-DEB42C7D2921}"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9882851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solidFill>
                <a:srgbClr val="000000"/>
              </a:solidFill>
            </a:endParaRPr>
          </a:p>
        </p:txBody>
      </p:sp>
      <p:sp>
        <p:nvSpPr>
          <p:cNvPr id="3" name="Alatunnisteen paikkamerkki 2"/>
          <p:cNvSpPr>
            <a:spLocks noGrp="1"/>
          </p:cNvSpPr>
          <p:nvPr>
            <p:ph type="ftr" sz="quarter" idx="11"/>
          </p:nvPr>
        </p:nvSpPr>
        <p:spPr/>
        <p:txBody>
          <a:bodyPr/>
          <a:lstStyle>
            <a:lvl1pPr>
              <a:defRPr/>
            </a:lvl1pPr>
          </a:lstStyle>
          <a:p>
            <a:endParaRPr lang="fi-FI">
              <a:solidFill>
                <a:srgbClr val="000000"/>
              </a:solidFill>
            </a:endParaRPr>
          </a:p>
        </p:txBody>
      </p:sp>
      <p:sp>
        <p:nvSpPr>
          <p:cNvPr id="4" name="Dian numeron paikkamerkki 3"/>
          <p:cNvSpPr>
            <a:spLocks noGrp="1"/>
          </p:cNvSpPr>
          <p:nvPr>
            <p:ph type="sldNum" sz="quarter" idx="12"/>
          </p:nvPr>
        </p:nvSpPr>
        <p:spPr/>
        <p:txBody>
          <a:bodyPr/>
          <a:lstStyle>
            <a:lvl1pPr>
              <a:defRPr/>
            </a:lvl1pPr>
          </a:lstStyle>
          <a:p>
            <a:fld id="{371F68D3-7AE5-4B00-B6EC-29479EF9D279}"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089905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CA5CE5CC-7D51-4C80-838F-94AD48E55ABA}"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0225627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fi-FI">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42315D4A-8FE7-4A78-9AF9-26B4A125508F}"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5697916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4EC565DA-01A6-4774-82C9-96F8C68BECF0}"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8297303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fi-FI">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E5F6C8CB-954B-40B7-BAFA-092EF5811A68}"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71976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ltLang="en-US"/>
          </a:p>
        </p:txBody>
      </p:sp>
      <p:sp>
        <p:nvSpPr>
          <p:cNvPr id="6" name="Alatunnisteen paikkamerkki 5"/>
          <p:cNvSpPr>
            <a:spLocks noGrp="1"/>
          </p:cNvSpPr>
          <p:nvPr>
            <p:ph type="ftr" sz="quarter" idx="11"/>
          </p:nvPr>
        </p:nvSpPr>
        <p:spPr/>
        <p:txBody>
          <a:bodyPr/>
          <a:lstStyle>
            <a:lvl1pPr>
              <a:defRPr/>
            </a:lvl1pPr>
          </a:lstStyle>
          <a:p>
            <a:endParaRPr lang="fi-FI" altLang="en-US"/>
          </a:p>
        </p:txBody>
      </p:sp>
      <p:sp>
        <p:nvSpPr>
          <p:cNvPr id="7" name="Dian numeron paikkamerkki 6"/>
          <p:cNvSpPr>
            <a:spLocks noGrp="1"/>
          </p:cNvSpPr>
          <p:nvPr>
            <p:ph type="sldNum" sz="quarter" idx="12"/>
          </p:nvPr>
        </p:nvSpPr>
        <p:spPr/>
        <p:txBody>
          <a:bodyPr/>
          <a:lstStyle>
            <a:lvl1pPr>
              <a:defRPr/>
            </a:lvl1pPr>
          </a:lstStyle>
          <a:p>
            <a:fld id="{47BBE6AF-658A-4B03-94D4-8827B4409206}" type="slidenum">
              <a:rPr lang="fi-FI" altLang="en-US"/>
              <a:pPr/>
              <a:t>‹#›</a:t>
            </a:fld>
            <a:endParaRPr lang="fi-FI" altLang="en-US"/>
          </a:p>
        </p:txBody>
      </p:sp>
    </p:spTree>
    <p:extLst>
      <p:ext uri="{BB962C8B-B14F-4D97-AF65-F5344CB8AC3E}">
        <p14:creationId xmlns:p14="http://schemas.microsoft.com/office/powerpoint/2010/main" val="13520013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fourObj" preserve="1">
  <p:cSld name="Otsikko ja neljä sisältökohdetta">
    <p:spTree>
      <p:nvGrpSpPr>
        <p:cNvPr id="1" name=""/>
        <p:cNvGrpSpPr/>
        <p:nvPr/>
      </p:nvGrpSpPr>
      <p:grpSpPr>
        <a:xfrm>
          <a:off x="0" y="0"/>
          <a:ext cx="0" cy="0"/>
          <a:chOff x="0" y="0"/>
          <a:chExt cx="0" cy="0"/>
        </a:xfrm>
      </p:grpSpPr>
      <p:sp>
        <p:nvSpPr>
          <p:cNvPr id="2" name="Otsikko 1"/>
          <p:cNvSpPr>
            <a:spLocks noGrp="1"/>
          </p:cNvSpPr>
          <p:nvPr>
            <p:ph type="title" sz="quarter"/>
          </p:nvPr>
        </p:nvSpPr>
        <p:spPr>
          <a:xfrm>
            <a:off x="457200" y="274638"/>
            <a:ext cx="8229600" cy="1143000"/>
          </a:xfrm>
        </p:spPr>
        <p:txBody>
          <a:bodyPr/>
          <a:lstStyle/>
          <a:p>
            <a:r>
              <a:rPr lang="fi-FI" smtClean="0"/>
              <a:t>Muokkaa perustyyl. napsautt.</a:t>
            </a:r>
            <a:endParaRPr lang="fi-FI"/>
          </a:p>
        </p:txBody>
      </p:sp>
      <p:sp>
        <p:nvSpPr>
          <p:cNvPr id="3" name="Sisällön paikkamerkki 2"/>
          <p:cNvSpPr>
            <a:spLocks noGrp="1"/>
          </p:cNvSpPr>
          <p:nvPr>
            <p:ph sz="quarter" idx="1"/>
          </p:nvPr>
        </p:nvSpPr>
        <p:spPr>
          <a:xfrm>
            <a:off x="457200" y="1600200"/>
            <a:ext cx="4038600" cy="21859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4648200" y="1600200"/>
            <a:ext cx="4038600" cy="21859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457200" y="3938588"/>
            <a:ext cx="4038600" cy="218757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Sisällön paikkamerkki 5"/>
          <p:cNvSpPr>
            <a:spLocks noGrp="1"/>
          </p:cNvSpPr>
          <p:nvPr>
            <p:ph sz="quarter" idx="4"/>
          </p:nvPr>
        </p:nvSpPr>
        <p:spPr>
          <a:xfrm>
            <a:off x="4648200" y="3938588"/>
            <a:ext cx="4038600" cy="218757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a:xfrm>
            <a:off x="457200" y="6245225"/>
            <a:ext cx="2133600" cy="476250"/>
          </a:xfrm>
        </p:spPr>
        <p:txBody>
          <a:bodyPr/>
          <a:lstStyle>
            <a:lvl1pPr>
              <a:defRPr/>
            </a:lvl1pPr>
          </a:lstStyle>
          <a:p>
            <a:endParaRPr lang="fi-FI">
              <a:solidFill>
                <a:srgbClr val="000000"/>
              </a:solidFill>
            </a:endParaRPr>
          </a:p>
        </p:txBody>
      </p:sp>
      <p:sp>
        <p:nvSpPr>
          <p:cNvPr id="8" name="Alatunnisteen paikkamerkki 7"/>
          <p:cNvSpPr>
            <a:spLocks noGrp="1"/>
          </p:cNvSpPr>
          <p:nvPr>
            <p:ph type="ftr" sz="quarter" idx="11"/>
          </p:nvPr>
        </p:nvSpPr>
        <p:spPr>
          <a:xfrm>
            <a:off x="3124200" y="6245225"/>
            <a:ext cx="2895600" cy="476250"/>
          </a:xfrm>
        </p:spPr>
        <p:txBody>
          <a:bodyPr/>
          <a:lstStyle>
            <a:lvl1pPr>
              <a:defRPr/>
            </a:lvl1pPr>
          </a:lstStyle>
          <a:p>
            <a:endParaRPr lang="fi-FI">
              <a:solidFill>
                <a:srgbClr val="000000"/>
              </a:solidFill>
            </a:endParaRPr>
          </a:p>
        </p:txBody>
      </p:sp>
      <p:sp>
        <p:nvSpPr>
          <p:cNvPr id="9" name="Dian numeron paikkamerkki 8"/>
          <p:cNvSpPr>
            <a:spLocks noGrp="1"/>
          </p:cNvSpPr>
          <p:nvPr>
            <p:ph type="sldNum" sz="quarter" idx="12"/>
          </p:nvPr>
        </p:nvSpPr>
        <p:spPr>
          <a:xfrm>
            <a:off x="6553200" y="6245225"/>
            <a:ext cx="2133600" cy="476250"/>
          </a:xfrm>
        </p:spPr>
        <p:txBody>
          <a:bodyPr/>
          <a:lstStyle>
            <a:lvl1pPr>
              <a:defRPr/>
            </a:lvl1pPr>
          </a:lstStyle>
          <a:p>
            <a:fld id="{9B03F113-54A2-4296-85B3-51088331D021}"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5362551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extLst>
      <p:ext uri="{BB962C8B-B14F-4D97-AF65-F5344CB8AC3E}">
        <p14:creationId xmlns:p14="http://schemas.microsoft.com/office/powerpoint/2010/main" val="30632119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4160463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extLst>
      <p:ext uri="{BB962C8B-B14F-4D97-AF65-F5344CB8AC3E}">
        <p14:creationId xmlns:p14="http://schemas.microsoft.com/office/powerpoint/2010/main" val="31161121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85800" y="1981200"/>
            <a:ext cx="3794125"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32325" y="1981200"/>
            <a:ext cx="37957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7220973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10266238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41397150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2497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extLst>
      <p:ext uri="{BB962C8B-B14F-4D97-AF65-F5344CB8AC3E}">
        <p14:creationId xmlns:p14="http://schemas.microsoft.com/office/powerpoint/2010/main" val="16072528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extLst>
      <p:ext uri="{BB962C8B-B14F-4D97-AF65-F5344CB8AC3E}">
        <p14:creationId xmlns:p14="http://schemas.microsoft.com/office/powerpoint/2010/main" val="224375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8.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9.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en-US" smtClean="0"/>
              <a:t>Muokkaa perustyyl. napsautt.</a:t>
            </a:r>
          </a:p>
        </p:txBody>
      </p:sp>
      <p:sp>
        <p:nvSpPr>
          <p:cNvPr id="4099"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en-US" smtClean="0"/>
              <a:t>Muokkaa tekstin perustyylejä napsauttamalla</a:t>
            </a:r>
          </a:p>
          <a:p>
            <a:pPr lvl="1"/>
            <a:r>
              <a:rPr lang="fi-FI" altLang="en-US" smtClean="0"/>
              <a:t>toinen taso</a:t>
            </a:r>
          </a:p>
          <a:p>
            <a:pPr lvl="2"/>
            <a:r>
              <a:rPr lang="fi-FI" altLang="en-US" smtClean="0"/>
              <a:t>kolmas taso</a:t>
            </a:r>
          </a:p>
          <a:p>
            <a:pPr lvl="3"/>
            <a:r>
              <a:rPr lang="fi-FI" altLang="en-US" smtClean="0"/>
              <a:t>neljäs taso</a:t>
            </a:r>
          </a:p>
          <a:p>
            <a:pPr lvl="4"/>
            <a:r>
              <a:rPr lang="fi-FI" altLang="en-US" smtClean="0"/>
              <a:t>viides taso</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fi-FI"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fi-FI" altLang="en-US"/>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6E39B1F7-9B44-4762-B526-69D6EA16D913}" type="slidenum">
              <a:rPr lang="fi-FI" altLang="en-US"/>
              <a:pPr/>
              <a:t>‹#›</a:t>
            </a:fld>
            <a:endParaRPr lang="fi-FI" altLang="en-US"/>
          </a:p>
        </p:txBody>
      </p:sp>
      <p:sp>
        <p:nvSpPr>
          <p:cNvPr id="4103"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rgbClr val="E7EC0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4105" name="AutoShape 9"/>
          <p:cNvSpPr>
            <a:spLocks noChangeArrowheads="1"/>
          </p:cNvSpPr>
          <p:nvPr userDrawn="1"/>
        </p:nvSpPr>
        <p:spPr bwMode="auto">
          <a:xfrm>
            <a:off x="7812088" y="333375"/>
            <a:ext cx="1079500" cy="1008063"/>
          </a:xfrm>
          <a:prstGeom prst="sun">
            <a:avLst>
              <a:gd name="adj" fmla="val 25000"/>
            </a:avLst>
          </a:prstGeom>
          <a:solidFill>
            <a:srgbClr val="E7EC0C"/>
          </a:solidFill>
          <a:ln w="9525">
            <a:solidFill>
              <a:srgbClr val="E7EC0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txStyles>
    <p:titleStyle>
      <a:lvl1pPr algn="l" rtl="0" fontAlgn="base">
        <a:spcBef>
          <a:spcPct val="0"/>
        </a:spcBef>
        <a:spcAft>
          <a:spcPct val="0"/>
        </a:spcAft>
        <a:defRPr sz="4200">
          <a:solidFill>
            <a:schemeClr val="tx1"/>
          </a:solidFill>
          <a:latin typeface="+mj-lt"/>
          <a:ea typeface="+mj-ea"/>
          <a:cs typeface="+mj-cs"/>
        </a:defRPr>
      </a:lvl1pPr>
      <a:lvl2pPr algn="l" rtl="0" fontAlgn="base">
        <a:spcBef>
          <a:spcPct val="0"/>
        </a:spcBef>
        <a:spcAft>
          <a:spcPct val="0"/>
        </a:spcAft>
        <a:defRPr sz="4200">
          <a:solidFill>
            <a:schemeClr val="tx1"/>
          </a:solidFill>
          <a:latin typeface="Garamond" pitchFamily="18" charset="0"/>
        </a:defRPr>
      </a:lvl2pPr>
      <a:lvl3pPr algn="l" rtl="0" fontAlgn="base">
        <a:spcBef>
          <a:spcPct val="0"/>
        </a:spcBef>
        <a:spcAft>
          <a:spcPct val="0"/>
        </a:spcAft>
        <a:defRPr sz="4200">
          <a:solidFill>
            <a:schemeClr val="tx1"/>
          </a:solidFill>
          <a:latin typeface="Garamond" pitchFamily="18" charset="0"/>
        </a:defRPr>
      </a:lvl3pPr>
      <a:lvl4pPr algn="l" rtl="0" fontAlgn="base">
        <a:spcBef>
          <a:spcPct val="0"/>
        </a:spcBef>
        <a:spcAft>
          <a:spcPct val="0"/>
        </a:spcAft>
        <a:defRPr sz="4200">
          <a:solidFill>
            <a:schemeClr val="tx1"/>
          </a:solidFill>
          <a:latin typeface="Garamond" pitchFamily="18" charset="0"/>
        </a:defRPr>
      </a:lvl4pPr>
      <a:lvl5pPr algn="l" rtl="0" fontAlgn="base">
        <a:spcBef>
          <a:spcPct val="0"/>
        </a:spcBef>
        <a:spcAft>
          <a:spcPct val="0"/>
        </a:spcAft>
        <a:defRPr sz="4200">
          <a:solidFill>
            <a:schemeClr val="tx1"/>
          </a:solidFill>
          <a:latin typeface="Garamond" pitchFamily="18" charset="0"/>
        </a:defRPr>
      </a:lvl5pPr>
      <a:lvl6pPr marL="457200" algn="l" rtl="0" fontAlgn="base">
        <a:spcBef>
          <a:spcPct val="0"/>
        </a:spcBef>
        <a:spcAft>
          <a:spcPct val="0"/>
        </a:spcAft>
        <a:defRPr sz="4200">
          <a:solidFill>
            <a:schemeClr val="tx1"/>
          </a:solidFill>
          <a:latin typeface="Garamond" pitchFamily="18" charset="0"/>
        </a:defRPr>
      </a:lvl6pPr>
      <a:lvl7pPr marL="914400" algn="l" rtl="0" fontAlgn="base">
        <a:spcBef>
          <a:spcPct val="0"/>
        </a:spcBef>
        <a:spcAft>
          <a:spcPct val="0"/>
        </a:spcAft>
        <a:defRPr sz="4200">
          <a:solidFill>
            <a:schemeClr val="tx1"/>
          </a:solidFill>
          <a:latin typeface="Garamond" pitchFamily="18" charset="0"/>
        </a:defRPr>
      </a:lvl7pPr>
      <a:lvl8pPr marL="1371600" algn="l" rtl="0" fontAlgn="base">
        <a:spcBef>
          <a:spcPct val="0"/>
        </a:spcBef>
        <a:spcAft>
          <a:spcPct val="0"/>
        </a:spcAft>
        <a:defRPr sz="4200">
          <a:solidFill>
            <a:schemeClr val="tx1"/>
          </a:solidFill>
          <a:latin typeface="Garamond" pitchFamily="18" charset="0"/>
        </a:defRPr>
      </a:lvl8pPr>
      <a:lvl9pPr marL="1828800" algn="l" rtl="0" fontAlgn="base">
        <a:spcBef>
          <a:spcPct val="0"/>
        </a:spcBef>
        <a:spcAft>
          <a:spcPct val="0"/>
        </a:spcAft>
        <a:defRPr sz="4200">
          <a:solidFill>
            <a:schemeClr val="tx1"/>
          </a:solidFill>
          <a:latin typeface="Garamond" pitchFamily="18" charset="0"/>
        </a:defRPr>
      </a:lvl9pPr>
    </p:titleStyle>
    <p:bodyStyle>
      <a:lvl1pPr marL="342900" indent="-342900" algn="l" rtl="0" fontAlgn="base">
        <a:spcBef>
          <a:spcPct val="20000"/>
        </a:spcBef>
        <a:spcAft>
          <a:spcPct val="0"/>
        </a:spcAft>
        <a:buClr>
          <a:srgbClr val="E7EC0C"/>
        </a:buClr>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rgbClr val="E7EC0C"/>
        </a:buClr>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rgbClr val="E7EC0C"/>
        </a:buClr>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rgbClr val="E7EC0C"/>
        </a:buClr>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rgbClr val="E7EC0C"/>
        </a:buClr>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rgbClr val="E7EC0C"/>
        </a:buClr>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rgbClr val="E7EC0C"/>
        </a:buClr>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rgbClr val="E7EC0C"/>
        </a:buClr>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rgbClr val="E7EC0C"/>
        </a:buClr>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wrap="none" anchor="ctr"/>
          <a:lstStyle/>
          <a:p>
            <a:pPr defTabSz="449263">
              <a:buClr>
                <a:srgbClr val="000000"/>
              </a:buClr>
              <a:buSzPct val="100000"/>
              <a:buFont typeface="Times New Roman" pitchFamily="18" charset="0"/>
              <a:buNone/>
              <a:defRPr/>
            </a:pPr>
            <a:endParaRPr lang="fi-FI" sz="2800">
              <a:solidFill>
                <a:srgbClr val="000000"/>
              </a:solidFill>
              <a:latin typeface="Times New Roman" pitchFamily="18" charset="0"/>
            </a:endParaRPr>
          </a:p>
        </p:txBody>
      </p:sp>
      <p:sp>
        <p:nvSpPr>
          <p:cNvPr id="1026"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defTabSz="449263">
              <a:buClr>
                <a:srgbClr val="000000"/>
              </a:buClr>
              <a:buSzPct val="100000"/>
              <a:buFont typeface="Times New Roman" pitchFamily="18" charset="0"/>
              <a:buNone/>
              <a:defRPr/>
            </a:pPr>
            <a:endParaRPr lang="fi-FI" sz="2800">
              <a:solidFill>
                <a:srgbClr val="000000"/>
              </a:solidFill>
              <a:latin typeface="Times New Roman" pitchFamily="18" charset="0"/>
            </a:endParaRPr>
          </a:p>
        </p:txBody>
      </p:sp>
      <p:sp>
        <p:nvSpPr>
          <p:cNvPr id="36868" name="Rectangle 3"/>
          <p:cNvSpPr>
            <a:spLocks noGrp="1" noChangeArrowheads="1"/>
          </p:cNvSpPr>
          <p:nvPr>
            <p:ph type="title"/>
          </p:nvPr>
        </p:nvSpPr>
        <p:spPr bwMode="auto">
          <a:xfrm>
            <a:off x="685800" y="609600"/>
            <a:ext cx="7742238"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36869" name="Rectangle 4"/>
          <p:cNvSpPr>
            <a:spLocks noGrp="1" noChangeArrowheads="1"/>
          </p:cNvSpPr>
          <p:nvPr>
            <p:ph type="body" idx="1"/>
          </p:nvPr>
        </p:nvSpPr>
        <p:spPr bwMode="auto">
          <a:xfrm>
            <a:off x="685800" y="1981200"/>
            <a:ext cx="7742238"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62643516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5pPr>
      <a:lvl6pPr marL="457200" algn="ctr" defTabSz="449263" rtl="0" fontAlgn="base">
        <a:lnSpc>
          <a:spcPct val="41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6pPr>
      <a:lvl7pPr marL="914400" algn="ctr" defTabSz="449263" rtl="0" fontAlgn="base">
        <a:lnSpc>
          <a:spcPct val="41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7pPr>
      <a:lvl8pPr marL="1371600" algn="ctr" defTabSz="449263" rtl="0" fontAlgn="base">
        <a:lnSpc>
          <a:spcPct val="41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8pPr>
      <a:lvl9pPr marL="1828800" algn="ctr" defTabSz="449263" rtl="0" fontAlgn="base">
        <a:lnSpc>
          <a:spcPct val="41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9pPr>
    </p:titleStyle>
    <p:bodyStyle>
      <a:lvl1pPr marL="312738" indent="-312738"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12788" indent="-255588"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smtClean="0"/>
              <a:t>Muokkaa perustyyl. napsautt.</a:t>
            </a:r>
          </a:p>
        </p:txBody>
      </p:sp>
      <p:sp>
        <p:nvSpPr>
          <p:cNvPr id="4099" name="Rectangle 3"/>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100" name="Rectangle 4"/>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fi-FI" smtClean="0">
              <a:solidFill>
                <a:srgbClr val="000000"/>
              </a:solidFill>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fi-FI" smtClean="0">
              <a:solidFill>
                <a:srgbClr val="000000"/>
              </a:solidFill>
            </a:endParaRPr>
          </a:p>
        </p:txBody>
      </p:sp>
      <p:sp>
        <p:nvSpPr>
          <p:cNvPr id="4102"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E299DE45-83C3-478A-9851-978E62CC1D49}" type="slidenum">
              <a:rPr lang="fi-FI" smtClean="0">
                <a:solidFill>
                  <a:srgbClr val="000000"/>
                </a:solidFill>
              </a:rPr>
              <a:pPr/>
              <a:t>‹#›</a:t>
            </a:fld>
            <a:endParaRPr lang="fi-FI" smtClean="0">
              <a:solidFill>
                <a:srgbClr val="000000"/>
              </a:solidFill>
            </a:endParaRPr>
          </a:p>
        </p:txBody>
      </p:sp>
      <p:grpSp>
        <p:nvGrpSpPr>
          <p:cNvPr id="4103" name="Group 7"/>
          <p:cNvGrpSpPr>
            <a:grpSpLocks/>
          </p:cNvGrpSpPr>
          <p:nvPr/>
        </p:nvGrpSpPr>
        <p:grpSpPr bwMode="auto">
          <a:xfrm>
            <a:off x="279400" y="152400"/>
            <a:ext cx="8686800" cy="1600200"/>
            <a:chOff x="176" y="96"/>
            <a:chExt cx="5472" cy="1008"/>
          </a:xfrm>
        </p:grpSpPr>
        <p:sp>
          <p:nvSpPr>
            <p:cNvPr id="41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latin typeface="Times New Roman" pitchFamily="18" charset="0"/>
              </a:endParaRPr>
            </a:p>
          </p:txBody>
        </p:sp>
        <p:sp>
          <p:nvSpPr>
            <p:cNvPr id="41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smtClean="0">
                <a:solidFill>
                  <a:srgbClr val="000000"/>
                </a:solidFill>
                <a:latin typeface="Times New Roman" pitchFamily="18" charset="0"/>
              </a:endParaRPr>
            </a:p>
          </p:txBody>
        </p:sp>
        <p:sp>
          <p:nvSpPr>
            <p:cNvPr id="41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smtClean="0">
                <a:solidFill>
                  <a:srgbClr val="000000"/>
                </a:solidFill>
                <a:latin typeface="Times New Roman" pitchFamily="18" charset="0"/>
              </a:endParaRPr>
            </a:p>
          </p:txBody>
        </p:sp>
        <p:sp>
          <p:nvSpPr>
            <p:cNvPr id="41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smtClean="0">
                <a:solidFill>
                  <a:srgbClr val="000000"/>
                </a:solidFill>
                <a:latin typeface="Times New Roman" pitchFamily="18" charset="0"/>
              </a:endParaRPr>
            </a:p>
          </p:txBody>
        </p:sp>
        <p:sp>
          <p:nvSpPr>
            <p:cNvPr id="41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smtClean="0">
                <a:solidFill>
                  <a:srgbClr val="000000"/>
                </a:solidFill>
                <a:latin typeface="Times New Roman" pitchFamily="18" charset="0"/>
              </a:endParaRPr>
            </a:p>
          </p:txBody>
        </p:sp>
      </p:grpSp>
    </p:spTree>
    <p:extLst>
      <p:ext uri="{BB962C8B-B14F-4D97-AF65-F5344CB8AC3E}">
        <p14:creationId xmlns:p14="http://schemas.microsoft.com/office/powerpoint/2010/main" val="50604654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fontAlgn="base">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fontAlgn="base">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fontAlgn="base">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smtClean="0"/>
              <a:t>Muokkaa perustyyl. napsautt.</a:t>
            </a:r>
          </a:p>
        </p:txBody>
      </p:sp>
      <p:sp>
        <p:nvSpPr>
          <p:cNvPr id="4099" name="Rectangle 3"/>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100" name="Rectangle 4"/>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fi-FI">
              <a:solidFill>
                <a:srgbClr val="000000"/>
              </a:solidFill>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fi-FI">
              <a:solidFill>
                <a:srgbClr val="000000"/>
              </a:solidFill>
            </a:endParaRPr>
          </a:p>
        </p:txBody>
      </p:sp>
      <p:sp>
        <p:nvSpPr>
          <p:cNvPr id="4102"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0E4A5EAE-2C9D-41A0-ADF7-58B1A04455DD}" type="slidenum">
              <a:rPr lang="fi-FI">
                <a:solidFill>
                  <a:srgbClr val="000000"/>
                </a:solidFill>
              </a:rPr>
              <a:pPr/>
              <a:t>‹#›</a:t>
            </a:fld>
            <a:endParaRPr lang="fi-FI">
              <a:solidFill>
                <a:srgbClr val="000000"/>
              </a:solidFill>
            </a:endParaRPr>
          </a:p>
        </p:txBody>
      </p:sp>
      <p:grpSp>
        <p:nvGrpSpPr>
          <p:cNvPr id="4103" name="Group 7"/>
          <p:cNvGrpSpPr>
            <a:grpSpLocks/>
          </p:cNvGrpSpPr>
          <p:nvPr/>
        </p:nvGrpSpPr>
        <p:grpSpPr bwMode="auto">
          <a:xfrm>
            <a:off x="279400" y="152400"/>
            <a:ext cx="8686800" cy="1600200"/>
            <a:chOff x="176" y="96"/>
            <a:chExt cx="5472" cy="1008"/>
          </a:xfrm>
        </p:grpSpPr>
        <p:sp>
          <p:nvSpPr>
            <p:cNvPr id="41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solidFill>
                  <a:srgbClr val="000000"/>
                </a:solidFill>
                <a:latin typeface="Times New Roman" pitchFamily="18" charset="0"/>
              </a:endParaRPr>
            </a:p>
          </p:txBody>
        </p:sp>
        <p:sp>
          <p:nvSpPr>
            <p:cNvPr id="41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sp>
          <p:nvSpPr>
            <p:cNvPr id="41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sp>
          <p:nvSpPr>
            <p:cNvPr id="41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sp>
          <p:nvSpPr>
            <p:cNvPr id="41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grpSp>
    </p:spTree>
    <p:extLst>
      <p:ext uri="{BB962C8B-B14F-4D97-AF65-F5344CB8AC3E}">
        <p14:creationId xmlns:p14="http://schemas.microsoft.com/office/powerpoint/2010/main" val="55216428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fontAlgn="base">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fontAlgn="base">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fontAlgn="base">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smtClean="0"/>
              <a:t>Muokkaa perustyyl. napsautt.</a:t>
            </a:r>
          </a:p>
        </p:txBody>
      </p:sp>
      <p:sp>
        <p:nvSpPr>
          <p:cNvPr id="4099" name="Rectangle 3"/>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100" name="Rectangle 4"/>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fi-FI">
              <a:solidFill>
                <a:srgbClr val="000000"/>
              </a:solidFill>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fi-FI">
              <a:solidFill>
                <a:srgbClr val="000000"/>
              </a:solidFill>
            </a:endParaRPr>
          </a:p>
        </p:txBody>
      </p:sp>
      <p:sp>
        <p:nvSpPr>
          <p:cNvPr id="4102"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0E4A5EAE-2C9D-41A0-ADF7-58B1A04455DD}" type="slidenum">
              <a:rPr lang="fi-FI">
                <a:solidFill>
                  <a:srgbClr val="000000"/>
                </a:solidFill>
              </a:rPr>
              <a:pPr/>
              <a:t>‹#›</a:t>
            </a:fld>
            <a:endParaRPr lang="fi-FI">
              <a:solidFill>
                <a:srgbClr val="000000"/>
              </a:solidFill>
            </a:endParaRPr>
          </a:p>
        </p:txBody>
      </p:sp>
      <p:grpSp>
        <p:nvGrpSpPr>
          <p:cNvPr id="4103" name="Group 7"/>
          <p:cNvGrpSpPr>
            <a:grpSpLocks/>
          </p:cNvGrpSpPr>
          <p:nvPr/>
        </p:nvGrpSpPr>
        <p:grpSpPr bwMode="auto">
          <a:xfrm>
            <a:off x="279400" y="152400"/>
            <a:ext cx="8686800" cy="1600200"/>
            <a:chOff x="176" y="96"/>
            <a:chExt cx="5472" cy="1008"/>
          </a:xfrm>
        </p:grpSpPr>
        <p:sp>
          <p:nvSpPr>
            <p:cNvPr id="41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solidFill>
                  <a:srgbClr val="000000"/>
                </a:solidFill>
                <a:latin typeface="Times New Roman" pitchFamily="18" charset="0"/>
              </a:endParaRPr>
            </a:p>
          </p:txBody>
        </p:sp>
        <p:sp>
          <p:nvSpPr>
            <p:cNvPr id="41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sp>
          <p:nvSpPr>
            <p:cNvPr id="41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sp>
          <p:nvSpPr>
            <p:cNvPr id="41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sp>
          <p:nvSpPr>
            <p:cNvPr id="41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sz="2400">
                <a:solidFill>
                  <a:srgbClr val="000000"/>
                </a:solidFill>
                <a:latin typeface="Times New Roman" pitchFamily="18" charset="0"/>
              </a:endParaRPr>
            </a:p>
          </p:txBody>
        </p:sp>
      </p:grpSp>
    </p:spTree>
    <p:extLst>
      <p:ext uri="{BB962C8B-B14F-4D97-AF65-F5344CB8AC3E}">
        <p14:creationId xmlns:p14="http://schemas.microsoft.com/office/powerpoint/2010/main" val="406736996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fontAlgn="base">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fontAlgn="base">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fontAlgn="base">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smtClean="0"/>
              <a:t>Muokkaa otsikon perustyyliä napsauttamalla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fi-FI">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fi-FI">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A0F5390-6097-49A3-84AE-3E8922C06721}" type="slidenum">
              <a:rPr lang="fi-FI">
                <a:solidFill>
                  <a:srgbClr val="000000"/>
                </a:solidFill>
                <a:latin typeface="Times New Roman" pitchFamily="18" charset="0"/>
              </a:rPr>
              <a:pPr/>
              <a:t>‹#›</a:t>
            </a:fld>
            <a:endParaRPr lang="fi-FI">
              <a:solidFill>
                <a:srgbClr val="000000"/>
              </a:solidFill>
              <a:latin typeface="Times New Roman" pitchFamily="18" charset="0"/>
            </a:endParaRPr>
          </a:p>
        </p:txBody>
      </p:sp>
    </p:spTree>
    <p:extLst>
      <p:ext uri="{BB962C8B-B14F-4D97-AF65-F5344CB8AC3E}">
        <p14:creationId xmlns:p14="http://schemas.microsoft.com/office/powerpoint/2010/main" val="254107092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fi-FI"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fi-FI"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9684275-6E32-4A27-B93D-3BF577E3B64A}" type="slidenum">
              <a:rPr lang="fi-FI" smtClean="0">
                <a:solidFill>
                  <a:srgbClr val="000000"/>
                </a:solidFill>
              </a:rPr>
              <a:pPr/>
              <a:t>‹#›</a:t>
            </a:fld>
            <a:endParaRPr lang="fi-FI" smtClean="0">
              <a:solidFill>
                <a:srgbClr val="000000"/>
              </a:solidFill>
            </a:endParaRPr>
          </a:p>
        </p:txBody>
      </p:sp>
    </p:spTree>
    <p:extLst>
      <p:ext uri="{BB962C8B-B14F-4D97-AF65-F5344CB8AC3E}">
        <p14:creationId xmlns:p14="http://schemas.microsoft.com/office/powerpoint/2010/main" val="65199868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wrap="none" anchor="ctr"/>
          <a:lstStyle/>
          <a:p>
            <a:pPr defTabSz="449263">
              <a:buClr>
                <a:srgbClr val="000000"/>
              </a:buClr>
              <a:buSzPct val="100000"/>
              <a:buFont typeface="Times New Roman" pitchFamily="18" charset="0"/>
              <a:buNone/>
              <a:defRPr/>
            </a:pPr>
            <a:endParaRPr lang="fi-FI" sz="2800">
              <a:solidFill>
                <a:srgbClr val="000000"/>
              </a:solidFill>
              <a:latin typeface="Times New Roman" pitchFamily="18" charset="0"/>
            </a:endParaRPr>
          </a:p>
        </p:txBody>
      </p:sp>
      <p:sp>
        <p:nvSpPr>
          <p:cNvPr id="1026"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defTabSz="449263">
              <a:buClr>
                <a:srgbClr val="000000"/>
              </a:buClr>
              <a:buSzPct val="100000"/>
              <a:buFont typeface="Times New Roman" pitchFamily="18" charset="0"/>
              <a:buNone/>
              <a:defRPr/>
            </a:pPr>
            <a:endParaRPr lang="fi-FI" sz="2800">
              <a:solidFill>
                <a:srgbClr val="000000"/>
              </a:solidFill>
              <a:latin typeface="Times New Roman" pitchFamily="18" charset="0"/>
            </a:endParaRPr>
          </a:p>
        </p:txBody>
      </p:sp>
      <p:sp>
        <p:nvSpPr>
          <p:cNvPr id="44036" name="Rectangle 3"/>
          <p:cNvSpPr>
            <a:spLocks noGrp="1" noChangeArrowheads="1"/>
          </p:cNvSpPr>
          <p:nvPr>
            <p:ph type="title"/>
          </p:nvPr>
        </p:nvSpPr>
        <p:spPr bwMode="auto">
          <a:xfrm>
            <a:off x="685800" y="609600"/>
            <a:ext cx="7742238"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4037" name="Rectangle 4"/>
          <p:cNvSpPr>
            <a:spLocks noGrp="1" noChangeArrowheads="1"/>
          </p:cNvSpPr>
          <p:nvPr>
            <p:ph type="body" idx="1"/>
          </p:nvPr>
        </p:nvSpPr>
        <p:spPr bwMode="auto">
          <a:xfrm>
            <a:off x="685800" y="1981200"/>
            <a:ext cx="7742238"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263591070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9pPr>
    </p:titleStyle>
    <p:bodyStyle>
      <a:lvl1pPr marL="312738" indent="-312738"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12788" indent="-255588"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409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i-FI">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i-FI">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953DED4-B496-455E-917A-8666645EADC2}"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336434502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7.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97.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6.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7.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10.bin"/><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08.xml"/><Relationship Id="rId1" Type="http://schemas.openxmlformats.org/officeDocument/2006/relationships/vmlDrawing" Target="../drawings/vmlDrawing6.vml"/><Relationship Id="rId6" Type="http://schemas.openxmlformats.org/officeDocument/2006/relationships/image" Target="../media/image26.wmf"/><Relationship Id="rId5" Type="http://schemas.openxmlformats.org/officeDocument/2006/relationships/oleObject" Target="../embeddings/oleObject12.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0.wmf"/><Relationship Id="rId2" Type="http://schemas.openxmlformats.org/officeDocument/2006/relationships/slideLayout" Target="../slideLayouts/slideLayout84.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29.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wmf"/><Relationship Id="rId2" Type="http://schemas.openxmlformats.org/officeDocument/2006/relationships/slideLayout" Target="../slideLayouts/slideLayout85.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31.w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0.xml"/><Relationship Id="rId1" Type="http://schemas.openxmlformats.org/officeDocument/2006/relationships/vmlDrawing" Target="../drawings/vmlDrawing9.vml"/><Relationship Id="rId5" Type="http://schemas.openxmlformats.org/officeDocument/2006/relationships/image" Target="../media/image33.wmf"/><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43.wmf"/><Relationship Id="rId5" Type="http://schemas.openxmlformats.org/officeDocument/2006/relationships/oleObject" Target="../embeddings/oleObject21.bin"/><Relationship Id="rId4" Type="http://schemas.openxmlformats.org/officeDocument/2006/relationships/image" Target="../media/image42.wmf"/></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44.wmf"/><Relationship Id="rId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46.wmf"/><Relationship Id="rId5" Type="http://schemas.openxmlformats.org/officeDocument/2006/relationships/oleObject" Target="../embeddings/oleObject23.bin"/><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fi.wikipedia.org/wiki/Aaltohiukkasdualismi"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fi/imgres?imgurl=http://2.bp.blogspot.com/__68KxXjtokE/Sew4u7jENMI/AAAAAAAAADY/UTRxouMvIeo/s320/prisma.jpg&amp;imgrefurl=http://nynski.blogspot.com/&amp;usg=__KY2SllvJE9NtmM5QZGYpB9JEQ44=&amp;h=275&amp;w=274&amp;sz=22&amp;hl=fi&amp;start=15&amp;zoom=1&amp;itbs=1&amp;tbnid=TMcV0wGd8R-olM:&amp;tbnh=114&amp;tbnw=114&amp;prev=/images?q=prisma&amp;hl=fi&amp;gbv=2&amp;tbs=isch:1&amp;ei=71t_TaqfCM30sgbJmJX8Bg" TargetMode="Externa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hyperlink" Target="http://www.google.fi/imgres?imgurl=http://www02.oph.fi/etalukio/uskonto/kurssi3/kuvat/3_1_1_sateenkaari.jpg&amp;imgrefurl=http://www02.oph.fi/etalukio/uskonto/kurssi3/sivu_3_1_1.html&amp;usg=__fHoCIU4oJcquf5mWzuoIAVqR2KQ=&amp;h=300&amp;w=200&amp;sz=45&amp;hl=fi&amp;start=9&amp;zoom=1&amp;itbs=1&amp;tbnid=BOAEATmxBtU-hM:&amp;tbnh=116&amp;tbnw=77&amp;prev=/images?q=sateenkaari&amp;hl=fi&amp;gbv=2&amp;tbs=isch:1&amp;ei=O1x_TZ-qI8TYsgbW2f3iB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dzJIKXvNZzU&amp;playnext=1&amp;list=PL993D6B3429F14C8A" TargetMode="External"/><Relationship Id="rId2" Type="http://schemas.openxmlformats.org/officeDocument/2006/relationships/hyperlink" Target="http://www.youtube.com/watch?v=UANVMIajqlA&amp;feature=autoplay&amp;list=PL993D6B3429F14C8A&amp;index=34&amp;playnext=2" TargetMode="Externa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60.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60.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14.xml"/><Relationship Id="rId1" Type="http://schemas.openxmlformats.org/officeDocument/2006/relationships/vmlDrawing" Target="../drawings/vmlDrawing15.vml"/><Relationship Id="rId5" Type="http://schemas.openxmlformats.org/officeDocument/2006/relationships/image" Target="../media/image62.wmf"/><Relationship Id="rId4" Type="http://schemas.openxmlformats.org/officeDocument/2006/relationships/oleObject" Target="../embeddings/oleObject26.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oleObject" Target="../embeddings/oleObject32.bin"/><Relationship Id="rId18" Type="http://schemas.openxmlformats.org/officeDocument/2006/relationships/oleObject" Target="../embeddings/oleObject35.bin"/><Relationship Id="rId26" Type="http://schemas.openxmlformats.org/officeDocument/2006/relationships/oleObject" Target="../embeddings/oleObject40.bin"/><Relationship Id="rId3" Type="http://schemas.openxmlformats.org/officeDocument/2006/relationships/notesSlide" Target="../notesSlides/notesSlide3.xml"/><Relationship Id="rId21" Type="http://schemas.openxmlformats.org/officeDocument/2006/relationships/image" Target="../media/image71.wmf"/><Relationship Id="rId7" Type="http://schemas.openxmlformats.org/officeDocument/2006/relationships/image" Target="../media/image65.wmf"/><Relationship Id="rId12" Type="http://schemas.openxmlformats.org/officeDocument/2006/relationships/oleObject" Target="../embeddings/oleObject31.bin"/><Relationship Id="rId17" Type="http://schemas.openxmlformats.org/officeDocument/2006/relationships/image" Target="../media/image69.wmf"/><Relationship Id="rId25" Type="http://schemas.openxmlformats.org/officeDocument/2006/relationships/oleObject" Target="../embeddings/oleObject39.bin"/><Relationship Id="rId2" Type="http://schemas.openxmlformats.org/officeDocument/2006/relationships/slideLayout" Target="../slideLayouts/slideLayout85.xml"/><Relationship Id="rId16" Type="http://schemas.openxmlformats.org/officeDocument/2006/relationships/oleObject" Target="../embeddings/oleObject34.bin"/><Relationship Id="rId20" Type="http://schemas.openxmlformats.org/officeDocument/2006/relationships/oleObject" Target="../embeddings/oleObject36.bin"/><Relationship Id="rId29" Type="http://schemas.openxmlformats.org/officeDocument/2006/relationships/oleObject" Target="../embeddings/oleObject43.bin"/><Relationship Id="rId1" Type="http://schemas.openxmlformats.org/officeDocument/2006/relationships/vmlDrawing" Target="../drawings/vmlDrawing16.vml"/><Relationship Id="rId6" Type="http://schemas.openxmlformats.org/officeDocument/2006/relationships/oleObject" Target="../embeddings/oleObject28.bin"/><Relationship Id="rId11" Type="http://schemas.openxmlformats.org/officeDocument/2006/relationships/image" Target="../media/image67.wmf"/><Relationship Id="rId24" Type="http://schemas.openxmlformats.org/officeDocument/2006/relationships/oleObject" Target="../embeddings/oleObject38.bin"/><Relationship Id="rId5" Type="http://schemas.openxmlformats.org/officeDocument/2006/relationships/image" Target="../media/image64.wmf"/><Relationship Id="rId15" Type="http://schemas.openxmlformats.org/officeDocument/2006/relationships/image" Target="../media/image68.wmf"/><Relationship Id="rId23" Type="http://schemas.openxmlformats.org/officeDocument/2006/relationships/image" Target="../media/image72.wmf"/><Relationship Id="rId28" Type="http://schemas.openxmlformats.org/officeDocument/2006/relationships/oleObject" Target="../embeddings/oleObject42.bin"/><Relationship Id="rId10" Type="http://schemas.openxmlformats.org/officeDocument/2006/relationships/oleObject" Target="../embeddings/oleObject30.bin"/><Relationship Id="rId19" Type="http://schemas.openxmlformats.org/officeDocument/2006/relationships/image" Target="../media/image70.wmf"/><Relationship Id="rId4" Type="http://schemas.openxmlformats.org/officeDocument/2006/relationships/oleObject" Target="../embeddings/oleObject27.bin"/><Relationship Id="rId9" Type="http://schemas.openxmlformats.org/officeDocument/2006/relationships/image" Target="../media/image66.wmf"/><Relationship Id="rId14" Type="http://schemas.openxmlformats.org/officeDocument/2006/relationships/oleObject" Target="../embeddings/oleObject33.bin"/><Relationship Id="rId22" Type="http://schemas.openxmlformats.org/officeDocument/2006/relationships/oleObject" Target="../embeddings/oleObject37.bin"/><Relationship Id="rId27" Type="http://schemas.openxmlformats.org/officeDocument/2006/relationships/oleObject" Target="../embeddings/oleObject41.bin"/></Relationships>
</file>

<file path=ppt/slides/_rels/slide49.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notesSlide" Target="../notesSlides/notesSlide4.xml"/><Relationship Id="rId7" Type="http://schemas.openxmlformats.org/officeDocument/2006/relationships/oleObject" Target="../embeddings/oleObject45.bin"/><Relationship Id="rId2" Type="http://schemas.openxmlformats.org/officeDocument/2006/relationships/slideLayout" Target="../slideLayouts/slideLayout84.xml"/><Relationship Id="rId1" Type="http://schemas.openxmlformats.org/officeDocument/2006/relationships/vmlDrawing" Target="../drawings/vmlDrawing17.vml"/><Relationship Id="rId6" Type="http://schemas.openxmlformats.org/officeDocument/2006/relationships/image" Target="../media/image73.wmf"/><Relationship Id="rId5" Type="http://schemas.openxmlformats.org/officeDocument/2006/relationships/oleObject" Target="../embeddings/oleObject44.bin"/><Relationship Id="rId4" Type="http://schemas.openxmlformats.org/officeDocument/2006/relationships/image" Target="../media/image7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78.wmf"/><Relationship Id="rId3" Type="http://schemas.openxmlformats.org/officeDocument/2006/relationships/notesSlide" Target="../notesSlides/notesSlide5.xml"/><Relationship Id="rId7" Type="http://schemas.openxmlformats.org/officeDocument/2006/relationships/image" Target="../media/image77.wmf"/><Relationship Id="rId12" Type="http://schemas.openxmlformats.org/officeDocument/2006/relationships/oleObject" Target="../embeddings/oleObject50.bin"/><Relationship Id="rId2" Type="http://schemas.openxmlformats.org/officeDocument/2006/relationships/slideLayout" Target="../slideLayouts/slideLayout84.xml"/><Relationship Id="rId1" Type="http://schemas.openxmlformats.org/officeDocument/2006/relationships/vmlDrawing" Target="../drawings/vmlDrawing18.vml"/><Relationship Id="rId6" Type="http://schemas.openxmlformats.org/officeDocument/2006/relationships/oleObject" Target="../embeddings/oleObject47.bin"/><Relationship Id="rId11" Type="http://schemas.openxmlformats.org/officeDocument/2006/relationships/image" Target="../media/image74.wmf"/><Relationship Id="rId5" Type="http://schemas.openxmlformats.org/officeDocument/2006/relationships/image" Target="../media/image76.wmf"/><Relationship Id="rId15" Type="http://schemas.openxmlformats.org/officeDocument/2006/relationships/image" Target="../media/image79.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73.wmf"/><Relationship Id="rId14" Type="http://schemas.openxmlformats.org/officeDocument/2006/relationships/oleObject" Target="../embeddings/oleObject51.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oleObject" Target="../embeddings/oleObject58.bin"/><Relationship Id="rId18" Type="http://schemas.openxmlformats.org/officeDocument/2006/relationships/image" Target="../media/image81.wmf"/><Relationship Id="rId3" Type="http://schemas.openxmlformats.org/officeDocument/2006/relationships/notesSlide" Target="../notesSlides/notesSlide6.xml"/><Relationship Id="rId7" Type="http://schemas.openxmlformats.org/officeDocument/2006/relationships/image" Target="../media/image74.wmf"/><Relationship Id="rId12" Type="http://schemas.openxmlformats.org/officeDocument/2006/relationships/oleObject" Target="../embeddings/oleObject57.bin"/><Relationship Id="rId17" Type="http://schemas.openxmlformats.org/officeDocument/2006/relationships/oleObject" Target="../embeddings/oleObject62.bin"/><Relationship Id="rId2" Type="http://schemas.openxmlformats.org/officeDocument/2006/relationships/slideLayout" Target="../slideLayouts/slideLayout85.xml"/><Relationship Id="rId16" Type="http://schemas.openxmlformats.org/officeDocument/2006/relationships/oleObject" Target="../embeddings/oleObject61.bin"/><Relationship Id="rId1" Type="http://schemas.openxmlformats.org/officeDocument/2006/relationships/vmlDrawing" Target="../drawings/vmlDrawing19.vml"/><Relationship Id="rId6" Type="http://schemas.openxmlformats.org/officeDocument/2006/relationships/oleObject" Target="../embeddings/oleObject53.bin"/><Relationship Id="rId11" Type="http://schemas.openxmlformats.org/officeDocument/2006/relationships/oleObject" Target="../embeddings/oleObject56.bin"/><Relationship Id="rId5" Type="http://schemas.openxmlformats.org/officeDocument/2006/relationships/image" Target="../media/image73.wmf"/><Relationship Id="rId15" Type="http://schemas.openxmlformats.org/officeDocument/2006/relationships/oleObject" Target="../embeddings/oleObject60.bin"/><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80.wmf"/><Relationship Id="rId14" Type="http://schemas.openxmlformats.org/officeDocument/2006/relationships/oleObject" Target="../embeddings/oleObject59.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8.xml"/><Relationship Id="rId7" Type="http://schemas.openxmlformats.org/officeDocument/2006/relationships/image" Target="../media/image83.wmf"/><Relationship Id="rId2" Type="http://schemas.openxmlformats.org/officeDocument/2006/relationships/slideLayout" Target="../slideLayouts/slideLayout84.xml"/><Relationship Id="rId1" Type="http://schemas.openxmlformats.org/officeDocument/2006/relationships/vmlDrawing" Target="../drawings/vmlDrawing20.vml"/><Relationship Id="rId6" Type="http://schemas.openxmlformats.org/officeDocument/2006/relationships/oleObject" Target="../embeddings/oleObject64.bin"/><Relationship Id="rId11" Type="http://schemas.openxmlformats.org/officeDocument/2006/relationships/image" Target="../media/image85.wmf"/><Relationship Id="rId5" Type="http://schemas.openxmlformats.org/officeDocument/2006/relationships/image" Target="../media/image82.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84.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90.wmf"/><Relationship Id="rId3" Type="http://schemas.openxmlformats.org/officeDocument/2006/relationships/notesSlide" Target="../notesSlides/notesSlide9.xml"/><Relationship Id="rId7" Type="http://schemas.openxmlformats.org/officeDocument/2006/relationships/image" Target="../media/image87.wmf"/><Relationship Id="rId12" Type="http://schemas.openxmlformats.org/officeDocument/2006/relationships/oleObject" Target="../embeddings/oleObject71.bin"/><Relationship Id="rId2" Type="http://schemas.openxmlformats.org/officeDocument/2006/relationships/slideLayout" Target="../slideLayouts/slideLayout84.xml"/><Relationship Id="rId1" Type="http://schemas.openxmlformats.org/officeDocument/2006/relationships/vmlDrawing" Target="../drawings/vmlDrawing21.vml"/><Relationship Id="rId6" Type="http://schemas.openxmlformats.org/officeDocument/2006/relationships/oleObject" Target="../embeddings/oleObject68.bin"/><Relationship Id="rId11" Type="http://schemas.openxmlformats.org/officeDocument/2006/relationships/image" Target="../media/image89.wmf"/><Relationship Id="rId5" Type="http://schemas.openxmlformats.org/officeDocument/2006/relationships/image" Target="../media/image86.wmf"/><Relationship Id="rId15" Type="http://schemas.openxmlformats.org/officeDocument/2006/relationships/image" Target="../media/image91.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88.wmf"/><Relationship Id="rId14" Type="http://schemas.openxmlformats.org/officeDocument/2006/relationships/oleObject" Target="../embeddings/oleObject72.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notesSlide" Target="../notesSlides/notesSlide10.xml"/><Relationship Id="rId7" Type="http://schemas.openxmlformats.org/officeDocument/2006/relationships/image" Target="../media/image93.wmf"/><Relationship Id="rId2" Type="http://schemas.openxmlformats.org/officeDocument/2006/relationships/slideLayout" Target="../slideLayouts/slideLayout90.xml"/><Relationship Id="rId1" Type="http://schemas.openxmlformats.org/officeDocument/2006/relationships/vmlDrawing" Target="../drawings/vmlDrawing22.vml"/><Relationship Id="rId6" Type="http://schemas.openxmlformats.org/officeDocument/2006/relationships/oleObject" Target="../embeddings/oleObject74.bin"/><Relationship Id="rId11" Type="http://schemas.openxmlformats.org/officeDocument/2006/relationships/image" Target="../media/image95.wmf"/><Relationship Id="rId5" Type="http://schemas.openxmlformats.org/officeDocument/2006/relationships/image" Target="../media/image92.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94.wmf"/></Relationships>
</file>

<file path=ppt/slides/_rels/slide5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oleObject" Target="../embeddings/oleObject77.bin"/><Relationship Id="rId7" Type="http://schemas.openxmlformats.org/officeDocument/2006/relationships/image" Target="../media/image97.wmf"/><Relationship Id="rId2" Type="http://schemas.openxmlformats.org/officeDocument/2006/relationships/slideLayout" Target="../slideLayouts/slideLayout85.xml"/><Relationship Id="rId1" Type="http://schemas.openxmlformats.org/officeDocument/2006/relationships/vmlDrawing" Target="../drawings/vmlDrawing23.vml"/><Relationship Id="rId6" Type="http://schemas.openxmlformats.org/officeDocument/2006/relationships/oleObject" Target="../embeddings/oleObject78.bin"/><Relationship Id="rId11" Type="http://schemas.openxmlformats.org/officeDocument/2006/relationships/image" Target="../media/image99.wmf"/><Relationship Id="rId5" Type="http://schemas.openxmlformats.org/officeDocument/2006/relationships/image" Target="../media/image75.jpeg"/><Relationship Id="rId10" Type="http://schemas.openxmlformats.org/officeDocument/2006/relationships/oleObject" Target="../embeddings/oleObject80.bin"/><Relationship Id="rId4" Type="http://schemas.openxmlformats.org/officeDocument/2006/relationships/image" Target="../media/image96.wmf"/><Relationship Id="rId9" Type="http://schemas.openxmlformats.org/officeDocument/2006/relationships/image" Target="../media/image98.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85.xml"/><Relationship Id="rId1" Type="http://schemas.openxmlformats.org/officeDocument/2006/relationships/vmlDrawing" Target="../drawings/vmlDrawing24.vml"/><Relationship Id="rId6" Type="http://schemas.openxmlformats.org/officeDocument/2006/relationships/image" Target="../media/image101.wmf"/><Relationship Id="rId5" Type="http://schemas.openxmlformats.org/officeDocument/2006/relationships/oleObject" Target="../embeddings/oleObject82.bin"/><Relationship Id="rId4" Type="http://schemas.openxmlformats.org/officeDocument/2006/relationships/image" Target="../media/image100.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85.xml"/><Relationship Id="rId1" Type="http://schemas.openxmlformats.org/officeDocument/2006/relationships/vmlDrawing" Target="../drawings/vmlDrawing25.vml"/><Relationship Id="rId6" Type="http://schemas.openxmlformats.org/officeDocument/2006/relationships/image" Target="../media/image102.wmf"/><Relationship Id="rId5" Type="http://schemas.openxmlformats.org/officeDocument/2006/relationships/oleObject" Target="../embeddings/oleObject84.bin"/><Relationship Id="rId4" Type="http://schemas.openxmlformats.org/officeDocument/2006/relationships/image" Target="../media/image100.w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8.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image" Target="../media/image105.wmf"/><Relationship Id="rId5" Type="http://schemas.openxmlformats.org/officeDocument/2006/relationships/oleObject" Target="../embeddings/oleObject86.bin"/><Relationship Id="rId4" Type="http://schemas.openxmlformats.org/officeDocument/2006/relationships/image" Target="../media/image104.wmf"/></Relationships>
</file>

<file path=ppt/slides/_rels/slide66.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87.bin"/><Relationship Id="rId7" Type="http://schemas.openxmlformats.org/officeDocument/2006/relationships/oleObject" Target="../embeddings/oleObject89.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07.wmf"/><Relationship Id="rId5" Type="http://schemas.openxmlformats.org/officeDocument/2006/relationships/oleObject" Target="../embeddings/oleObject88.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90.bin"/></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fi-FI"/>
              <a:t>Valo</a:t>
            </a:r>
          </a:p>
        </p:txBody>
      </p:sp>
      <p:sp>
        <p:nvSpPr>
          <p:cNvPr id="6147" name="Rectangle 3"/>
          <p:cNvSpPr>
            <a:spLocks noGrp="1" noChangeArrowheads="1"/>
          </p:cNvSpPr>
          <p:nvPr>
            <p:ph type="body" idx="1"/>
          </p:nvPr>
        </p:nvSpPr>
        <p:spPr>
          <a:xfrm>
            <a:off x="457200" y="1341438"/>
            <a:ext cx="8229600" cy="4789487"/>
          </a:xfrm>
        </p:spPr>
        <p:txBody>
          <a:bodyPr/>
          <a:lstStyle/>
          <a:p>
            <a:r>
              <a:rPr lang="fi-FI" dirty="0"/>
              <a:t>Ilman valoa emme näkisi mitään. </a:t>
            </a:r>
          </a:p>
          <a:p>
            <a:pPr lvl="1"/>
            <a:r>
              <a:rPr lang="fi-FI" dirty="0"/>
              <a:t>Näemme kappaleita, koska niistä </a:t>
            </a:r>
            <a:r>
              <a:rPr lang="fi-FI" b="1" dirty="0"/>
              <a:t>saapuu</a:t>
            </a:r>
            <a:r>
              <a:rPr lang="fi-FI" dirty="0"/>
              <a:t> silmiimme valoa.</a:t>
            </a:r>
          </a:p>
          <a:p>
            <a:pPr lvl="1"/>
            <a:r>
              <a:rPr lang="fi-FI" dirty="0"/>
              <a:t>Valo voi olla kappaleen </a:t>
            </a:r>
            <a:r>
              <a:rPr lang="fi-FI" b="1" dirty="0"/>
              <a:t>itsensä</a:t>
            </a:r>
            <a:r>
              <a:rPr lang="fi-FI" dirty="0"/>
              <a:t> synnyttämää tai siitä </a:t>
            </a:r>
            <a:r>
              <a:rPr lang="fi-FI" b="1" dirty="0"/>
              <a:t>heijastunutta</a:t>
            </a:r>
            <a:r>
              <a:rPr lang="fi-FI" dirty="0"/>
              <a:t> valoa.</a:t>
            </a:r>
          </a:p>
          <a:p>
            <a:pPr lvl="2"/>
            <a:r>
              <a:rPr lang="fi-FI" dirty="0"/>
              <a:t>Miksi punainen vaate näyttää päivänvalossa punaiselta?</a:t>
            </a:r>
          </a:p>
          <a:p>
            <a:pPr lvl="2"/>
            <a:r>
              <a:rPr lang="fi-FI" dirty="0"/>
              <a:t>Miksi cd-levyn pinta heijastelee eri väreissä?</a:t>
            </a:r>
          </a:p>
          <a:p>
            <a:pPr lvl="2"/>
            <a:r>
              <a:rPr lang="fi-FI" dirty="0"/>
              <a:t>Miksi taivas on sininen?</a:t>
            </a:r>
          </a:p>
          <a:p>
            <a:pPr lvl="3"/>
            <a:r>
              <a:rPr lang="fi-FI" dirty="0"/>
              <a:t>Absorptio</a:t>
            </a:r>
          </a:p>
          <a:p>
            <a:pPr lvl="3"/>
            <a:r>
              <a:rPr lang="fi-FI" dirty="0"/>
              <a:t>Diffraktio</a:t>
            </a:r>
          </a:p>
          <a:p>
            <a:pPr lvl="3"/>
            <a:r>
              <a:rPr lang="fi-FI" dirty="0"/>
              <a:t>Sironta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fi-FI"/>
              <a:t>Näkyvä valo</a:t>
            </a:r>
          </a:p>
        </p:txBody>
      </p:sp>
      <p:sp>
        <p:nvSpPr>
          <p:cNvPr id="16387" name="Rectangle 3"/>
          <p:cNvSpPr>
            <a:spLocks noGrp="1" noChangeArrowheads="1"/>
          </p:cNvSpPr>
          <p:nvPr>
            <p:ph type="body" idx="1"/>
          </p:nvPr>
        </p:nvSpPr>
        <p:spPr/>
        <p:txBody>
          <a:bodyPr/>
          <a:lstStyle/>
          <a:p>
            <a:r>
              <a:rPr lang="fi-FI"/>
              <a:t>Aallonpituusalue on 400-700 nm.</a:t>
            </a:r>
          </a:p>
          <a:p>
            <a:r>
              <a:rPr lang="fi-FI"/>
              <a:t>Sateenkaaren spektrissä näkyvät kaikki valon väri violetista punaiseen.</a:t>
            </a:r>
          </a:p>
          <a:p>
            <a:r>
              <a:rPr lang="fi-FI"/>
              <a:t>Aurinko tärkein valon lähde.</a:t>
            </a:r>
          </a:p>
          <a:p>
            <a:r>
              <a:rPr lang="fi-FI"/>
              <a:t>Lamput</a:t>
            </a:r>
          </a:p>
          <a:p>
            <a:r>
              <a:rPr lang="fi-FI"/>
              <a:t>Laser on optinen laite, joka tuottaa koherentin valosäteen</a:t>
            </a: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92150"/>
            <a:ext cx="12382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5516563"/>
            <a:ext cx="19446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68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fi-FI"/>
              <a:t>Ultraviolettisäteily</a:t>
            </a:r>
          </a:p>
        </p:txBody>
      </p:sp>
      <p:sp>
        <p:nvSpPr>
          <p:cNvPr id="17411" name="Rectangle 3"/>
          <p:cNvSpPr>
            <a:spLocks noGrp="1" noChangeArrowheads="1"/>
          </p:cNvSpPr>
          <p:nvPr>
            <p:ph type="body" idx="1"/>
          </p:nvPr>
        </p:nvSpPr>
        <p:spPr/>
        <p:txBody>
          <a:bodyPr/>
          <a:lstStyle/>
          <a:p>
            <a:r>
              <a:rPr lang="fi-FI" sz="2800"/>
              <a:t>Aallonpituudeltaan lyhyempää kuin näkyvä valo </a:t>
            </a:r>
          </a:p>
          <a:p>
            <a:r>
              <a:rPr lang="fi-FI" sz="2800"/>
              <a:t>Ultraviolettisäteily jaetaan kolmeen säteilyalueeseen pääasiassa säteilyn ihmisterveyteen ja ympäristöön aiheuttamien vaikutusten mukaan:</a:t>
            </a:r>
          </a:p>
          <a:p>
            <a:pPr lvl="1"/>
            <a:r>
              <a:rPr lang="fi-FI" sz="2400"/>
              <a:t>UVA-säteily, aallonpituus 315-380 nm </a:t>
            </a:r>
          </a:p>
          <a:p>
            <a:pPr lvl="1"/>
            <a:r>
              <a:rPr lang="fi-FI" sz="2400"/>
              <a:t>UVB-säteily, aallonpituus 280-315 nm </a:t>
            </a:r>
          </a:p>
          <a:p>
            <a:pPr lvl="1"/>
            <a:r>
              <a:rPr lang="fi-FI" sz="2400"/>
              <a:t>UVC-säteily, aallonpituus 100-280 nm</a:t>
            </a:r>
          </a:p>
          <a:p>
            <a:r>
              <a:rPr lang="fi-FI" sz="2800"/>
              <a:t>Otsonikerros on tehokkain suoja UV-säteilyä vastaan.</a:t>
            </a:r>
            <a:r>
              <a:rPr lang="fi-FI"/>
              <a:t> </a:t>
            </a:r>
          </a:p>
          <a:p>
            <a:endParaRPr lang="fi-FI"/>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3357563"/>
            <a:ext cx="11049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988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p:txBody>
          <a:bodyPr/>
          <a:lstStyle/>
          <a:p>
            <a:pPr>
              <a:lnSpc>
                <a:spcPct val="90000"/>
              </a:lnSpc>
            </a:pPr>
            <a:r>
              <a:rPr lang="fi-FI"/>
              <a:t>Röntgensäteily on lyhytaaltoista sähkömagneettista säteilyä</a:t>
            </a:r>
          </a:p>
          <a:p>
            <a:pPr lvl="1">
              <a:lnSpc>
                <a:spcPct val="90000"/>
              </a:lnSpc>
            </a:pPr>
            <a:r>
              <a:rPr lang="fi-FI"/>
              <a:t>Läpäisee kevyistä alkuaineista koostuvia esteitä hyvin.</a:t>
            </a:r>
          </a:p>
          <a:p>
            <a:pPr lvl="1">
              <a:lnSpc>
                <a:spcPct val="90000"/>
              </a:lnSpc>
            </a:pPr>
            <a:r>
              <a:rPr lang="fi-FI"/>
              <a:t>Synnytetään röntgenputkissa pysäyttämällä suureen nopeuteen kiihdytetyt elektronit metallilevyyn.</a:t>
            </a:r>
          </a:p>
          <a:p>
            <a:pPr lvl="1">
              <a:lnSpc>
                <a:spcPct val="90000"/>
              </a:lnSpc>
            </a:pPr>
            <a:r>
              <a:rPr lang="fi-FI"/>
              <a:t>Käytetään lääketieteessä, arkeologiassa, teollisuudessa</a:t>
            </a:r>
          </a:p>
        </p:txBody>
      </p:sp>
      <p:sp>
        <p:nvSpPr>
          <p:cNvPr id="20483" name="Rectangle 3"/>
          <p:cNvSpPr>
            <a:spLocks noChangeArrowheads="1"/>
          </p:cNvSpPr>
          <p:nvPr/>
        </p:nvSpPr>
        <p:spPr bwMode="auto">
          <a:xfrm>
            <a:off x="468313" y="6207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fi-FI" sz="4000" dirty="0" smtClean="0">
                <a:solidFill>
                  <a:srgbClr val="420000"/>
                </a:solidFill>
                <a:latin typeface="Times New Roman" pitchFamily="18" charset="0"/>
              </a:rPr>
              <a:t>Röntgensäteily   (ionisoivaa)</a:t>
            </a:r>
            <a:endParaRPr lang="fi-FI" sz="4000" dirty="0">
              <a:solidFill>
                <a:srgbClr val="420000"/>
              </a:solidFill>
              <a:latin typeface="Times New Roman" pitchFamily="18" charset="0"/>
            </a:endParaRP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4868863"/>
            <a:ext cx="1439863"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681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i-FI" sz="4000" dirty="0" smtClean="0"/>
              <a:t>Gammasäteily (ionisoivaa)</a:t>
            </a:r>
            <a:endParaRPr lang="fi-FI" sz="4000" dirty="0"/>
          </a:p>
        </p:txBody>
      </p:sp>
      <p:sp>
        <p:nvSpPr>
          <p:cNvPr id="19459" name="Rectangle 3"/>
          <p:cNvSpPr>
            <a:spLocks noGrp="1" noChangeArrowheads="1"/>
          </p:cNvSpPr>
          <p:nvPr>
            <p:ph type="body" idx="1"/>
          </p:nvPr>
        </p:nvSpPr>
        <p:spPr/>
        <p:txBody>
          <a:bodyPr/>
          <a:lstStyle/>
          <a:p>
            <a:r>
              <a:rPr lang="fi-FI" dirty="0"/>
              <a:t>Gammasäteilyä (</a:t>
            </a:r>
            <a:r>
              <a:rPr lang="el-GR" dirty="0">
                <a:cs typeface="Times New Roman" pitchFamily="18" charset="0"/>
              </a:rPr>
              <a:t>γ</a:t>
            </a:r>
            <a:r>
              <a:rPr lang="fi-FI" dirty="0">
                <a:cs typeface="Times New Roman" pitchFamily="18" charset="0"/>
              </a:rPr>
              <a:t>)</a:t>
            </a:r>
            <a:r>
              <a:rPr lang="fi-FI" dirty="0"/>
              <a:t> syntyy atomiydinten hajoamisen yhteydessä.</a:t>
            </a:r>
          </a:p>
          <a:p>
            <a:pPr lvl="1"/>
            <a:r>
              <a:rPr lang="fi-FI" dirty="0"/>
              <a:t>Lähettäessään gammasäteilyä ydin ei muutu toisen alkuaineen ytimeksi, vain ytimen energia muuttuu</a:t>
            </a:r>
          </a:p>
          <a:p>
            <a:pPr lvl="1"/>
            <a:r>
              <a:rPr lang="fi-FI" dirty="0"/>
              <a:t>Hyvin läpitunkevaa </a:t>
            </a:r>
          </a:p>
          <a:p>
            <a:pPr lvl="1"/>
            <a:r>
              <a:rPr lang="fi-FI" dirty="0"/>
              <a:t>Käytetään mm. sairaalatarvikkeiden sterilointiin. Ei tartu säteilytettyihin kohteisiin.</a:t>
            </a:r>
          </a:p>
        </p:txBody>
      </p:sp>
    </p:spTree>
    <p:extLst>
      <p:ext uri="{BB962C8B-B14F-4D97-AF65-F5344CB8AC3E}">
        <p14:creationId xmlns:p14="http://schemas.microsoft.com/office/powerpoint/2010/main" val="4035331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a:xfrm>
            <a:off x="685800" y="255588"/>
            <a:ext cx="7742238" cy="1141412"/>
          </a:xfrm>
        </p:spPr>
        <p:txBody>
          <a:bodyPr/>
          <a:lstStyle/>
          <a:p>
            <a:pPr eaLnBrk="1" hangingPunct="1"/>
            <a:r>
              <a:rPr lang="fi-FI" sz="3600" smtClean="0">
                <a:latin typeface="Arial" charset="0"/>
              </a:rPr>
              <a:t>Valovirta </a:t>
            </a:r>
            <a:r>
              <a:rPr lang="ru-RU" sz="3600" smtClean="0">
                <a:latin typeface="Arial" charset="0"/>
                <a:cs typeface="Times New Roman" pitchFamily="18" charset="0"/>
              </a:rPr>
              <a:t>Ф</a:t>
            </a:r>
            <a:r>
              <a:rPr lang="fi-FI" sz="3600" smtClean="0">
                <a:latin typeface="Arial" charset="0"/>
                <a:cs typeface="Times New Roman" pitchFamily="18" charset="0"/>
              </a:rPr>
              <a:t> </a:t>
            </a:r>
            <a:r>
              <a:rPr lang="fi-FI" sz="3600" smtClean="0">
                <a:latin typeface="Arial" charset="0"/>
              </a:rPr>
              <a:t>(lumen-yksiköt)</a:t>
            </a:r>
          </a:p>
        </p:txBody>
      </p:sp>
      <p:sp>
        <p:nvSpPr>
          <p:cNvPr id="126979" name="Text Box 3"/>
          <p:cNvSpPr txBox="1">
            <a:spLocks noChangeArrowheads="1"/>
          </p:cNvSpPr>
          <p:nvPr/>
        </p:nvSpPr>
        <p:spPr bwMode="auto">
          <a:xfrm>
            <a:off x="614363" y="1325563"/>
            <a:ext cx="82756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buClr>
                <a:srgbClr val="000000"/>
              </a:buClr>
              <a:buSzPct val="100000"/>
              <a:buFont typeface="Times New Roman" pitchFamily="18" charset="0"/>
              <a:buNone/>
            </a:pPr>
            <a:r>
              <a:rPr lang="fi-FI" smtClean="0">
                <a:solidFill>
                  <a:srgbClr val="000000"/>
                </a:solidFill>
                <a:latin typeface="Times New Roman" pitchFamily="18" charset="0"/>
              </a:rPr>
              <a:t>Valovirta kuvaa valolähteen </a:t>
            </a:r>
            <a:r>
              <a:rPr lang="fi-FI" b="1" smtClean="0">
                <a:solidFill>
                  <a:srgbClr val="000000"/>
                </a:solidFill>
                <a:latin typeface="Times New Roman" pitchFamily="18" charset="0"/>
              </a:rPr>
              <a:t>valotehoa.</a:t>
            </a:r>
            <a:r>
              <a:rPr lang="fi-FI" smtClean="0">
                <a:solidFill>
                  <a:srgbClr val="000000"/>
                </a:solidFill>
                <a:latin typeface="Times New Roman" pitchFamily="18" charset="0"/>
              </a:rPr>
              <a:t> Se kuvaa</a:t>
            </a:r>
            <a:br>
              <a:rPr lang="fi-FI" smtClean="0">
                <a:solidFill>
                  <a:srgbClr val="000000"/>
                </a:solidFill>
                <a:latin typeface="Times New Roman" pitchFamily="18" charset="0"/>
              </a:rPr>
            </a:br>
            <a:r>
              <a:rPr lang="fi-FI" smtClean="0">
                <a:solidFill>
                  <a:srgbClr val="000000"/>
                </a:solidFill>
                <a:latin typeface="Times New Roman" pitchFamily="18" charset="0"/>
              </a:rPr>
              <a:t>silmän havaitsemaa </a:t>
            </a:r>
            <a:r>
              <a:rPr lang="fi-FI" b="1" smtClean="0">
                <a:solidFill>
                  <a:srgbClr val="000000"/>
                </a:solidFill>
                <a:latin typeface="Times New Roman" pitchFamily="18" charset="0"/>
              </a:rPr>
              <a:t>fotonivirtaa</a:t>
            </a:r>
            <a:r>
              <a:rPr lang="fi-FI" smtClean="0">
                <a:solidFill>
                  <a:srgbClr val="000000"/>
                </a:solidFill>
                <a:latin typeface="Times New Roman" pitchFamily="18" charset="0"/>
              </a:rPr>
              <a:t>, siis luonteeltaan tehoa.</a:t>
            </a:r>
            <a:endParaRPr lang="fi-FI" b="1" smtClean="0">
              <a:solidFill>
                <a:srgbClr val="000000"/>
              </a:solidFill>
              <a:latin typeface="Times New Roman" pitchFamily="18" charset="0"/>
            </a:endParaRPr>
          </a:p>
        </p:txBody>
      </p:sp>
      <p:sp>
        <p:nvSpPr>
          <p:cNvPr id="126980" name="Text Box 4"/>
          <p:cNvSpPr txBox="1">
            <a:spLocks noChangeArrowheads="1"/>
          </p:cNvSpPr>
          <p:nvPr/>
        </p:nvSpPr>
        <p:spPr bwMode="auto">
          <a:xfrm>
            <a:off x="746125" y="2230438"/>
            <a:ext cx="7164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buClr>
                <a:srgbClr val="000000"/>
              </a:buClr>
              <a:buSzPct val="100000"/>
              <a:buFont typeface="Times New Roman" pitchFamily="18" charset="0"/>
              <a:buNone/>
            </a:pPr>
            <a:r>
              <a:rPr lang="fi-FI" smtClean="0">
                <a:solidFill>
                  <a:srgbClr val="000000"/>
                </a:solidFill>
                <a:latin typeface="Times New Roman" pitchFamily="18" charset="0"/>
              </a:rPr>
              <a:t>Valovirta (</a:t>
            </a:r>
            <a:r>
              <a:rPr lang="fi-FI" b="1" smtClean="0">
                <a:solidFill>
                  <a:srgbClr val="000000"/>
                </a:solidFill>
                <a:latin typeface="Times New Roman" pitchFamily="18" charset="0"/>
              </a:rPr>
              <a:t>lumenit</a:t>
            </a:r>
            <a:r>
              <a:rPr lang="fi-FI" smtClean="0">
                <a:solidFill>
                  <a:srgbClr val="000000"/>
                </a:solidFill>
                <a:latin typeface="Times New Roman" pitchFamily="18" charset="0"/>
              </a:rPr>
              <a:t>) on tyypillinen </a:t>
            </a:r>
            <a:r>
              <a:rPr lang="fi-FI" b="1" smtClean="0">
                <a:solidFill>
                  <a:srgbClr val="000000"/>
                </a:solidFill>
                <a:latin typeface="Times New Roman" pitchFamily="18" charset="0"/>
              </a:rPr>
              <a:t>mitattu</a:t>
            </a:r>
            <a:r>
              <a:rPr lang="fi-FI" smtClean="0">
                <a:solidFill>
                  <a:srgbClr val="000000"/>
                </a:solidFill>
                <a:latin typeface="Times New Roman" pitchFamily="18" charset="0"/>
              </a:rPr>
              <a:t> suure</a:t>
            </a:r>
          </a:p>
        </p:txBody>
      </p:sp>
      <p:sp>
        <p:nvSpPr>
          <p:cNvPr id="126981" name="Text Box 5"/>
          <p:cNvSpPr txBox="1">
            <a:spLocks noChangeArrowheads="1"/>
          </p:cNvSpPr>
          <p:nvPr/>
        </p:nvSpPr>
        <p:spPr bwMode="auto">
          <a:xfrm>
            <a:off x="565150" y="2787650"/>
            <a:ext cx="77073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buClr>
                <a:srgbClr val="000000"/>
              </a:buClr>
              <a:buSzPct val="100000"/>
              <a:buFont typeface="Times New Roman" pitchFamily="18" charset="0"/>
              <a:buNone/>
            </a:pPr>
            <a:r>
              <a:rPr lang="fi-FI" smtClean="0">
                <a:solidFill>
                  <a:srgbClr val="000000"/>
                </a:solidFill>
                <a:latin typeface="Times New Roman" pitchFamily="18" charset="0"/>
              </a:rPr>
              <a:t>Lumen-yksiköiden määrällä ilmoitetaan </a:t>
            </a:r>
            <a:r>
              <a:rPr lang="fi-FI" b="1" smtClean="0">
                <a:solidFill>
                  <a:srgbClr val="000000"/>
                </a:solidFill>
                <a:latin typeface="Times New Roman" pitchFamily="18" charset="0"/>
              </a:rPr>
              <a:t>projektorin</a:t>
            </a:r>
          </a:p>
          <a:p>
            <a:pPr eaLnBrk="1" hangingPunct="1">
              <a:buClr>
                <a:srgbClr val="000000"/>
              </a:buClr>
              <a:buSzPct val="100000"/>
              <a:buFont typeface="Times New Roman" pitchFamily="18" charset="0"/>
              <a:buNone/>
            </a:pPr>
            <a:r>
              <a:rPr lang="fi-FI" smtClean="0">
                <a:solidFill>
                  <a:srgbClr val="000000"/>
                </a:solidFill>
                <a:latin typeface="Times New Roman" pitchFamily="18" charset="0"/>
              </a:rPr>
              <a:t>valoteho. Esimerkiksi 2000 lumenia on melko suuri</a:t>
            </a:r>
          </a:p>
        </p:txBody>
      </p:sp>
      <p:sp>
        <p:nvSpPr>
          <p:cNvPr id="126982" name="Text Box 6"/>
          <p:cNvSpPr txBox="1">
            <a:spLocks noChangeArrowheads="1"/>
          </p:cNvSpPr>
          <p:nvPr/>
        </p:nvSpPr>
        <p:spPr bwMode="auto">
          <a:xfrm>
            <a:off x="331788" y="5273675"/>
            <a:ext cx="818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buClr>
                <a:srgbClr val="000000"/>
              </a:buClr>
              <a:buSzPct val="100000"/>
              <a:buFont typeface="Times New Roman" pitchFamily="18" charset="0"/>
              <a:buNone/>
            </a:pPr>
            <a:r>
              <a:rPr lang="fi-FI" sz="2400" smtClean="0">
                <a:solidFill>
                  <a:srgbClr val="000000"/>
                </a:solidFill>
                <a:latin typeface="Times New Roman" pitchFamily="18" charset="0"/>
              </a:rPr>
              <a:t>Joka suuntaan </a:t>
            </a:r>
            <a:r>
              <a:rPr lang="fi-FI" sz="2400" b="1" smtClean="0">
                <a:solidFill>
                  <a:srgbClr val="000000"/>
                </a:solidFill>
                <a:latin typeface="Times New Roman" pitchFamily="18" charset="0"/>
              </a:rPr>
              <a:t>ympärisäteilevän</a:t>
            </a:r>
            <a:r>
              <a:rPr lang="fi-FI" sz="2400" smtClean="0">
                <a:solidFill>
                  <a:srgbClr val="000000"/>
                </a:solidFill>
                <a:latin typeface="Times New Roman" pitchFamily="18" charset="0"/>
              </a:rPr>
              <a:t> valonlähteen </a:t>
            </a:r>
            <a:r>
              <a:rPr lang="fi-FI" sz="2400" b="1" smtClean="0">
                <a:solidFill>
                  <a:srgbClr val="000000"/>
                </a:solidFill>
                <a:latin typeface="Times New Roman" pitchFamily="18" charset="0"/>
              </a:rPr>
              <a:t>kokonaisvaloteho</a:t>
            </a:r>
          </a:p>
        </p:txBody>
      </p:sp>
      <p:graphicFrame>
        <p:nvGraphicFramePr>
          <p:cNvPr id="126983" name="Object 7"/>
          <p:cNvGraphicFramePr>
            <a:graphicFrameLocks noChangeAspect="1"/>
          </p:cNvGraphicFramePr>
          <p:nvPr/>
        </p:nvGraphicFramePr>
        <p:xfrm>
          <a:off x="2227263" y="5727700"/>
          <a:ext cx="3751262" cy="485775"/>
        </p:xfrm>
        <a:graphic>
          <a:graphicData uri="http://schemas.openxmlformats.org/presentationml/2006/ole">
            <mc:AlternateContent xmlns:mc="http://schemas.openxmlformats.org/markup-compatibility/2006">
              <mc:Choice xmlns:v="urn:schemas-microsoft-com:vml" Requires="v">
                <p:oleObj spid="_x0000_s49218" name="Kaava" r:id="rId3" imgW="1765080" imgH="228600" progId="Equation.3">
                  <p:embed/>
                </p:oleObj>
              </mc:Choice>
              <mc:Fallback>
                <p:oleObj name="Kaava" r:id="rId3" imgW="17650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7263" y="5727700"/>
                        <a:ext cx="3751262" cy="48577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8"/>
          <p:cNvGrpSpPr>
            <a:grpSpLocks/>
          </p:cNvGrpSpPr>
          <p:nvPr/>
        </p:nvGrpSpPr>
        <p:grpSpPr bwMode="auto">
          <a:xfrm>
            <a:off x="352425" y="3854450"/>
            <a:ext cx="7875588" cy="1382713"/>
            <a:chOff x="216" y="2402"/>
            <a:chExt cx="4961" cy="871"/>
          </a:xfrm>
        </p:grpSpPr>
        <p:sp>
          <p:nvSpPr>
            <p:cNvPr id="15371" name="Text Box 9"/>
            <p:cNvSpPr txBox="1">
              <a:spLocks noChangeArrowheads="1"/>
            </p:cNvSpPr>
            <p:nvPr/>
          </p:nvSpPr>
          <p:spPr bwMode="auto">
            <a:xfrm>
              <a:off x="222" y="2438"/>
              <a:ext cx="349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buClr>
                  <a:srgbClr val="000000"/>
                </a:buClr>
                <a:buSzPct val="100000"/>
                <a:buFont typeface="Times New Roman" pitchFamily="18" charset="0"/>
                <a:buNone/>
              </a:pPr>
              <a:r>
                <a:rPr lang="fi-FI" sz="2400" smtClean="0">
                  <a:solidFill>
                    <a:srgbClr val="000000"/>
                  </a:solidFill>
                  <a:latin typeface="Times New Roman" pitchFamily="18" charset="0"/>
                </a:rPr>
                <a:t>Jos valolähteen </a:t>
              </a:r>
              <a:r>
                <a:rPr lang="fi-FI" sz="2400" b="1" smtClean="0">
                  <a:solidFill>
                    <a:srgbClr val="000000"/>
                  </a:solidFill>
                  <a:latin typeface="Times New Roman" pitchFamily="18" charset="0"/>
                </a:rPr>
                <a:t>valovoima on </a:t>
              </a:r>
              <a:r>
                <a:rPr lang="fi-FI" sz="2400" b="1" i="1" smtClean="0">
                  <a:solidFill>
                    <a:srgbClr val="000000"/>
                  </a:solidFill>
                  <a:latin typeface="Times New Roman" pitchFamily="18" charset="0"/>
                </a:rPr>
                <a:t>I</a:t>
              </a:r>
              <a:r>
                <a:rPr lang="fi-FI" sz="2400" smtClean="0">
                  <a:solidFill>
                    <a:srgbClr val="000000"/>
                  </a:solidFill>
                  <a:latin typeface="Times New Roman" pitchFamily="18" charset="0"/>
                </a:rPr>
                <a:t> kandelaa</a:t>
              </a:r>
              <a:br>
                <a:rPr lang="fi-FI" sz="2400" smtClean="0">
                  <a:solidFill>
                    <a:srgbClr val="000000"/>
                  </a:solidFill>
                  <a:latin typeface="Times New Roman" pitchFamily="18" charset="0"/>
                </a:rPr>
              </a:br>
              <a:r>
                <a:rPr lang="fi-FI" sz="2400" smtClean="0">
                  <a:solidFill>
                    <a:srgbClr val="000000"/>
                  </a:solidFill>
                  <a:latin typeface="Times New Roman" pitchFamily="18" charset="0"/>
                </a:rPr>
                <a:t> johonkin suuntaan,niin se lähettää tähän</a:t>
              </a:r>
              <a:br>
                <a:rPr lang="fi-FI" sz="2400" smtClean="0">
                  <a:solidFill>
                    <a:srgbClr val="000000"/>
                  </a:solidFill>
                  <a:latin typeface="Times New Roman" pitchFamily="18" charset="0"/>
                </a:rPr>
              </a:br>
              <a:r>
                <a:rPr lang="fi-FI" sz="2400" smtClean="0">
                  <a:solidFill>
                    <a:srgbClr val="000000"/>
                  </a:solidFill>
                  <a:latin typeface="Times New Roman" pitchFamily="18" charset="0"/>
                </a:rPr>
                <a:t> suuntaan avaruuskulmaan </a:t>
              </a:r>
              <a:r>
                <a:rPr lang="el-GR" sz="2400" smtClean="0">
                  <a:solidFill>
                    <a:srgbClr val="000000"/>
                  </a:solidFill>
                  <a:latin typeface="Times New Roman" pitchFamily="18" charset="0"/>
                  <a:cs typeface="Times New Roman" pitchFamily="18" charset="0"/>
                </a:rPr>
                <a:t>ω</a:t>
              </a:r>
              <a:r>
                <a:rPr lang="fi-FI" sz="2400" smtClean="0">
                  <a:solidFill>
                    <a:srgbClr val="000000"/>
                  </a:solidFill>
                  <a:latin typeface="Times New Roman" pitchFamily="18" charset="0"/>
                  <a:cs typeface="Times New Roman" pitchFamily="18" charset="0"/>
                </a:rPr>
                <a:t> </a:t>
              </a:r>
              <a:r>
                <a:rPr lang="fi-FI" sz="2400" b="1" smtClean="0">
                  <a:solidFill>
                    <a:srgbClr val="000000"/>
                  </a:solidFill>
                  <a:latin typeface="Times New Roman" pitchFamily="18" charset="0"/>
                  <a:cs typeface="Times New Roman" pitchFamily="18" charset="0"/>
                </a:rPr>
                <a:t>valovirran </a:t>
              </a:r>
              <a:r>
                <a:rPr lang="el-GR" sz="2400" b="1" smtClean="0">
                  <a:solidFill>
                    <a:srgbClr val="000000"/>
                  </a:solidFill>
                  <a:latin typeface="Times New Roman" pitchFamily="18" charset="0"/>
                  <a:cs typeface="Times New Roman" pitchFamily="18" charset="0"/>
                </a:rPr>
                <a:t>Φ</a:t>
              </a:r>
              <a:r>
                <a:rPr lang="fi-FI" sz="2400" smtClean="0">
                  <a:solidFill>
                    <a:srgbClr val="000000"/>
                  </a:solidFill>
                  <a:latin typeface="Times New Roman" pitchFamily="18" charset="0"/>
                  <a:cs typeface="Times New Roman" pitchFamily="18" charset="0"/>
                </a:rPr>
                <a:t>:</a:t>
              </a:r>
              <a:endParaRPr lang="el-GR" sz="2400" smtClean="0">
                <a:solidFill>
                  <a:srgbClr val="000000"/>
                </a:solidFill>
                <a:latin typeface="Times New Roman" pitchFamily="18" charset="0"/>
                <a:cs typeface="Times New Roman" pitchFamily="18" charset="0"/>
              </a:endParaRPr>
            </a:p>
          </p:txBody>
        </p:sp>
        <p:graphicFrame>
          <p:nvGraphicFramePr>
            <p:cNvPr id="15363" name="Object 10"/>
            <p:cNvGraphicFramePr>
              <a:graphicFrameLocks noChangeAspect="1"/>
            </p:cNvGraphicFramePr>
            <p:nvPr/>
          </p:nvGraphicFramePr>
          <p:xfrm>
            <a:off x="3692" y="2612"/>
            <a:ext cx="1062" cy="323"/>
          </p:xfrm>
          <a:graphic>
            <a:graphicData uri="http://schemas.openxmlformats.org/presentationml/2006/ole">
              <mc:AlternateContent xmlns:mc="http://schemas.openxmlformats.org/markup-compatibility/2006">
                <mc:Choice xmlns:v="urn:schemas-microsoft-com:vml" Requires="v">
                  <p:oleObj spid="_x0000_s49219" name="Equation" r:id="rId5" imgW="583920" imgH="177480" progId="Equation.DSMT4">
                    <p:embed/>
                  </p:oleObj>
                </mc:Choice>
                <mc:Fallback>
                  <p:oleObj name="Equation" r:id="rId5" imgW="5839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 y="2612"/>
                          <a:ext cx="1062" cy="32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2" name="Rectangle 11"/>
            <p:cNvSpPr>
              <a:spLocks noChangeArrowheads="1"/>
            </p:cNvSpPr>
            <p:nvPr/>
          </p:nvSpPr>
          <p:spPr bwMode="auto">
            <a:xfrm>
              <a:off x="216" y="2402"/>
              <a:ext cx="4961" cy="87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49263">
                <a:buClr>
                  <a:srgbClr val="000000"/>
                </a:buClr>
                <a:buSzPct val="100000"/>
                <a:buFont typeface="Times New Roman" pitchFamily="18" charset="0"/>
                <a:buNone/>
              </a:pPr>
              <a:endParaRPr lang="fi-FI" sz="2800" smtClean="0">
                <a:solidFill>
                  <a:srgbClr val="000000"/>
                </a:solidFill>
                <a:latin typeface="Times New Roman" pitchFamily="18" charset="0"/>
              </a:endParaRPr>
            </a:p>
          </p:txBody>
        </p:sp>
      </p:grpSp>
      <p:sp>
        <p:nvSpPr>
          <p:cNvPr id="126988" name="Text Box 12"/>
          <p:cNvSpPr txBox="1">
            <a:spLocks noChangeArrowheads="1"/>
          </p:cNvSpPr>
          <p:nvPr/>
        </p:nvSpPr>
        <p:spPr bwMode="auto">
          <a:xfrm>
            <a:off x="385763" y="6283325"/>
            <a:ext cx="7999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r>
              <a:rPr lang="fi-FI" sz="1800" smtClean="0">
                <a:solidFill>
                  <a:srgbClr val="000000"/>
                </a:solidFill>
              </a:rPr>
              <a:t>Jos lamppu säteilee vain puolipallon alalle, lampun kokonaisvaloteho on 2</a:t>
            </a:r>
            <a:r>
              <a:rPr lang="el-GR" sz="1800" smtClean="0">
                <a:solidFill>
                  <a:srgbClr val="000000"/>
                </a:solidFill>
                <a:cs typeface="Arial" charset="0"/>
              </a:rPr>
              <a:t>π</a:t>
            </a:r>
            <a:r>
              <a:rPr lang="en-US" sz="1800" smtClean="0">
                <a:solidFill>
                  <a:srgbClr val="000000"/>
                </a:solidFill>
                <a:cs typeface="Arial" charset="0"/>
              </a:rPr>
              <a:t>·</a:t>
            </a:r>
            <a:r>
              <a:rPr lang="fi-FI" sz="1800" i="1" smtClean="0">
                <a:solidFill>
                  <a:srgbClr val="000000"/>
                </a:solidFill>
                <a:cs typeface="Arial" charset="0"/>
              </a:rPr>
              <a:t>I </a:t>
            </a:r>
            <a:endParaRPr lang="el-GR" sz="1800" i="1" smtClean="0">
              <a:solidFill>
                <a:srgbClr val="000000"/>
              </a:solidFill>
              <a:cs typeface="Arial" charset="0"/>
            </a:endParaRPr>
          </a:p>
        </p:txBody>
      </p:sp>
    </p:spTree>
    <p:extLst>
      <p:ext uri="{BB962C8B-B14F-4D97-AF65-F5344CB8AC3E}">
        <p14:creationId xmlns:p14="http://schemas.microsoft.com/office/powerpoint/2010/main" val="434761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98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698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6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p:bldP spid="126980" grpId="0"/>
      <p:bldP spid="126981" grpId="0"/>
      <p:bldP spid="126982" grpId="0"/>
      <p:bldP spid="12698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90" name="Rectangle 2"/>
          <p:cNvSpPr>
            <a:spLocks noGrp="1" noChangeArrowheads="1"/>
          </p:cNvSpPr>
          <p:nvPr>
            <p:ph type="title" idx="4294967295"/>
          </p:nvPr>
        </p:nvSpPr>
        <p:spPr/>
        <p:txBody>
          <a:bodyPr/>
          <a:lstStyle/>
          <a:p>
            <a:pPr eaLnBrk="1" hangingPunct="1"/>
            <a:r>
              <a:rPr lang="fi-FI" smtClean="0"/>
              <a:t>Pinnan valaistus E (luksit)</a:t>
            </a:r>
          </a:p>
        </p:txBody>
      </p:sp>
      <p:sp>
        <p:nvSpPr>
          <p:cNvPr id="129027" name="Text Box 3"/>
          <p:cNvSpPr txBox="1">
            <a:spLocks noChangeArrowheads="1"/>
          </p:cNvSpPr>
          <p:nvPr/>
        </p:nvSpPr>
        <p:spPr bwMode="auto">
          <a:xfrm>
            <a:off x="179388" y="1484313"/>
            <a:ext cx="8785225" cy="9461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r>
              <a:rPr lang="fi-FI" smtClean="0">
                <a:solidFill>
                  <a:srgbClr val="000000"/>
                </a:solidFill>
                <a:cs typeface="Arial" charset="0"/>
              </a:rPr>
              <a:t>Valovirta (lumenit) osuessaan  </a:t>
            </a:r>
            <a:r>
              <a:rPr lang="fi-FI" b="1" smtClean="0">
                <a:solidFill>
                  <a:srgbClr val="000000"/>
                </a:solidFill>
                <a:cs typeface="Arial" charset="0"/>
              </a:rPr>
              <a:t>pinnalle</a:t>
            </a:r>
            <a:r>
              <a:rPr lang="fi-FI" smtClean="0">
                <a:solidFill>
                  <a:srgbClr val="000000"/>
                </a:solidFill>
                <a:cs typeface="Arial" charset="0"/>
              </a:rPr>
              <a:t> aikaansaa </a:t>
            </a:r>
            <a:r>
              <a:rPr lang="fi-FI" b="1" i="1" smtClean="0">
                <a:solidFill>
                  <a:srgbClr val="000000"/>
                </a:solidFill>
                <a:cs typeface="Arial" charset="0"/>
              </a:rPr>
              <a:t>valaistuksen</a:t>
            </a:r>
            <a:r>
              <a:rPr lang="fi-FI" smtClean="0">
                <a:solidFill>
                  <a:srgbClr val="000000"/>
                </a:solidFill>
                <a:cs typeface="Arial" charset="0"/>
              </a:rPr>
              <a:t> E (luksit)</a:t>
            </a:r>
          </a:p>
        </p:txBody>
      </p:sp>
      <p:grpSp>
        <p:nvGrpSpPr>
          <p:cNvPr id="2" name="Group 4"/>
          <p:cNvGrpSpPr>
            <a:grpSpLocks/>
          </p:cNvGrpSpPr>
          <p:nvPr/>
        </p:nvGrpSpPr>
        <p:grpSpPr bwMode="auto">
          <a:xfrm>
            <a:off x="250825" y="5013325"/>
            <a:ext cx="8550275" cy="863600"/>
            <a:chOff x="158" y="3158"/>
            <a:chExt cx="5386" cy="544"/>
          </a:xfrm>
        </p:grpSpPr>
        <p:sp>
          <p:nvSpPr>
            <p:cNvPr id="16411" name="Text Box 5"/>
            <p:cNvSpPr txBox="1">
              <a:spLocks noChangeArrowheads="1"/>
            </p:cNvSpPr>
            <p:nvPr/>
          </p:nvSpPr>
          <p:spPr bwMode="auto">
            <a:xfrm>
              <a:off x="158" y="3294"/>
              <a:ext cx="50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r>
                <a:rPr lang="fi-FI" smtClean="0">
                  <a:solidFill>
                    <a:srgbClr val="000000"/>
                  </a:solidFill>
                  <a:cs typeface="Arial" charset="0"/>
                </a:rPr>
                <a:t>Valaistusvoimakkuuden E yksikkö 1 lx = 1 </a:t>
              </a:r>
              <a:r>
                <a:rPr lang="fi-FI" b="1" smtClean="0">
                  <a:solidFill>
                    <a:srgbClr val="000000"/>
                  </a:solidFill>
                  <a:cs typeface="Arial" charset="0"/>
                </a:rPr>
                <a:t>luksi</a:t>
              </a:r>
              <a:r>
                <a:rPr lang="fi-FI" smtClean="0">
                  <a:solidFill>
                    <a:srgbClr val="000000"/>
                  </a:solidFill>
                  <a:cs typeface="Arial" charset="0"/>
                </a:rPr>
                <a:t> =</a:t>
              </a:r>
            </a:p>
          </p:txBody>
        </p:sp>
        <p:graphicFrame>
          <p:nvGraphicFramePr>
            <p:cNvPr id="16389" name="Object 6"/>
            <p:cNvGraphicFramePr>
              <a:graphicFrameLocks noChangeAspect="1"/>
            </p:cNvGraphicFramePr>
            <p:nvPr/>
          </p:nvGraphicFramePr>
          <p:xfrm>
            <a:off x="5193" y="3158"/>
            <a:ext cx="351" cy="544"/>
          </p:xfrm>
          <a:graphic>
            <a:graphicData uri="http://schemas.openxmlformats.org/presentationml/2006/ole">
              <mc:AlternateContent xmlns:mc="http://schemas.openxmlformats.org/markup-compatibility/2006">
                <mc:Choice xmlns:v="urn:schemas-microsoft-com:vml" Requires="v">
                  <p:oleObj spid="_x0000_s50306" name="Equation" r:id="rId3" imgW="253800" imgH="393480" progId="Equation.DSMT4">
                    <p:embed/>
                  </p:oleObj>
                </mc:Choice>
                <mc:Fallback>
                  <p:oleObj name="Equation" r:id="rId3" imgW="25380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3" y="3158"/>
                          <a:ext cx="351" cy="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29031" name="Text Box 7"/>
          <p:cNvSpPr txBox="1">
            <a:spLocks noChangeArrowheads="1"/>
          </p:cNvSpPr>
          <p:nvPr/>
        </p:nvSpPr>
        <p:spPr bwMode="auto">
          <a:xfrm>
            <a:off x="704850" y="5765800"/>
            <a:ext cx="6767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buClr>
                <a:srgbClr val="000000"/>
              </a:buClr>
              <a:buSzPct val="100000"/>
              <a:buFont typeface="Times New Roman" pitchFamily="18" charset="0"/>
              <a:buNone/>
            </a:pPr>
            <a:r>
              <a:rPr lang="fi-FI" sz="2400" smtClean="0">
                <a:solidFill>
                  <a:srgbClr val="000000"/>
                </a:solidFill>
                <a:latin typeface="Times New Roman" pitchFamily="18" charset="0"/>
              </a:rPr>
              <a:t>Auringon valo antaa kohtisuoralle pinnalle 100 000 lx</a:t>
            </a:r>
          </a:p>
          <a:p>
            <a:pPr eaLnBrk="1" hangingPunct="1">
              <a:buClr>
                <a:srgbClr val="000000"/>
              </a:buClr>
              <a:buSzPct val="100000"/>
              <a:buFont typeface="Times New Roman" pitchFamily="18" charset="0"/>
              <a:buNone/>
            </a:pPr>
            <a:r>
              <a:rPr lang="fi-FI" sz="2400" smtClean="0">
                <a:solidFill>
                  <a:srgbClr val="000000"/>
                </a:solidFill>
                <a:latin typeface="Times New Roman" pitchFamily="18" charset="0"/>
              </a:rPr>
              <a:t>Luokkahuoneessa pitäisi olla  noin 500 lx</a:t>
            </a:r>
          </a:p>
        </p:txBody>
      </p:sp>
      <p:sp>
        <p:nvSpPr>
          <p:cNvPr id="129032" name="Text Box 8"/>
          <p:cNvSpPr txBox="1">
            <a:spLocks noChangeArrowheads="1"/>
          </p:cNvSpPr>
          <p:nvPr/>
        </p:nvSpPr>
        <p:spPr bwMode="auto">
          <a:xfrm>
            <a:off x="4273550" y="4581525"/>
            <a:ext cx="469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buClr>
                <a:srgbClr val="000000"/>
              </a:buClr>
              <a:buSzPct val="100000"/>
              <a:buFont typeface="Times New Roman" pitchFamily="18" charset="0"/>
              <a:buNone/>
            </a:pPr>
            <a:r>
              <a:rPr lang="fi-FI" sz="2400" smtClean="0">
                <a:solidFill>
                  <a:srgbClr val="000000"/>
                </a:solidFill>
                <a:latin typeface="Times New Roman" pitchFamily="18" charset="0"/>
              </a:rPr>
              <a:t>(candelat jaetaan etäisyyden neliöllä)</a:t>
            </a:r>
          </a:p>
        </p:txBody>
      </p:sp>
      <p:grpSp>
        <p:nvGrpSpPr>
          <p:cNvPr id="3" name="Group 9"/>
          <p:cNvGrpSpPr>
            <a:grpSpLocks/>
          </p:cNvGrpSpPr>
          <p:nvPr/>
        </p:nvGrpSpPr>
        <p:grpSpPr bwMode="auto">
          <a:xfrm>
            <a:off x="2051050" y="2636838"/>
            <a:ext cx="3384550" cy="1871662"/>
            <a:chOff x="1292" y="1661"/>
            <a:chExt cx="2132" cy="1179"/>
          </a:xfrm>
        </p:grpSpPr>
        <p:graphicFrame>
          <p:nvGraphicFramePr>
            <p:cNvPr id="16387" name="Object 10"/>
            <p:cNvGraphicFramePr>
              <a:graphicFrameLocks noChangeAspect="1"/>
            </p:cNvGraphicFramePr>
            <p:nvPr/>
          </p:nvGraphicFramePr>
          <p:xfrm>
            <a:off x="1383" y="1752"/>
            <a:ext cx="1997" cy="409"/>
          </p:xfrm>
          <a:graphic>
            <a:graphicData uri="http://schemas.openxmlformats.org/presentationml/2006/ole">
              <mc:AlternateContent xmlns:mc="http://schemas.openxmlformats.org/markup-compatibility/2006">
                <mc:Choice xmlns:v="urn:schemas-microsoft-com:vml" Requires="v">
                  <p:oleObj spid="_x0000_s50307" name="Equation" r:id="rId5" imgW="2108160" imgH="431640" progId="Equation.DSMT4">
                    <p:embed/>
                  </p:oleObj>
                </mc:Choice>
                <mc:Fallback>
                  <p:oleObj name="Equation" r:id="rId5" imgW="210816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3" y="1752"/>
                          <a:ext cx="1997" cy="409"/>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8" name="Object 11"/>
            <p:cNvGraphicFramePr>
              <a:graphicFrameLocks noChangeAspect="1"/>
            </p:cNvGraphicFramePr>
            <p:nvPr/>
          </p:nvGraphicFramePr>
          <p:xfrm>
            <a:off x="1882" y="2251"/>
            <a:ext cx="544" cy="468"/>
          </p:xfrm>
          <a:graphic>
            <a:graphicData uri="http://schemas.openxmlformats.org/presentationml/2006/ole">
              <mc:AlternateContent xmlns:mc="http://schemas.openxmlformats.org/markup-compatibility/2006">
                <mc:Choice xmlns:v="urn:schemas-microsoft-com:vml" Requires="v">
                  <p:oleObj spid="_x0000_s50308" name="Equation" r:id="rId7" imgW="457200" imgH="393480" progId="Equation.DSMT4">
                    <p:embed/>
                  </p:oleObj>
                </mc:Choice>
                <mc:Fallback>
                  <p:oleObj name="Equation" r:id="rId7" imgW="45720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2" y="2251"/>
                          <a:ext cx="544" cy="46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10" name="Rectangle 12"/>
            <p:cNvSpPr>
              <a:spLocks noChangeArrowheads="1"/>
            </p:cNvSpPr>
            <p:nvPr/>
          </p:nvSpPr>
          <p:spPr bwMode="auto">
            <a:xfrm>
              <a:off x="1292" y="1661"/>
              <a:ext cx="2132" cy="117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49263">
                <a:buClr>
                  <a:srgbClr val="000000"/>
                </a:buClr>
                <a:buSzPct val="100000"/>
                <a:buFont typeface="Times New Roman" pitchFamily="18" charset="0"/>
                <a:buNone/>
              </a:pPr>
              <a:endParaRPr lang="fi-FI" sz="2800" smtClean="0">
                <a:solidFill>
                  <a:srgbClr val="000000"/>
                </a:solidFill>
                <a:latin typeface="Times New Roman" pitchFamily="18" charset="0"/>
              </a:endParaRPr>
            </a:p>
          </p:txBody>
        </p:sp>
      </p:grpSp>
      <p:graphicFrame>
        <p:nvGraphicFramePr>
          <p:cNvPr id="16386" name="Object 14"/>
          <p:cNvGraphicFramePr>
            <a:graphicFrameLocks noChangeAspect="1"/>
          </p:cNvGraphicFramePr>
          <p:nvPr/>
        </p:nvGraphicFramePr>
        <p:xfrm>
          <a:off x="6097588" y="3195638"/>
          <a:ext cx="2817812" cy="900112"/>
        </p:xfrm>
        <a:graphic>
          <a:graphicData uri="http://schemas.openxmlformats.org/presentationml/2006/ole">
            <mc:AlternateContent xmlns:mc="http://schemas.openxmlformats.org/markup-compatibility/2006">
              <mc:Choice xmlns:v="urn:schemas-microsoft-com:vml" Requires="v">
                <p:oleObj spid="_x0000_s50309" name="Equation" r:id="rId9" imgW="1231560" imgH="393480" progId="Equation.DSMT4">
                  <p:embed/>
                </p:oleObj>
              </mc:Choice>
              <mc:Fallback>
                <p:oleObj name="Equation" r:id="rId9" imgW="123156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7588" y="3195638"/>
                        <a:ext cx="2817812" cy="900112"/>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6" name="Text Box 15"/>
          <p:cNvSpPr txBox="1">
            <a:spLocks noChangeArrowheads="1"/>
          </p:cNvSpPr>
          <p:nvPr/>
        </p:nvSpPr>
        <p:spPr bwMode="auto">
          <a:xfrm>
            <a:off x="5659438" y="2736850"/>
            <a:ext cx="328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r>
              <a:rPr lang="fi-FI" sz="2400" smtClean="0">
                <a:solidFill>
                  <a:srgbClr val="000000"/>
                </a:solidFill>
              </a:rPr>
              <a:t>Pistemäiselle lähteelle:</a:t>
            </a:r>
          </a:p>
        </p:txBody>
      </p:sp>
      <p:sp>
        <p:nvSpPr>
          <p:cNvPr id="16397" name="Rectangle 16"/>
          <p:cNvSpPr>
            <a:spLocks noChangeArrowheads="1"/>
          </p:cNvSpPr>
          <p:nvPr/>
        </p:nvSpPr>
        <p:spPr bwMode="auto">
          <a:xfrm>
            <a:off x="5651500" y="2679700"/>
            <a:ext cx="3294063" cy="17383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49263">
              <a:buClr>
                <a:srgbClr val="000000"/>
              </a:buClr>
              <a:buSzPct val="100000"/>
              <a:buFont typeface="Times New Roman" pitchFamily="18" charset="0"/>
              <a:buNone/>
            </a:pPr>
            <a:endParaRPr lang="fi-FI" sz="2800" smtClean="0">
              <a:solidFill>
                <a:srgbClr val="000000"/>
              </a:solidFill>
              <a:latin typeface="Times New Roman" pitchFamily="18" charset="0"/>
            </a:endParaRPr>
          </a:p>
        </p:txBody>
      </p:sp>
      <p:grpSp>
        <p:nvGrpSpPr>
          <p:cNvPr id="16398" name="Group 17"/>
          <p:cNvGrpSpPr>
            <a:grpSpLocks/>
          </p:cNvGrpSpPr>
          <p:nvPr/>
        </p:nvGrpSpPr>
        <p:grpSpPr bwMode="auto">
          <a:xfrm>
            <a:off x="468313" y="2565400"/>
            <a:ext cx="1223962" cy="2400300"/>
            <a:chOff x="295" y="1616"/>
            <a:chExt cx="771" cy="1512"/>
          </a:xfrm>
        </p:grpSpPr>
        <p:sp>
          <p:nvSpPr>
            <p:cNvPr id="16399" name="AutoShape 18"/>
            <p:cNvSpPr>
              <a:spLocks noChangeArrowheads="1"/>
            </p:cNvSpPr>
            <p:nvPr/>
          </p:nvSpPr>
          <p:spPr bwMode="auto">
            <a:xfrm>
              <a:off x="521" y="1616"/>
              <a:ext cx="91" cy="91"/>
            </a:xfrm>
            <a:prstGeom prst="sun">
              <a:avLst>
                <a:gd name="adj" fmla="val 25000"/>
              </a:avLst>
            </a:prstGeom>
            <a:solidFill>
              <a:schemeClr val="accent1"/>
            </a:solidFill>
            <a:ln w="9525">
              <a:solidFill>
                <a:schemeClr val="tx1"/>
              </a:solidFill>
              <a:miter lim="800000"/>
              <a:headEnd/>
              <a:tailEnd/>
            </a:ln>
          </p:spPr>
          <p:txBody>
            <a:bodyPr wrap="none" anchor="ctr"/>
            <a:lstStyle/>
            <a:p>
              <a:pPr defTabSz="449263">
                <a:buClr>
                  <a:srgbClr val="000000"/>
                </a:buClr>
                <a:buSzPct val="100000"/>
                <a:buFont typeface="Times New Roman" pitchFamily="18" charset="0"/>
                <a:buNone/>
              </a:pPr>
              <a:endParaRPr lang="fi-FI" sz="2800" smtClean="0">
                <a:solidFill>
                  <a:srgbClr val="000000"/>
                </a:solidFill>
                <a:latin typeface="Times New Roman" pitchFamily="18" charset="0"/>
              </a:endParaRPr>
            </a:p>
          </p:txBody>
        </p:sp>
        <p:sp>
          <p:nvSpPr>
            <p:cNvPr id="16400" name="Line 19"/>
            <p:cNvSpPr>
              <a:spLocks noChangeShapeType="1"/>
            </p:cNvSpPr>
            <p:nvPr/>
          </p:nvSpPr>
          <p:spPr bwMode="auto">
            <a:xfrm>
              <a:off x="295" y="2840"/>
              <a:ext cx="589"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fi-FI" sz="2800" smtClean="0">
                <a:solidFill>
                  <a:srgbClr val="000000"/>
                </a:solidFill>
              </a:endParaRPr>
            </a:p>
          </p:txBody>
        </p:sp>
        <p:sp>
          <p:nvSpPr>
            <p:cNvPr id="16401" name="Line 20"/>
            <p:cNvSpPr>
              <a:spLocks noChangeShapeType="1"/>
            </p:cNvSpPr>
            <p:nvPr/>
          </p:nvSpPr>
          <p:spPr bwMode="auto">
            <a:xfrm flipH="1">
              <a:off x="385" y="1706"/>
              <a:ext cx="182" cy="1134"/>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i-FI" sz="2800" smtClean="0">
                <a:solidFill>
                  <a:srgbClr val="000000"/>
                </a:solidFill>
              </a:endParaRPr>
            </a:p>
          </p:txBody>
        </p:sp>
        <p:sp>
          <p:nvSpPr>
            <p:cNvPr id="16402" name="Line 21"/>
            <p:cNvSpPr>
              <a:spLocks noChangeShapeType="1"/>
            </p:cNvSpPr>
            <p:nvPr/>
          </p:nvSpPr>
          <p:spPr bwMode="auto">
            <a:xfrm>
              <a:off x="567" y="1706"/>
              <a:ext cx="272" cy="1134"/>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i-FI" sz="2800" smtClean="0">
                <a:solidFill>
                  <a:srgbClr val="000000"/>
                </a:solidFill>
              </a:endParaRPr>
            </a:p>
          </p:txBody>
        </p:sp>
        <p:sp>
          <p:nvSpPr>
            <p:cNvPr id="16403" name="Line 22"/>
            <p:cNvSpPr>
              <a:spLocks noChangeShapeType="1"/>
            </p:cNvSpPr>
            <p:nvPr/>
          </p:nvSpPr>
          <p:spPr bwMode="auto">
            <a:xfrm>
              <a:off x="1066" y="1616"/>
              <a:ext cx="0" cy="1224"/>
            </a:xfrm>
            <a:prstGeom prst="line">
              <a:avLst/>
            </a:prstGeom>
            <a:noFill/>
            <a:ln w="38100">
              <a:solidFill>
                <a:srgbClr val="CC00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i-FI" sz="2800" smtClean="0">
                <a:solidFill>
                  <a:srgbClr val="000000"/>
                </a:solidFill>
              </a:endParaRPr>
            </a:p>
          </p:txBody>
        </p:sp>
        <p:sp>
          <p:nvSpPr>
            <p:cNvPr id="16404" name="Text Box 23"/>
            <p:cNvSpPr txBox="1">
              <a:spLocks noChangeArrowheads="1"/>
            </p:cNvSpPr>
            <p:nvPr/>
          </p:nvSpPr>
          <p:spPr bwMode="auto">
            <a:xfrm>
              <a:off x="843" y="2036"/>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r>
                <a:rPr lang="fi-FI" sz="1800" smtClean="0">
                  <a:solidFill>
                    <a:srgbClr val="000000"/>
                  </a:solidFill>
                </a:rPr>
                <a:t>R</a:t>
              </a:r>
            </a:p>
          </p:txBody>
        </p:sp>
        <p:sp>
          <p:nvSpPr>
            <p:cNvPr id="16405" name="Text Box 24"/>
            <p:cNvSpPr txBox="1">
              <a:spLocks noChangeArrowheads="1"/>
            </p:cNvSpPr>
            <p:nvPr/>
          </p:nvSpPr>
          <p:spPr bwMode="auto">
            <a:xfrm>
              <a:off x="476" y="284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r>
                <a:rPr lang="fi-FI" sz="2400" smtClean="0">
                  <a:solidFill>
                    <a:srgbClr val="000000"/>
                  </a:solidFill>
                </a:rPr>
                <a:t>A</a:t>
              </a:r>
            </a:p>
          </p:txBody>
        </p:sp>
        <p:sp>
          <p:nvSpPr>
            <p:cNvPr id="16406" name="Freeform 25"/>
            <p:cNvSpPr>
              <a:spLocks/>
            </p:cNvSpPr>
            <p:nvPr/>
          </p:nvSpPr>
          <p:spPr bwMode="auto">
            <a:xfrm>
              <a:off x="537" y="1957"/>
              <a:ext cx="91" cy="15"/>
            </a:xfrm>
            <a:custGeom>
              <a:avLst/>
              <a:gdLst>
                <a:gd name="T0" fmla="*/ 0 w 91"/>
                <a:gd name="T1" fmla="*/ 0 h 15"/>
                <a:gd name="T2" fmla="*/ 19 w 91"/>
                <a:gd name="T3" fmla="*/ 13 h 15"/>
                <a:gd name="T4" fmla="*/ 91 w 91"/>
                <a:gd name="T5" fmla="*/ 7 h 15"/>
                <a:gd name="T6" fmla="*/ 0 60000 65536"/>
                <a:gd name="T7" fmla="*/ 0 60000 65536"/>
                <a:gd name="T8" fmla="*/ 0 60000 65536"/>
                <a:gd name="T9" fmla="*/ 0 w 91"/>
                <a:gd name="T10" fmla="*/ 0 h 15"/>
                <a:gd name="T11" fmla="*/ 91 w 91"/>
                <a:gd name="T12" fmla="*/ 15 h 15"/>
              </a:gdLst>
              <a:ahLst/>
              <a:cxnLst>
                <a:cxn ang="T6">
                  <a:pos x="T0" y="T1"/>
                </a:cxn>
                <a:cxn ang="T7">
                  <a:pos x="T2" y="T3"/>
                </a:cxn>
                <a:cxn ang="T8">
                  <a:pos x="T4" y="T5"/>
                </a:cxn>
              </a:cxnLst>
              <a:rect l="T9" t="T10" r="T11" b="T12"/>
              <a:pathLst>
                <a:path w="91" h="15">
                  <a:moveTo>
                    <a:pt x="0" y="0"/>
                  </a:moveTo>
                  <a:cubicBezTo>
                    <a:pt x="6" y="4"/>
                    <a:pt x="11" y="12"/>
                    <a:pt x="19" y="13"/>
                  </a:cubicBezTo>
                  <a:cubicBezTo>
                    <a:pt x="43" y="15"/>
                    <a:pt x="91" y="7"/>
                    <a:pt x="91" y="7"/>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449263">
                <a:buClr>
                  <a:srgbClr val="000000"/>
                </a:buClr>
                <a:buSzPct val="100000"/>
                <a:buFont typeface="Times New Roman" pitchFamily="18" charset="0"/>
                <a:buNone/>
              </a:pPr>
              <a:endParaRPr lang="fi-FI" sz="2800" smtClean="0">
                <a:solidFill>
                  <a:srgbClr val="000000"/>
                </a:solidFill>
                <a:latin typeface="Times New Roman" pitchFamily="18" charset="0"/>
              </a:endParaRPr>
            </a:p>
          </p:txBody>
        </p:sp>
        <p:sp>
          <p:nvSpPr>
            <p:cNvPr id="16407" name="Text Box 26"/>
            <p:cNvSpPr txBox="1">
              <a:spLocks noChangeArrowheads="1"/>
            </p:cNvSpPr>
            <p:nvPr/>
          </p:nvSpPr>
          <p:spPr bwMode="auto">
            <a:xfrm>
              <a:off x="470" y="1979"/>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r>
                <a:rPr lang="el-GR" sz="1800" smtClean="0">
                  <a:solidFill>
                    <a:srgbClr val="000000"/>
                  </a:solidFill>
                  <a:cs typeface="Arial" charset="0"/>
                </a:rPr>
                <a:t>ω</a:t>
              </a:r>
            </a:p>
          </p:txBody>
        </p:sp>
        <p:sp>
          <p:nvSpPr>
            <p:cNvPr id="16408" name="Line 27"/>
            <p:cNvSpPr>
              <a:spLocks noChangeShapeType="1"/>
            </p:cNvSpPr>
            <p:nvPr/>
          </p:nvSpPr>
          <p:spPr bwMode="auto">
            <a:xfrm>
              <a:off x="612" y="2568"/>
              <a:ext cx="0" cy="227"/>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i-FI" sz="2800" smtClean="0">
                <a:solidFill>
                  <a:srgbClr val="000000"/>
                </a:solidFill>
              </a:endParaRPr>
            </a:p>
          </p:txBody>
        </p:sp>
        <p:sp>
          <p:nvSpPr>
            <p:cNvPr id="16409" name="Text Box 28"/>
            <p:cNvSpPr txBox="1">
              <a:spLocks noChangeArrowheads="1"/>
            </p:cNvSpPr>
            <p:nvPr/>
          </p:nvSpPr>
          <p:spPr bwMode="auto">
            <a:xfrm>
              <a:off x="470" y="2328"/>
              <a:ext cx="2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r>
                <a:rPr lang="el-GR" sz="2400" smtClean="0">
                  <a:solidFill>
                    <a:srgbClr val="000000"/>
                  </a:solidFill>
                  <a:cs typeface="Arial" charset="0"/>
                </a:rPr>
                <a:t>Φ</a:t>
              </a:r>
            </a:p>
          </p:txBody>
        </p:sp>
      </p:grpSp>
    </p:spTree>
    <p:extLst>
      <p:ext uri="{BB962C8B-B14F-4D97-AF65-F5344CB8AC3E}">
        <p14:creationId xmlns:p14="http://schemas.microsoft.com/office/powerpoint/2010/main" val="1394865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0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nimBg="1"/>
      <p:bldP spid="129031" grpId="0"/>
      <p:bldP spid="12903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p:txBody>
          <a:bodyPr/>
          <a:lstStyle/>
          <a:p>
            <a:pPr eaLnBrk="1" hangingPunct="1"/>
            <a:r>
              <a:rPr lang="fi-FI" smtClean="0"/>
              <a:t>Kandelat, Lumenit ja Luksit</a:t>
            </a:r>
          </a:p>
        </p:txBody>
      </p:sp>
      <p:sp>
        <p:nvSpPr>
          <p:cNvPr id="132099" name="Text Box 3"/>
          <p:cNvSpPr txBox="1">
            <a:spLocks noChangeArrowheads="1"/>
          </p:cNvSpPr>
          <p:nvPr/>
        </p:nvSpPr>
        <p:spPr bwMode="auto">
          <a:xfrm>
            <a:off x="676275" y="1525588"/>
            <a:ext cx="8101013" cy="155257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buClr>
                <a:srgbClr val="000000"/>
              </a:buClr>
              <a:buSzPct val="100000"/>
              <a:buFont typeface="Times New Roman" pitchFamily="18" charset="0"/>
              <a:buNone/>
            </a:pPr>
            <a:r>
              <a:rPr lang="fi-FI" sz="2400" b="1" smtClean="0">
                <a:solidFill>
                  <a:srgbClr val="000000"/>
                </a:solidFill>
                <a:latin typeface="Times New Roman" pitchFamily="18" charset="0"/>
              </a:rPr>
              <a:t>1 kandelan valovoimainen lamppu lähettää 1 steradiaanin</a:t>
            </a:r>
          </a:p>
          <a:p>
            <a:pPr eaLnBrk="1" hangingPunct="1">
              <a:buClr>
                <a:srgbClr val="000000"/>
              </a:buClr>
              <a:buSzPct val="100000"/>
              <a:buFont typeface="Times New Roman" pitchFamily="18" charset="0"/>
              <a:buNone/>
            </a:pPr>
            <a:r>
              <a:rPr lang="fi-FI" sz="2400" b="1" smtClean="0">
                <a:solidFill>
                  <a:srgbClr val="000000"/>
                </a:solidFill>
                <a:latin typeface="Times New Roman" pitchFamily="18" charset="0"/>
              </a:rPr>
              <a:t>avaruuskulmaan 1 lumenin valovirran. Koko pallon pintaan</a:t>
            </a:r>
          </a:p>
          <a:p>
            <a:pPr eaLnBrk="1" hangingPunct="1">
              <a:buClr>
                <a:srgbClr val="000000"/>
              </a:buClr>
              <a:buSzPct val="100000"/>
              <a:buFont typeface="Times New Roman" pitchFamily="18" charset="0"/>
              <a:buNone/>
            </a:pPr>
            <a:r>
              <a:rPr lang="fi-FI" sz="2400" b="1" smtClean="0">
                <a:solidFill>
                  <a:srgbClr val="000000"/>
                </a:solidFill>
                <a:latin typeface="Times New Roman" pitchFamily="18" charset="0"/>
              </a:rPr>
              <a:t>1 kandelan lamppu lähettää 4</a:t>
            </a:r>
            <a:r>
              <a:rPr lang="el-GR" sz="2400" b="1" smtClean="0">
                <a:solidFill>
                  <a:srgbClr val="000000"/>
                </a:solidFill>
                <a:latin typeface="Times New Roman" pitchFamily="18" charset="0"/>
                <a:cs typeface="Times New Roman" pitchFamily="18" charset="0"/>
              </a:rPr>
              <a:t>π</a:t>
            </a:r>
            <a:r>
              <a:rPr lang="fi-FI" sz="2400" b="1" smtClean="0">
                <a:solidFill>
                  <a:srgbClr val="000000"/>
                </a:solidFill>
                <a:latin typeface="Times New Roman" pitchFamily="18" charset="0"/>
                <a:cs typeface="Times New Roman" pitchFamily="18" charset="0"/>
              </a:rPr>
              <a:t> lumenia, jos lamppu on</a:t>
            </a:r>
          </a:p>
          <a:p>
            <a:pPr eaLnBrk="1" hangingPunct="1">
              <a:buClr>
                <a:srgbClr val="000000"/>
              </a:buClr>
              <a:buSzPct val="100000"/>
              <a:buFont typeface="Times New Roman" pitchFamily="18" charset="0"/>
              <a:buNone/>
            </a:pPr>
            <a:r>
              <a:rPr lang="fi-FI" sz="2400" b="1" smtClean="0">
                <a:solidFill>
                  <a:srgbClr val="000000"/>
                </a:solidFill>
                <a:latin typeface="Times New Roman" pitchFamily="18" charset="0"/>
                <a:cs typeface="Times New Roman" pitchFamily="18" charset="0"/>
              </a:rPr>
              <a:t>ympärisäteilevä. (</a:t>
            </a:r>
            <a:r>
              <a:rPr lang="el-GR" sz="2400" b="1" smtClean="0">
                <a:solidFill>
                  <a:srgbClr val="000000"/>
                </a:solidFill>
                <a:latin typeface="Times New Roman" pitchFamily="18" charset="0"/>
                <a:cs typeface="Times New Roman" pitchFamily="18" charset="0"/>
              </a:rPr>
              <a:t>Φ</a:t>
            </a:r>
            <a:r>
              <a:rPr lang="fi-FI" sz="2400" b="1" smtClean="0">
                <a:solidFill>
                  <a:srgbClr val="000000"/>
                </a:solidFill>
                <a:latin typeface="Times New Roman" pitchFamily="18" charset="0"/>
                <a:cs typeface="Times New Roman" pitchFamily="18" charset="0"/>
              </a:rPr>
              <a:t>=</a:t>
            </a:r>
            <a:r>
              <a:rPr lang="fi-FI" sz="2400" b="1" i="1" smtClean="0">
                <a:solidFill>
                  <a:srgbClr val="000000"/>
                </a:solidFill>
                <a:latin typeface="Times New Roman" pitchFamily="18" charset="0"/>
                <a:cs typeface="Times New Roman" pitchFamily="18" charset="0"/>
              </a:rPr>
              <a:t>I</a:t>
            </a:r>
            <a:r>
              <a:rPr lang="en-US" sz="2400" b="1" smtClean="0">
                <a:solidFill>
                  <a:srgbClr val="000000"/>
                </a:solidFill>
                <a:latin typeface="Times New Roman" pitchFamily="18" charset="0"/>
                <a:cs typeface="Times New Roman" pitchFamily="18" charset="0"/>
              </a:rPr>
              <a:t>·</a:t>
            </a:r>
            <a:r>
              <a:rPr lang="el-GR" sz="2400" b="1" smtClean="0">
                <a:solidFill>
                  <a:srgbClr val="000000"/>
                </a:solidFill>
                <a:latin typeface="Times New Roman" pitchFamily="18" charset="0"/>
                <a:cs typeface="Times New Roman" pitchFamily="18" charset="0"/>
              </a:rPr>
              <a:t>ω</a:t>
            </a:r>
            <a:r>
              <a:rPr lang="fi-FI" sz="2400" b="1" smtClean="0">
                <a:solidFill>
                  <a:srgbClr val="000000"/>
                </a:solidFill>
                <a:latin typeface="Times New Roman" pitchFamily="18" charset="0"/>
                <a:cs typeface="Times New Roman" pitchFamily="18" charset="0"/>
              </a:rPr>
              <a:t> , </a:t>
            </a:r>
            <a:r>
              <a:rPr lang="fi-FI" sz="2400" b="1" i="1" smtClean="0">
                <a:solidFill>
                  <a:srgbClr val="000000"/>
                </a:solidFill>
                <a:latin typeface="Times New Roman" pitchFamily="18" charset="0"/>
                <a:cs typeface="Times New Roman" pitchFamily="18" charset="0"/>
              </a:rPr>
              <a:t>I</a:t>
            </a:r>
            <a:r>
              <a:rPr lang="fi-FI" sz="2400" b="1" smtClean="0">
                <a:solidFill>
                  <a:srgbClr val="000000"/>
                </a:solidFill>
                <a:latin typeface="Times New Roman" pitchFamily="18" charset="0"/>
                <a:cs typeface="Times New Roman" pitchFamily="18" charset="0"/>
              </a:rPr>
              <a:t>= 1 cd ja pallo on 4</a:t>
            </a:r>
            <a:r>
              <a:rPr lang="el-GR" sz="2400" b="1" smtClean="0">
                <a:solidFill>
                  <a:srgbClr val="000000"/>
                </a:solidFill>
                <a:latin typeface="Times New Roman" pitchFamily="18" charset="0"/>
                <a:cs typeface="Times New Roman" pitchFamily="18" charset="0"/>
              </a:rPr>
              <a:t>π</a:t>
            </a:r>
            <a:r>
              <a:rPr lang="fi-FI" sz="2400" b="1" smtClean="0">
                <a:solidFill>
                  <a:srgbClr val="000000"/>
                </a:solidFill>
                <a:latin typeface="Times New Roman" pitchFamily="18" charset="0"/>
                <a:cs typeface="Times New Roman" pitchFamily="18" charset="0"/>
              </a:rPr>
              <a:t> steradiaania)</a:t>
            </a:r>
            <a:endParaRPr lang="el-GR" sz="2400" b="1" smtClean="0">
              <a:solidFill>
                <a:srgbClr val="000000"/>
              </a:solidFill>
              <a:latin typeface="Times New Roman" pitchFamily="18" charset="0"/>
              <a:cs typeface="Times New Roman" pitchFamily="18" charset="0"/>
            </a:endParaRPr>
          </a:p>
        </p:txBody>
      </p:sp>
      <p:sp>
        <p:nvSpPr>
          <p:cNvPr id="132100" name="Text Box 4"/>
          <p:cNvSpPr txBox="1">
            <a:spLocks noChangeArrowheads="1"/>
          </p:cNvSpPr>
          <p:nvPr/>
        </p:nvSpPr>
        <p:spPr bwMode="auto">
          <a:xfrm>
            <a:off x="925513" y="3240088"/>
            <a:ext cx="6394450" cy="8223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buClr>
                <a:srgbClr val="000000"/>
              </a:buClr>
              <a:buSzPct val="100000"/>
              <a:buFont typeface="Times New Roman" pitchFamily="18" charset="0"/>
              <a:buNone/>
            </a:pPr>
            <a:r>
              <a:rPr lang="fi-FI" sz="2400" b="1" smtClean="0">
                <a:solidFill>
                  <a:srgbClr val="000000"/>
                </a:solidFill>
                <a:latin typeface="Times New Roman" pitchFamily="18" charset="0"/>
              </a:rPr>
              <a:t>Jos tiedetään valokiilan lumenit, voidaan laskea</a:t>
            </a:r>
          </a:p>
          <a:p>
            <a:pPr eaLnBrk="1" hangingPunct="1">
              <a:buClr>
                <a:srgbClr val="000000"/>
              </a:buClr>
              <a:buSzPct val="100000"/>
              <a:buFont typeface="Times New Roman" pitchFamily="18" charset="0"/>
              <a:buNone/>
            </a:pPr>
            <a:r>
              <a:rPr lang="fi-FI" sz="2400" b="1" smtClean="0">
                <a:solidFill>
                  <a:srgbClr val="000000"/>
                </a:solidFill>
                <a:latin typeface="Times New Roman" pitchFamily="18" charset="0"/>
              </a:rPr>
              <a:t>kuinka suuren valaistuksen se antaa pinnalle:</a:t>
            </a:r>
          </a:p>
        </p:txBody>
      </p:sp>
      <p:graphicFrame>
        <p:nvGraphicFramePr>
          <p:cNvPr id="132101" name="Object 5"/>
          <p:cNvGraphicFramePr>
            <a:graphicFrameLocks noChangeAspect="1"/>
          </p:cNvGraphicFramePr>
          <p:nvPr/>
        </p:nvGraphicFramePr>
        <p:xfrm>
          <a:off x="979488" y="4354513"/>
          <a:ext cx="4295775" cy="971550"/>
        </p:xfrm>
        <a:graphic>
          <a:graphicData uri="http://schemas.openxmlformats.org/presentationml/2006/ole">
            <mc:AlternateContent xmlns:mc="http://schemas.openxmlformats.org/markup-compatibility/2006">
              <mc:Choice xmlns:v="urn:schemas-microsoft-com:vml" Requires="v">
                <p:oleObj spid="_x0000_s51266" name="Equation" r:id="rId3" imgW="1739880" imgH="393480" progId="Equation.DSMT4">
                  <p:embed/>
                </p:oleObj>
              </mc:Choice>
              <mc:Fallback>
                <p:oleObj name="Equation" r:id="rId3" imgW="17398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88" y="4354513"/>
                        <a:ext cx="4295775" cy="97155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2" name="Object 6"/>
          <p:cNvGraphicFramePr>
            <a:graphicFrameLocks noChangeAspect="1"/>
          </p:cNvGraphicFramePr>
          <p:nvPr/>
        </p:nvGraphicFramePr>
        <p:xfrm>
          <a:off x="6000750" y="4616450"/>
          <a:ext cx="2811463" cy="1450975"/>
        </p:xfrm>
        <a:graphic>
          <a:graphicData uri="http://schemas.openxmlformats.org/presentationml/2006/ole">
            <mc:AlternateContent xmlns:mc="http://schemas.openxmlformats.org/markup-compatibility/2006">
              <mc:Choice xmlns:v="urn:schemas-microsoft-com:vml" Requires="v">
                <p:oleObj spid="_x0000_s51267" name="Kaava" r:id="rId5" imgW="1180800" imgH="609480" progId="Equation.3">
                  <p:embed/>
                </p:oleObj>
              </mc:Choice>
              <mc:Fallback>
                <p:oleObj name="Kaava" r:id="rId5" imgW="1180800" imgH="609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16450"/>
                        <a:ext cx="2811463" cy="145097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2103" name="Text Box 7"/>
          <p:cNvSpPr txBox="1">
            <a:spLocks noChangeArrowheads="1"/>
          </p:cNvSpPr>
          <p:nvPr/>
        </p:nvSpPr>
        <p:spPr bwMode="auto">
          <a:xfrm>
            <a:off x="968375" y="5481638"/>
            <a:ext cx="4611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defTabSz="449263" eaLnBrk="0" hangingPunct="0">
              <a:defRPr sz="2800">
                <a:solidFill>
                  <a:schemeClr val="tx1"/>
                </a:solidFill>
                <a:latin typeface="Arial" charset="0"/>
              </a:defRPr>
            </a:lvl1pPr>
            <a:lvl2pPr marL="742950" indent="-285750" defTabSz="449263" eaLnBrk="0" hangingPunct="0">
              <a:defRPr sz="2800">
                <a:solidFill>
                  <a:schemeClr val="tx1"/>
                </a:solidFill>
                <a:latin typeface="Arial" charset="0"/>
              </a:defRPr>
            </a:lvl2pPr>
            <a:lvl3pPr marL="1143000" indent="-228600" defTabSz="449263" eaLnBrk="0" hangingPunct="0">
              <a:defRPr sz="2800">
                <a:solidFill>
                  <a:schemeClr val="tx1"/>
                </a:solidFill>
                <a:latin typeface="Arial" charset="0"/>
              </a:defRPr>
            </a:lvl3pPr>
            <a:lvl4pPr marL="1600200" indent="-228600" defTabSz="449263" eaLnBrk="0" hangingPunct="0">
              <a:defRPr sz="2800">
                <a:solidFill>
                  <a:schemeClr val="tx1"/>
                </a:solidFill>
                <a:latin typeface="Arial" charset="0"/>
              </a:defRPr>
            </a:lvl4pPr>
            <a:lvl5pPr marL="2057400" indent="-228600" defTabSz="449263" eaLnBrk="0" hangingPunct="0">
              <a:defRPr sz="2800">
                <a:solidFill>
                  <a:schemeClr val="tx1"/>
                </a:solidFill>
                <a:latin typeface="Arial" charset="0"/>
              </a:defRPr>
            </a:lvl5pPr>
            <a:lvl6pPr marL="2514600" indent="-228600" defTabSz="449263" eaLnBrk="0" fontAlgn="base" hangingPunct="0">
              <a:spcBef>
                <a:spcPct val="0"/>
              </a:spcBef>
              <a:spcAft>
                <a:spcPct val="0"/>
              </a:spcAft>
              <a:defRPr sz="2800">
                <a:solidFill>
                  <a:schemeClr val="tx1"/>
                </a:solidFill>
                <a:latin typeface="Arial" charset="0"/>
              </a:defRPr>
            </a:lvl6pPr>
            <a:lvl7pPr marL="2971800" indent="-228600" defTabSz="449263" eaLnBrk="0" fontAlgn="base" hangingPunct="0">
              <a:spcBef>
                <a:spcPct val="0"/>
              </a:spcBef>
              <a:spcAft>
                <a:spcPct val="0"/>
              </a:spcAft>
              <a:defRPr sz="2800">
                <a:solidFill>
                  <a:schemeClr val="tx1"/>
                </a:solidFill>
                <a:latin typeface="Arial" charset="0"/>
              </a:defRPr>
            </a:lvl7pPr>
            <a:lvl8pPr marL="3429000" indent="-228600" defTabSz="449263" eaLnBrk="0" fontAlgn="base" hangingPunct="0">
              <a:spcBef>
                <a:spcPct val="0"/>
              </a:spcBef>
              <a:spcAft>
                <a:spcPct val="0"/>
              </a:spcAft>
              <a:defRPr sz="2800">
                <a:solidFill>
                  <a:schemeClr val="tx1"/>
                </a:solidFill>
                <a:latin typeface="Arial" charset="0"/>
              </a:defRPr>
            </a:lvl8pPr>
            <a:lvl9pPr marL="3886200" indent="-228600" defTabSz="449263" eaLnBrk="0" fontAlgn="base" hangingPunct="0">
              <a:spcBef>
                <a:spcPct val="0"/>
              </a:spcBef>
              <a:spcAft>
                <a:spcPct val="0"/>
              </a:spcAft>
              <a:defRPr sz="2800">
                <a:solidFill>
                  <a:schemeClr val="tx1"/>
                </a:solidFill>
                <a:latin typeface="Arial" charset="0"/>
              </a:defRPr>
            </a:lvl9pPr>
          </a:lstStyle>
          <a:p>
            <a:pPr eaLnBrk="1" hangingPunct="1">
              <a:buClr>
                <a:srgbClr val="000000"/>
              </a:buClr>
              <a:buSzPct val="100000"/>
              <a:buFont typeface="Times New Roman" pitchFamily="18" charset="0"/>
              <a:buNone/>
            </a:pPr>
            <a:r>
              <a:rPr lang="fi-FI" sz="2400" smtClean="0">
                <a:solidFill>
                  <a:srgbClr val="000000"/>
                </a:solidFill>
                <a:latin typeface="Times New Roman" pitchFamily="18" charset="0"/>
              </a:rPr>
              <a:t>(Esimerkiksi projektorikuvan luksit)</a:t>
            </a:r>
          </a:p>
        </p:txBody>
      </p:sp>
      <p:sp>
        <p:nvSpPr>
          <p:cNvPr id="2" name="Tekstiruutu 1"/>
          <p:cNvSpPr txBox="1"/>
          <p:nvPr/>
        </p:nvSpPr>
        <p:spPr>
          <a:xfrm>
            <a:off x="1735506" y="6165304"/>
            <a:ext cx="5614486" cy="461665"/>
          </a:xfrm>
          <a:prstGeom prst="rect">
            <a:avLst/>
          </a:prstGeom>
          <a:noFill/>
        </p:spPr>
        <p:txBody>
          <a:bodyPr wrap="none" rtlCol="0">
            <a:spAutoFit/>
          </a:bodyPr>
          <a:lstStyle/>
          <a:p>
            <a:r>
              <a:rPr lang="fi-FI" sz="2400" dirty="0" smtClean="0">
                <a:latin typeface="Calibri" pitchFamily="34" charset="0"/>
                <a:cs typeface="Calibri" pitchFamily="34" charset="0"/>
              </a:rPr>
              <a:t>1 cd antaa 1 m päähän 1 luksin valaistuksen</a:t>
            </a:r>
            <a:endParaRPr lang="fi-FI" sz="2400" dirty="0">
              <a:latin typeface="Calibri" pitchFamily="34" charset="0"/>
              <a:cs typeface="Calibri" pitchFamily="34" charset="0"/>
            </a:endParaRPr>
          </a:p>
        </p:txBody>
      </p:sp>
    </p:spTree>
    <p:extLst>
      <p:ext uri="{BB962C8B-B14F-4D97-AF65-F5344CB8AC3E}">
        <p14:creationId xmlns:p14="http://schemas.microsoft.com/office/powerpoint/2010/main" val="3535100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1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21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1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2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p:bldP spid="132100" grpId="0" animBg="1"/>
      <p:bldP spid="1321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2"/>
          <p:cNvSpPr txBox="1">
            <a:spLocks noChangeArrowheads="1"/>
          </p:cNvSpPr>
          <p:nvPr/>
        </p:nvSpPr>
        <p:spPr bwMode="auto">
          <a:xfrm>
            <a:off x="271463" y="177800"/>
            <a:ext cx="8539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fi-FI" sz="2400" dirty="0">
                <a:solidFill>
                  <a:srgbClr val="000000"/>
                </a:solidFill>
              </a:rPr>
              <a:t>A</a:t>
            </a:r>
            <a:r>
              <a:rPr lang="fi-FI" sz="2400" dirty="0" smtClean="0">
                <a:solidFill>
                  <a:srgbClr val="000000"/>
                </a:solidFill>
              </a:rPr>
              <a:t>)  </a:t>
            </a:r>
            <a:r>
              <a:rPr lang="fi-FI" sz="2400" dirty="0" smtClean="0">
                <a:solidFill>
                  <a:srgbClr val="000000"/>
                </a:solidFill>
                <a:latin typeface="Calibri" pitchFamily="34" charset="0"/>
                <a:cs typeface="Calibri" pitchFamily="34" charset="0"/>
              </a:rPr>
              <a:t>Ympärisäteilevä 10 cd pistemäinen lähde lähettää </a:t>
            </a:r>
            <a:r>
              <a:rPr lang="fi-FI" sz="2400" b="1" dirty="0" smtClean="0">
                <a:solidFill>
                  <a:srgbClr val="000000"/>
                </a:solidFill>
                <a:latin typeface="Calibri" pitchFamily="34" charset="0"/>
                <a:cs typeface="Calibri" pitchFamily="34" charset="0"/>
              </a:rPr>
              <a:t>valovirran </a:t>
            </a:r>
            <a:r>
              <a:rPr lang="el-GR" sz="2400" b="1" dirty="0" smtClean="0">
                <a:solidFill>
                  <a:srgbClr val="000000"/>
                </a:solidFill>
                <a:latin typeface="Calibri" pitchFamily="34" charset="0"/>
                <a:cs typeface="Calibri" pitchFamily="34" charset="0"/>
              </a:rPr>
              <a:t>Φ</a:t>
            </a:r>
            <a:r>
              <a:rPr lang="fi-FI" sz="2400" dirty="0" smtClean="0">
                <a:solidFill>
                  <a:srgbClr val="000000"/>
                </a:solidFill>
                <a:latin typeface="Calibri" pitchFamily="34" charset="0"/>
                <a:cs typeface="Calibri" pitchFamily="34" charset="0"/>
              </a:rPr>
              <a:t> </a:t>
            </a:r>
          </a:p>
        </p:txBody>
      </p:sp>
      <p:graphicFrame>
        <p:nvGraphicFramePr>
          <p:cNvPr id="63491" name="Object 3"/>
          <p:cNvGraphicFramePr>
            <a:graphicFrameLocks noChangeAspect="1"/>
          </p:cNvGraphicFramePr>
          <p:nvPr/>
        </p:nvGraphicFramePr>
        <p:xfrm>
          <a:off x="1198563" y="722313"/>
          <a:ext cx="6154737" cy="420687"/>
        </p:xfrm>
        <a:graphic>
          <a:graphicData uri="http://schemas.openxmlformats.org/presentationml/2006/ole">
            <mc:AlternateContent xmlns:mc="http://schemas.openxmlformats.org/markup-compatibility/2006">
              <mc:Choice xmlns:v="urn:schemas-microsoft-com:vml" Requires="v">
                <p:oleObj spid="_x0000_s52357" name="Equation" r:id="rId3" imgW="2971800" imgH="203040" progId="Equation.DSMT4">
                  <p:embed/>
                </p:oleObj>
              </mc:Choice>
              <mc:Fallback>
                <p:oleObj name="Equation" r:id="rId3" imgW="297180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563" y="722313"/>
                        <a:ext cx="6154737" cy="420687"/>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0" name="Text Box 4"/>
          <p:cNvSpPr txBox="1">
            <a:spLocks noChangeArrowheads="1"/>
          </p:cNvSpPr>
          <p:nvPr/>
        </p:nvSpPr>
        <p:spPr bwMode="auto">
          <a:xfrm>
            <a:off x="545124" y="1988840"/>
            <a:ext cx="4148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fi-FI" sz="2400" dirty="0" smtClean="0">
                <a:solidFill>
                  <a:srgbClr val="000000"/>
                </a:solidFill>
                <a:latin typeface="Calibri" pitchFamily="34" charset="0"/>
                <a:cs typeface="Calibri" pitchFamily="34" charset="0"/>
              </a:rPr>
              <a:t>Tällöin </a:t>
            </a:r>
            <a:r>
              <a:rPr lang="fi-FI" sz="2400" b="1" dirty="0">
                <a:solidFill>
                  <a:srgbClr val="000000"/>
                </a:solidFill>
                <a:latin typeface="Calibri" pitchFamily="34" charset="0"/>
                <a:cs typeface="Calibri" pitchFamily="34" charset="0"/>
              </a:rPr>
              <a:t>v</a:t>
            </a:r>
            <a:r>
              <a:rPr lang="fi-FI" sz="2400" b="1" dirty="0" smtClean="0">
                <a:solidFill>
                  <a:srgbClr val="000000"/>
                </a:solidFill>
                <a:latin typeface="Calibri" pitchFamily="34" charset="0"/>
                <a:cs typeface="Calibri" pitchFamily="34" charset="0"/>
              </a:rPr>
              <a:t>alaistus</a:t>
            </a:r>
            <a:r>
              <a:rPr lang="fi-FI" sz="2400" dirty="0" smtClean="0">
                <a:solidFill>
                  <a:srgbClr val="000000"/>
                </a:solidFill>
                <a:latin typeface="Calibri" pitchFamily="34" charset="0"/>
                <a:cs typeface="Calibri" pitchFamily="34" charset="0"/>
              </a:rPr>
              <a:t> 5m päässä on:</a:t>
            </a:r>
          </a:p>
        </p:txBody>
      </p:sp>
      <p:graphicFrame>
        <p:nvGraphicFramePr>
          <p:cNvPr id="63493" name="Object 5"/>
          <p:cNvGraphicFramePr>
            <a:graphicFrameLocks noChangeAspect="1"/>
          </p:cNvGraphicFramePr>
          <p:nvPr>
            <p:extLst>
              <p:ext uri="{D42A27DB-BD31-4B8C-83A1-F6EECF244321}">
                <p14:modId xmlns:p14="http://schemas.microsoft.com/office/powerpoint/2010/main" val="1325156147"/>
              </p:ext>
            </p:extLst>
          </p:nvPr>
        </p:nvGraphicFramePr>
        <p:xfrm>
          <a:off x="5364088" y="1718668"/>
          <a:ext cx="3036888" cy="731837"/>
        </p:xfrm>
        <a:graphic>
          <a:graphicData uri="http://schemas.openxmlformats.org/presentationml/2006/ole">
            <mc:AlternateContent xmlns:mc="http://schemas.openxmlformats.org/markup-compatibility/2006">
              <mc:Choice xmlns:v="urn:schemas-microsoft-com:vml" Requires="v">
                <p:oleObj spid="_x0000_s52358" name="Equation" r:id="rId5" imgW="1790640" imgH="431640" progId="Equation.DSMT4">
                  <p:embed/>
                </p:oleObj>
              </mc:Choice>
              <mc:Fallback>
                <p:oleObj name="Equation" r:id="rId5" imgW="179064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1718668"/>
                        <a:ext cx="3036888" cy="731837"/>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kstiruutu 1"/>
          <p:cNvSpPr txBox="1"/>
          <p:nvPr/>
        </p:nvSpPr>
        <p:spPr>
          <a:xfrm>
            <a:off x="395536" y="2852936"/>
            <a:ext cx="7810921" cy="830997"/>
          </a:xfrm>
          <a:prstGeom prst="rect">
            <a:avLst/>
          </a:prstGeom>
          <a:noFill/>
        </p:spPr>
        <p:txBody>
          <a:bodyPr wrap="none" rtlCol="0">
            <a:spAutoFit/>
          </a:bodyPr>
          <a:lstStyle/>
          <a:p>
            <a:r>
              <a:rPr lang="fi-FI" sz="2400" dirty="0" smtClean="0">
                <a:latin typeface="Calibri" pitchFamily="34" charset="0"/>
                <a:cs typeface="Calibri" pitchFamily="34" charset="0"/>
              </a:rPr>
              <a:t>B) 2000 lumenin projektorin valovirta kohdistuu 1,8 m x 3,2 m</a:t>
            </a:r>
            <a:br>
              <a:rPr lang="fi-FI" sz="2400" dirty="0" smtClean="0">
                <a:latin typeface="Calibri" pitchFamily="34" charset="0"/>
                <a:cs typeface="Calibri" pitchFamily="34" charset="0"/>
              </a:rPr>
            </a:br>
            <a:r>
              <a:rPr lang="fi-FI" sz="2400" dirty="0" smtClean="0">
                <a:latin typeface="Calibri" pitchFamily="34" charset="0"/>
                <a:cs typeface="Calibri" pitchFamily="34" charset="0"/>
              </a:rPr>
              <a:t> valkokankaalle. Mikä on pinnan valaistus? (kirkkaus)</a:t>
            </a:r>
            <a:endParaRPr lang="fi-FI" sz="2400" dirty="0">
              <a:latin typeface="Calibri" pitchFamily="34" charset="0"/>
              <a:cs typeface="Calibri" pitchFamily="34" charset="0"/>
            </a:endParaRPr>
          </a:p>
        </p:txBody>
      </p:sp>
      <p:graphicFrame>
        <p:nvGraphicFramePr>
          <p:cNvPr id="4" name="Objekti 3"/>
          <p:cNvGraphicFramePr>
            <a:graphicFrameLocks noChangeAspect="1"/>
          </p:cNvGraphicFramePr>
          <p:nvPr>
            <p:extLst>
              <p:ext uri="{D42A27DB-BD31-4B8C-83A1-F6EECF244321}">
                <p14:modId xmlns:p14="http://schemas.microsoft.com/office/powerpoint/2010/main" val="1764400891"/>
              </p:ext>
            </p:extLst>
          </p:nvPr>
        </p:nvGraphicFramePr>
        <p:xfrm>
          <a:off x="745641" y="5229200"/>
          <a:ext cx="7896878" cy="792088"/>
        </p:xfrm>
        <a:graphic>
          <a:graphicData uri="http://schemas.openxmlformats.org/presentationml/2006/ole">
            <mc:AlternateContent xmlns:mc="http://schemas.openxmlformats.org/markup-compatibility/2006">
              <mc:Choice xmlns:v="urn:schemas-microsoft-com:vml" Requires="v">
                <p:oleObj spid="_x0000_s52359" name="Kaava" r:id="rId7" imgW="4178160" imgH="419040" progId="Equation.3">
                  <p:embed/>
                </p:oleObj>
              </mc:Choice>
              <mc:Fallback>
                <p:oleObj name="Kaava" r:id="rId7" imgW="4178160" imgH="419040" progId="Equation.3">
                  <p:embed/>
                  <p:pic>
                    <p:nvPicPr>
                      <p:cNvPr id="0" name=""/>
                      <p:cNvPicPr/>
                      <p:nvPr/>
                    </p:nvPicPr>
                    <p:blipFill>
                      <a:blip r:embed="rId8"/>
                      <a:stretch>
                        <a:fillRect/>
                      </a:stretch>
                    </p:blipFill>
                    <p:spPr>
                      <a:xfrm>
                        <a:off x="745641" y="5229200"/>
                        <a:ext cx="7896878" cy="792088"/>
                      </a:xfrm>
                      <a:prstGeom prst="rect">
                        <a:avLst/>
                      </a:prstGeom>
                      <a:solidFill>
                        <a:srgbClr val="FFFF00"/>
                      </a:solidFill>
                    </p:spPr>
                  </p:pic>
                </p:oleObj>
              </mc:Fallback>
            </mc:AlternateContent>
          </a:graphicData>
        </a:graphic>
      </p:graphicFrame>
      <p:graphicFrame>
        <p:nvGraphicFramePr>
          <p:cNvPr id="5" name="Objekti 4"/>
          <p:cNvGraphicFramePr>
            <a:graphicFrameLocks noChangeAspect="1"/>
          </p:cNvGraphicFramePr>
          <p:nvPr>
            <p:extLst>
              <p:ext uri="{D42A27DB-BD31-4B8C-83A1-F6EECF244321}">
                <p14:modId xmlns:p14="http://schemas.microsoft.com/office/powerpoint/2010/main" val="3872811876"/>
              </p:ext>
            </p:extLst>
          </p:nvPr>
        </p:nvGraphicFramePr>
        <p:xfrm>
          <a:off x="1980280" y="3933056"/>
          <a:ext cx="4641432" cy="864096"/>
        </p:xfrm>
        <a:graphic>
          <a:graphicData uri="http://schemas.openxmlformats.org/presentationml/2006/ole">
            <mc:AlternateContent xmlns:mc="http://schemas.openxmlformats.org/markup-compatibility/2006">
              <mc:Choice xmlns:v="urn:schemas-microsoft-com:vml" Requires="v">
                <p:oleObj spid="_x0000_s52360" name="Kaava" r:id="rId9" imgW="2387520" imgH="444240" progId="Equation.3">
                  <p:embed/>
                </p:oleObj>
              </mc:Choice>
              <mc:Fallback>
                <p:oleObj name="Kaava" r:id="rId9" imgW="2387520" imgH="444240" progId="Equation.3">
                  <p:embed/>
                  <p:pic>
                    <p:nvPicPr>
                      <p:cNvPr id="0" name=""/>
                      <p:cNvPicPr/>
                      <p:nvPr/>
                    </p:nvPicPr>
                    <p:blipFill>
                      <a:blip r:embed="rId10"/>
                      <a:stretch>
                        <a:fillRect/>
                      </a:stretch>
                    </p:blipFill>
                    <p:spPr>
                      <a:xfrm>
                        <a:off x="1980280" y="3933056"/>
                        <a:ext cx="4641432" cy="864096"/>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775607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fi-FI" sz="4000" dirty="0">
                <a:latin typeface="Calibri" pitchFamily="34" charset="0"/>
                <a:cs typeface="Calibri" pitchFamily="34" charset="0"/>
              </a:rPr>
              <a:t>Valon kirkkaus ja pinnan valaistus</a:t>
            </a:r>
          </a:p>
        </p:txBody>
      </p:sp>
      <p:sp>
        <p:nvSpPr>
          <p:cNvPr id="20483" name="Text Box 3"/>
          <p:cNvSpPr txBox="1">
            <a:spLocks noChangeArrowheads="1"/>
          </p:cNvSpPr>
          <p:nvPr/>
        </p:nvSpPr>
        <p:spPr bwMode="auto">
          <a:xfrm>
            <a:off x="419100" y="1268760"/>
            <a:ext cx="8305800" cy="9461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b="1" dirty="0" smtClean="0">
                <a:solidFill>
                  <a:srgbClr val="000000"/>
                </a:solidFill>
                <a:cs typeface="Arial" charset="0"/>
              </a:rPr>
              <a:t>Valovoima </a:t>
            </a:r>
            <a:r>
              <a:rPr lang="fi-FI" sz="2800" b="1" i="1" dirty="0" smtClean="0">
                <a:solidFill>
                  <a:srgbClr val="000000"/>
                </a:solidFill>
                <a:cs typeface="Arial" charset="0"/>
              </a:rPr>
              <a:t>I</a:t>
            </a:r>
            <a:r>
              <a:rPr lang="fi-FI" sz="2800" b="1" dirty="0" smtClean="0">
                <a:solidFill>
                  <a:srgbClr val="000000"/>
                </a:solidFill>
                <a:cs typeface="Arial" charset="0"/>
              </a:rPr>
              <a:t> = kertoo valolähteen voimakkuuden</a:t>
            </a:r>
          </a:p>
          <a:p>
            <a:r>
              <a:rPr lang="fi-FI" sz="2800" b="1" dirty="0" smtClean="0">
                <a:solidFill>
                  <a:srgbClr val="000000"/>
                </a:solidFill>
                <a:cs typeface="Arial" charset="0"/>
              </a:rPr>
              <a:t>			tarkastelusuunnassa</a:t>
            </a:r>
          </a:p>
        </p:txBody>
      </p:sp>
      <p:sp>
        <p:nvSpPr>
          <p:cNvPr id="20484" name="Text Box 4"/>
          <p:cNvSpPr txBox="1">
            <a:spLocks noChangeArrowheads="1"/>
          </p:cNvSpPr>
          <p:nvPr/>
        </p:nvSpPr>
        <p:spPr bwMode="auto">
          <a:xfrm>
            <a:off x="468313" y="2276475"/>
            <a:ext cx="83534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sz="2800" smtClean="0">
                <a:solidFill>
                  <a:srgbClr val="000000"/>
                </a:solidFill>
                <a:cs typeface="Arial" charset="0"/>
              </a:rPr>
              <a:t>Valovoiman </a:t>
            </a:r>
            <a:r>
              <a:rPr lang="fi-FI" sz="2800" i="1" smtClean="0">
                <a:solidFill>
                  <a:srgbClr val="000000"/>
                </a:solidFill>
                <a:cs typeface="Arial" charset="0"/>
              </a:rPr>
              <a:t>I</a:t>
            </a:r>
            <a:r>
              <a:rPr lang="fi-FI" sz="2800" smtClean="0">
                <a:solidFill>
                  <a:srgbClr val="000000"/>
                </a:solidFill>
                <a:cs typeface="Arial" charset="0"/>
              </a:rPr>
              <a:t> yksikkö on 1 cd = 1 kandela</a:t>
            </a:r>
          </a:p>
          <a:p>
            <a:r>
              <a:rPr lang="fi-FI" sz="2800" smtClean="0">
                <a:solidFill>
                  <a:srgbClr val="000000"/>
                </a:solidFill>
                <a:cs typeface="Arial" charset="0"/>
              </a:rPr>
              <a:t>Yhden kynttilän valovoima on noin 1 kandela.</a:t>
            </a:r>
          </a:p>
        </p:txBody>
      </p:sp>
      <p:sp>
        <p:nvSpPr>
          <p:cNvPr id="20485" name="Text Box 5"/>
          <p:cNvSpPr txBox="1">
            <a:spLocks noChangeArrowheads="1"/>
          </p:cNvSpPr>
          <p:nvPr/>
        </p:nvSpPr>
        <p:spPr bwMode="auto">
          <a:xfrm>
            <a:off x="179388" y="3357563"/>
            <a:ext cx="8785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sz="2800" smtClean="0">
                <a:solidFill>
                  <a:srgbClr val="000000"/>
                </a:solidFill>
                <a:cs typeface="Arial" charset="0"/>
              </a:rPr>
              <a:t>Pistemäinen, kaikkialle tasaisesti säteilevä valolähde</a:t>
            </a:r>
          </a:p>
          <a:p>
            <a:r>
              <a:rPr lang="fi-FI" sz="2800" smtClean="0">
                <a:solidFill>
                  <a:srgbClr val="000000"/>
                </a:solidFill>
                <a:cs typeface="Arial" charset="0"/>
              </a:rPr>
              <a:t>aikaansaa kohteen </a:t>
            </a:r>
            <a:r>
              <a:rPr lang="fi-FI" sz="2800" b="1" smtClean="0">
                <a:solidFill>
                  <a:srgbClr val="000000"/>
                </a:solidFill>
                <a:cs typeface="Arial" charset="0"/>
              </a:rPr>
              <a:t>pinnalla</a:t>
            </a:r>
            <a:r>
              <a:rPr lang="fi-FI" sz="2800" smtClean="0">
                <a:solidFill>
                  <a:srgbClr val="000000"/>
                </a:solidFill>
                <a:cs typeface="Arial" charset="0"/>
              </a:rPr>
              <a:t> valaistusvoimakkuuden E</a:t>
            </a:r>
          </a:p>
        </p:txBody>
      </p:sp>
      <p:graphicFrame>
        <p:nvGraphicFramePr>
          <p:cNvPr id="20486" name="Object 6"/>
          <p:cNvGraphicFramePr>
            <a:graphicFrameLocks noChangeAspect="1"/>
          </p:cNvGraphicFramePr>
          <p:nvPr/>
        </p:nvGraphicFramePr>
        <p:xfrm>
          <a:off x="3563938" y="4292600"/>
          <a:ext cx="1152525" cy="893763"/>
        </p:xfrm>
        <a:graphic>
          <a:graphicData uri="http://schemas.openxmlformats.org/presentationml/2006/ole">
            <mc:AlternateContent xmlns:mc="http://schemas.openxmlformats.org/markup-compatibility/2006">
              <mc:Choice xmlns:v="urn:schemas-microsoft-com:vml" Requires="v">
                <p:oleObj spid="_x0000_s47172" name="Equation" r:id="rId4" imgW="507960" imgH="393480" progId="Equation.DSMT4">
                  <p:embed/>
                </p:oleObj>
              </mc:Choice>
              <mc:Fallback>
                <p:oleObj name="Equation" r:id="rId4" imgW="50796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4292600"/>
                        <a:ext cx="1152525" cy="89376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487" name="Group 7"/>
          <p:cNvGrpSpPr>
            <a:grpSpLocks/>
          </p:cNvGrpSpPr>
          <p:nvPr/>
        </p:nvGrpSpPr>
        <p:grpSpPr bwMode="auto">
          <a:xfrm>
            <a:off x="250825" y="5013325"/>
            <a:ext cx="8550275" cy="863600"/>
            <a:chOff x="158" y="3158"/>
            <a:chExt cx="5386" cy="544"/>
          </a:xfrm>
        </p:grpSpPr>
        <p:sp>
          <p:nvSpPr>
            <p:cNvPr id="20488" name="Text Box 8"/>
            <p:cNvSpPr txBox="1">
              <a:spLocks noChangeArrowheads="1"/>
            </p:cNvSpPr>
            <p:nvPr/>
          </p:nvSpPr>
          <p:spPr bwMode="auto">
            <a:xfrm>
              <a:off x="158" y="3294"/>
              <a:ext cx="497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cs typeface="Arial" charset="0"/>
                </a:rPr>
                <a:t>Valaistusvoimakkuuden E yksikkö 1 lx = 1 luksi =</a:t>
              </a:r>
            </a:p>
          </p:txBody>
        </p:sp>
        <p:graphicFrame>
          <p:nvGraphicFramePr>
            <p:cNvPr id="20489" name="Object 9"/>
            <p:cNvGraphicFramePr>
              <a:graphicFrameLocks noChangeAspect="1"/>
            </p:cNvGraphicFramePr>
            <p:nvPr/>
          </p:nvGraphicFramePr>
          <p:xfrm>
            <a:off x="5193" y="3158"/>
            <a:ext cx="351" cy="544"/>
          </p:xfrm>
          <a:graphic>
            <a:graphicData uri="http://schemas.openxmlformats.org/presentationml/2006/ole">
              <mc:AlternateContent xmlns:mc="http://schemas.openxmlformats.org/markup-compatibility/2006">
                <mc:Choice xmlns:v="urn:schemas-microsoft-com:vml" Requires="v">
                  <p:oleObj spid="_x0000_s47173" name="Equation" r:id="rId6" imgW="253800" imgH="393480" progId="Equation.DSMT4">
                    <p:embed/>
                  </p:oleObj>
                </mc:Choice>
                <mc:Fallback>
                  <p:oleObj name="Equation" r:id="rId6" imgW="25380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3" y="3158"/>
                          <a:ext cx="351" cy="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62937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p:bldP spid="204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79388" y="404813"/>
            <a:ext cx="84836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cs typeface="Arial" charset="0"/>
              </a:rPr>
              <a:t>Esim. 1: 60 watin hehkulamppu on 1,0 m on pöydän</a:t>
            </a:r>
          </a:p>
          <a:p>
            <a:r>
              <a:rPr lang="fi-FI" sz="2800" smtClean="0">
                <a:solidFill>
                  <a:srgbClr val="000000"/>
                </a:solidFill>
                <a:cs typeface="Arial" charset="0"/>
              </a:rPr>
              <a:t>yllä ja sen valovoima on 55 kandelaa. Kuinka suuren</a:t>
            </a:r>
          </a:p>
          <a:p>
            <a:r>
              <a:rPr lang="fi-FI" sz="2800" smtClean="0">
                <a:solidFill>
                  <a:srgbClr val="000000"/>
                </a:solidFill>
                <a:cs typeface="Arial" charset="0"/>
              </a:rPr>
              <a:t>valaistusvoimakkuuden se antaa pöydän pinnalle?</a:t>
            </a:r>
          </a:p>
        </p:txBody>
      </p:sp>
      <p:graphicFrame>
        <p:nvGraphicFramePr>
          <p:cNvPr id="22531" name="Object 3"/>
          <p:cNvGraphicFramePr>
            <a:graphicFrameLocks noChangeAspect="1"/>
          </p:cNvGraphicFramePr>
          <p:nvPr/>
        </p:nvGraphicFramePr>
        <p:xfrm>
          <a:off x="3073400" y="1844675"/>
          <a:ext cx="4264025" cy="979488"/>
        </p:xfrm>
        <a:graphic>
          <a:graphicData uri="http://schemas.openxmlformats.org/presentationml/2006/ole">
            <mc:AlternateContent xmlns:mc="http://schemas.openxmlformats.org/markup-compatibility/2006">
              <mc:Choice xmlns:v="urn:schemas-microsoft-com:vml" Requires="v">
                <p:oleObj spid="_x0000_s48196" name="Equation" r:id="rId4" imgW="1879560" imgH="431640" progId="Equation.DSMT4">
                  <p:embed/>
                </p:oleObj>
              </mc:Choice>
              <mc:Fallback>
                <p:oleObj name="Equation" r:id="rId4" imgW="187956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400" y="1844675"/>
                        <a:ext cx="4264025" cy="97948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2" name="Text Box 4"/>
          <p:cNvSpPr txBox="1">
            <a:spLocks noChangeArrowheads="1"/>
          </p:cNvSpPr>
          <p:nvPr/>
        </p:nvSpPr>
        <p:spPr bwMode="auto">
          <a:xfrm>
            <a:off x="447675" y="1812925"/>
            <a:ext cx="1736725" cy="946150"/>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i="1" smtClean="0">
                <a:solidFill>
                  <a:srgbClr val="000000"/>
                </a:solidFill>
                <a:cs typeface="Arial" charset="0"/>
              </a:rPr>
              <a:t>I = 55 cd</a:t>
            </a:r>
          </a:p>
          <a:p>
            <a:r>
              <a:rPr lang="fi-FI" sz="2800" i="1" smtClean="0">
                <a:solidFill>
                  <a:srgbClr val="000000"/>
                </a:solidFill>
                <a:cs typeface="Arial" charset="0"/>
              </a:rPr>
              <a:t>R = 1,0 m</a:t>
            </a:r>
          </a:p>
        </p:txBody>
      </p:sp>
      <p:sp>
        <p:nvSpPr>
          <p:cNvPr id="22533" name="Text Box 5"/>
          <p:cNvSpPr txBox="1">
            <a:spLocks noChangeArrowheads="1"/>
          </p:cNvSpPr>
          <p:nvPr/>
        </p:nvSpPr>
        <p:spPr bwMode="auto">
          <a:xfrm>
            <a:off x="395288" y="3284538"/>
            <a:ext cx="7904162"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cs typeface="Arial" charset="0"/>
              </a:rPr>
              <a:t>Esim.2: Työpöydän valaistuksen tulisi olla 100 lx.</a:t>
            </a:r>
          </a:p>
          <a:p>
            <a:r>
              <a:rPr lang="fi-FI" sz="2800" smtClean="0">
                <a:solidFill>
                  <a:srgbClr val="000000"/>
                </a:solidFill>
                <a:cs typeface="Arial" charset="0"/>
              </a:rPr>
              <a:t>Kuinka lähellä pöydän yläpuolella tulisi olla</a:t>
            </a:r>
          </a:p>
          <a:p>
            <a:r>
              <a:rPr lang="fi-FI" sz="2800" smtClean="0">
                <a:solidFill>
                  <a:srgbClr val="000000"/>
                </a:solidFill>
                <a:cs typeface="Arial" charset="0"/>
              </a:rPr>
              <a:t>valovoimaltaan 140 cd lampun?</a:t>
            </a:r>
          </a:p>
        </p:txBody>
      </p:sp>
      <p:graphicFrame>
        <p:nvGraphicFramePr>
          <p:cNvPr id="22534" name="Object 6"/>
          <p:cNvGraphicFramePr>
            <a:graphicFrameLocks noChangeAspect="1"/>
          </p:cNvGraphicFramePr>
          <p:nvPr/>
        </p:nvGraphicFramePr>
        <p:xfrm>
          <a:off x="2700338" y="4724400"/>
          <a:ext cx="5848350" cy="1008063"/>
        </p:xfrm>
        <a:graphic>
          <a:graphicData uri="http://schemas.openxmlformats.org/presentationml/2006/ole">
            <mc:AlternateContent xmlns:mc="http://schemas.openxmlformats.org/markup-compatibility/2006">
              <mc:Choice xmlns:v="urn:schemas-microsoft-com:vml" Requires="v">
                <p:oleObj spid="_x0000_s48197" name="Equation" r:id="rId6" imgW="2577960" imgH="444240" progId="Equation.DSMT4">
                  <p:embed/>
                </p:oleObj>
              </mc:Choice>
              <mc:Fallback>
                <p:oleObj name="Equation" r:id="rId6" imgW="2577960" imgH="444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4724400"/>
                        <a:ext cx="5848350" cy="100806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5" name="Text Box 7"/>
          <p:cNvSpPr txBox="1">
            <a:spLocks noChangeArrowheads="1"/>
          </p:cNvSpPr>
          <p:nvPr/>
        </p:nvSpPr>
        <p:spPr bwMode="auto">
          <a:xfrm>
            <a:off x="539750" y="4797425"/>
            <a:ext cx="1579563" cy="946150"/>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i="1" smtClean="0">
                <a:solidFill>
                  <a:srgbClr val="000000"/>
                </a:solidFill>
                <a:cs typeface="Arial" charset="0"/>
              </a:rPr>
              <a:t>I=140 cd</a:t>
            </a:r>
          </a:p>
          <a:p>
            <a:r>
              <a:rPr lang="fi-FI" sz="2800" i="1" smtClean="0">
                <a:solidFill>
                  <a:srgbClr val="000000"/>
                </a:solidFill>
                <a:cs typeface="Arial" charset="0"/>
              </a:rPr>
              <a:t>E=100 lx</a:t>
            </a:r>
          </a:p>
        </p:txBody>
      </p:sp>
    </p:spTree>
    <p:extLst>
      <p:ext uri="{BB962C8B-B14F-4D97-AF65-F5344CB8AC3E}">
        <p14:creationId xmlns:p14="http://schemas.microsoft.com/office/powerpoint/2010/main" val="1336344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p:bldP spid="2253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i-FI"/>
              <a:t>Selitä ilmiöt</a:t>
            </a:r>
          </a:p>
        </p:txBody>
      </p:sp>
      <p:pic>
        <p:nvPicPr>
          <p:cNvPr id="13316" name="Picture 4" descr="rist3065"/>
          <p:cNvPicPr>
            <a:picLocks noChangeAspect="1" noChangeArrowheads="1"/>
          </p:cNvPicPr>
          <p:nvPr/>
        </p:nvPicPr>
        <p:blipFill>
          <a:blip r:embed="rId2" cstate="print">
            <a:extLst>
              <a:ext uri="{28A0092B-C50C-407E-A947-70E740481C1C}">
                <a14:useLocalDpi xmlns:a14="http://schemas.microsoft.com/office/drawing/2010/main" val="0"/>
              </a:ext>
            </a:extLst>
          </a:blip>
          <a:srcRect l="64828" t="8920" b="76949"/>
          <a:stretch>
            <a:fillRect/>
          </a:stretch>
        </p:blipFill>
        <p:spPr bwMode="auto">
          <a:xfrm>
            <a:off x="4572000" y="1268413"/>
            <a:ext cx="3095625" cy="171132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rist3065"/>
          <p:cNvPicPr>
            <a:picLocks noChangeAspect="1" noChangeArrowheads="1"/>
          </p:cNvPicPr>
          <p:nvPr/>
        </p:nvPicPr>
        <p:blipFill>
          <a:blip r:embed="rId3" cstate="print">
            <a:lum bright="-12000" contrast="24000"/>
            <a:extLst>
              <a:ext uri="{28A0092B-C50C-407E-A947-70E740481C1C}">
                <a14:useLocalDpi xmlns:a14="http://schemas.microsoft.com/office/drawing/2010/main" val="0"/>
              </a:ext>
            </a:extLst>
          </a:blip>
          <a:srcRect l="22202" t="45110" r="22202" b="24580"/>
          <a:stretch>
            <a:fillRect/>
          </a:stretch>
        </p:blipFill>
        <p:spPr bwMode="auto">
          <a:xfrm>
            <a:off x="4572000" y="2997200"/>
            <a:ext cx="4103688" cy="3078163"/>
          </a:xfrm>
          <a:prstGeom prst="rect">
            <a:avLst/>
          </a:prstGeom>
          <a:noFill/>
          <a:extLst>
            <a:ext uri="{909E8E84-426E-40DD-AFC4-6F175D3DCCD1}">
              <a14:hiddenFill xmlns:a14="http://schemas.microsoft.com/office/drawing/2010/main">
                <a:solidFill>
                  <a:srgbClr val="FFFFFF"/>
                </a:solidFill>
              </a14:hiddenFill>
            </a:ext>
          </a:extLst>
        </p:spPr>
      </p:pic>
      <p:sp>
        <p:nvSpPr>
          <p:cNvPr id="13318" name="Text Box 6"/>
          <p:cNvSpPr txBox="1">
            <a:spLocks noChangeArrowheads="1"/>
          </p:cNvSpPr>
          <p:nvPr/>
        </p:nvSpPr>
        <p:spPr bwMode="auto">
          <a:xfrm>
            <a:off x="592138" y="1360488"/>
            <a:ext cx="3908425"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FontTx/>
              <a:buAutoNum type="arabicPeriod"/>
            </a:pPr>
            <a:r>
              <a:rPr lang="fi-FI" dirty="0"/>
              <a:t>Istuessasi viileänä kesäiltana järven rannalla, näet vastarannan puiden kuvat vedessä ylösalaisin. Mistä tämä johtuu?</a:t>
            </a:r>
          </a:p>
          <a:p>
            <a:pPr>
              <a:buFontTx/>
              <a:buAutoNum type="arabicPeriod"/>
            </a:pPr>
            <a:endParaRPr lang="fi-FI" dirty="0"/>
          </a:p>
          <a:p>
            <a:pPr>
              <a:buFontTx/>
              <a:buAutoNum type="arabicPeriod"/>
            </a:pPr>
            <a:r>
              <a:rPr lang="fi-FI" dirty="0"/>
              <a:t>Kuumana kesäpäivänä tienpinta näyttää kaukaa katsottuna lainehtivan. Näyttää kuin vastaantulevat autot liikkuisivat vedessä. Mistä tämä johtuu?</a:t>
            </a:r>
          </a:p>
          <a:p>
            <a:pPr>
              <a:buFontTx/>
              <a:buAutoNum type="arabicPeriod"/>
            </a:pPr>
            <a:endParaRPr lang="fi-FI" dirty="0"/>
          </a:p>
          <a:p>
            <a:pPr>
              <a:buFontTx/>
              <a:buAutoNum type="arabicPeriod"/>
            </a:pPr>
            <a:r>
              <a:rPr lang="fi-FI" dirty="0"/>
              <a:t>Katselet lämpimänä kesäpäivänä merellä kulkevaa purjevenettä. Vene näyttää kulkevan ilmassa. Mistä tämä johtuu?</a:t>
            </a:r>
          </a:p>
          <a:p>
            <a:pPr>
              <a:buFontTx/>
              <a:buAutoNum type="arabicPeriod"/>
            </a:pPr>
            <a:endParaRPr lang="fi-FI" dirty="0"/>
          </a:p>
        </p:txBody>
      </p:sp>
      <p:sp>
        <p:nvSpPr>
          <p:cNvPr id="13319" name="Text Box 7"/>
          <p:cNvSpPr txBox="1">
            <a:spLocks noChangeArrowheads="1"/>
          </p:cNvSpPr>
          <p:nvPr/>
        </p:nvSpPr>
        <p:spPr bwMode="auto">
          <a:xfrm>
            <a:off x="614363" y="6167438"/>
            <a:ext cx="74687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dirty="0" smtClean="0"/>
              <a:t>Rajapinta: Kylmä </a:t>
            </a:r>
            <a:r>
              <a:rPr lang="fi-FI" dirty="0"/>
              <a:t>(tiheä) ilma taittaa valoa voimakkaammin kuin </a:t>
            </a:r>
            <a:r>
              <a:rPr lang="fi-FI" dirty="0" smtClean="0"/>
              <a:t>lämmin</a:t>
            </a:r>
            <a:br>
              <a:rPr lang="fi-FI" dirty="0" smtClean="0"/>
            </a:br>
            <a:r>
              <a:rPr lang="fi-FI" dirty="0" smtClean="0"/>
              <a:t> </a:t>
            </a:r>
            <a:r>
              <a:rPr lang="fi-FI" dirty="0"/>
              <a:t>(harva) </a:t>
            </a:r>
            <a:r>
              <a:rPr lang="fi-FI" dirty="0" smtClean="0"/>
              <a:t>ilma. Kohteesta </a:t>
            </a:r>
            <a:r>
              <a:rPr lang="fi-FI" dirty="0"/>
              <a:t>heijastuva valo (punainen säde) taittuu</a:t>
            </a:r>
            <a:r>
              <a:rPr lang="fi-FI" dirty="0" smtClean="0"/>
              <a:t>.</a:t>
            </a:r>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p:txBody>
          <a:bodyPr/>
          <a:lstStyle/>
          <a:p>
            <a:pPr eaLnBrk="1" hangingPunct="1"/>
            <a:r>
              <a:rPr lang="fi-FI" smtClean="0"/>
              <a:t>Ihmiselle näkyvät värit</a:t>
            </a: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3" y="1651000"/>
            <a:ext cx="7539037"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34" name="Object 6"/>
          <p:cNvGraphicFramePr>
            <a:graphicFrameLocks noChangeAspect="1"/>
          </p:cNvGraphicFramePr>
          <p:nvPr/>
        </p:nvGraphicFramePr>
        <p:xfrm>
          <a:off x="3517900" y="5283200"/>
          <a:ext cx="1885950" cy="701675"/>
        </p:xfrm>
        <a:graphic>
          <a:graphicData uri="http://schemas.openxmlformats.org/presentationml/2006/ole">
            <mc:AlternateContent xmlns:mc="http://schemas.openxmlformats.org/markup-compatibility/2006">
              <mc:Choice xmlns:v="urn:schemas-microsoft-com:vml" Requires="v">
                <p:oleObj spid="_x0000_s32813" name="Equation" r:id="rId4" imgW="545760" imgH="203040" progId="Equation.DSMT4">
                  <p:embed/>
                </p:oleObj>
              </mc:Choice>
              <mc:Fallback>
                <p:oleObj name="Equation" r:id="rId4" imgW="5457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7900" y="5283200"/>
                        <a:ext cx="1885950" cy="701675"/>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55990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lum bright="-18000" contrast="28000"/>
            <a:extLst>
              <a:ext uri="{28A0092B-C50C-407E-A947-70E740481C1C}">
                <a14:useLocalDpi xmlns:a14="http://schemas.microsoft.com/office/drawing/2010/main" val="0"/>
              </a:ext>
            </a:extLst>
          </a:blip>
          <a:srcRect/>
          <a:stretch>
            <a:fillRect/>
          </a:stretch>
        </p:blipFill>
        <p:spPr bwMode="auto">
          <a:xfrm>
            <a:off x="3635375" y="1052513"/>
            <a:ext cx="4679950" cy="4479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Rectangle 3"/>
          <p:cNvSpPr>
            <a:spLocks noGrp="1" noChangeArrowheads="1"/>
          </p:cNvSpPr>
          <p:nvPr>
            <p:ph type="title"/>
          </p:nvPr>
        </p:nvSpPr>
        <p:spPr>
          <a:xfrm>
            <a:off x="684213" y="333375"/>
            <a:ext cx="7742237" cy="1141413"/>
          </a:xfrm>
        </p:spPr>
        <p:txBody>
          <a:bodyPr/>
          <a:lstStyle/>
          <a:p>
            <a:r>
              <a:rPr lang="fi-FI" sz="3600"/>
              <a:t>Ihmiselle näkyvä valo 380nm-760 nm</a:t>
            </a:r>
          </a:p>
        </p:txBody>
      </p:sp>
      <p:sp>
        <p:nvSpPr>
          <p:cNvPr id="15364" name="Text Box 4"/>
          <p:cNvSpPr txBox="1">
            <a:spLocks noChangeArrowheads="1"/>
          </p:cNvSpPr>
          <p:nvPr/>
        </p:nvSpPr>
        <p:spPr bwMode="auto">
          <a:xfrm>
            <a:off x="250825" y="2924175"/>
            <a:ext cx="2173288"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buClr>
                <a:srgbClr val="000000"/>
              </a:buClr>
              <a:buSzPct val="100000"/>
              <a:buFont typeface="Times New Roman" pitchFamily="18" charset="0"/>
              <a:buNone/>
            </a:pPr>
            <a:r>
              <a:rPr lang="fi-FI" sz="2800">
                <a:solidFill>
                  <a:srgbClr val="000000"/>
                </a:solidFill>
                <a:latin typeface="Times New Roman" pitchFamily="18" charset="0"/>
                <a:ea typeface="Lucida Sans Unicode" pitchFamily="34" charset="0"/>
                <a:cs typeface="Lucida Sans Unicode" pitchFamily="34" charset="0"/>
              </a:rPr>
              <a:t>Sähkömagn.</a:t>
            </a:r>
          </a:p>
          <a:p>
            <a:pPr>
              <a:buClr>
                <a:srgbClr val="000000"/>
              </a:buClr>
              <a:buSzPct val="100000"/>
              <a:buFont typeface="Times New Roman" pitchFamily="18" charset="0"/>
              <a:buNone/>
            </a:pPr>
            <a:r>
              <a:rPr lang="fi-FI" sz="2800">
                <a:solidFill>
                  <a:srgbClr val="000000"/>
                </a:solidFill>
                <a:latin typeface="Times New Roman" pitchFamily="18" charset="0"/>
                <a:ea typeface="Lucida Sans Unicode" pitchFamily="34" charset="0"/>
                <a:cs typeface="Lucida Sans Unicode" pitchFamily="34" charset="0"/>
              </a:rPr>
              <a:t>säteilyn aallonpituus</a:t>
            </a:r>
          </a:p>
        </p:txBody>
      </p:sp>
      <p:sp>
        <p:nvSpPr>
          <p:cNvPr id="15365" name="AutoShape 5"/>
          <p:cNvSpPr>
            <a:spLocks/>
          </p:cNvSpPr>
          <p:nvPr/>
        </p:nvSpPr>
        <p:spPr bwMode="auto">
          <a:xfrm>
            <a:off x="2484438" y="1484313"/>
            <a:ext cx="358775" cy="3960812"/>
          </a:xfrm>
          <a:prstGeom prst="leftBrace">
            <a:avLst>
              <a:gd name="adj1" fmla="val 91999"/>
              <a:gd name="adj2" fmla="val 50000"/>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i-FI" sz="2400">
              <a:solidFill>
                <a:srgbClr val="000000"/>
              </a:solidFill>
              <a:latin typeface="Times New Roman" pitchFamily="18" charset="0"/>
            </a:endParaRPr>
          </a:p>
        </p:txBody>
      </p:sp>
    </p:spTree>
    <p:extLst>
      <p:ext uri="{BB962C8B-B14F-4D97-AF65-F5344CB8AC3E}">
        <p14:creationId xmlns:p14="http://schemas.microsoft.com/office/powerpoint/2010/main" val="3893602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fi-FI"/>
              <a:t>VÄRIJÄRJESTELMÄT</a:t>
            </a:r>
          </a:p>
        </p:txBody>
      </p:sp>
      <p:sp>
        <p:nvSpPr>
          <p:cNvPr id="12291" name="Text Box 3"/>
          <p:cNvSpPr txBox="1">
            <a:spLocks noChangeArrowheads="1"/>
          </p:cNvSpPr>
          <p:nvPr/>
        </p:nvSpPr>
        <p:spPr bwMode="auto">
          <a:xfrm>
            <a:off x="593725" y="2022475"/>
            <a:ext cx="718343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b="1">
                <a:solidFill>
                  <a:srgbClr val="000000"/>
                </a:solidFill>
                <a:latin typeface="Times New Roman" pitchFamily="18" charset="0"/>
              </a:rPr>
              <a:t>Väri FYSIIKAN kannalta:</a:t>
            </a:r>
          </a:p>
          <a:p>
            <a:r>
              <a:rPr lang="fi-FI" sz="2000">
                <a:solidFill>
                  <a:srgbClr val="000000"/>
                </a:solidFill>
                <a:latin typeface="Times New Roman" pitchFamily="18" charset="0"/>
              </a:rPr>
              <a:t>	 Kutakin näkyvän valon  aallonpituutta vastaa joku värisävy</a:t>
            </a:r>
          </a:p>
          <a:p>
            <a:r>
              <a:rPr lang="fi-FI" sz="2000">
                <a:solidFill>
                  <a:srgbClr val="000000"/>
                </a:solidFill>
                <a:latin typeface="Times New Roman" pitchFamily="18" charset="0"/>
              </a:rPr>
              <a:t>	</a:t>
            </a:r>
            <a:r>
              <a:rPr lang="fi-FI" sz="2000" b="1">
                <a:solidFill>
                  <a:srgbClr val="FF0000"/>
                </a:solidFill>
                <a:latin typeface="Times New Roman" pitchFamily="18" charset="0"/>
              </a:rPr>
              <a:t>700 nanometriä (nm) = punainen</a:t>
            </a:r>
          </a:p>
          <a:p>
            <a:r>
              <a:rPr lang="fi-FI" sz="2000" b="1">
                <a:solidFill>
                  <a:srgbClr val="FF0000"/>
                </a:solidFill>
                <a:latin typeface="Times New Roman" pitchFamily="18" charset="0"/>
              </a:rPr>
              <a:t>	</a:t>
            </a:r>
            <a:r>
              <a:rPr lang="fi-FI" sz="2000" b="1">
                <a:solidFill>
                  <a:srgbClr val="FFFF00"/>
                </a:solidFill>
                <a:latin typeface="Times New Roman" pitchFamily="18" charset="0"/>
              </a:rPr>
              <a:t>590 nm = keltainen</a:t>
            </a:r>
          </a:p>
          <a:p>
            <a:r>
              <a:rPr lang="fi-FI" sz="2000" b="1">
                <a:solidFill>
                  <a:srgbClr val="FFFF00"/>
                </a:solidFill>
                <a:latin typeface="Times New Roman" pitchFamily="18" charset="0"/>
              </a:rPr>
              <a:t>	</a:t>
            </a:r>
            <a:r>
              <a:rPr lang="fi-FI" sz="2000" b="1">
                <a:solidFill>
                  <a:srgbClr val="009900"/>
                </a:solidFill>
                <a:latin typeface="Times New Roman" pitchFamily="18" charset="0"/>
              </a:rPr>
              <a:t>527 nm = vihreä</a:t>
            </a:r>
          </a:p>
          <a:p>
            <a:r>
              <a:rPr lang="fi-FI" sz="2000" b="1">
                <a:solidFill>
                  <a:srgbClr val="009900"/>
                </a:solidFill>
                <a:latin typeface="Times New Roman" pitchFamily="18" charset="0"/>
              </a:rPr>
              <a:t>	</a:t>
            </a:r>
            <a:r>
              <a:rPr lang="fi-FI" sz="2000" b="1">
                <a:solidFill>
                  <a:srgbClr val="0000FF"/>
                </a:solidFill>
                <a:latin typeface="Times New Roman" pitchFamily="18" charset="0"/>
              </a:rPr>
              <a:t>450 nm = sininen</a:t>
            </a:r>
          </a:p>
          <a:p>
            <a:r>
              <a:rPr lang="fi-FI" sz="2000" b="1">
                <a:solidFill>
                  <a:srgbClr val="0000FF"/>
                </a:solidFill>
                <a:latin typeface="Times New Roman" pitchFamily="18" charset="0"/>
              </a:rPr>
              <a:t>	</a:t>
            </a:r>
            <a:r>
              <a:rPr lang="fi-FI" sz="2000" b="1">
                <a:solidFill>
                  <a:srgbClr val="9900FF"/>
                </a:solidFill>
                <a:latin typeface="Times New Roman" pitchFamily="18" charset="0"/>
              </a:rPr>
              <a:t>396 nm = violetti</a:t>
            </a:r>
          </a:p>
        </p:txBody>
      </p:sp>
      <p:sp>
        <p:nvSpPr>
          <p:cNvPr id="12292" name="Text Box 4"/>
          <p:cNvSpPr txBox="1">
            <a:spLocks noChangeArrowheads="1"/>
          </p:cNvSpPr>
          <p:nvPr/>
        </p:nvSpPr>
        <p:spPr bwMode="auto">
          <a:xfrm>
            <a:off x="685800" y="4572000"/>
            <a:ext cx="79629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b="1">
                <a:solidFill>
                  <a:srgbClr val="000000"/>
                </a:solidFill>
                <a:latin typeface="Times New Roman" pitchFamily="18" charset="0"/>
              </a:rPr>
              <a:t>Väri ihmisen SILMÄN kannalta:</a:t>
            </a:r>
          </a:p>
          <a:p>
            <a:r>
              <a:rPr lang="fi-FI" sz="2400">
                <a:solidFill>
                  <a:srgbClr val="000000"/>
                </a:solidFill>
                <a:latin typeface="Times New Roman" pitchFamily="18" charset="0"/>
              </a:rPr>
              <a:t>	Verkkokalvolla on kolmenlaisia näkösoluja (tappisolut):</a:t>
            </a:r>
          </a:p>
          <a:p>
            <a:r>
              <a:rPr lang="fi-FI" sz="2400">
                <a:solidFill>
                  <a:srgbClr val="000000"/>
                </a:solidFill>
                <a:latin typeface="Times New Roman" pitchFamily="18" charset="0"/>
              </a:rPr>
              <a:t>	</a:t>
            </a:r>
            <a:r>
              <a:rPr lang="fi-FI" sz="2400" b="1">
                <a:solidFill>
                  <a:srgbClr val="FF0000"/>
                </a:solidFill>
                <a:latin typeface="Times New Roman" pitchFamily="18" charset="0"/>
              </a:rPr>
              <a:t>R = Red = punaista aistivia</a:t>
            </a:r>
          </a:p>
          <a:p>
            <a:r>
              <a:rPr lang="fi-FI" sz="2400">
                <a:solidFill>
                  <a:srgbClr val="000000"/>
                </a:solidFill>
                <a:latin typeface="Times New Roman" pitchFamily="18" charset="0"/>
              </a:rPr>
              <a:t>	</a:t>
            </a:r>
            <a:r>
              <a:rPr lang="fi-FI" sz="2400" b="1">
                <a:solidFill>
                  <a:srgbClr val="00FF00"/>
                </a:solidFill>
                <a:latin typeface="Times New Roman" pitchFamily="18" charset="0"/>
              </a:rPr>
              <a:t>G = Green = vihreää aistivia</a:t>
            </a:r>
          </a:p>
          <a:p>
            <a:r>
              <a:rPr lang="fi-FI" sz="2400">
                <a:solidFill>
                  <a:srgbClr val="000000"/>
                </a:solidFill>
                <a:latin typeface="Times New Roman" pitchFamily="18" charset="0"/>
              </a:rPr>
              <a:t>	</a:t>
            </a:r>
            <a:r>
              <a:rPr lang="fi-FI" sz="2400">
                <a:solidFill>
                  <a:srgbClr val="0000FF"/>
                </a:solidFill>
                <a:latin typeface="Times New Roman" pitchFamily="18" charset="0"/>
              </a:rPr>
              <a:t>B = Blue = sinistä aistivia</a:t>
            </a:r>
          </a:p>
        </p:txBody>
      </p:sp>
      <p:sp>
        <p:nvSpPr>
          <p:cNvPr id="12293" name="AutoShape 5"/>
          <p:cNvSpPr>
            <a:spLocks/>
          </p:cNvSpPr>
          <p:nvPr/>
        </p:nvSpPr>
        <p:spPr bwMode="auto">
          <a:xfrm>
            <a:off x="5562600" y="5410200"/>
            <a:ext cx="228600" cy="1143000"/>
          </a:xfrm>
          <a:prstGeom prst="rightBrace">
            <a:avLst>
              <a:gd name="adj1" fmla="val 416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z="2400">
              <a:solidFill>
                <a:srgbClr val="000000"/>
              </a:solidFill>
              <a:latin typeface="Times New Roman" pitchFamily="18" charset="0"/>
            </a:endParaRPr>
          </a:p>
        </p:txBody>
      </p:sp>
      <p:sp>
        <p:nvSpPr>
          <p:cNvPr id="12294" name="Text Box 6"/>
          <p:cNvSpPr txBox="1">
            <a:spLocks noChangeArrowheads="1"/>
          </p:cNvSpPr>
          <p:nvPr/>
        </p:nvSpPr>
        <p:spPr bwMode="auto">
          <a:xfrm>
            <a:off x="6172200" y="5486400"/>
            <a:ext cx="264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a:solidFill>
                  <a:srgbClr val="000000"/>
                </a:solidFill>
                <a:latin typeface="Times New Roman" pitchFamily="18" charset="0"/>
              </a:rPr>
              <a:t>Aivoissa tapahtuu</a:t>
            </a:r>
          </a:p>
          <a:p>
            <a:r>
              <a:rPr lang="fi-FI" sz="2400">
                <a:solidFill>
                  <a:srgbClr val="000000"/>
                </a:solidFill>
                <a:latin typeface="Times New Roman" pitchFamily="18" charset="0"/>
              </a:rPr>
              <a:t>värien ”tajuaminen”</a:t>
            </a:r>
          </a:p>
        </p:txBody>
      </p:sp>
    </p:spTree>
    <p:extLst>
      <p:ext uri="{BB962C8B-B14F-4D97-AF65-F5344CB8AC3E}">
        <p14:creationId xmlns:p14="http://schemas.microsoft.com/office/powerpoint/2010/main" val="3749393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r>
              <a:rPr lang="fi-FI"/>
              <a:t>Värioppi ja biologia</a:t>
            </a:r>
          </a:p>
        </p:txBody>
      </p:sp>
      <p:sp>
        <p:nvSpPr>
          <p:cNvPr id="7171" name="Rectangle 1027"/>
          <p:cNvSpPr>
            <a:spLocks noChangeArrowheads="1"/>
          </p:cNvSpPr>
          <p:nvPr/>
        </p:nvSpPr>
        <p:spPr bwMode="auto">
          <a:xfrm>
            <a:off x="762000" y="1752600"/>
            <a:ext cx="7848600"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i-FI" sz="2800">
                <a:solidFill>
                  <a:srgbClr val="000000"/>
                </a:solidFill>
                <a:latin typeface="Times New Roman" pitchFamily="18" charset="0"/>
                <a:cs typeface="Times New Roman" pitchFamily="18" charset="0"/>
              </a:rPr>
              <a:t>Silmässä </a:t>
            </a:r>
            <a:r>
              <a:rPr lang="fi-FI" sz="2800" b="1">
                <a:solidFill>
                  <a:srgbClr val="FF0000"/>
                </a:solidFill>
                <a:latin typeface="Times New Roman" pitchFamily="18" charset="0"/>
                <a:cs typeface="Times New Roman" pitchFamily="18" charset="0"/>
              </a:rPr>
              <a:t>R</a:t>
            </a:r>
            <a:r>
              <a:rPr lang="fi-FI" sz="2800">
                <a:solidFill>
                  <a:srgbClr val="000000"/>
                </a:solidFill>
                <a:latin typeface="Times New Roman" pitchFamily="18" charset="0"/>
                <a:cs typeface="Times New Roman" pitchFamily="18" charset="0"/>
              </a:rPr>
              <a:t>- </a:t>
            </a:r>
            <a:r>
              <a:rPr lang="fi-FI" sz="2800" b="1">
                <a:solidFill>
                  <a:srgbClr val="33CC33"/>
                </a:solidFill>
                <a:latin typeface="Times New Roman" pitchFamily="18" charset="0"/>
                <a:cs typeface="Times New Roman" pitchFamily="18" charset="0"/>
              </a:rPr>
              <a:t>G</a:t>
            </a:r>
            <a:r>
              <a:rPr lang="fi-FI" sz="2800">
                <a:solidFill>
                  <a:srgbClr val="000000"/>
                </a:solidFill>
                <a:latin typeface="Times New Roman" pitchFamily="18" charset="0"/>
                <a:cs typeface="Times New Roman" pitchFamily="18" charset="0"/>
              </a:rPr>
              <a:t>- ja </a:t>
            </a:r>
            <a:r>
              <a:rPr lang="fi-FI" sz="2800" b="1">
                <a:solidFill>
                  <a:srgbClr val="3333CC"/>
                </a:solidFill>
                <a:latin typeface="Times New Roman" pitchFamily="18" charset="0"/>
                <a:cs typeface="Times New Roman" pitchFamily="18" charset="0"/>
              </a:rPr>
              <a:t>B</a:t>
            </a:r>
            <a:r>
              <a:rPr lang="fi-FI" sz="2800">
                <a:solidFill>
                  <a:srgbClr val="000000"/>
                </a:solidFill>
                <a:latin typeface="Times New Roman" pitchFamily="18" charset="0"/>
                <a:cs typeface="Times New Roman" pitchFamily="18" charset="0"/>
              </a:rPr>
              <a:t>-herkkiä tappisoluja</a:t>
            </a:r>
          </a:p>
          <a:p>
            <a:pPr eaLnBrk="0" hangingPunct="0">
              <a:spcBef>
                <a:spcPct val="50000"/>
              </a:spcBef>
            </a:pPr>
            <a:r>
              <a:rPr lang="fi-FI" sz="2800">
                <a:solidFill>
                  <a:srgbClr val="000000"/>
                </a:solidFill>
                <a:latin typeface="Times New Roman" pitchFamily="18" charset="0"/>
                <a:cs typeface="Times New Roman" pitchFamily="18" charset="0"/>
              </a:rPr>
              <a:t>Silmän nopeus: TV 25 kuvaa/s sulautuvat liikkuvaksi</a:t>
            </a:r>
          </a:p>
          <a:p>
            <a:pPr eaLnBrk="0" hangingPunct="0">
              <a:spcBef>
                <a:spcPct val="50000"/>
              </a:spcBef>
            </a:pPr>
            <a:r>
              <a:rPr lang="fi-FI" sz="2800">
                <a:solidFill>
                  <a:srgbClr val="000000"/>
                </a:solidFill>
                <a:latin typeface="Times New Roman" pitchFamily="18" charset="0"/>
                <a:cs typeface="Times New Roman" pitchFamily="18" charset="0"/>
              </a:rPr>
              <a:t>		     elokuva 24 kuvaa/s</a:t>
            </a:r>
          </a:p>
          <a:p>
            <a:pPr eaLnBrk="0" hangingPunct="0">
              <a:spcBef>
                <a:spcPct val="50000"/>
              </a:spcBef>
            </a:pPr>
            <a:r>
              <a:rPr lang="fi-FI" sz="2800">
                <a:solidFill>
                  <a:srgbClr val="000000"/>
                </a:solidFill>
                <a:latin typeface="Times New Roman" pitchFamily="18" charset="0"/>
                <a:cs typeface="Times New Roman" pitchFamily="18" charset="0"/>
              </a:rPr>
              <a:t>		    tulevaisuuden TV: 50 kuvaa/s</a:t>
            </a:r>
          </a:p>
          <a:p>
            <a:pPr eaLnBrk="0" hangingPunct="0">
              <a:spcBef>
                <a:spcPct val="50000"/>
              </a:spcBef>
              <a:buFontTx/>
              <a:buChar char="•"/>
            </a:pPr>
            <a:r>
              <a:rPr lang="fi-FI" sz="2800">
                <a:solidFill>
                  <a:srgbClr val="000000"/>
                </a:solidFill>
                <a:latin typeface="Times New Roman" pitchFamily="18" charset="0"/>
                <a:cs typeface="Times New Roman" pitchFamily="18" charset="0"/>
              </a:rPr>
              <a:t>mehiläinen näkee myös UV-valoa,</a:t>
            </a:r>
          </a:p>
          <a:p>
            <a:pPr eaLnBrk="0" hangingPunct="0">
              <a:spcBef>
                <a:spcPct val="50000"/>
              </a:spcBef>
              <a:buFontTx/>
              <a:buChar char="•"/>
            </a:pPr>
            <a:r>
              <a:rPr lang="fi-FI" sz="2800">
                <a:solidFill>
                  <a:srgbClr val="000000"/>
                </a:solidFill>
                <a:latin typeface="Times New Roman" pitchFamily="18" charset="0"/>
                <a:cs typeface="Times New Roman" pitchFamily="18" charset="0"/>
              </a:rPr>
              <a:t> muutamat haukat näkevät UV. </a:t>
            </a:r>
          </a:p>
          <a:p>
            <a:pPr eaLnBrk="0" hangingPunct="0">
              <a:spcBef>
                <a:spcPct val="50000"/>
              </a:spcBef>
              <a:buFontTx/>
              <a:buChar char="•"/>
            </a:pPr>
            <a:r>
              <a:rPr lang="fi-FI" sz="2800">
                <a:solidFill>
                  <a:srgbClr val="000000"/>
                </a:solidFill>
                <a:latin typeface="Times New Roman" pitchFamily="18" charset="0"/>
                <a:cs typeface="Times New Roman" pitchFamily="18" charset="0"/>
              </a:rPr>
              <a:t>Kalkkarokäärme ”näkee” infrapunavaloa eli lämpösäteilyä</a:t>
            </a:r>
          </a:p>
        </p:txBody>
      </p:sp>
    </p:spTree>
    <p:extLst>
      <p:ext uri="{BB962C8B-B14F-4D97-AF65-F5344CB8AC3E}">
        <p14:creationId xmlns:p14="http://schemas.microsoft.com/office/powerpoint/2010/main" val="1781059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i-FI"/>
              <a:t>Silmän rakenne</a:t>
            </a:r>
          </a:p>
        </p:txBody>
      </p:sp>
      <p:pic>
        <p:nvPicPr>
          <p:cNvPr id="19459" name="Picture 3" descr="silm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68638"/>
            <a:ext cx="222885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sil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844675"/>
            <a:ext cx="5029200" cy="3952875"/>
          </a:xfrm>
          <a:prstGeom prst="rect">
            <a:avLst/>
          </a:prstGeom>
          <a:noFill/>
          <a:extLst>
            <a:ext uri="{909E8E84-426E-40DD-AFC4-6F175D3DCCD1}">
              <a14:hiddenFill xmlns:a14="http://schemas.microsoft.com/office/drawing/2010/main">
                <a:solidFill>
                  <a:srgbClr val="FFFFFF"/>
                </a:solidFill>
              </a14:hiddenFill>
            </a:ext>
          </a:extLst>
        </p:spPr>
      </p:pic>
      <p:sp>
        <p:nvSpPr>
          <p:cNvPr id="19461" name="Line 5"/>
          <p:cNvSpPr>
            <a:spLocks noChangeShapeType="1"/>
          </p:cNvSpPr>
          <p:nvPr/>
        </p:nvSpPr>
        <p:spPr bwMode="auto">
          <a:xfrm>
            <a:off x="1835150" y="3789363"/>
            <a:ext cx="3097213" cy="144462"/>
          </a:xfrm>
          <a:prstGeom prst="line">
            <a:avLst/>
          </a:prstGeom>
          <a:noFill/>
          <a:ln w="57150">
            <a:solidFill>
              <a:srgbClr val="FF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z="2400">
              <a:solidFill>
                <a:srgbClr val="000000"/>
              </a:solidFill>
              <a:latin typeface="Times New Roman" pitchFamily="18" charset="0"/>
            </a:endParaRPr>
          </a:p>
        </p:txBody>
      </p:sp>
      <p:sp>
        <p:nvSpPr>
          <p:cNvPr id="19462" name="Line 6"/>
          <p:cNvSpPr>
            <a:spLocks noChangeShapeType="1"/>
          </p:cNvSpPr>
          <p:nvPr/>
        </p:nvSpPr>
        <p:spPr bwMode="auto">
          <a:xfrm>
            <a:off x="2339975" y="4292600"/>
            <a:ext cx="2232025" cy="0"/>
          </a:xfrm>
          <a:prstGeom prst="line">
            <a:avLst/>
          </a:prstGeom>
          <a:noFill/>
          <a:ln w="57150">
            <a:solidFill>
              <a:srgbClr val="FF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z="2400">
              <a:solidFill>
                <a:srgbClr val="000000"/>
              </a:solidFill>
              <a:latin typeface="Times New Roman" pitchFamily="18" charset="0"/>
            </a:endParaRPr>
          </a:p>
        </p:txBody>
      </p:sp>
      <p:sp>
        <p:nvSpPr>
          <p:cNvPr id="19463" name="Line 7"/>
          <p:cNvSpPr>
            <a:spLocks noChangeShapeType="1"/>
          </p:cNvSpPr>
          <p:nvPr/>
        </p:nvSpPr>
        <p:spPr bwMode="auto">
          <a:xfrm flipV="1">
            <a:off x="4643438" y="4652963"/>
            <a:ext cx="288925" cy="504825"/>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z="2400">
              <a:solidFill>
                <a:srgbClr val="000000"/>
              </a:solidFill>
              <a:latin typeface="Times New Roman" pitchFamily="18" charset="0"/>
            </a:endParaRPr>
          </a:p>
        </p:txBody>
      </p:sp>
      <p:sp>
        <p:nvSpPr>
          <p:cNvPr id="19464" name="Line 8"/>
          <p:cNvSpPr>
            <a:spLocks noChangeShapeType="1"/>
          </p:cNvSpPr>
          <p:nvPr/>
        </p:nvSpPr>
        <p:spPr bwMode="auto">
          <a:xfrm flipH="1" flipV="1">
            <a:off x="1692275" y="4221163"/>
            <a:ext cx="2592388" cy="1079500"/>
          </a:xfrm>
          <a:prstGeom prst="line">
            <a:avLst/>
          </a:prstGeom>
          <a:noFill/>
          <a:ln w="5715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z="2400">
              <a:solidFill>
                <a:srgbClr val="000000"/>
              </a:solidFill>
              <a:latin typeface="Times New Roman" pitchFamily="18" charset="0"/>
            </a:endParaRPr>
          </a:p>
        </p:txBody>
      </p:sp>
    </p:spTree>
    <p:extLst>
      <p:ext uri="{BB962C8B-B14F-4D97-AF65-F5344CB8AC3E}">
        <p14:creationId xmlns:p14="http://schemas.microsoft.com/office/powerpoint/2010/main" val="1499848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684213" y="0"/>
            <a:ext cx="7772400" cy="1143000"/>
          </a:xfrm>
        </p:spPr>
        <p:txBody>
          <a:bodyPr/>
          <a:lstStyle/>
          <a:p>
            <a:r>
              <a:rPr lang="fi-FI" sz="4000"/>
              <a:t>Silmän herkkyys RGB-väreille</a:t>
            </a:r>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060575"/>
            <a:ext cx="59626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8"/>
          <p:cNvSpPr txBox="1">
            <a:spLocks noChangeArrowheads="1"/>
          </p:cNvSpPr>
          <p:nvPr/>
        </p:nvSpPr>
        <p:spPr bwMode="auto">
          <a:xfrm>
            <a:off x="323850" y="1052513"/>
            <a:ext cx="85693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sz="2400">
                <a:solidFill>
                  <a:srgbClr val="000000"/>
                </a:solidFill>
                <a:latin typeface="Times New Roman" pitchFamily="18" charset="0"/>
              </a:rPr>
              <a:t>Silmässämme on 120 miljoonaa sauvasolua, joiden avulla näemme hämärässä. Sauvat eivät aisti värejä. Värien näkeminen on 5 miljoonan tappisolun varassa. Ne ovat tarkan näkemisen alueella.</a:t>
            </a:r>
          </a:p>
        </p:txBody>
      </p:sp>
      <p:sp>
        <p:nvSpPr>
          <p:cNvPr id="9225" name="Text Box 9"/>
          <p:cNvSpPr txBox="1">
            <a:spLocks noChangeArrowheads="1"/>
          </p:cNvSpPr>
          <p:nvPr/>
        </p:nvSpPr>
        <p:spPr bwMode="auto">
          <a:xfrm>
            <a:off x="1042988" y="5373688"/>
            <a:ext cx="70088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b="1">
                <a:solidFill>
                  <a:srgbClr val="FF0000"/>
                </a:solidFill>
                <a:latin typeface="Times New Roman" pitchFamily="18" charset="0"/>
              </a:rPr>
              <a:t>R</a:t>
            </a:r>
            <a:r>
              <a:rPr lang="fi-FI" sz="2400">
                <a:solidFill>
                  <a:srgbClr val="000000"/>
                </a:solidFill>
                <a:latin typeface="Times New Roman" pitchFamily="18" charset="0"/>
              </a:rPr>
              <a:t>-aistivia 63 %, herkkyyden maksimi  580 nm kohdalla</a:t>
            </a:r>
          </a:p>
          <a:p>
            <a:r>
              <a:rPr lang="fi-FI" sz="2400" b="1">
                <a:solidFill>
                  <a:srgbClr val="009900"/>
                </a:solidFill>
                <a:latin typeface="Times New Roman" pitchFamily="18" charset="0"/>
              </a:rPr>
              <a:t>G</a:t>
            </a:r>
            <a:r>
              <a:rPr lang="fi-FI" sz="2400">
                <a:solidFill>
                  <a:srgbClr val="000000"/>
                </a:solidFill>
                <a:latin typeface="Times New Roman" pitchFamily="18" charset="0"/>
              </a:rPr>
              <a:t>-aistivia 36 %, herkkyyden maksimi 545 nm kohdalla</a:t>
            </a:r>
          </a:p>
          <a:p>
            <a:r>
              <a:rPr lang="fi-FI" sz="2400" b="1">
                <a:solidFill>
                  <a:srgbClr val="0000FF"/>
                </a:solidFill>
                <a:latin typeface="Times New Roman" pitchFamily="18" charset="0"/>
              </a:rPr>
              <a:t>B</a:t>
            </a:r>
            <a:r>
              <a:rPr lang="fi-FI" sz="2400">
                <a:solidFill>
                  <a:srgbClr val="000000"/>
                </a:solidFill>
                <a:latin typeface="Times New Roman" pitchFamily="18" charset="0"/>
              </a:rPr>
              <a:t>-aistivia 1 %, herkkyyden maksimi  445 nm kohdalla</a:t>
            </a:r>
          </a:p>
        </p:txBody>
      </p:sp>
    </p:spTree>
    <p:extLst>
      <p:ext uri="{BB962C8B-B14F-4D97-AF65-F5344CB8AC3E}">
        <p14:creationId xmlns:p14="http://schemas.microsoft.com/office/powerpoint/2010/main" val="115746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fi-FI"/>
              <a:t>Verkkokalvon rakenne</a:t>
            </a:r>
          </a:p>
        </p:txBody>
      </p:sp>
      <p:pic>
        <p:nvPicPr>
          <p:cNvPr id="16387" name="Picture 3" descr="verkkokal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724025"/>
            <a:ext cx="5400675" cy="412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914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4213" y="0"/>
            <a:ext cx="7742237" cy="1562100"/>
          </a:xfrm>
        </p:spPr>
        <p:txBody>
          <a:bodyPr/>
          <a:lstStyle/>
          <a:p>
            <a:pPr>
              <a:spcBef>
                <a:spcPct val="50000"/>
              </a:spcBef>
              <a:spcAft>
                <a:spcPct val="50000"/>
              </a:spcAft>
            </a:pPr>
            <a:r>
              <a:rPr lang="fi-FI" sz="3600"/>
              <a:t>Sauvat ja Tapit (”teletapit värillisiä”)</a:t>
            </a:r>
            <a:br>
              <a:rPr lang="fi-FI" sz="3600"/>
            </a:br>
            <a:r>
              <a:rPr lang="fi-FI" sz="3600"/>
              <a:t>Tapit aistivat värejä, sauvat hämärässä</a:t>
            </a:r>
          </a:p>
        </p:txBody>
      </p:sp>
      <p:pic>
        <p:nvPicPr>
          <p:cNvPr id="17411" name="Picture 3" descr="sauvat_tapit"/>
          <p:cNvPicPr>
            <a:picLocks noChangeAspect="1" noChangeArrowheads="1"/>
          </p:cNvPicPr>
          <p:nvPr/>
        </p:nvPicPr>
        <p:blipFill>
          <a:blip r:embed="rId2">
            <a:lum bright="-32000" contrast="32000"/>
            <a:extLst>
              <a:ext uri="{28A0092B-C50C-407E-A947-70E740481C1C}">
                <a14:useLocalDpi xmlns:a14="http://schemas.microsoft.com/office/drawing/2010/main" val="0"/>
              </a:ext>
            </a:extLst>
          </a:blip>
          <a:srcRect/>
          <a:stretch>
            <a:fillRect/>
          </a:stretch>
        </p:blipFill>
        <p:spPr bwMode="auto">
          <a:xfrm>
            <a:off x="900113" y="1916113"/>
            <a:ext cx="7048500" cy="4514850"/>
          </a:xfrm>
          <a:prstGeom prst="rect">
            <a:avLst/>
          </a:prstGeom>
          <a:noFill/>
          <a:extLst>
            <a:ext uri="{909E8E84-426E-40DD-AFC4-6F175D3DCCD1}">
              <a14:hiddenFill xmlns:a14="http://schemas.microsoft.com/office/drawing/2010/main">
                <a:solidFill>
                  <a:srgbClr val="FFFFFF"/>
                </a:solidFill>
              </a14:hiddenFill>
            </a:ext>
          </a:extLst>
        </p:spPr>
      </p:pic>
      <p:sp>
        <p:nvSpPr>
          <p:cNvPr id="17412" name="Text Box 4"/>
          <p:cNvSpPr txBox="1">
            <a:spLocks noChangeArrowheads="1"/>
          </p:cNvSpPr>
          <p:nvPr/>
        </p:nvSpPr>
        <p:spPr bwMode="auto">
          <a:xfrm>
            <a:off x="3505200" y="1441450"/>
            <a:ext cx="18542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41000"/>
              </a:lnSpc>
              <a:buClr>
                <a:srgbClr val="000000"/>
              </a:buClr>
              <a:buSzPct val="100000"/>
              <a:buFont typeface="Times New Roman" pitchFamily="18" charset="0"/>
              <a:buNone/>
            </a:pPr>
            <a:r>
              <a:rPr lang="fi-FI" sz="2800">
                <a:solidFill>
                  <a:srgbClr val="000000"/>
                </a:solidFill>
                <a:latin typeface="Times New Roman" pitchFamily="18" charset="0"/>
                <a:ea typeface="Lucida Sans Unicode" pitchFamily="34" charset="0"/>
                <a:cs typeface="Lucida Sans Unicode" pitchFamily="34" charset="0"/>
              </a:rPr>
              <a:t>Sauva (rod)</a:t>
            </a:r>
          </a:p>
        </p:txBody>
      </p:sp>
      <p:sp>
        <p:nvSpPr>
          <p:cNvPr id="17413" name="Text Box 5"/>
          <p:cNvSpPr txBox="1">
            <a:spLocks noChangeArrowheads="1"/>
          </p:cNvSpPr>
          <p:nvPr/>
        </p:nvSpPr>
        <p:spPr bwMode="auto">
          <a:xfrm>
            <a:off x="5372100" y="1441450"/>
            <a:ext cx="20097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41000"/>
              </a:lnSpc>
              <a:buClr>
                <a:srgbClr val="000000"/>
              </a:buClr>
              <a:buSzPct val="100000"/>
              <a:buFont typeface="Times New Roman" pitchFamily="18" charset="0"/>
              <a:buNone/>
            </a:pPr>
            <a:r>
              <a:rPr lang="fi-FI" sz="2800">
                <a:solidFill>
                  <a:srgbClr val="000000"/>
                </a:solidFill>
                <a:latin typeface="Times New Roman" pitchFamily="18" charset="0"/>
                <a:ea typeface="Lucida Sans Unicode" pitchFamily="34" charset="0"/>
                <a:cs typeface="Lucida Sans Unicode" pitchFamily="34" charset="0"/>
              </a:rPr>
              <a:t>Tappi (cone)</a:t>
            </a:r>
          </a:p>
        </p:txBody>
      </p:sp>
      <p:sp>
        <p:nvSpPr>
          <p:cNvPr id="17414" name="Line 6"/>
          <p:cNvSpPr>
            <a:spLocks noChangeShapeType="1"/>
          </p:cNvSpPr>
          <p:nvPr/>
        </p:nvSpPr>
        <p:spPr bwMode="auto">
          <a:xfrm>
            <a:off x="4572000" y="1700213"/>
            <a:ext cx="504825" cy="288925"/>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z="2400">
              <a:solidFill>
                <a:srgbClr val="000000"/>
              </a:solidFill>
              <a:latin typeface="Times New Roman" pitchFamily="18" charset="0"/>
            </a:endParaRPr>
          </a:p>
        </p:txBody>
      </p:sp>
      <p:sp>
        <p:nvSpPr>
          <p:cNvPr id="17415" name="Line 7"/>
          <p:cNvSpPr>
            <a:spLocks noChangeShapeType="1"/>
          </p:cNvSpPr>
          <p:nvPr/>
        </p:nvSpPr>
        <p:spPr bwMode="auto">
          <a:xfrm>
            <a:off x="5940425" y="1773238"/>
            <a:ext cx="144463" cy="503237"/>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z="2400">
              <a:solidFill>
                <a:srgbClr val="000000"/>
              </a:solidFill>
              <a:latin typeface="Times New Roman" pitchFamily="18" charset="0"/>
            </a:endParaRPr>
          </a:p>
        </p:txBody>
      </p:sp>
    </p:spTree>
    <p:extLst>
      <p:ext uri="{BB962C8B-B14F-4D97-AF65-F5344CB8AC3E}">
        <p14:creationId xmlns:p14="http://schemas.microsoft.com/office/powerpoint/2010/main" val="583230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i-FI"/>
              <a:t>Sauvojen ja tappien vertailu</a:t>
            </a:r>
          </a:p>
        </p:txBody>
      </p:sp>
      <p:pic>
        <p:nvPicPr>
          <p:cNvPr id="18435" name="Picture 3" descr="sauvat_tapit_vertailu"/>
          <p:cNvPicPr>
            <a:picLocks noChangeAspect="1" noChangeArrowheads="1"/>
          </p:cNvPicPr>
          <p:nvPr/>
        </p:nvPicPr>
        <p:blipFill>
          <a:blip r:embed="rId2">
            <a:lum bright="-28000" contrast="32000"/>
            <a:extLst>
              <a:ext uri="{28A0092B-C50C-407E-A947-70E740481C1C}">
                <a14:useLocalDpi xmlns:a14="http://schemas.microsoft.com/office/drawing/2010/main" val="0"/>
              </a:ext>
            </a:extLst>
          </a:blip>
          <a:srcRect/>
          <a:stretch>
            <a:fillRect/>
          </a:stretch>
        </p:blipFill>
        <p:spPr bwMode="auto">
          <a:xfrm>
            <a:off x="468313" y="1989138"/>
            <a:ext cx="8064500" cy="27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422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93725" y="955675"/>
            <a:ext cx="7488238"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b="1">
                <a:solidFill>
                  <a:srgbClr val="000000"/>
                </a:solidFill>
                <a:latin typeface="Times New Roman" pitchFamily="18" charset="0"/>
              </a:rPr>
              <a:t>Väri PSYKOLOGIAN kannalta</a:t>
            </a:r>
          </a:p>
          <a:p>
            <a:endParaRPr lang="fi-FI" sz="2400" b="1">
              <a:solidFill>
                <a:srgbClr val="000000"/>
              </a:solidFill>
              <a:latin typeface="Times New Roman" pitchFamily="18" charset="0"/>
            </a:endParaRPr>
          </a:p>
          <a:p>
            <a:r>
              <a:rPr lang="fi-FI" sz="2400" b="1">
                <a:solidFill>
                  <a:srgbClr val="000000"/>
                </a:solidFill>
                <a:latin typeface="Times New Roman" pitchFamily="18" charset="0"/>
              </a:rPr>
              <a:t>	Punainen: </a:t>
            </a:r>
            <a:r>
              <a:rPr lang="fi-FI" sz="2400">
                <a:solidFill>
                  <a:srgbClr val="000000"/>
                </a:solidFill>
                <a:latin typeface="Times New Roman" pitchFamily="18" charset="0"/>
              </a:rPr>
              <a:t>kiihdyttää, pelottaa, nostaa verenpainetta</a:t>
            </a:r>
          </a:p>
          <a:p>
            <a:r>
              <a:rPr lang="fi-FI" sz="2400">
                <a:solidFill>
                  <a:srgbClr val="000000"/>
                </a:solidFill>
                <a:latin typeface="Times New Roman" pitchFamily="18" charset="0"/>
              </a:rPr>
              <a:t>	      (veri, tuli, …)</a:t>
            </a:r>
          </a:p>
          <a:p>
            <a:endParaRPr lang="fi-FI" sz="2400">
              <a:solidFill>
                <a:srgbClr val="000000"/>
              </a:solidFill>
              <a:latin typeface="Times New Roman" pitchFamily="18" charset="0"/>
            </a:endParaRPr>
          </a:p>
          <a:p>
            <a:r>
              <a:rPr lang="fi-FI" sz="2400">
                <a:solidFill>
                  <a:srgbClr val="000000"/>
                </a:solidFill>
                <a:latin typeface="Times New Roman" pitchFamily="18" charset="0"/>
              </a:rPr>
              <a:t>	</a:t>
            </a:r>
            <a:r>
              <a:rPr lang="fi-FI" sz="2400" b="1">
                <a:solidFill>
                  <a:srgbClr val="000000"/>
                </a:solidFill>
                <a:latin typeface="Times New Roman" pitchFamily="18" charset="0"/>
              </a:rPr>
              <a:t>Vihreä:</a:t>
            </a:r>
            <a:r>
              <a:rPr lang="fi-FI" sz="2400">
                <a:solidFill>
                  <a:srgbClr val="000000"/>
                </a:solidFill>
                <a:latin typeface="Times New Roman" pitchFamily="18" charset="0"/>
              </a:rPr>
              <a:t> rauhoittaa (kasvillisuus…)</a:t>
            </a:r>
          </a:p>
          <a:p>
            <a:endParaRPr lang="fi-FI" sz="2400">
              <a:solidFill>
                <a:srgbClr val="000000"/>
              </a:solidFill>
              <a:latin typeface="Times New Roman" pitchFamily="18" charset="0"/>
            </a:endParaRPr>
          </a:p>
          <a:p>
            <a:r>
              <a:rPr lang="fi-FI" sz="2400">
                <a:solidFill>
                  <a:srgbClr val="000000"/>
                </a:solidFill>
                <a:latin typeface="Times New Roman" pitchFamily="18" charset="0"/>
              </a:rPr>
              <a:t>	</a:t>
            </a:r>
            <a:r>
              <a:rPr lang="fi-FI" sz="2400" b="1">
                <a:solidFill>
                  <a:srgbClr val="000000"/>
                </a:solidFill>
                <a:latin typeface="Times New Roman" pitchFamily="18" charset="0"/>
              </a:rPr>
              <a:t>Sininen:</a:t>
            </a:r>
            <a:r>
              <a:rPr lang="fi-FI" sz="2400">
                <a:solidFill>
                  <a:srgbClr val="000000"/>
                </a:solidFill>
                <a:latin typeface="Times New Roman" pitchFamily="18" charset="0"/>
              </a:rPr>
              <a:t> Älyllinen, viileä</a:t>
            </a:r>
          </a:p>
          <a:p>
            <a:endParaRPr lang="fi-FI" sz="2400">
              <a:solidFill>
                <a:srgbClr val="000000"/>
              </a:solidFill>
              <a:latin typeface="Times New Roman" pitchFamily="18" charset="0"/>
            </a:endParaRPr>
          </a:p>
          <a:p>
            <a:r>
              <a:rPr lang="fi-FI" sz="2400">
                <a:solidFill>
                  <a:srgbClr val="000000"/>
                </a:solidFill>
                <a:latin typeface="Times New Roman" pitchFamily="18" charset="0"/>
              </a:rPr>
              <a:t>	</a:t>
            </a:r>
            <a:r>
              <a:rPr lang="fi-FI" sz="2400" b="1">
                <a:solidFill>
                  <a:srgbClr val="000000"/>
                </a:solidFill>
                <a:latin typeface="Times New Roman" pitchFamily="18" charset="0"/>
              </a:rPr>
              <a:t>Musta:</a:t>
            </a:r>
            <a:r>
              <a:rPr lang="fi-FI" sz="2400">
                <a:solidFill>
                  <a:srgbClr val="000000"/>
                </a:solidFill>
                <a:latin typeface="Times New Roman" pitchFamily="18" charset="0"/>
              </a:rPr>
              <a:t> vahva</a:t>
            </a:r>
          </a:p>
        </p:txBody>
      </p:sp>
    </p:spTree>
    <p:extLst>
      <p:ext uri="{BB962C8B-B14F-4D97-AF65-F5344CB8AC3E}">
        <p14:creationId xmlns:p14="http://schemas.microsoft.com/office/powerpoint/2010/main" val="573056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p:txBody>
          <a:bodyPr/>
          <a:lstStyle/>
          <a:p>
            <a:r>
              <a:rPr lang="fi-FI"/>
              <a:t>Mitä valo on?</a:t>
            </a:r>
          </a:p>
        </p:txBody>
      </p:sp>
      <p:sp>
        <p:nvSpPr>
          <p:cNvPr id="2055" name="Rectangle 7"/>
          <p:cNvSpPr>
            <a:spLocks noGrp="1" noChangeArrowheads="1"/>
          </p:cNvSpPr>
          <p:nvPr>
            <p:ph type="body" sz="half" idx="1"/>
          </p:nvPr>
        </p:nvSpPr>
        <p:spPr>
          <a:xfrm>
            <a:off x="457200" y="1600200"/>
            <a:ext cx="7931150" cy="4530725"/>
          </a:xfrm>
        </p:spPr>
        <p:txBody>
          <a:bodyPr/>
          <a:lstStyle/>
          <a:p>
            <a:pPr marL="0" indent="0">
              <a:buNone/>
            </a:pPr>
            <a:r>
              <a:rPr lang="fi-FI" sz="2600" dirty="0"/>
              <a:t>Emme osaa kuvata valoa vain yhdellä tavalla, koska valo käyttäytyy hyvin eri tavoin eri tilanteissa.</a:t>
            </a:r>
          </a:p>
          <a:p>
            <a:pPr marL="344488" lvl="1" indent="0">
              <a:buNone/>
            </a:pPr>
            <a:r>
              <a:rPr lang="fi-FI" sz="2200" b="1" dirty="0"/>
              <a:t>Valo aaltoliikkeenä</a:t>
            </a:r>
          </a:p>
          <a:p>
            <a:pPr marL="671513" lvl="2" indent="0">
              <a:buNone/>
            </a:pPr>
            <a:r>
              <a:rPr lang="fi-FI" sz="2000" dirty="0" err="1" smtClean="0"/>
              <a:t>-Varjojen</a:t>
            </a:r>
            <a:r>
              <a:rPr lang="fi-FI" sz="2000" dirty="0" smtClean="0"/>
              <a:t> </a:t>
            </a:r>
            <a:r>
              <a:rPr lang="fi-FI" sz="2000" dirty="0"/>
              <a:t>reunat eivät ole aivan teräviä. Interferenssi. </a:t>
            </a:r>
          </a:p>
          <a:p>
            <a:pPr marL="671513" lvl="2" indent="0">
              <a:buNone/>
            </a:pPr>
            <a:r>
              <a:rPr lang="fi-FI" sz="2000" dirty="0" err="1" smtClean="0"/>
              <a:t>-Jos</a:t>
            </a:r>
            <a:r>
              <a:rPr lang="fi-FI" sz="2000" dirty="0" smtClean="0"/>
              <a:t> </a:t>
            </a:r>
            <a:r>
              <a:rPr lang="fi-FI" sz="2000" dirty="0"/>
              <a:t>valo on aalto, niin mikä aaltoilee?</a:t>
            </a:r>
          </a:p>
          <a:p>
            <a:pPr marL="671513" lvl="2" indent="0">
              <a:buNone/>
            </a:pPr>
            <a:r>
              <a:rPr lang="fi-FI" sz="2000" dirty="0" err="1"/>
              <a:t>-</a:t>
            </a:r>
            <a:r>
              <a:rPr lang="fi-FI" sz="2000" dirty="0" err="1" smtClean="0"/>
              <a:t>Poikittaista</a:t>
            </a:r>
            <a:r>
              <a:rPr lang="fi-FI" sz="2000" dirty="0" smtClean="0"/>
              <a:t> </a:t>
            </a:r>
            <a:r>
              <a:rPr lang="fi-FI" sz="2000" dirty="0"/>
              <a:t>sähkömagneettista aaltoliikettä (kurssi 7).</a:t>
            </a:r>
          </a:p>
          <a:p>
            <a:pPr marL="671513" lvl="2" indent="0">
              <a:buNone/>
            </a:pPr>
            <a:r>
              <a:rPr lang="fi-FI" sz="2000" dirty="0" err="1" smtClean="0"/>
              <a:t>-Ei</a:t>
            </a:r>
            <a:r>
              <a:rPr lang="fi-FI" sz="2000" dirty="0" smtClean="0"/>
              <a:t> </a:t>
            </a:r>
            <a:r>
              <a:rPr lang="fi-FI" sz="2000" dirty="0"/>
              <a:t>tarvitse väliainetta edetäkseen. Valon nopeus tyhjiössä: c = 3,00 </a:t>
            </a:r>
            <a:r>
              <a:rPr lang="fi-FI" sz="2000" dirty="0">
                <a:cs typeface="Arial" charset="0"/>
              </a:rPr>
              <a:t>∙ 10</a:t>
            </a:r>
            <a:r>
              <a:rPr lang="fi-FI" sz="2000" baseline="30000" dirty="0">
                <a:cs typeface="Arial" charset="0"/>
              </a:rPr>
              <a:t>8</a:t>
            </a:r>
            <a:r>
              <a:rPr lang="fi-FI" sz="2000" dirty="0">
                <a:cs typeface="Arial" charset="0"/>
              </a:rPr>
              <a:t> m/s.</a:t>
            </a:r>
          </a:p>
          <a:p>
            <a:pPr marL="671513" lvl="2" indent="0">
              <a:buNone/>
            </a:pPr>
            <a:endParaRPr lang="fi-FI" sz="2000" dirty="0">
              <a:cs typeface="Arial" charset="0"/>
            </a:endParaRPr>
          </a:p>
        </p:txBody>
      </p:sp>
      <p:graphicFrame>
        <p:nvGraphicFramePr>
          <p:cNvPr id="2058" name="Object 10"/>
          <p:cNvGraphicFramePr>
            <a:graphicFrameLocks noGrp="1" noChangeAspect="1"/>
          </p:cNvGraphicFramePr>
          <p:nvPr>
            <p:ph sz="half" idx="2"/>
            <p:extLst>
              <p:ext uri="{D42A27DB-BD31-4B8C-83A1-F6EECF244321}">
                <p14:modId xmlns:p14="http://schemas.microsoft.com/office/powerpoint/2010/main" val="2200836758"/>
              </p:ext>
            </p:extLst>
          </p:nvPr>
        </p:nvGraphicFramePr>
        <p:xfrm>
          <a:off x="5508625" y="5265738"/>
          <a:ext cx="1368425" cy="509587"/>
        </p:xfrm>
        <a:graphic>
          <a:graphicData uri="http://schemas.openxmlformats.org/presentationml/2006/ole">
            <mc:AlternateContent xmlns:mc="http://schemas.openxmlformats.org/markup-compatibility/2006">
              <mc:Choice xmlns:v="urn:schemas-microsoft-com:vml" Requires="v">
                <p:oleObj spid="_x0000_s2112" name="Equation" r:id="rId3" imgW="545760" imgH="203040" progId="Equation.DSMT4">
                  <p:embed/>
                </p:oleObj>
              </mc:Choice>
              <mc:Fallback>
                <p:oleObj name="Equation" r:id="rId3" imgW="545760" imgH="203040" progId="Equation.DSMT4">
                  <p:embed/>
                  <p:pic>
                    <p:nvPicPr>
                      <p:cNvPr id="0" name="Object 10"/>
                      <p:cNvPicPr>
                        <a:picLocks noChangeAspect="1" noChangeArrowheads="1"/>
                      </p:cNvPicPr>
                      <p:nvPr/>
                    </p:nvPicPr>
                    <p:blipFill>
                      <a:blip r:embed="rId4"/>
                      <a:srcRect/>
                      <a:stretch>
                        <a:fillRect/>
                      </a:stretch>
                    </p:blipFill>
                    <p:spPr bwMode="auto">
                      <a:xfrm>
                        <a:off x="5508625" y="5265738"/>
                        <a:ext cx="1368425" cy="509587"/>
                      </a:xfrm>
                      <a:prstGeom prst="rect">
                        <a:avLst/>
                      </a:prstGeom>
                      <a:solidFill>
                        <a:srgbClr val="E7EC0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0" name="Text Box 12"/>
          <p:cNvSpPr txBox="1">
            <a:spLocks noChangeArrowheads="1"/>
          </p:cNvSpPr>
          <p:nvPr/>
        </p:nvSpPr>
        <p:spPr bwMode="auto">
          <a:xfrm>
            <a:off x="1258888" y="5300663"/>
            <a:ext cx="404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t>Aaltoliikkeen perusyhtälön mukaisesti: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a:r>
              <a:rPr lang="fi-FI"/>
              <a:t>A. RGB-värit = valoa lähettävät</a:t>
            </a:r>
          </a:p>
        </p:txBody>
      </p:sp>
      <p:sp>
        <p:nvSpPr>
          <p:cNvPr id="3075" name="Text Box 3"/>
          <p:cNvSpPr txBox="1">
            <a:spLocks noChangeArrowheads="1"/>
          </p:cNvSpPr>
          <p:nvPr/>
        </p:nvSpPr>
        <p:spPr bwMode="auto">
          <a:xfrm>
            <a:off x="822325" y="2327275"/>
            <a:ext cx="6661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a:solidFill>
                  <a:srgbClr val="000000"/>
                </a:solidFill>
                <a:latin typeface="Times New Roman" pitchFamily="18" charset="0"/>
              </a:rPr>
              <a:t>Dataprojektori, monitori, TV-kuvaputki, LCD-näyttö</a:t>
            </a:r>
          </a:p>
        </p:txBody>
      </p:sp>
      <p:sp>
        <p:nvSpPr>
          <p:cNvPr id="3076" name="Text Box 4"/>
          <p:cNvSpPr txBox="1">
            <a:spLocks noChangeArrowheads="1"/>
          </p:cNvSpPr>
          <p:nvPr/>
        </p:nvSpPr>
        <p:spPr bwMode="auto">
          <a:xfrm>
            <a:off x="746125" y="3317875"/>
            <a:ext cx="5808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a:solidFill>
                  <a:srgbClr val="000000"/>
                </a:solidFill>
                <a:latin typeface="Times New Roman" pitchFamily="18" charset="0"/>
              </a:rPr>
              <a:t>VäriTV-kuvaputki: 3 elektronisuihkua: R G B</a:t>
            </a:r>
          </a:p>
          <a:p>
            <a:r>
              <a:rPr lang="fi-FI" sz="2400">
                <a:solidFill>
                  <a:srgbClr val="000000"/>
                </a:solidFill>
                <a:latin typeface="Times New Roman" pitchFamily="18" charset="0"/>
              </a:rPr>
              <a:t>		kuvaruudulla värillisiä pisteitä</a:t>
            </a:r>
          </a:p>
        </p:txBody>
      </p:sp>
      <p:sp>
        <p:nvSpPr>
          <p:cNvPr id="3077" name="Text Box 5"/>
          <p:cNvSpPr txBox="1">
            <a:spLocks noChangeArrowheads="1"/>
          </p:cNvSpPr>
          <p:nvPr/>
        </p:nvSpPr>
        <p:spPr bwMode="auto">
          <a:xfrm>
            <a:off x="669925" y="4689475"/>
            <a:ext cx="57308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b="1">
                <a:solidFill>
                  <a:srgbClr val="000000"/>
                </a:solidFill>
                <a:latin typeface="Times New Roman" pitchFamily="18" charset="0"/>
              </a:rPr>
              <a:t>TrueColor = 24 bitin väriavaruus</a:t>
            </a:r>
          </a:p>
          <a:p>
            <a:r>
              <a:rPr lang="fi-FI" sz="2400">
                <a:solidFill>
                  <a:srgbClr val="000000"/>
                </a:solidFill>
                <a:latin typeface="Times New Roman" pitchFamily="18" charset="0"/>
              </a:rPr>
              <a:t>	</a:t>
            </a:r>
            <a:r>
              <a:rPr lang="fi-FI" sz="2400" b="1">
                <a:solidFill>
                  <a:srgbClr val="FF0000"/>
                </a:solidFill>
                <a:latin typeface="Times New Roman" pitchFamily="18" charset="0"/>
              </a:rPr>
              <a:t>8 bittiä R --&gt;2</a:t>
            </a:r>
            <a:r>
              <a:rPr lang="fi-FI" sz="2400" b="1" baseline="30000">
                <a:solidFill>
                  <a:srgbClr val="FF0000"/>
                </a:solidFill>
                <a:latin typeface="Times New Roman" pitchFamily="18" charset="0"/>
              </a:rPr>
              <a:t>8</a:t>
            </a:r>
            <a:r>
              <a:rPr lang="fi-FI" sz="2400" b="1">
                <a:solidFill>
                  <a:srgbClr val="FF0000"/>
                </a:solidFill>
                <a:latin typeface="Times New Roman" pitchFamily="18" charset="0"/>
              </a:rPr>
              <a:t>= 256 punaista sävyä</a:t>
            </a:r>
          </a:p>
          <a:p>
            <a:r>
              <a:rPr lang="fi-FI" sz="2400" b="1">
                <a:solidFill>
                  <a:srgbClr val="000000"/>
                </a:solidFill>
                <a:latin typeface="Times New Roman" pitchFamily="18" charset="0"/>
              </a:rPr>
              <a:t>	</a:t>
            </a:r>
            <a:r>
              <a:rPr lang="fi-FI" sz="2400" b="1">
                <a:solidFill>
                  <a:srgbClr val="00FF00"/>
                </a:solidFill>
                <a:latin typeface="Times New Roman" pitchFamily="18" charset="0"/>
              </a:rPr>
              <a:t>8 bittiä G --&gt; 2</a:t>
            </a:r>
            <a:r>
              <a:rPr lang="fi-FI" sz="2400" b="1" baseline="30000">
                <a:solidFill>
                  <a:srgbClr val="00FF00"/>
                </a:solidFill>
                <a:latin typeface="Times New Roman" pitchFamily="18" charset="0"/>
              </a:rPr>
              <a:t>8</a:t>
            </a:r>
            <a:r>
              <a:rPr lang="fi-FI" sz="2400" b="1">
                <a:solidFill>
                  <a:srgbClr val="00FF00"/>
                </a:solidFill>
                <a:latin typeface="Times New Roman" pitchFamily="18" charset="0"/>
              </a:rPr>
              <a:t>= 256 vihreää sävyä</a:t>
            </a:r>
          </a:p>
          <a:p>
            <a:r>
              <a:rPr lang="fi-FI" sz="2400" b="1">
                <a:solidFill>
                  <a:srgbClr val="000000"/>
                </a:solidFill>
                <a:latin typeface="Times New Roman" pitchFamily="18" charset="0"/>
              </a:rPr>
              <a:t>	</a:t>
            </a:r>
            <a:r>
              <a:rPr lang="fi-FI" sz="2400" b="1">
                <a:solidFill>
                  <a:srgbClr val="0000FF"/>
                </a:solidFill>
                <a:latin typeface="Times New Roman" pitchFamily="18" charset="0"/>
              </a:rPr>
              <a:t>8 bittiä B --&gt;2</a:t>
            </a:r>
            <a:r>
              <a:rPr lang="fi-FI" sz="2400" b="1" baseline="30000">
                <a:solidFill>
                  <a:srgbClr val="0000FF"/>
                </a:solidFill>
                <a:latin typeface="Times New Roman" pitchFamily="18" charset="0"/>
              </a:rPr>
              <a:t>8</a:t>
            </a:r>
            <a:r>
              <a:rPr lang="fi-FI" sz="2400" b="1">
                <a:solidFill>
                  <a:srgbClr val="0000FF"/>
                </a:solidFill>
                <a:latin typeface="Times New Roman" pitchFamily="18" charset="0"/>
              </a:rPr>
              <a:t>= 256 sinistä sävyä</a:t>
            </a:r>
          </a:p>
        </p:txBody>
      </p:sp>
      <p:sp>
        <p:nvSpPr>
          <p:cNvPr id="3078" name="AutoShape 6"/>
          <p:cNvSpPr>
            <a:spLocks/>
          </p:cNvSpPr>
          <p:nvPr/>
        </p:nvSpPr>
        <p:spPr bwMode="auto">
          <a:xfrm>
            <a:off x="6019800" y="4724400"/>
            <a:ext cx="304800" cy="1600200"/>
          </a:xfrm>
          <a:prstGeom prst="rightBrace">
            <a:avLst>
              <a:gd name="adj1" fmla="val 43750"/>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z="2400">
              <a:solidFill>
                <a:srgbClr val="000000"/>
              </a:solidFill>
              <a:latin typeface="Times New Roman" pitchFamily="18" charset="0"/>
            </a:endParaRPr>
          </a:p>
        </p:txBody>
      </p:sp>
      <p:sp>
        <p:nvSpPr>
          <p:cNvPr id="3079" name="Text Box 7"/>
          <p:cNvSpPr txBox="1">
            <a:spLocks noChangeArrowheads="1"/>
          </p:cNvSpPr>
          <p:nvPr/>
        </p:nvSpPr>
        <p:spPr bwMode="auto">
          <a:xfrm>
            <a:off x="6765925" y="4689475"/>
            <a:ext cx="216058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a:solidFill>
                  <a:srgbClr val="000000"/>
                </a:solidFill>
                <a:latin typeface="Times New Roman" pitchFamily="18" charset="0"/>
              </a:rPr>
              <a:t>256*256*256=</a:t>
            </a:r>
          </a:p>
          <a:p>
            <a:r>
              <a:rPr lang="fi-FI" sz="2400" b="1">
                <a:solidFill>
                  <a:srgbClr val="000000"/>
                </a:solidFill>
                <a:latin typeface="Times New Roman" pitchFamily="18" charset="0"/>
              </a:rPr>
              <a:t>16,7 miljoonaa</a:t>
            </a:r>
          </a:p>
          <a:p>
            <a:r>
              <a:rPr lang="fi-FI" sz="2400">
                <a:solidFill>
                  <a:srgbClr val="000000"/>
                </a:solidFill>
                <a:latin typeface="Times New Roman" pitchFamily="18" charset="0"/>
              </a:rPr>
              <a:t>värisävyä</a:t>
            </a:r>
          </a:p>
          <a:p>
            <a:r>
              <a:rPr lang="fi-FI" sz="2400">
                <a:solidFill>
                  <a:srgbClr val="000000"/>
                </a:solidFill>
                <a:latin typeface="Times New Roman" pitchFamily="18" charset="0"/>
              </a:rPr>
              <a:t>1 kuvapiste vie</a:t>
            </a:r>
          </a:p>
          <a:p>
            <a:r>
              <a:rPr lang="fi-FI" sz="2400">
                <a:solidFill>
                  <a:srgbClr val="000000"/>
                </a:solidFill>
                <a:latin typeface="Times New Roman" pitchFamily="18" charset="0"/>
              </a:rPr>
              <a:t>24 bittiä muistia</a:t>
            </a:r>
          </a:p>
        </p:txBody>
      </p:sp>
    </p:spTree>
    <p:extLst>
      <p:ext uri="{BB962C8B-B14F-4D97-AF65-F5344CB8AC3E}">
        <p14:creationId xmlns:p14="http://schemas.microsoft.com/office/powerpoint/2010/main" val="3430482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4213" y="188913"/>
            <a:ext cx="7772400" cy="1143000"/>
          </a:xfrm>
        </p:spPr>
        <p:txBody>
          <a:bodyPr/>
          <a:lstStyle/>
          <a:p>
            <a:pPr algn="l"/>
            <a:r>
              <a:rPr lang="fi-FI"/>
              <a:t>B. PAINOVÄRIT, eivät lähetä 					omaa valoa</a:t>
            </a:r>
          </a:p>
        </p:txBody>
      </p:sp>
      <p:sp>
        <p:nvSpPr>
          <p:cNvPr id="5123" name="Text Box 3"/>
          <p:cNvSpPr txBox="1">
            <a:spLocks noChangeArrowheads="1"/>
          </p:cNvSpPr>
          <p:nvPr/>
        </p:nvSpPr>
        <p:spPr bwMode="auto">
          <a:xfrm>
            <a:off x="971550" y="3141663"/>
            <a:ext cx="74501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a:solidFill>
                  <a:srgbClr val="000000"/>
                </a:solidFill>
                <a:latin typeface="Times New Roman" pitchFamily="18" charset="0"/>
              </a:rPr>
              <a:t>Tehdään painovärien avulla</a:t>
            </a:r>
          </a:p>
          <a:p>
            <a:r>
              <a:rPr lang="fi-FI" sz="2400">
                <a:solidFill>
                  <a:srgbClr val="000000"/>
                </a:solidFill>
                <a:latin typeface="Times New Roman" pitchFamily="18" charset="0"/>
              </a:rPr>
              <a:t>Vaativat valaisia, jotta värit näkyisivät (eivät näy pimeässä)</a:t>
            </a:r>
          </a:p>
        </p:txBody>
      </p:sp>
      <p:sp>
        <p:nvSpPr>
          <p:cNvPr id="5124" name="Text Box 4"/>
          <p:cNvSpPr txBox="1">
            <a:spLocks noChangeArrowheads="1"/>
          </p:cNvSpPr>
          <p:nvPr/>
        </p:nvSpPr>
        <p:spPr bwMode="auto">
          <a:xfrm>
            <a:off x="1187450" y="4149725"/>
            <a:ext cx="1876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b="1">
                <a:solidFill>
                  <a:srgbClr val="000000"/>
                </a:solidFill>
                <a:latin typeface="Times New Roman" pitchFamily="18" charset="0"/>
              </a:rPr>
              <a:t>CMYK-värit</a:t>
            </a:r>
          </a:p>
        </p:txBody>
      </p:sp>
      <p:sp>
        <p:nvSpPr>
          <p:cNvPr id="5125" name="Text Box 5"/>
          <p:cNvSpPr txBox="1">
            <a:spLocks noChangeArrowheads="1"/>
          </p:cNvSpPr>
          <p:nvPr/>
        </p:nvSpPr>
        <p:spPr bwMode="auto">
          <a:xfrm>
            <a:off x="1127125" y="4689475"/>
            <a:ext cx="51514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b="1">
                <a:solidFill>
                  <a:srgbClr val="00FFFF"/>
                </a:solidFill>
                <a:latin typeface="Times New Roman" pitchFamily="18" charset="0"/>
              </a:rPr>
              <a:t>C = Cyan (sinivihreä)</a:t>
            </a:r>
          </a:p>
          <a:p>
            <a:r>
              <a:rPr lang="fi-FI" sz="2400" b="1">
                <a:solidFill>
                  <a:srgbClr val="FF00FF"/>
                </a:solidFill>
                <a:latin typeface="Times New Roman" pitchFamily="18" charset="0"/>
              </a:rPr>
              <a:t>M = Magenta = violettia, sinipunainen</a:t>
            </a:r>
          </a:p>
          <a:p>
            <a:r>
              <a:rPr lang="fi-FI" sz="2400" b="1">
                <a:solidFill>
                  <a:srgbClr val="FFFF00"/>
                </a:solidFill>
                <a:latin typeface="Times New Roman" pitchFamily="18" charset="0"/>
              </a:rPr>
              <a:t>Y = Yellow = keltainen</a:t>
            </a:r>
          </a:p>
          <a:p>
            <a:r>
              <a:rPr lang="fi-FI" sz="2400" b="1">
                <a:solidFill>
                  <a:srgbClr val="000000"/>
                </a:solidFill>
                <a:latin typeface="Times New Roman" pitchFamily="18" charset="0"/>
              </a:rPr>
              <a:t>K = blacK = musta</a:t>
            </a:r>
          </a:p>
        </p:txBody>
      </p:sp>
      <p:sp>
        <p:nvSpPr>
          <p:cNvPr id="5126" name="Text Box 6"/>
          <p:cNvSpPr txBox="1">
            <a:spLocks noChangeArrowheads="1"/>
          </p:cNvSpPr>
          <p:nvPr/>
        </p:nvSpPr>
        <p:spPr bwMode="auto">
          <a:xfrm>
            <a:off x="971550" y="1557338"/>
            <a:ext cx="69294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a:solidFill>
                  <a:srgbClr val="000000"/>
                </a:solidFill>
                <a:latin typeface="Times New Roman" pitchFamily="18" charset="0"/>
              </a:rPr>
              <a:t>Valkoinen valo (Aurinko) sisältää kaikki värit.</a:t>
            </a:r>
          </a:p>
          <a:p>
            <a:r>
              <a:rPr lang="fi-FI" sz="2400">
                <a:solidFill>
                  <a:srgbClr val="000000"/>
                </a:solidFill>
                <a:latin typeface="Times New Roman" pitchFamily="18" charset="0"/>
              </a:rPr>
              <a:t>Punainen pinta imee kaikki muut, paitsi punaisen jonka</a:t>
            </a:r>
            <a:br>
              <a:rPr lang="fi-FI" sz="2400">
                <a:solidFill>
                  <a:srgbClr val="000000"/>
                </a:solidFill>
                <a:latin typeface="Times New Roman" pitchFamily="18" charset="0"/>
              </a:rPr>
            </a:br>
            <a:r>
              <a:rPr lang="fi-FI" sz="2400">
                <a:solidFill>
                  <a:srgbClr val="000000"/>
                </a:solidFill>
                <a:latin typeface="Times New Roman" pitchFamily="18" charset="0"/>
              </a:rPr>
              <a:t>se heijastaa </a:t>
            </a:r>
            <a:r>
              <a:rPr lang="fi-FI" sz="2400">
                <a:solidFill>
                  <a:srgbClr val="000000"/>
                </a:solidFill>
                <a:latin typeface="Times New Roman" pitchFamily="18" charset="0"/>
                <a:sym typeface="Wingdings" pitchFamily="2" charset="2"/>
              </a:rPr>
              <a:t> näyttää punaiselta</a:t>
            </a:r>
          </a:p>
          <a:p>
            <a:r>
              <a:rPr lang="fi-FI" sz="2400">
                <a:solidFill>
                  <a:srgbClr val="000000"/>
                </a:solidFill>
                <a:latin typeface="Times New Roman" pitchFamily="18" charset="0"/>
                <a:sym typeface="Wingdings" pitchFamily="2" charset="2"/>
              </a:rPr>
              <a:t>Musta väri imee kaiken  näyttää mustalta</a:t>
            </a:r>
            <a:endParaRPr lang="fi-FI" sz="2400">
              <a:solidFill>
                <a:srgbClr val="000000"/>
              </a:solidFill>
              <a:latin typeface="Times New Roman" pitchFamily="18" charset="0"/>
            </a:endParaRPr>
          </a:p>
        </p:txBody>
      </p:sp>
    </p:spTree>
    <p:extLst>
      <p:ext uri="{BB962C8B-B14F-4D97-AF65-F5344CB8AC3E}">
        <p14:creationId xmlns:p14="http://schemas.microsoft.com/office/powerpoint/2010/main" val="3799449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fi-FI"/>
              <a:t>RGB:n ja CMYK:n yhteys</a:t>
            </a:r>
          </a:p>
        </p:txBody>
      </p:sp>
      <p:sp>
        <p:nvSpPr>
          <p:cNvPr id="6147" name="Text Box 3"/>
          <p:cNvSpPr txBox="1">
            <a:spLocks noChangeArrowheads="1"/>
          </p:cNvSpPr>
          <p:nvPr/>
        </p:nvSpPr>
        <p:spPr bwMode="auto">
          <a:xfrm>
            <a:off x="3779838" y="1601788"/>
            <a:ext cx="1058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4000" b="1">
                <a:solidFill>
                  <a:srgbClr val="FF0000"/>
                </a:solidFill>
                <a:latin typeface="Times New Roman" pitchFamily="18" charset="0"/>
              </a:rPr>
              <a:t>Red</a:t>
            </a:r>
          </a:p>
        </p:txBody>
      </p:sp>
      <p:grpSp>
        <p:nvGrpSpPr>
          <p:cNvPr id="6148" name="Group 4"/>
          <p:cNvGrpSpPr>
            <a:grpSpLocks/>
          </p:cNvGrpSpPr>
          <p:nvPr/>
        </p:nvGrpSpPr>
        <p:grpSpPr bwMode="auto">
          <a:xfrm>
            <a:off x="1752600" y="2438400"/>
            <a:ext cx="5440363" cy="3365500"/>
            <a:chOff x="1104" y="1536"/>
            <a:chExt cx="3427" cy="2120"/>
          </a:xfrm>
        </p:grpSpPr>
        <p:sp>
          <p:nvSpPr>
            <p:cNvPr id="6149" name="AutoShape 5"/>
            <p:cNvSpPr>
              <a:spLocks noChangeArrowheads="1"/>
            </p:cNvSpPr>
            <p:nvPr/>
          </p:nvSpPr>
          <p:spPr bwMode="auto">
            <a:xfrm>
              <a:off x="1680" y="1536"/>
              <a:ext cx="1968" cy="1680"/>
            </a:xfrm>
            <a:prstGeom prst="triangle">
              <a:avLst>
                <a:gd name="adj" fmla="val 50000"/>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z="2400">
                <a:solidFill>
                  <a:srgbClr val="000000"/>
                </a:solidFill>
                <a:latin typeface="Times New Roman" pitchFamily="18" charset="0"/>
              </a:endParaRPr>
            </a:p>
          </p:txBody>
        </p:sp>
        <p:sp>
          <p:nvSpPr>
            <p:cNvPr id="6150" name="Text Box 6"/>
            <p:cNvSpPr txBox="1">
              <a:spLocks noChangeArrowheads="1"/>
            </p:cNvSpPr>
            <p:nvPr/>
          </p:nvSpPr>
          <p:spPr bwMode="auto">
            <a:xfrm>
              <a:off x="1104" y="3202"/>
              <a:ext cx="96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4000" b="1">
                  <a:solidFill>
                    <a:srgbClr val="00FF00"/>
                  </a:solidFill>
                  <a:latin typeface="Times New Roman" pitchFamily="18" charset="0"/>
                </a:rPr>
                <a:t>Green</a:t>
              </a:r>
            </a:p>
          </p:txBody>
        </p:sp>
        <p:sp>
          <p:nvSpPr>
            <p:cNvPr id="6151" name="Text Box 7"/>
            <p:cNvSpPr txBox="1">
              <a:spLocks noChangeArrowheads="1"/>
            </p:cNvSpPr>
            <p:nvPr/>
          </p:nvSpPr>
          <p:spPr bwMode="auto">
            <a:xfrm>
              <a:off x="3734" y="3022"/>
              <a:ext cx="73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4000" b="1">
                  <a:solidFill>
                    <a:srgbClr val="0000FF"/>
                  </a:solidFill>
                  <a:latin typeface="Times New Roman" pitchFamily="18" charset="0"/>
                </a:rPr>
                <a:t>Blue</a:t>
              </a:r>
            </a:p>
          </p:txBody>
        </p:sp>
        <p:sp>
          <p:nvSpPr>
            <p:cNvPr id="6152" name="Text Box 8"/>
            <p:cNvSpPr txBox="1">
              <a:spLocks noChangeArrowheads="1"/>
            </p:cNvSpPr>
            <p:nvPr/>
          </p:nvSpPr>
          <p:spPr bwMode="auto">
            <a:xfrm>
              <a:off x="3206" y="1966"/>
              <a:ext cx="132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4000" b="1">
                  <a:solidFill>
                    <a:srgbClr val="FF00FF"/>
                  </a:solidFill>
                  <a:latin typeface="Times New Roman" pitchFamily="18" charset="0"/>
                </a:rPr>
                <a:t>Magenta</a:t>
              </a:r>
            </a:p>
          </p:txBody>
        </p:sp>
        <p:sp>
          <p:nvSpPr>
            <p:cNvPr id="6153" name="Text Box 9"/>
            <p:cNvSpPr txBox="1">
              <a:spLocks noChangeArrowheads="1"/>
            </p:cNvSpPr>
            <p:nvPr/>
          </p:nvSpPr>
          <p:spPr bwMode="auto">
            <a:xfrm>
              <a:off x="1238" y="1870"/>
              <a:ext cx="105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4000" b="1">
                  <a:solidFill>
                    <a:srgbClr val="FFFF00"/>
                  </a:solidFill>
                  <a:latin typeface="Times New Roman" pitchFamily="18" charset="0"/>
                </a:rPr>
                <a:t>Yellow</a:t>
              </a:r>
            </a:p>
          </p:txBody>
        </p:sp>
        <p:sp>
          <p:nvSpPr>
            <p:cNvPr id="6154" name="Text Box 10"/>
            <p:cNvSpPr txBox="1">
              <a:spLocks noChangeArrowheads="1"/>
            </p:cNvSpPr>
            <p:nvPr/>
          </p:nvSpPr>
          <p:spPr bwMode="auto">
            <a:xfrm>
              <a:off x="2438" y="3214"/>
              <a:ext cx="84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4000" b="1">
                  <a:solidFill>
                    <a:srgbClr val="00FFFF"/>
                  </a:solidFill>
                  <a:latin typeface="Times New Roman" pitchFamily="18" charset="0"/>
                </a:rPr>
                <a:t>Cyan</a:t>
              </a:r>
            </a:p>
          </p:txBody>
        </p:sp>
      </p:grpSp>
    </p:spTree>
    <p:extLst>
      <p:ext uri="{BB962C8B-B14F-4D97-AF65-F5344CB8AC3E}">
        <p14:creationId xmlns:p14="http://schemas.microsoft.com/office/powerpoint/2010/main" val="884405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i-FI"/>
              <a:t>Valon heijastuminen</a:t>
            </a:r>
          </a:p>
        </p:txBody>
      </p:sp>
      <p:sp>
        <p:nvSpPr>
          <p:cNvPr id="15363" name="Rectangle 3"/>
          <p:cNvSpPr>
            <a:spLocks noGrp="1" noChangeArrowheads="1"/>
          </p:cNvSpPr>
          <p:nvPr>
            <p:ph type="body" idx="1"/>
          </p:nvPr>
        </p:nvSpPr>
        <p:spPr/>
        <p:txBody>
          <a:bodyPr/>
          <a:lstStyle/>
          <a:p>
            <a:r>
              <a:rPr lang="fi-FI"/>
              <a:t>Heijastuslaki: Tulokulma </a:t>
            </a:r>
            <a:r>
              <a:rPr lang="el-GR">
                <a:cs typeface="Arial" charset="0"/>
              </a:rPr>
              <a:t>α</a:t>
            </a:r>
            <a:r>
              <a:rPr lang="fi-FI" baseline="-25000">
                <a:cs typeface="Arial" charset="0"/>
              </a:rPr>
              <a:t>1</a:t>
            </a:r>
            <a:r>
              <a:rPr lang="fi-FI">
                <a:cs typeface="Arial" charset="0"/>
              </a:rPr>
              <a:t> on yhtä suuri kuin heijastuskulma </a:t>
            </a:r>
            <a:r>
              <a:rPr lang="el-GR">
                <a:cs typeface="Arial" charset="0"/>
              </a:rPr>
              <a:t>β</a:t>
            </a:r>
            <a:r>
              <a:rPr lang="fi-FI">
                <a:cs typeface="Arial" charset="0"/>
              </a:rPr>
              <a:t>.</a:t>
            </a:r>
            <a:r>
              <a:rPr lang="fi-FI"/>
              <a:t> </a:t>
            </a:r>
          </a:p>
        </p:txBody>
      </p:sp>
      <p:pic>
        <p:nvPicPr>
          <p:cNvPr id="15364" name="Picture 4" descr="rist3066"/>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l="75035" t="32314" b="53586"/>
          <a:stretch>
            <a:fillRect/>
          </a:stretch>
        </p:blipFill>
        <p:spPr bwMode="auto">
          <a:xfrm rot="10920000">
            <a:off x="1476375" y="2708275"/>
            <a:ext cx="4029075"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fi-FI"/>
              <a:t>Valon taittuminen</a:t>
            </a:r>
          </a:p>
        </p:txBody>
      </p:sp>
      <p:sp>
        <p:nvSpPr>
          <p:cNvPr id="16387" name="Rectangle 3"/>
          <p:cNvSpPr>
            <a:spLocks noGrp="1" noChangeArrowheads="1"/>
          </p:cNvSpPr>
          <p:nvPr>
            <p:ph type="body" sz="half" idx="1"/>
          </p:nvPr>
        </p:nvSpPr>
        <p:spPr>
          <a:xfrm>
            <a:off x="179388" y="1125538"/>
            <a:ext cx="8856662" cy="935309"/>
          </a:xfrm>
        </p:spPr>
        <p:txBody>
          <a:bodyPr/>
          <a:lstStyle/>
          <a:p>
            <a:pPr marL="0" indent="0">
              <a:buNone/>
            </a:pPr>
            <a:r>
              <a:rPr lang="fi-FI" sz="2600" dirty="0"/>
              <a:t>Valon nopeutta </a:t>
            </a:r>
            <a:r>
              <a:rPr lang="fi-FI" sz="2600" dirty="0" smtClean="0"/>
              <a:t>eri väliaineissa kuvataan</a:t>
            </a:r>
            <a:br>
              <a:rPr lang="fi-FI" sz="2600" dirty="0" smtClean="0"/>
            </a:br>
            <a:r>
              <a:rPr lang="fi-FI" sz="2600" dirty="0" smtClean="0"/>
              <a:t> </a:t>
            </a:r>
            <a:r>
              <a:rPr lang="fi-FI" sz="2600" u="sng" dirty="0"/>
              <a:t>taitekertoimella</a:t>
            </a:r>
            <a:r>
              <a:rPr lang="fi-FI" sz="2600" dirty="0"/>
              <a:t> </a:t>
            </a:r>
            <a:r>
              <a:rPr lang="fi-FI" sz="2600" dirty="0" smtClean="0"/>
              <a:t>n. </a:t>
            </a:r>
            <a:endParaRPr lang="fi-FI" sz="2600" dirty="0"/>
          </a:p>
          <a:p>
            <a:pPr marL="0" indent="0">
              <a:buNone/>
            </a:pPr>
            <a:endParaRPr lang="fi-FI" sz="2600" dirty="0"/>
          </a:p>
          <a:p>
            <a:endParaRPr lang="fi-FI" sz="2600" dirty="0"/>
          </a:p>
          <a:p>
            <a:pPr marL="0" indent="0">
              <a:buNone/>
            </a:pPr>
            <a:endParaRPr lang="fi-FI" sz="2600" dirty="0"/>
          </a:p>
          <a:p>
            <a:pPr>
              <a:buFont typeface="Wingdings" pitchFamily="2" charset="2"/>
              <a:buNone/>
            </a:pPr>
            <a:r>
              <a:rPr lang="fi-FI" sz="2600" dirty="0"/>
              <a:t>	</a:t>
            </a:r>
            <a:r>
              <a:rPr lang="fi-FI" sz="2600" u="sng" dirty="0" smtClean="0"/>
              <a:t>Taittumislaki</a:t>
            </a:r>
            <a:r>
              <a:rPr lang="fi-FI" sz="2600" u="sng" dirty="0"/>
              <a:t>:</a:t>
            </a:r>
            <a:r>
              <a:rPr lang="fi-FI" sz="2600" dirty="0"/>
              <a:t> (</a:t>
            </a:r>
            <a:r>
              <a:rPr lang="fi-FI" sz="2600" dirty="0" err="1"/>
              <a:t>Snelliuksen</a:t>
            </a:r>
            <a:r>
              <a:rPr lang="fi-FI" sz="2600" dirty="0"/>
              <a:t> </a:t>
            </a:r>
            <a:r>
              <a:rPr lang="fi-FI" sz="2600" dirty="0" smtClean="0"/>
              <a:t>laki, vertaa yleinen aaltoliike)</a:t>
            </a:r>
            <a:br>
              <a:rPr lang="fi-FI" sz="2600" dirty="0" smtClean="0"/>
            </a:br>
            <a:r>
              <a:rPr lang="fi-FI" sz="2600" dirty="0" smtClean="0"/>
              <a:t>Valo taittuu eri väliaineiden rajapinnassa:</a:t>
            </a:r>
            <a:endParaRPr lang="fi-FI" sz="2600" u="sng" dirty="0"/>
          </a:p>
        </p:txBody>
      </p:sp>
      <p:graphicFrame>
        <p:nvGraphicFramePr>
          <p:cNvPr id="16388" name="Object 4"/>
          <p:cNvGraphicFramePr>
            <a:graphicFrameLocks noGrp="1" noChangeAspect="1"/>
          </p:cNvGraphicFramePr>
          <p:nvPr>
            <p:ph sz="quarter" idx="2"/>
            <p:extLst>
              <p:ext uri="{D42A27DB-BD31-4B8C-83A1-F6EECF244321}">
                <p14:modId xmlns:p14="http://schemas.microsoft.com/office/powerpoint/2010/main" val="4228042639"/>
              </p:ext>
            </p:extLst>
          </p:nvPr>
        </p:nvGraphicFramePr>
        <p:xfrm>
          <a:off x="3363617" y="2060848"/>
          <a:ext cx="4577006" cy="864096"/>
        </p:xfrm>
        <a:graphic>
          <a:graphicData uri="http://schemas.openxmlformats.org/presentationml/2006/ole">
            <mc:AlternateContent xmlns:mc="http://schemas.openxmlformats.org/markup-compatibility/2006">
              <mc:Choice xmlns:v="urn:schemas-microsoft-com:vml" Requires="v">
                <p:oleObj spid="_x0000_s16493" name="Equation" r:id="rId3" imgW="2222280" imgH="419040" progId="Equation.DSMT4">
                  <p:embed/>
                </p:oleObj>
              </mc:Choice>
              <mc:Fallback>
                <p:oleObj name="Equation" r:id="rId3" imgW="2222280" imgH="419040" progId="Equation.DSMT4">
                  <p:embed/>
                  <p:pic>
                    <p:nvPicPr>
                      <p:cNvPr id="0" name="Object 4"/>
                      <p:cNvPicPr>
                        <a:picLocks noChangeAspect="1" noChangeArrowheads="1"/>
                      </p:cNvPicPr>
                      <p:nvPr/>
                    </p:nvPicPr>
                    <p:blipFill>
                      <a:blip r:embed="rId4"/>
                      <a:srcRect/>
                      <a:stretch>
                        <a:fillRect/>
                      </a:stretch>
                    </p:blipFill>
                    <p:spPr bwMode="auto">
                      <a:xfrm>
                        <a:off x="3363617" y="2060848"/>
                        <a:ext cx="4577006" cy="864096"/>
                      </a:xfrm>
                      <a:prstGeom prst="rect">
                        <a:avLst/>
                      </a:prstGeom>
                      <a:solidFill>
                        <a:srgbClr val="E7EC0C"/>
                      </a:solidFill>
                      <a:ln>
                        <a:noFill/>
                      </a:ln>
                      <a:effectLst/>
                      <a:extLst/>
                    </p:spPr>
                  </p:pic>
                </p:oleObj>
              </mc:Fallback>
            </mc:AlternateContent>
          </a:graphicData>
        </a:graphic>
      </p:graphicFrame>
      <p:graphicFrame>
        <p:nvGraphicFramePr>
          <p:cNvPr id="16390" name="Object 6"/>
          <p:cNvGraphicFramePr>
            <a:graphicFrameLocks noGrp="1" noChangeAspect="1"/>
          </p:cNvGraphicFramePr>
          <p:nvPr>
            <p:ph sz="quarter" idx="3"/>
            <p:extLst>
              <p:ext uri="{D42A27DB-BD31-4B8C-83A1-F6EECF244321}">
                <p14:modId xmlns:p14="http://schemas.microsoft.com/office/powerpoint/2010/main" val="2705045458"/>
              </p:ext>
            </p:extLst>
          </p:nvPr>
        </p:nvGraphicFramePr>
        <p:xfrm>
          <a:off x="755576" y="4581128"/>
          <a:ext cx="3887787" cy="946150"/>
        </p:xfrm>
        <a:graphic>
          <a:graphicData uri="http://schemas.openxmlformats.org/presentationml/2006/ole">
            <mc:AlternateContent xmlns:mc="http://schemas.openxmlformats.org/markup-compatibility/2006">
              <mc:Choice xmlns:v="urn:schemas-microsoft-com:vml" Requires="v">
                <p:oleObj spid="_x0000_s16494" name="Kaava" r:id="rId5" imgW="1676160" imgH="431640" progId="Equation.3">
                  <p:embed/>
                </p:oleObj>
              </mc:Choice>
              <mc:Fallback>
                <p:oleObj name="Kaava" r:id="rId5" imgW="1676160" imgH="4316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581128"/>
                        <a:ext cx="3887787" cy="946150"/>
                      </a:xfrm>
                      <a:prstGeom prst="rect">
                        <a:avLst/>
                      </a:prstGeom>
                      <a:solidFill>
                        <a:srgbClr val="E7EC0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kstiruutu 1"/>
          <p:cNvSpPr txBox="1"/>
          <p:nvPr/>
        </p:nvSpPr>
        <p:spPr>
          <a:xfrm>
            <a:off x="5622295" y="4149080"/>
            <a:ext cx="1590500" cy="954107"/>
          </a:xfrm>
          <a:prstGeom prst="rect">
            <a:avLst/>
          </a:prstGeom>
          <a:noFill/>
        </p:spPr>
        <p:txBody>
          <a:bodyPr wrap="none" rtlCol="0">
            <a:spAutoFit/>
          </a:bodyPr>
          <a:lstStyle/>
          <a:p>
            <a:r>
              <a:rPr lang="fi-FI" sz="2800" dirty="0" err="1" smtClean="0">
                <a:latin typeface="Calibri" pitchFamily="34" charset="0"/>
                <a:cs typeface="Calibri" pitchFamily="34" charset="0"/>
              </a:rPr>
              <a:t>Huom</a:t>
            </a:r>
            <a:r>
              <a:rPr lang="fi-FI" sz="2800" dirty="0" smtClean="0">
                <a:latin typeface="Calibri" pitchFamily="34" charset="0"/>
                <a:cs typeface="Calibri" pitchFamily="34" charset="0"/>
              </a:rPr>
              <a:t>!</a:t>
            </a:r>
            <a:br>
              <a:rPr lang="fi-FI" sz="2800" dirty="0" smtClean="0">
                <a:latin typeface="Calibri" pitchFamily="34" charset="0"/>
                <a:cs typeface="Calibri" pitchFamily="34" charset="0"/>
              </a:rPr>
            </a:br>
            <a:r>
              <a:rPr lang="fi-FI" sz="2800" dirty="0" smtClean="0">
                <a:latin typeface="Calibri" pitchFamily="34" charset="0"/>
                <a:cs typeface="Calibri" pitchFamily="34" charset="0"/>
              </a:rPr>
              <a:t>nurinpäin</a:t>
            </a:r>
            <a:endParaRPr lang="fi-FI" sz="2800" dirty="0">
              <a:latin typeface="Calibri" pitchFamily="34" charset="0"/>
              <a:cs typeface="Calibri" pitchFamily="34" charset="0"/>
            </a:endParaRPr>
          </a:p>
        </p:txBody>
      </p:sp>
      <p:cxnSp>
        <p:nvCxnSpPr>
          <p:cNvPr id="4" name="Suora nuoliyhdysviiva 3"/>
          <p:cNvCxnSpPr/>
          <p:nvPr/>
        </p:nvCxnSpPr>
        <p:spPr>
          <a:xfrm flipH="1">
            <a:off x="4211960" y="4437112"/>
            <a:ext cx="1368152"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39552" y="5787879"/>
            <a:ext cx="7430239" cy="646331"/>
          </a:xfrm>
          <a:prstGeom prst="rect">
            <a:avLst/>
          </a:prstGeom>
          <a:noFill/>
        </p:spPr>
        <p:txBody>
          <a:bodyPr wrap="none" rtlCol="0">
            <a:spAutoFit/>
          </a:bodyPr>
          <a:lstStyle/>
          <a:p>
            <a:r>
              <a:rPr lang="fi-FI" dirty="0" smtClean="0"/>
              <a:t>Valossa puhutaan aallonpituudesta </a:t>
            </a:r>
            <a:r>
              <a:rPr lang="el-GR" dirty="0" smtClean="0"/>
              <a:t>λ</a:t>
            </a:r>
            <a:r>
              <a:rPr lang="fi-FI" dirty="0" smtClean="0"/>
              <a:t>. Äänessä puhutaan taajuudesta</a:t>
            </a:r>
          </a:p>
          <a:p>
            <a:r>
              <a:rPr lang="fi-FI" dirty="0" smtClean="0"/>
              <a:t>Rajapinnassa nopeus ja aallonpituus muuttuvat, taajuus pysyy samana.</a:t>
            </a:r>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orakulmio 2"/>
          <p:cNvSpPr/>
          <p:nvPr/>
        </p:nvSpPr>
        <p:spPr>
          <a:xfrm>
            <a:off x="971600" y="1052736"/>
            <a:ext cx="6984776" cy="1384995"/>
          </a:xfrm>
          <a:prstGeom prst="rect">
            <a:avLst/>
          </a:prstGeom>
        </p:spPr>
        <p:txBody>
          <a:bodyPr wrap="square">
            <a:spAutoFit/>
          </a:bodyPr>
          <a:lstStyle/>
          <a:p>
            <a:pPr>
              <a:buFont typeface="Wingdings" pitchFamily="2" charset="2"/>
              <a:buNone/>
            </a:pPr>
            <a:r>
              <a:rPr lang="fi-FI" sz="2800" b="1" dirty="0">
                <a:latin typeface="Calibri" pitchFamily="34" charset="0"/>
                <a:cs typeface="Calibri" pitchFamily="34" charset="0"/>
              </a:rPr>
              <a:t>Esim. </a:t>
            </a:r>
            <a:r>
              <a:rPr lang="fi-FI" sz="2800" dirty="0">
                <a:latin typeface="Calibri" pitchFamily="34" charset="0"/>
                <a:cs typeface="Calibri" pitchFamily="34" charset="0"/>
              </a:rPr>
              <a:t>Valo, jonka aallonpituus on 600 </a:t>
            </a:r>
            <a:r>
              <a:rPr lang="fi-FI" sz="2800" dirty="0" err="1">
                <a:latin typeface="Calibri" pitchFamily="34" charset="0"/>
                <a:cs typeface="Calibri" pitchFamily="34" charset="0"/>
              </a:rPr>
              <a:t>nm</a:t>
            </a:r>
            <a:r>
              <a:rPr lang="fi-FI" sz="2800" dirty="0">
                <a:latin typeface="Calibri" pitchFamily="34" charset="0"/>
                <a:cs typeface="Calibri" pitchFamily="34" charset="0"/>
              </a:rPr>
              <a:t>, saapuu ilmasta </a:t>
            </a:r>
            <a:r>
              <a:rPr lang="fi-FI" sz="2800" dirty="0" smtClean="0">
                <a:latin typeface="Calibri" pitchFamily="34" charset="0"/>
                <a:cs typeface="Calibri" pitchFamily="34" charset="0"/>
              </a:rPr>
              <a:t>lasilevyyn (kruunulasi). </a:t>
            </a:r>
            <a:r>
              <a:rPr lang="fi-FI" sz="2800" dirty="0">
                <a:latin typeface="Calibri" pitchFamily="34" charset="0"/>
                <a:cs typeface="Calibri" pitchFamily="34" charset="0"/>
              </a:rPr>
              <a:t>Mikä on valon nopeus lasissa? Entä aallonpituus?</a:t>
            </a:r>
          </a:p>
        </p:txBody>
      </p:sp>
      <p:sp>
        <p:nvSpPr>
          <p:cNvPr id="2" name="Tekstiruutu 1"/>
          <p:cNvSpPr txBox="1"/>
          <p:nvPr/>
        </p:nvSpPr>
        <p:spPr>
          <a:xfrm>
            <a:off x="971600" y="2631468"/>
            <a:ext cx="5089727" cy="523220"/>
          </a:xfrm>
          <a:prstGeom prst="rect">
            <a:avLst/>
          </a:prstGeom>
          <a:noFill/>
        </p:spPr>
        <p:txBody>
          <a:bodyPr wrap="none" rtlCol="0">
            <a:spAutoFit/>
          </a:bodyPr>
          <a:lstStyle/>
          <a:p>
            <a:r>
              <a:rPr lang="fi-FI" sz="2800" dirty="0" smtClean="0">
                <a:latin typeface="Calibri" pitchFamily="34" charset="0"/>
                <a:cs typeface="Calibri" pitchFamily="34" charset="0"/>
              </a:rPr>
              <a:t>Taulukkokirja sivu 88 </a:t>
            </a:r>
            <a:r>
              <a:rPr lang="fi-FI" sz="2800" dirty="0" smtClean="0">
                <a:latin typeface="Calibri" pitchFamily="34" charset="0"/>
                <a:cs typeface="Calibri" pitchFamily="34" charset="0"/>
                <a:sym typeface="Wingdings" pitchFamily="2" charset="2"/>
              </a:rPr>
              <a:t> </a:t>
            </a:r>
            <a:r>
              <a:rPr lang="fi-FI" sz="2800" dirty="0" smtClean="0">
                <a:latin typeface="Calibri" pitchFamily="34" charset="0"/>
                <a:cs typeface="Calibri" pitchFamily="34" charset="0"/>
              </a:rPr>
              <a:t>n </a:t>
            </a:r>
            <a:r>
              <a:rPr lang="fi-FI" sz="2800" dirty="0">
                <a:latin typeface="Calibri" pitchFamily="34" charset="0"/>
                <a:cs typeface="Calibri" pitchFamily="34" charset="0"/>
              </a:rPr>
              <a:t>≈</a:t>
            </a:r>
            <a:r>
              <a:rPr lang="fi-FI" sz="2800" dirty="0" smtClean="0">
                <a:latin typeface="Calibri" pitchFamily="34" charset="0"/>
                <a:cs typeface="Calibri" pitchFamily="34" charset="0"/>
              </a:rPr>
              <a:t> 1,509</a:t>
            </a:r>
            <a:endParaRPr lang="fi-FI" sz="2800" dirty="0">
              <a:latin typeface="Calibri" pitchFamily="34" charset="0"/>
              <a:cs typeface="Calibri" pitchFamily="34" charset="0"/>
            </a:endParaRP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802" y="3355652"/>
            <a:ext cx="45815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kti 3"/>
          <p:cNvGraphicFramePr>
            <a:graphicFrameLocks noChangeAspect="1"/>
          </p:cNvGraphicFramePr>
          <p:nvPr>
            <p:extLst>
              <p:ext uri="{D42A27DB-BD31-4B8C-83A1-F6EECF244321}">
                <p14:modId xmlns:p14="http://schemas.microsoft.com/office/powerpoint/2010/main" val="972032128"/>
              </p:ext>
            </p:extLst>
          </p:nvPr>
        </p:nvGraphicFramePr>
        <p:xfrm>
          <a:off x="1619672" y="4797152"/>
          <a:ext cx="6816758" cy="792088"/>
        </p:xfrm>
        <a:graphic>
          <a:graphicData uri="http://schemas.openxmlformats.org/presentationml/2006/ole">
            <mc:AlternateContent xmlns:mc="http://schemas.openxmlformats.org/markup-compatibility/2006">
              <mc:Choice xmlns:v="urn:schemas-microsoft-com:vml" Requires="v">
                <p:oleObj spid="_x0000_s53281" name="Kaava" r:id="rId4" imgW="3606480" imgH="419040" progId="Equation.3">
                  <p:embed/>
                </p:oleObj>
              </mc:Choice>
              <mc:Fallback>
                <p:oleObj name="Kaava" r:id="rId4" imgW="3606480" imgH="419040" progId="Equation.3">
                  <p:embed/>
                  <p:pic>
                    <p:nvPicPr>
                      <p:cNvPr id="0" name=""/>
                      <p:cNvPicPr/>
                      <p:nvPr/>
                    </p:nvPicPr>
                    <p:blipFill>
                      <a:blip r:embed="rId5"/>
                      <a:stretch>
                        <a:fillRect/>
                      </a:stretch>
                    </p:blipFill>
                    <p:spPr>
                      <a:xfrm>
                        <a:off x="1619672" y="4797152"/>
                        <a:ext cx="6816758" cy="792088"/>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64086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i-FI" sz="3600" dirty="0" smtClean="0">
                <a:latin typeface="Calibri" pitchFamily="34" charset="0"/>
                <a:cs typeface="Calibri" pitchFamily="34" charset="0"/>
              </a:rPr>
              <a:t>Kokonaisheijastuminen</a:t>
            </a:r>
            <a:br>
              <a:rPr lang="fi-FI" sz="3600" dirty="0" smtClean="0">
                <a:latin typeface="Calibri" pitchFamily="34" charset="0"/>
                <a:cs typeface="Calibri" pitchFamily="34" charset="0"/>
              </a:rPr>
            </a:br>
            <a:r>
              <a:rPr lang="fi-FI" sz="3600" dirty="0" smtClean="0">
                <a:latin typeface="Calibri" pitchFamily="34" charset="0"/>
                <a:cs typeface="Calibri" pitchFamily="34" charset="0"/>
              </a:rPr>
              <a:t>(valo ei pääse rajapinnan läpi, </a:t>
            </a:r>
            <a:endParaRPr lang="fi-FI" sz="36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19459" name="Rectangle 3"/>
              <p:cNvSpPr>
                <a:spLocks noGrp="1" noChangeArrowheads="1"/>
              </p:cNvSpPr>
              <p:nvPr>
                <p:ph type="body" sz="half" idx="1"/>
              </p:nvPr>
            </p:nvSpPr>
            <p:spPr>
              <a:xfrm>
                <a:off x="457200" y="1600200"/>
                <a:ext cx="8002588" cy="4530725"/>
              </a:xfrm>
            </p:spPr>
            <p:txBody>
              <a:bodyPr/>
              <a:lstStyle/>
              <a:p>
                <a:r>
                  <a:rPr lang="fi-FI" sz="2600" dirty="0" smtClean="0"/>
                  <a:t>Aalto tulee tiheämmästä väliaineesta harvempaan</a:t>
                </a:r>
              </a:p>
              <a:p>
                <a:r>
                  <a:rPr lang="fi-FI" sz="2600" dirty="0">
                    <a:sym typeface="Wingdings" pitchFamily="2" charset="2"/>
                  </a:rPr>
                  <a:t>Taitekulma &gt; Tulokulma</a:t>
                </a:r>
              </a:p>
              <a:p>
                <a:r>
                  <a:rPr lang="fi-FI" sz="2600" dirty="0">
                    <a:sym typeface="Wingdings" pitchFamily="2" charset="2"/>
                  </a:rPr>
                  <a:t>Riittävän suurella tulokulmalla valo ei enää taitu, vaan heijastuu </a:t>
                </a:r>
                <a:r>
                  <a:rPr lang="fi-FI" sz="2600" dirty="0" smtClean="0">
                    <a:sym typeface="Wingdings" pitchFamily="2" charset="2"/>
                  </a:rPr>
                  <a:t>kokonaan (taittumiskulma = 90</a:t>
                </a:r>
                <a14:m>
                  <m:oMath xmlns:m="http://schemas.openxmlformats.org/officeDocument/2006/math">
                    <m:r>
                      <a:rPr lang="fi-FI" sz="2600" i="1" smtClean="0">
                        <a:latin typeface="Cambria Math"/>
                        <a:sym typeface="Wingdings" pitchFamily="2" charset="2"/>
                      </a:rPr>
                      <m:t>°</m:t>
                    </m:r>
                    <m:r>
                      <a:rPr lang="fi-FI" sz="2600" b="0" i="1" smtClean="0">
                        <a:latin typeface="Cambria Math"/>
                        <a:sym typeface="Wingdings" pitchFamily="2" charset="2"/>
                      </a:rPr>
                      <m:t>)</m:t>
                    </m:r>
                  </m:oMath>
                </a14:m>
                <a:r>
                  <a:rPr lang="fi-FI" sz="2600" dirty="0" smtClean="0">
                    <a:sym typeface="Wingdings" pitchFamily="2" charset="2"/>
                  </a:rPr>
                  <a:t> </a:t>
                </a:r>
                <a:endParaRPr lang="fi-FI" sz="2600" dirty="0"/>
              </a:p>
            </p:txBody>
          </p:sp>
        </mc:Choice>
        <mc:Fallback xmlns="">
          <p:sp>
            <p:nvSpPr>
              <p:cNvPr id="19459" name="Rectangle 3"/>
              <p:cNvSpPr>
                <a:spLocks noGrp="1" noRot="1" noChangeAspect="1" noMove="1" noResize="1" noEditPoints="1" noAdjustHandles="1" noChangeArrowheads="1" noChangeShapeType="1" noTextEdit="1"/>
              </p:cNvSpPr>
              <p:nvPr>
                <p:ph type="body" sz="half" idx="1"/>
              </p:nvPr>
            </p:nvSpPr>
            <p:spPr>
              <a:xfrm>
                <a:off x="457200" y="1600200"/>
                <a:ext cx="8002588" cy="4530725"/>
              </a:xfrm>
              <a:blipFill rotWithShape="1">
                <a:blip r:embed="rId3"/>
                <a:stretch>
                  <a:fillRect l="-1142" t="-1211"/>
                </a:stretch>
              </a:blipFill>
            </p:spPr>
            <p:txBody>
              <a:bodyPr/>
              <a:lstStyle/>
              <a:p>
                <a:r>
                  <a:rPr lang="fi-FI">
                    <a:noFill/>
                  </a:rPr>
                  <a:t> </a:t>
                </a:r>
              </a:p>
            </p:txBody>
          </p:sp>
        </mc:Fallback>
      </mc:AlternateContent>
      <p:pic>
        <p:nvPicPr>
          <p:cNvPr id="19460" name="Picture 4" descr="rist3067"/>
          <p:cNvPicPr>
            <a:picLocks noChangeAspect="1" noChangeArrowheads="1"/>
          </p:cNvPicPr>
          <p:nvPr/>
        </p:nvPicPr>
        <p:blipFill>
          <a:blip r:embed="rId4" cstate="print">
            <a:lum bright="-12000" contrast="30000"/>
            <a:extLst>
              <a:ext uri="{28A0092B-C50C-407E-A947-70E740481C1C}">
                <a14:useLocalDpi xmlns:a14="http://schemas.microsoft.com/office/drawing/2010/main" val="0"/>
              </a:ext>
            </a:extLst>
          </a:blip>
          <a:srcRect l="75940" t="39722" b="43431"/>
          <a:stretch>
            <a:fillRect/>
          </a:stretch>
        </p:blipFill>
        <p:spPr bwMode="auto">
          <a:xfrm>
            <a:off x="1692275" y="3789363"/>
            <a:ext cx="2374900" cy="22875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461" name="Object 5"/>
          <p:cNvGraphicFramePr>
            <a:graphicFrameLocks noGrp="1" noChangeAspect="1"/>
          </p:cNvGraphicFramePr>
          <p:nvPr>
            <p:ph sz="half" idx="2"/>
            <p:extLst>
              <p:ext uri="{D42A27DB-BD31-4B8C-83A1-F6EECF244321}">
                <p14:modId xmlns:p14="http://schemas.microsoft.com/office/powerpoint/2010/main" val="675303175"/>
              </p:ext>
            </p:extLst>
          </p:nvPr>
        </p:nvGraphicFramePr>
        <p:xfrm>
          <a:off x="5220072" y="3789363"/>
          <a:ext cx="1728192" cy="1919471"/>
        </p:xfrm>
        <a:graphic>
          <a:graphicData uri="http://schemas.openxmlformats.org/presentationml/2006/ole">
            <mc:AlternateContent xmlns:mc="http://schemas.openxmlformats.org/markup-compatibility/2006">
              <mc:Choice xmlns:v="urn:schemas-microsoft-com:vml" Requires="v">
                <p:oleObj spid="_x0000_s19513" name="Equation" r:id="rId5" imgW="799920" imgH="888840" progId="Equation.DSMT4">
                  <p:embed/>
                </p:oleObj>
              </mc:Choice>
              <mc:Fallback>
                <p:oleObj name="Equation" r:id="rId5" imgW="799920" imgH="888840" progId="Equation.DSMT4">
                  <p:embed/>
                  <p:pic>
                    <p:nvPicPr>
                      <p:cNvPr id="0" name="Object 5"/>
                      <p:cNvPicPr>
                        <a:picLocks noChangeAspect="1" noChangeArrowheads="1"/>
                      </p:cNvPicPr>
                      <p:nvPr/>
                    </p:nvPicPr>
                    <p:blipFill>
                      <a:blip r:embed="rId6"/>
                      <a:srcRect/>
                      <a:stretch>
                        <a:fillRect/>
                      </a:stretch>
                    </p:blipFill>
                    <p:spPr bwMode="auto">
                      <a:xfrm>
                        <a:off x="5220072" y="3789363"/>
                        <a:ext cx="1728192" cy="1919471"/>
                      </a:xfrm>
                      <a:prstGeom prst="rect">
                        <a:avLst/>
                      </a:prstGeom>
                      <a:solidFill>
                        <a:srgbClr val="FFFF00"/>
                      </a:solid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Calibri" pitchFamily="34" charset="0"/>
                <a:cs typeface="Calibri" pitchFamily="34" charset="0"/>
              </a:rPr>
              <a:t>Kokonaisheijastus valokuidussa</a:t>
            </a:r>
            <a:endParaRPr lang="fi-FI" dirty="0">
              <a:latin typeface="Calibri" pitchFamily="34" charset="0"/>
              <a:cs typeface="Calibri" pitchFamily="34" charset="0"/>
            </a:endParaRP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05" y="3789040"/>
            <a:ext cx="7813031"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772816"/>
            <a:ext cx="2855346" cy="188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022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Illuusio: silmää huijataan</a:t>
            </a:r>
            <a:br>
              <a:rPr lang="fi-FI" dirty="0" smtClean="0"/>
            </a:br>
            <a:r>
              <a:rPr lang="fi-FI" dirty="0" smtClean="0"/>
              <a:t>ihminen näkee kuvan, ei esinettä</a:t>
            </a:r>
            <a:endParaRPr lang="fi-FI" dirty="0"/>
          </a:p>
        </p:txBody>
      </p:sp>
      <p:pic>
        <p:nvPicPr>
          <p:cNvPr id="55298" name="Picture 2" descr="http://www.courses.physics.helsinki.fi/ope/opelab/12kokon/kivi_pohjass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74" y="2466600"/>
            <a:ext cx="4930601" cy="2546575"/>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http://www.courses.physics.helsinki.fi/ope/opelab/12kokon/kulmantaka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466600"/>
            <a:ext cx="2352675"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6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000" dirty="0" smtClean="0">
                <a:latin typeface="Calibri" pitchFamily="34" charset="0"/>
                <a:cs typeface="Calibri" pitchFamily="34" charset="0"/>
              </a:rPr>
              <a:t>Valo kulkee vinosti lasilevyn läpi</a:t>
            </a:r>
            <a:endParaRPr lang="fi-FI" sz="4000" dirty="0">
              <a:latin typeface="Calibri" pitchFamily="34" charset="0"/>
              <a:cs typeface="Calibri" pitchFamily="34" charset="0"/>
            </a:endParaRPr>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88840"/>
            <a:ext cx="4248471" cy="423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iruutu 2"/>
          <p:cNvSpPr txBox="1"/>
          <p:nvPr/>
        </p:nvSpPr>
        <p:spPr>
          <a:xfrm>
            <a:off x="5868144" y="2420888"/>
            <a:ext cx="1812932" cy="461665"/>
          </a:xfrm>
          <a:prstGeom prst="rect">
            <a:avLst/>
          </a:prstGeom>
          <a:noFill/>
        </p:spPr>
        <p:txBody>
          <a:bodyPr wrap="none" rtlCol="0">
            <a:spAutoFit/>
          </a:bodyPr>
          <a:lstStyle/>
          <a:p>
            <a:r>
              <a:rPr lang="fi-FI" sz="2400" dirty="0" smtClean="0">
                <a:latin typeface="Calibri" pitchFamily="34" charset="0"/>
                <a:cs typeface="Calibri" pitchFamily="34" charset="0"/>
              </a:rPr>
              <a:t>Suunta säilyy</a:t>
            </a:r>
            <a:endParaRPr lang="fi-FI" sz="2400" dirty="0">
              <a:latin typeface="Calibri" pitchFamily="34" charset="0"/>
              <a:cs typeface="Calibri" pitchFamily="34" charset="0"/>
            </a:endParaRPr>
          </a:p>
        </p:txBody>
      </p:sp>
    </p:spTree>
    <p:extLst>
      <p:ext uri="{BB962C8B-B14F-4D97-AF65-F5344CB8AC3E}">
        <p14:creationId xmlns:p14="http://schemas.microsoft.com/office/powerpoint/2010/main" val="3403666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i-FI"/>
              <a:t>Mitä valo on?</a:t>
            </a:r>
          </a:p>
        </p:txBody>
      </p:sp>
      <p:sp>
        <p:nvSpPr>
          <p:cNvPr id="10243" name="Rectangle 3"/>
          <p:cNvSpPr>
            <a:spLocks noGrp="1" noChangeArrowheads="1"/>
          </p:cNvSpPr>
          <p:nvPr>
            <p:ph type="body" idx="1"/>
          </p:nvPr>
        </p:nvSpPr>
        <p:spPr>
          <a:xfrm>
            <a:off x="457200" y="3213100"/>
            <a:ext cx="8229600" cy="2917825"/>
          </a:xfrm>
        </p:spPr>
        <p:txBody>
          <a:bodyPr/>
          <a:lstStyle/>
          <a:p>
            <a:pPr marL="344488" lvl="1" indent="0">
              <a:buNone/>
            </a:pPr>
            <a:r>
              <a:rPr lang="fi-FI" sz="2200" b="1" dirty="0"/>
              <a:t>Valo säteinä</a:t>
            </a:r>
          </a:p>
          <a:p>
            <a:pPr marL="671513" lvl="2" indent="0">
              <a:buNone/>
            </a:pPr>
            <a:r>
              <a:rPr lang="fi-FI" sz="2000" dirty="0" err="1" smtClean="0"/>
              <a:t>-Valo</a:t>
            </a:r>
            <a:r>
              <a:rPr lang="fi-FI" sz="2000" dirty="0" smtClean="0"/>
              <a:t> </a:t>
            </a:r>
            <a:r>
              <a:rPr lang="fi-FI" sz="2000" dirty="0"/>
              <a:t>on myös suorina linjoina kulkevia valonsäteitä.</a:t>
            </a:r>
          </a:p>
          <a:p>
            <a:pPr marL="671513" lvl="2" indent="0">
              <a:buNone/>
            </a:pPr>
            <a:r>
              <a:rPr lang="fi-FI" sz="2000" dirty="0" err="1" smtClean="0"/>
              <a:t>-Erilaisten</a:t>
            </a:r>
            <a:r>
              <a:rPr lang="fi-FI" sz="2000" dirty="0" smtClean="0"/>
              <a:t> </a:t>
            </a:r>
            <a:r>
              <a:rPr lang="fi-FI" sz="2000" dirty="0"/>
              <a:t>optisten laitteiden (linssit, peilit, kaukoputket ym.)  ymmärtäminen perustuu valon kuvaamiseen säteinä.</a:t>
            </a:r>
          </a:p>
          <a:p>
            <a:pPr marL="344488" lvl="1" indent="0">
              <a:buNone/>
            </a:pPr>
            <a:r>
              <a:rPr lang="fi-FI" sz="2200" b="1" dirty="0" smtClean="0"/>
              <a:t>Valo hiukkasina (Fotonimalli)</a:t>
            </a:r>
            <a:endParaRPr lang="fi-FI" sz="2200" b="1" dirty="0"/>
          </a:p>
          <a:p>
            <a:pPr marL="671513" lvl="2" indent="0">
              <a:buNone/>
            </a:pPr>
            <a:r>
              <a:rPr lang="fi-FI" sz="2000" dirty="0" err="1" smtClean="0"/>
              <a:t>-Kvanttifysiikka</a:t>
            </a:r>
            <a:r>
              <a:rPr lang="fi-FI" sz="2000" dirty="0" smtClean="0"/>
              <a:t> </a:t>
            </a:r>
            <a:r>
              <a:rPr lang="fi-FI" sz="2000" dirty="0"/>
              <a:t>ja </a:t>
            </a:r>
            <a:r>
              <a:rPr lang="fi-FI" sz="2000" dirty="0">
                <a:hlinkClick r:id="rId2"/>
              </a:rPr>
              <a:t>aalto-hiukkasdualismi</a:t>
            </a:r>
            <a:r>
              <a:rPr lang="fi-FI" sz="2000" dirty="0"/>
              <a:t>.</a:t>
            </a:r>
          </a:p>
          <a:p>
            <a:pPr marL="671513" lvl="2" indent="0">
              <a:buNone/>
            </a:pPr>
            <a:r>
              <a:rPr lang="fi-FI" sz="2000" dirty="0" err="1" smtClean="0"/>
              <a:t>-Valokvantit</a:t>
            </a:r>
            <a:r>
              <a:rPr lang="fi-FI" sz="2000" dirty="0" smtClean="0"/>
              <a:t> </a:t>
            </a:r>
            <a:r>
              <a:rPr lang="fi-FI" sz="2000" dirty="0"/>
              <a:t>eli fotonit (kurssi 8). </a:t>
            </a:r>
          </a:p>
        </p:txBody>
      </p:sp>
      <p:pic>
        <p:nvPicPr>
          <p:cNvPr id="10244" name="Picture 4"/>
          <p:cNvPicPr>
            <a:picLocks noChangeAspect="1" noChangeArrowheads="1"/>
          </p:cNvPicPr>
          <p:nvPr/>
        </p:nvPicPr>
        <p:blipFill>
          <a:blip r:embed="rId3">
            <a:lum bright="-18000" contrast="36000"/>
            <a:extLst>
              <a:ext uri="{28A0092B-C50C-407E-A947-70E740481C1C}">
                <a14:useLocalDpi xmlns:a14="http://schemas.microsoft.com/office/drawing/2010/main" val="0"/>
              </a:ext>
            </a:extLst>
          </a:blip>
          <a:srcRect r="1907"/>
          <a:stretch>
            <a:fillRect/>
          </a:stretch>
        </p:blipFill>
        <p:spPr bwMode="auto">
          <a:xfrm>
            <a:off x="2411413" y="1052513"/>
            <a:ext cx="3673475"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fi-FI"/>
              <a:t>Valon taittuminen prismassa</a:t>
            </a:r>
          </a:p>
        </p:txBody>
      </p:sp>
      <p:pic>
        <p:nvPicPr>
          <p:cNvPr id="21509" name="Picture 5" descr="ANd9GcT5eMTJE0yJSP9OTReFMB-_LXeaRNguKG4cUkZhcPAXxTMqW8qHm7D1DQ">
            <a:hlinkClick r:id="rId2"/>
          </p:cNvPr>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755650" y="1484313"/>
            <a:ext cx="2808288" cy="2808287"/>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ANd9GcRG-LQikomoIcsSTyzZs7Ztefsi8YhlY9IShOvq7ps-PiLTAZLd4oYT4w">
            <a:hlinkClick r:id="rId4"/>
          </p:cNvPr>
          <p:cNvPicPr>
            <a:picLocks noChangeAspect="1" noChangeArrowheads="1"/>
          </p:cNvPicPr>
          <p:nvPr/>
        </p:nvPicPr>
        <p:blipFill>
          <a:blip r:embed="rId5">
            <a:lum bright="12000" contrast="12000"/>
            <a:extLst>
              <a:ext uri="{28A0092B-C50C-407E-A947-70E740481C1C}">
                <a14:useLocalDpi xmlns:a14="http://schemas.microsoft.com/office/drawing/2010/main" val="0"/>
              </a:ext>
            </a:extLst>
          </a:blip>
          <a:srcRect/>
          <a:stretch>
            <a:fillRect/>
          </a:stretch>
        </p:blipFill>
        <p:spPr bwMode="auto">
          <a:xfrm>
            <a:off x="4140200" y="1484313"/>
            <a:ext cx="1863725" cy="2808287"/>
          </a:xfrm>
          <a:prstGeom prst="rect">
            <a:avLst/>
          </a:prstGeom>
          <a:noFill/>
          <a:extLst>
            <a:ext uri="{909E8E84-426E-40DD-AFC4-6F175D3DCCD1}">
              <a14:hiddenFill xmlns:a14="http://schemas.microsoft.com/office/drawing/2010/main">
                <a:solidFill>
                  <a:srgbClr val="FFFFFF"/>
                </a:solidFill>
              </a14:hiddenFill>
            </a:ext>
          </a:extLst>
        </p:spPr>
      </p:pic>
      <p:sp>
        <p:nvSpPr>
          <p:cNvPr id="21512" name="Rectangle 8"/>
          <p:cNvSpPr>
            <a:spLocks noGrp="1" noChangeArrowheads="1"/>
          </p:cNvSpPr>
          <p:nvPr>
            <p:ph type="body" idx="1"/>
          </p:nvPr>
        </p:nvSpPr>
        <p:spPr>
          <a:xfrm>
            <a:off x="457200" y="1600200"/>
            <a:ext cx="8363272" cy="4530725"/>
          </a:xfrm>
        </p:spPr>
        <p:txBody>
          <a:bodyPr/>
          <a:lstStyle/>
          <a:p>
            <a:endParaRPr lang="fi-FI" sz="2600" dirty="0"/>
          </a:p>
          <a:p>
            <a:endParaRPr lang="fi-FI" sz="2600" dirty="0"/>
          </a:p>
          <a:p>
            <a:endParaRPr lang="fi-FI" sz="2600" dirty="0"/>
          </a:p>
          <a:p>
            <a:endParaRPr lang="fi-FI" sz="2600" dirty="0"/>
          </a:p>
          <a:p>
            <a:endParaRPr lang="fi-FI" sz="2600" dirty="0"/>
          </a:p>
          <a:p>
            <a:endParaRPr lang="fi-FI" sz="2600" dirty="0"/>
          </a:p>
          <a:p>
            <a:r>
              <a:rPr lang="fi-FI" sz="2600" dirty="0" smtClean="0">
                <a:latin typeface="Calibri" pitchFamily="34" charset="0"/>
                <a:cs typeface="Calibri" pitchFamily="34" charset="0"/>
              </a:rPr>
              <a:t>Dispersio = taitekertoimen riippuvuus aallonpituudesta</a:t>
            </a:r>
            <a:endParaRPr lang="fi-FI" sz="2600" dirty="0">
              <a:latin typeface="Calibri" pitchFamily="34" charset="0"/>
              <a:cs typeface="Calibri" pitchFamily="34" charset="0"/>
            </a:endParaRPr>
          </a:p>
          <a:p>
            <a:r>
              <a:rPr lang="fi-FI" sz="2600" dirty="0">
                <a:latin typeface="Calibri" pitchFamily="34" charset="0"/>
                <a:cs typeface="Calibri" pitchFamily="34" charset="0"/>
              </a:rPr>
              <a:t>Valkoisessa valossa on kaikkia aallonpituuksia.</a:t>
            </a:r>
          </a:p>
          <a:p>
            <a:r>
              <a:rPr lang="fi-FI" sz="2600" dirty="0">
                <a:latin typeface="Calibri" pitchFamily="34" charset="0"/>
                <a:cs typeface="Calibri" pitchFamily="34" charset="0"/>
              </a:rPr>
              <a:t>Taitekerroin riippuu valon aallonpituudesta.</a:t>
            </a:r>
          </a:p>
        </p:txBody>
      </p:sp>
      <p:sp>
        <p:nvSpPr>
          <p:cNvPr id="21513" name="Text Box 9"/>
          <p:cNvSpPr txBox="1">
            <a:spLocks noChangeArrowheads="1"/>
          </p:cNvSpPr>
          <p:nvPr/>
        </p:nvSpPr>
        <p:spPr bwMode="auto">
          <a:xfrm>
            <a:off x="663575" y="6184900"/>
            <a:ext cx="808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t>Miksi esimerkiksi ikkunalasin läpi kulkenut valo ei ole hajaantunut eri väreihin?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i-FI"/>
              <a:t>Valon interferenssi</a:t>
            </a:r>
          </a:p>
        </p:txBody>
      </p:sp>
      <p:sp>
        <p:nvSpPr>
          <p:cNvPr id="23555" name="Rectangle 3"/>
          <p:cNvSpPr>
            <a:spLocks noGrp="1" noChangeArrowheads="1"/>
          </p:cNvSpPr>
          <p:nvPr>
            <p:ph type="body" idx="1"/>
          </p:nvPr>
        </p:nvSpPr>
        <p:spPr>
          <a:xfrm>
            <a:off x="395288" y="1268413"/>
            <a:ext cx="8229600" cy="2520950"/>
          </a:xfrm>
        </p:spPr>
        <p:txBody>
          <a:bodyPr/>
          <a:lstStyle/>
          <a:p>
            <a:pPr>
              <a:lnSpc>
                <a:spcPct val="80000"/>
              </a:lnSpc>
            </a:pPr>
            <a:r>
              <a:rPr lang="fi-FI" sz="2600" dirty="0">
                <a:latin typeface="Calibri" pitchFamily="34" charset="0"/>
                <a:cs typeface="Calibri" pitchFamily="34" charset="0"/>
              </a:rPr>
              <a:t>Saippuakuplat kimaltelevat eri väreissä, vaikka saippua on väritöntä.</a:t>
            </a:r>
          </a:p>
          <a:p>
            <a:pPr>
              <a:lnSpc>
                <a:spcPct val="80000"/>
              </a:lnSpc>
            </a:pPr>
            <a:r>
              <a:rPr lang="fi-FI" sz="2600" dirty="0">
                <a:latin typeface="Calibri" pitchFamily="34" charset="0"/>
                <a:cs typeface="Calibri" pitchFamily="34" charset="0"/>
              </a:rPr>
              <a:t>Cd- ja </a:t>
            </a:r>
            <a:r>
              <a:rPr lang="fi-FI" sz="2600" dirty="0" err="1">
                <a:latin typeface="Calibri" pitchFamily="34" charset="0"/>
                <a:cs typeface="Calibri" pitchFamily="34" charset="0"/>
              </a:rPr>
              <a:t>dvd-levyjen</a:t>
            </a:r>
            <a:r>
              <a:rPr lang="fi-FI" sz="2600" dirty="0">
                <a:latin typeface="Calibri" pitchFamily="34" charset="0"/>
                <a:cs typeface="Calibri" pitchFamily="34" charset="0"/>
              </a:rPr>
              <a:t> pinnalta heijastuva valo hajaantuu sateenkaaren väreihin.</a:t>
            </a:r>
          </a:p>
          <a:p>
            <a:pPr>
              <a:lnSpc>
                <a:spcPct val="80000"/>
              </a:lnSpc>
            </a:pPr>
            <a:r>
              <a:rPr lang="fi-FI" sz="2600" dirty="0">
                <a:latin typeface="Calibri" pitchFamily="34" charset="0"/>
                <a:cs typeface="Calibri" pitchFamily="34" charset="0"/>
              </a:rPr>
              <a:t>Valo heijastuu kahdesta päällekkäin olevasta pinnasta </a:t>
            </a:r>
            <a:r>
              <a:rPr lang="fi-FI" sz="2600" dirty="0">
                <a:latin typeface="Calibri" pitchFamily="34" charset="0"/>
                <a:cs typeface="Calibri" pitchFamily="34" charset="0"/>
                <a:sym typeface="Wingdings" pitchFamily="2" charset="2"/>
              </a:rPr>
              <a:t> heijastuneet valoaallot kulkevat eri pituisen matkan  heijastuneiden valoaaltojen välillä on vaihe-ero.</a:t>
            </a:r>
            <a:endParaRPr lang="fi-FI" sz="2600" dirty="0">
              <a:latin typeface="Calibri" pitchFamily="34" charset="0"/>
              <a:cs typeface="Calibri" pitchFamily="34" charset="0"/>
            </a:endParaRP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r="65233"/>
          <a:stretch>
            <a:fillRect/>
          </a:stretch>
        </p:blipFill>
        <p:spPr bwMode="auto">
          <a:xfrm>
            <a:off x="5364089" y="3645025"/>
            <a:ext cx="3096344" cy="252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800771"/>
            <a:ext cx="22320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iruutu 1"/>
          <p:cNvSpPr txBox="1"/>
          <p:nvPr/>
        </p:nvSpPr>
        <p:spPr>
          <a:xfrm>
            <a:off x="683568" y="5877272"/>
            <a:ext cx="5651227" cy="707886"/>
          </a:xfrm>
          <a:prstGeom prst="rect">
            <a:avLst/>
          </a:prstGeom>
          <a:noFill/>
        </p:spPr>
        <p:txBody>
          <a:bodyPr wrap="none" rtlCol="0">
            <a:spAutoFit/>
          </a:bodyPr>
          <a:lstStyle/>
          <a:p>
            <a:r>
              <a:rPr lang="fi-FI" sz="2000" dirty="0" smtClean="0">
                <a:latin typeface="Calibri" pitchFamily="34" charset="0"/>
                <a:cs typeface="Calibri" pitchFamily="34" charset="0"/>
              </a:rPr>
              <a:t>Se, mitkä värit vahvistuvat ja mitkä värit vaimenevat,</a:t>
            </a:r>
            <a:br>
              <a:rPr lang="fi-FI" sz="2000" dirty="0" smtClean="0">
                <a:latin typeface="Calibri" pitchFamily="34" charset="0"/>
                <a:cs typeface="Calibri" pitchFamily="34" charset="0"/>
              </a:rPr>
            </a:br>
            <a:r>
              <a:rPr lang="fi-FI" sz="2000" dirty="0" smtClean="0">
                <a:latin typeface="Calibri" pitchFamily="34" charset="0"/>
                <a:cs typeface="Calibri" pitchFamily="34" charset="0"/>
              </a:rPr>
              <a:t>riippuu kalvon paksuudesta ja heijastuskulmasta</a:t>
            </a:r>
            <a:endParaRPr lang="fi-FI"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fi-FI"/>
              <a:t>Diffraktio</a:t>
            </a:r>
          </a:p>
        </p:txBody>
      </p:sp>
      <p:sp>
        <p:nvSpPr>
          <p:cNvPr id="24579" name="Rectangle 3"/>
          <p:cNvSpPr>
            <a:spLocks noGrp="1" noChangeArrowheads="1"/>
          </p:cNvSpPr>
          <p:nvPr>
            <p:ph type="body" idx="1"/>
          </p:nvPr>
        </p:nvSpPr>
        <p:spPr>
          <a:xfrm>
            <a:off x="457200" y="1600200"/>
            <a:ext cx="8229600" cy="5068888"/>
          </a:xfrm>
        </p:spPr>
        <p:txBody>
          <a:bodyPr/>
          <a:lstStyle/>
          <a:p>
            <a:pPr>
              <a:lnSpc>
                <a:spcPct val="90000"/>
              </a:lnSpc>
            </a:pPr>
            <a:r>
              <a:rPr lang="fi-FI" sz="2400"/>
              <a:t>Valon kulkiessa kapean raon ohi, nähdään varjostimella sarja tummia ja vaaleita kohtia.</a:t>
            </a:r>
          </a:p>
          <a:p>
            <a:pPr>
              <a:lnSpc>
                <a:spcPct val="90000"/>
              </a:lnSpc>
            </a:pPr>
            <a:r>
              <a:rPr lang="fi-FI" sz="2400"/>
              <a:t>Ilmiön aiheuttaa esteen vaikutus aallon muotoihin:</a:t>
            </a:r>
          </a:p>
          <a:p>
            <a:pPr>
              <a:lnSpc>
                <a:spcPct val="90000"/>
              </a:lnSpc>
            </a:pPr>
            <a:endParaRPr lang="fi-FI" sz="2400"/>
          </a:p>
          <a:p>
            <a:pPr>
              <a:lnSpc>
                <a:spcPct val="90000"/>
              </a:lnSpc>
            </a:pPr>
            <a:endParaRPr lang="fi-FI"/>
          </a:p>
          <a:p>
            <a:pPr>
              <a:lnSpc>
                <a:spcPct val="90000"/>
              </a:lnSpc>
            </a:pPr>
            <a:endParaRPr lang="fi-FI"/>
          </a:p>
          <a:p>
            <a:pPr>
              <a:lnSpc>
                <a:spcPct val="90000"/>
              </a:lnSpc>
            </a:pPr>
            <a:endParaRPr lang="fi-FI"/>
          </a:p>
          <a:p>
            <a:pPr>
              <a:lnSpc>
                <a:spcPct val="90000"/>
              </a:lnSpc>
            </a:pPr>
            <a:endParaRPr lang="fi-FI" sz="2400"/>
          </a:p>
          <a:p>
            <a:pPr>
              <a:lnSpc>
                <a:spcPct val="90000"/>
              </a:lnSpc>
            </a:pPr>
            <a:endParaRPr lang="fi-FI" sz="2400"/>
          </a:p>
          <a:p>
            <a:pPr>
              <a:lnSpc>
                <a:spcPct val="90000"/>
              </a:lnSpc>
            </a:pPr>
            <a:r>
              <a:rPr lang="fi-FI" sz="2400">
                <a:hlinkClick r:id="rId2"/>
              </a:rPr>
              <a:t>Diffraktio kapeassa raossa ja kaksoisraossa</a:t>
            </a:r>
            <a:r>
              <a:rPr lang="fi-FI" sz="2400"/>
              <a:t>.</a:t>
            </a:r>
          </a:p>
          <a:p>
            <a:pPr>
              <a:lnSpc>
                <a:spcPct val="90000"/>
              </a:lnSpc>
            </a:pPr>
            <a:r>
              <a:rPr lang="fi-FI" sz="2400">
                <a:hlinkClick r:id="rId3"/>
              </a:rPr>
              <a:t>Diffraktio hilassa</a:t>
            </a:r>
            <a:endParaRPr lang="fi-FI" sz="2400"/>
          </a:p>
        </p:txBody>
      </p:sp>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997200"/>
            <a:ext cx="149701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5">
            <a:lum bright="-12000" contrast="30000"/>
            <a:extLst>
              <a:ext uri="{28A0092B-C50C-407E-A947-70E740481C1C}">
                <a14:useLocalDpi xmlns:a14="http://schemas.microsoft.com/office/drawing/2010/main" val="0"/>
              </a:ext>
            </a:extLst>
          </a:blip>
          <a:srcRect l="58388" t="49455" r="1140"/>
          <a:stretch>
            <a:fillRect/>
          </a:stretch>
        </p:blipFill>
        <p:spPr bwMode="auto">
          <a:xfrm>
            <a:off x="2987675" y="3141663"/>
            <a:ext cx="2592388"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2924175"/>
            <a:ext cx="2663825"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6" name="Rectangle 6"/>
          <p:cNvSpPr>
            <a:spLocks noChangeArrowheads="1"/>
          </p:cNvSpPr>
          <p:nvPr/>
        </p:nvSpPr>
        <p:spPr bwMode="auto">
          <a:xfrm>
            <a:off x="1403350" y="2565400"/>
            <a:ext cx="2376488" cy="719138"/>
          </a:xfrm>
          <a:prstGeom prst="rect">
            <a:avLst/>
          </a:prstGeom>
          <a:solidFill>
            <a:srgbClr val="E7EC0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5602" name="Rectangle 2"/>
          <p:cNvSpPr>
            <a:spLocks noGrp="1" noChangeArrowheads="1"/>
          </p:cNvSpPr>
          <p:nvPr>
            <p:ph type="title"/>
          </p:nvPr>
        </p:nvSpPr>
        <p:spPr/>
        <p:txBody>
          <a:bodyPr/>
          <a:lstStyle/>
          <a:p>
            <a:r>
              <a:rPr lang="fi-FI"/>
              <a:t>Diffraktio</a:t>
            </a:r>
          </a:p>
        </p:txBody>
      </p:sp>
      <p:sp>
        <p:nvSpPr>
          <p:cNvPr id="25603" name="Rectangle 3"/>
          <p:cNvSpPr>
            <a:spLocks noGrp="1" noChangeArrowheads="1"/>
          </p:cNvSpPr>
          <p:nvPr>
            <p:ph type="body" sz="half" idx="1"/>
          </p:nvPr>
        </p:nvSpPr>
        <p:spPr>
          <a:xfrm>
            <a:off x="457200" y="1600200"/>
            <a:ext cx="7715250" cy="4530725"/>
          </a:xfrm>
        </p:spPr>
        <p:txBody>
          <a:bodyPr/>
          <a:lstStyle/>
          <a:p>
            <a:r>
              <a:rPr lang="fi-FI" sz="2600"/>
              <a:t>Kuinka voidaan määrittää paikat, joihin valoisa kohta syntyy?</a:t>
            </a:r>
          </a:p>
        </p:txBody>
      </p:sp>
      <p:graphicFrame>
        <p:nvGraphicFramePr>
          <p:cNvPr id="25604" name="Object 4"/>
          <p:cNvGraphicFramePr>
            <a:graphicFrameLocks noGrp="1" noChangeAspect="1"/>
          </p:cNvGraphicFramePr>
          <p:nvPr>
            <p:ph sz="half" idx="2"/>
          </p:nvPr>
        </p:nvGraphicFramePr>
        <p:xfrm>
          <a:off x="1476375" y="2636838"/>
          <a:ext cx="5183188" cy="584200"/>
        </p:xfrm>
        <a:graphic>
          <a:graphicData uri="http://schemas.openxmlformats.org/presentationml/2006/ole">
            <mc:AlternateContent xmlns:mc="http://schemas.openxmlformats.org/markup-compatibility/2006">
              <mc:Choice xmlns:v="urn:schemas-microsoft-com:vml" Requires="v">
                <p:oleObj spid="_x0000_s25657" name="Kaava" r:id="rId3" imgW="1803240" imgH="203040" progId="Equation.3">
                  <p:embed/>
                </p:oleObj>
              </mc:Choice>
              <mc:Fallback>
                <p:oleObj name="Kaava" r:id="rId3" imgW="180324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636838"/>
                        <a:ext cx="5183188"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7" name="Text Box 7"/>
          <p:cNvSpPr txBox="1">
            <a:spLocks noChangeArrowheads="1"/>
          </p:cNvSpPr>
          <p:nvPr/>
        </p:nvSpPr>
        <p:spPr bwMode="auto">
          <a:xfrm>
            <a:off x="1311275" y="3521075"/>
            <a:ext cx="3227388"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t>d = Rakojen välimatka</a:t>
            </a:r>
          </a:p>
          <a:p>
            <a:r>
              <a:rPr lang="el-GR">
                <a:cs typeface="Arial" charset="0"/>
              </a:rPr>
              <a:t>α</a:t>
            </a:r>
            <a:r>
              <a:rPr lang="fi-FI">
                <a:cs typeface="Arial" charset="0"/>
              </a:rPr>
              <a:t> = taipumiskulma</a:t>
            </a:r>
          </a:p>
          <a:p>
            <a:r>
              <a:rPr lang="el-GR">
                <a:latin typeface="Times New Roman" pitchFamily="18" charset="0"/>
                <a:cs typeface="Times New Roman" pitchFamily="18" charset="0"/>
              </a:rPr>
              <a:t>λ</a:t>
            </a:r>
            <a:r>
              <a:rPr lang="fi-FI">
                <a:latin typeface="Times New Roman" pitchFamily="18" charset="0"/>
                <a:cs typeface="Times New Roman" pitchFamily="18" charset="0"/>
              </a:rPr>
              <a:t> = aallonpituus</a:t>
            </a:r>
          </a:p>
          <a:p>
            <a:r>
              <a:rPr lang="fi-FI">
                <a:latin typeface="Times New Roman" pitchFamily="18" charset="0"/>
                <a:cs typeface="Times New Roman" pitchFamily="18" charset="0"/>
              </a:rPr>
              <a:t>k = valoisan kohdan kertaluokka.</a:t>
            </a:r>
          </a:p>
          <a:p>
            <a:endParaRPr lang="el-G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4" name="Rectangle 6"/>
          <p:cNvSpPr>
            <a:spLocks noChangeArrowheads="1"/>
          </p:cNvSpPr>
          <p:nvPr/>
        </p:nvSpPr>
        <p:spPr bwMode="auto">
          <a:xfrm>
            <a:off x="900113" y="4076700"/>
            <a:ext cx="2376487" cy="720725"/>
          </a:xfrm>
          <a:prstGeom prst="rect">
            <a:avLst/>
          </a:prstGeom>
          <a:solidFill>
            <a:srgbClr val="E7EC0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7650" name="Rectangle 2"/>
          <p:cNvSpPr>
            <a:spLocks noGrp="1" noChangeArrowheads="1"/>
          </p:cNvSpPr>
          <p:nvPr>
            <p:ph type="title"/>
          </p:nvPr>
        </p:nvSpPr>
        <p:spPr/>
        <p:txBody>
          <a:bodyPr/>
          <a:lstStyle/>
          <a:p>
            <a:r>
              <a:rPr lang="fi-FI"/>
              <a:t>Valon diffraktio hilassa</a:t>
            </a:r>
          </a:p>
        </p:txBody>
      </p:sp>
      <p:sp>
        <p:nvSpPr>
          <p:cNvPr id="27651" name="Rectangle 3"/>
          <p:cNvSpPr>
            <a:spLocks noGrp="1" noChangeArrowheads="1"/>
          </p:cNvSpPr>
          <p:nvPr>
            <p:ph type="body" sz="half" idx="1"/>
          </p:nvPr>
        </p:nvSpPr>
        <p:spPr>
          <a:xfrm>
            <a:off x="457200" y="1600200"/>
            <a:ext cx="8147050" cy="4530725"/>
          </a:xfrm>
        </p:spPr>
        <p:txBody>
          <a:bodyPr/>
          <a:lstStyle/>
          <a:p>
            <a:r>
              <a:rPr lang="fi-FI" sz="2600"/>
              <a:t>Hila = Levy, jossa on yhdensuuntaisia ja toisistaan yhtä etäällä olevia rakoja.</a:t>
            </a:r>
          </a:p>
          <a:p>
            <a:r>
              <a:rPr lang="fi-FI" sz="2600"/>
              <a:t>Hilavakio, d = Vierekkäisten rakojen välimatka.</a:t>
            </a:r>
          </a:p>
          <a:p>
            <a:r>
              <a:rPr lang="fi-FI" sz="2600"/>
              <a:t>Kun hilavakio pienenee </a:t>
            </a:r>
            <a:r>
              <a:rPr lang="fi-FI" sz="2600">
                <a:sym typeface="Wingdings" pitchFamily="2" charset="2"/>
              </a:rPr>
              <a:t> Diffraktiokuvio pienenee.</a:t>
            </a:r>
          </a:p>
          <a:p>
            <a:r>
              <a:rPr lang="fi-FI" sz="2600">
                <a:sym typeface="Wingdings" pitchFamily="2" charset="2"/>
              </a:rPr>
              <a:t>Valon taipuminen hilassa:</a:t>
            </a:r>
            <a:endParaRPr lang="fi-FI" sz="2600"/>
          </a:p>
        </p:txBody>
      </p:sp>
      <p:graphicFrame>
        <p:nvGraphicFramePr>
          <p:cNvPr id="27652" name="Object 4"/>
          <p:cNvGraphicFramePr>
            <a:graphicFrameLocks noGrp="1" noChangeAspect="1"/>
          </p:cNvGraphicFramePr>
          <p:nvPr>
            <p:ph sz="half" idx="2"/>
          </p:nvPr>
        </p:nvGraphicFramePr>
        <p:xfrm>
          <a:off x="1042988" y="4149725"/>
          <a:ext cx="5041900" cy="568325"/>
        </p:xfrm>
        <a:graphic>
          <a:graphicData uri="http://schemas.openxmlformats.org/presentationml/2006/ole">
            <mc:AlternateContent xmlns:mc="http://schemas.openxmlformats.org/markup-compatibility/2006">
              <mc:Choice xmlns:v="urn:schemas-microsoft-com:vml" Requires="v">
                <p:oleObj spid="_x0000_s27704" name="Kaava" r:id="rId3" imgW="1803240" imgH="203040" progId="Equation.3">
                  <p:embed/>
                </p:oleObj>
              </mc:Choice>
              <mc:Fallback>
                <p:oleObj name="Kaava" r:id="rId3" imgW="180324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149725"/>
                        <a:ext cx="5041900"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fi-FI"/>
              <a:t>Polarisaatio</a:t>
            </a:r>
          </a:p>
        </p:txBody>
      </p:sp>
      <p:sp>
        <p:nvSpPr>
          <p:cNvPr id="29699" name="Rectangle 3"/>
          <p:cNvSpPr>
            <a:spLocks noGrp="1" noChangeArrowheads="1"/>
          </p:cNvSpPr>
          <p:nvPr>
            <p:ph type="body" idx="1"/>
          </p:nvPr>
        </p:nvSpPr>
        <p:spPr>
          <a:xfrm>
            <a:off x="250825" y="1268413"/>
            <a:ext cx="8893175" cy="4862512"/>
          </a:xfrm>
        </p:spPr>
        <p:txBody>
          <a:bodyPr/>
          <a:lstStyle/>
          <a:p>
            <a:pPr>
              <a:lnSpc>
                <a:spcPct val="90000"/>
              </a:lnSpc>
            </a:pPr>
            <a:r>
              <a:rPr lang="fi-FI" sz="2400"/>
              <a:t>Valo on poikittaista aaltoliikettä, jossa </a:t>
            </a:r>
            <a:r>
              <a:rPr lang="fi-FI" sz="2400" u="sng"/>
              <a:t>sähkökenttä värähtelee kohtisuorasti etenemissuuntaa vastaan</a:t>
            </a:r>
            <a:r>
              <a:rPr lang="fi-FI" sz="2400"/>
              <a:t>. Tämä värähtely tapahtuu tavallisesti jopa kaikissa etenemissuuntaa vastaan kohtisuorissa suunnissa. </a:t>
            </a:r>
          </a:p>
          <a:p>
            <a:pPr>
              <a:lnSpc>
                <a:spcPct val="90000"/>
              </a:lnSpc>
            </a:pPr>
            <a:r>
              <a:rPr lang="fi-FI" sz="2400"/>
              <a:t>Jos osa näistä suunnista puuttuu valosta, valo on </a:t>
            </a:r>
            <a:r>
              <a:rPr lang="fi-FI" sz="2400" u="sng"/>
              <a:t>polarisoitunutta</a:t>
            </a:r>
            <a:r>
              <a:rPr lang="fi-FI" sz="2400"/>
              <a:t>. </a:t>
            </a:r>
          </a:p>
          <a:p>
            <a:pPr>
              <a:lnSpc>
                <a:spcPct val="90000"/>
              </a:lnSpc>
            </a:pPr>
            <a:r>
              <a:rPr lang="fi-FI" sz="2400" u="sng"/>
              <a:t>Täysin polarisoitunut</a:t>
            </a:r>
            <a:r>
              <a:rPr lang="fi-FI" sz="2400"/>
              <a:t> on valo, jos siinä sähkökenttä värähtelee </a:t>
            </a:r>
            <a:r>
              <a:rPr lang="fi-FI" sz="2400" u="sng"/>
              <a:t>vain yhdessä</a:t>
            </a:r>
            <a:r>
              <a:rPr lang="fi-FI" sz="2400"/>
              <a:t> etenemissuuntaa vastaan kohtisuorassa suunnassa.</a:t>
            </a:r>
          </a:p>
          <a:p>
            <a:pPr>
              <a:lnSpc>
                <a:spcPct val="90000"/>
              </a:lnSpc>
            </a:pPr>
            <a:r>
              <a:rPr lang="fi-FI" sz="2400"/>
              <a:t>Täysin polarisoitunutta valoa syntyy, kun</a:t>
            </a:r>
            <a:br>
              <a:rPr lang="fi-FI" sz="2400"/>
            </a:br>
            <a:r>
              <a:rPr lang="fi-FI" sz="2400"/>
              <a:t>1) valo kulkee polarisaatiolevyn läpi. (esim. aurinkolasit)</a:t>
            </a:r>
            <a:br>
              <a:rPr lang="fi-FI" sz="2400"/>
            </a:br>
            <a:r>
              <a:rPr lang="fi-FI" sz="2400"/>
              <a:t>2) valo heijastuu siten, että heijastuneen ja taittuneen säteen välinen kulma on suora. (Brewsterin laki)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i-FI"/>
              <a:t>Polarisaatio polarisaatiolevyssä</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052513"/>
            <a:ext cx="8442325" cy="291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Text Box 5"/>
          <p:cNvSpPr txBox="1">
            <a:spLocks noChangeArrowheads="1"/>
          </p:cNvSpPr>
          <p:nvPr/>
        </p:nvSpPr>
        <p:spPr bwMode="auto">
          <a:xfrm>
            <a:off x="179388" y="3716338"/>
            <a:ext cx="87312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t>Valo polarisoituu lineaarisesti, kun se kulkee sopivasti materiaalista valistetun levyn, </a:t>
            </a:r>
          </a:p>
          <a:p>
            <a:r>
              <a:rPr lang="fi-FI"/>
              <a:t>polarisaattorin, läpi. Vain tietynsuuntainen värähtely läpäisee polarisaattorin lähes </a:t>
            </a:r>
          </a:p>
          <a:p>
            <a:r>
              <a:rPr lang="fi-FI"/>
              <a:t>täysin ja muissa suunnissa värähtely vaimenee käytännöllisesti katsoen kokonaan. </a:t>
            </a:r>
          </a:p>
          <a:p>
            <a:r>
              <a:rPr lang="fi-FI"/>
              <a:t>Polarisaattorin läpäisyakseliksi sanotaan suuntaa, jossa tapahtuvan värähtelyn</a:t>
            </a:r>
          </a:p>
          <a:p>
            <a:r>
              <a:rPr lang="fi-FI"/>
              <a:t>polarisaattori päästää lävitseen </a:t>
            </a:r>
          </a:p>
        </p:txBody>
      </p:sp>
      <p:sp>
        <p:nvSpPr>
          <p:cNvPr id="30726" name="Text Box 6"/>
          <p:cNvSpPr txBox="1">
            <a:spLocks noChangeArrowheads="1"/>
          </p:cNvSpPr>
          <p:nvPr/>
        </p:nvSpPr>
        <p:spPr bwMode="auto">
          <a:xfrm>
            <a:off x="179388" y="5229225"/>
            <a:ext cx="8058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t>Valon polarisaatiota voidaan tutkia kahden peräkkäisen polarisaattorin avulla. </a:t>
            </a:r>
          </a:p>
          <a:p>
            <a:r>
              <a:rPr lang="fi-FI"/>
              <a:t>Jos polarisaattorien läpäisyakselit ovat toisiaan vastaan kohtisuorassa, </a:t>
            </a:r>
          </a:p>
          <a:p>
            <a:r>
              <a:rPr lang="fi-FI"/>
              <a:t>systeemi ei läpäise valoa.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52" name="Rectangle 8"/>
          <p:cNvSpPr>
            <a:spLocks noGrp="1" noChangeArrowheads="1"/>
          </p:cNvSpPr>
          <p:nvPr>
            <p:ph type="title"/>
          </p:nvPr>
        </p:nvSpPr>
        <p:spPr/>
        <p:txBody>
          <a:bodyPr/>
          <a:lstStyle/>
          <a:p>
            <a:r>
              <a:rPr lang="fi-FI" dirty="0" smtClean="0"/>
              <a:t>Polarisaatio: </a:t>
            </a:r>
            <a:r>
              <a:rPr lang="fi-FI" dirty="0" err="1" smtClean="0"/>
              <a:t>Brewsterin</a:t>
            </a:r>
            <a:r>
              <a:rPr lang="fi-FI" dirty="0" smtClean="0"/>
              <a:t> </a:t>
            </a:r>
            <a:r>
              <a:rPr lang="fi-FI" dirty="0"/>
              <a:t>laki</a:t>
            </a:r>
          </a:p>
        </p:txBody>
      </p:sp>
      <p:sp>
        <p:nvSpPr>
          <p:cNvPr id="31754" name="Rectangle 10"/>
          <p:cNvSpPr>
            <a:spLocks noGrp="1" noChangeArrowheads="1"/>
          </p:cNvSpPr>
          <p:nvPr>
            <p:ph type="body" sz="half" idx="2"/>
          </p:nvPr>
        </p:nvSpPr>
        <p:spPr>
          <a:xfrm>
            <a:off x="4140200" y="1600200"/>
            <a:ext cx="4824413" cy="4530725"/>
          </a:xfrm>
        </p:spPr>
        <p:txBody>
          <a:bodyPr/>
          <a:lstStyle/>
          <a:p>
            <a:r>
              <a:rPr lang="fi-FI" sz="2400"/>
              <a:t>Heijastunut valo on täysin polarisoitunut heijastavan pinnan suuntaisesti, kun heijastuneen ja taittuneen valonsäteen välinen kulma on suora. </a:t>
            </a:r>
            <a:r>
              <a:rPr lang="fi-FI" sz="2400">
                <a:sym typeface="Wingdings" pitchFamily="2" charset="2"/>
              </a:rPr>
              <a:t> Brewsterin laki:</a:t>
            </a:r>
            <a:r>
              <a:rPr lang="fi-FI" sz="2600"/>
              <a:t> </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28775"/>
            <a:ext cx="4392612"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1755" name="Object 11"/>
          <p:cNvGraphicFramePr>
            <a:graphicFrameLocks noGrp="1" noChangeAspect="1"/>
          </p:cNvGraphicFramePr>
          <p:nvPr>
            <p:ph sz="half" idx="1"/>
          </p:nvPr>
        </p:nvGraphicFramePr>
        <p:xfrm>
          <a:off x="5292725" y="4149725"/>
          <a:ext cx="2016125" cy="1293813"/>
        </p:xfrm>
        <a:graphic>
          <a:graphicData uri="http://schemas.openxmlformats.org/presentationml/2006/ole">
            <mc:AlternateContent xmlns:mc="http://schemas.openxmlformats.org/markup-compatibility/2006">
              <mc:Choice xmlns:v="urn:schemas-microsoft-com:vml" Requires="v">
                <p:oleObj spid="_x0000_s31807" name="Kaava" r:id="rId4" imgW="672840" imgH="431640" progId="Equation.3">
                  <p:embed/>
                </p:oleObj>
              </mc:Choice>
              <mc:Fallback>
                <p:oleObj name="Kaava" r:id="rId4" imgW="672840" imgH="43164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4149725"/>
                        <a:ext cx="2016125" cy="1293813"/>
                      </a:xfrm>
                      <a:prstGeom prst="rect">
                        <a:avLst/>
                      </a:prstGeom>
                      <a:solidFill>
                        <a:srgbClr val="E7EC0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1036638" y="2251075"/>
            <a:ext cx="2870200" cy="1588"/>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3075" name="AutoShape 3"/>
          <p:cNvSpPr>
            <a:spLocks noChangeArrowheads="1"/>
          </p:cNvSpPr>
          <p:nvPr/>
        </p:nvSpPr>
        <p:spPr bwMode="auto">
          <a:xfrm>
            <a:off x="1036638" y="2251075"/>
            <a:ext cx="2870200" cy="152400"/>
          </a:xfrm>
          <a:prstGeom prst="roundRect">
            <a:avLst>
              <a:gd name="adj" fmla="val 1042"/>
            </a:avLst>
          </a:pr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i-FI" smtClean="0">
              <a:solidFill>
                <a:srgbClr val="000000"/>
              </a:solidFill>
            </a:endParaRPr>
          </a:p>
        </p:txBody>
      </p:sp>
      <p:sp>
        <p:nvSpPr>
          <p:cNvPr id="3076" name="Line 4"/>
          <p:cNvSpPr>
            <a:spLocks noChangeShapeType="1"/>
          </p:cNvSpPr>
          <p:nvPr/>
        </p:nvSpPr>
        <p:spPr bwMode="auto">
          <a:xfrm flipV="1">
            <a:off x="2465388" y="952500"/>
            <a:ext cx="1587" cy="1682750"/>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grpSp>
        <p:nvGrpSpPr>
          <p:cNvPr id="3077" name="Group 5"/>
          <p:cNvGrpSpPr>
            <a:grpSpLocks/>
          </p:cNvGrpSpPr>
          <p:nvPr/>
        </p:nvGrpSpPr>
        <p:grpSpPr bwMode="auto">
          <a:xfrm>
            <a:off x="1338263" y="1258888"/>
            <a:ext cx="1130300" cy="990600"/>
            <a:chOff x="843" y="793"/>
            <a:chExt cx="712" cy="624"/>
          </a:xfrm>
        </p:grpSpPr>
        <p:sp>
          <p:nvSpPr>
            <p:cNvPr id="3078" name="Line 6"/>
            <p:cNvSpPr>
              <a:spLocks noChangeShapeType="1"/>
            </p:cNvSpPr>
            <p:nvPr/>
          </p:nvSpPr>
          <p:spPr bwMode="auto">
            <a:xfrm>
              <a:off x="843" y="793"/>
              <a:ext cx="713" cy="625"/>
            </a:xfrm>
            <a:prstGeom prst="line">
              <a:avLst/>
            </a:prstGeom>
            <a:noFill/>
            <a:ln w="28440">
              <a:solidFill>
                <a:srgbClr val="FF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3079" name="Line 7"/>
            <p:cNvSpPr>
              <a:spLocks noChangeShapeType="1"/>
            </p:cNvSpPr>
            <p:nvPr/>
          </p:nvSpPr>
          <p:spPr bwMode="auto">
            <a:xfrm>
              <a:off x="1176" y="1081"/>
              <a:ext cx="48" cy="48"/>
            </a:xfrm>
            <a:prstGeom prst="line">
              <a:avLst/>
            </a:prstGeom>
            <a:noFill/>
            <a:ln w="2844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grpSp>
      <p:grpSp>
        <p:nvGrpSpPr>
          <p:cNvPr id="3080" name="Group 8"/>
          <p:cNvGrpSpPr>
            <a:grpSpLocks/>
          </p:cNvGrpSpPr>
          <p:nvPr/>
        </p:nvGrpSpPr>
        <p:grpSpPr bwMode="auto">
          <a:xfrm>
            <a:off x="2470150" y="1258888"/>
            <a:ext cx="1131888" cy="990600"/>
            <a:chOff x="1556" y="793"/>
            <a:chExt cx="713" cy="624"/>
          </a:xfrm>
        </p:grpSpPr>
        <p:sp>
          <p:nvSpPr>
            <p:cNvPr id="3081" name="Line 9"/>
            <p:cNvSpPr>
              <a:spLocks noChangeShapeType="1"/>
            </p:cNvSpPr>
            <p:nvPr/>
          </p:nvSpPr>
          <p:spPr bwMode="auto">
            <a:xfrm flipV="1">
              <a:off x="1556" y="792"/>
              <a:ext cx="714" cy="627"/>
            </a:xfrm>
            <a:prstGeom prst="line">
              <a:avLst/>
            </a:prstGeom>
            <a:noFill/>
            <a:ln w="28440">
              <a:solidFill>
                <a:srgbClr val="FF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3082" name="Line 10"/>
            <p:cNvSpPr>
              <a:spLocks noChangeShapeType="1"/>
            </p:cNvSpPr>
            <p:nvPr/>
          </p:nvSpPr>
          <p:spPr bwMode="auto">
            <a:xfrm flipV="1">
              <a:off x="1889" y="1081"/>
              <a:ext cx="48" cy="50"/>
            </a:xfrm>
            <a:prstGeom prst="line">
              <a:avLst/>
            </a:prstGeom>
            <a:noFill/>
            <a:ln w="2844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grpSp>
      <p:graphicFrame>
        <p:nvGraphicFramePr>
          <p:cNvPr id="3083" name="Object 11"/>
          <p:cNvGraphicFramePr>
            <a:graphicFrameLocks noChangeAspect="1"/>
          </p:cNvGraphicFramePr>
          <p:nvPr/>
        </p:nvGraphicFramePr>
        <p:xfrm>
          <a:off x="2120900" y="1660525"/>
          <a:ext cx="209550" cy="211138"/>
        </p:xfrm>
        <a:graphic>
          <a:graphicData uri="http://schemas.openxmlformats.org/presentationml/2006/ole">
            <mc:AlternateContent xmlns:mc="http://schemas.openxmlformats.org/markup-compatibility/2006">
              <mc:Choice xmlns:v="urn:schemas-microsoft-com:vml" Requires="v">
                <p:oleObj spid="_x0000_s35413" r:id="rId4" imgW="3352680" imgH="3352680" progId="">
                  <p:embed/>
                </p:oleObj>
              </mc:Choice>
              <mc:Fallback>
                <p:oleObj r:id="rId4" imgW="3352680" imgH="3352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900" y="1660525"/>
                        <a:ext cx="209550" cy="2111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084" name="Object 12"/>
          <p:cNvGraphicFramePr>
            <a:graphicFrameLocks noChangeAspect="1"/>
          </p:cNvGraphicFramePr>
          <p:nvPr/>
        </p:nvGraphicFramePr>
        <p:xfrm>
          <a:off x="2522538" y="1592263"/>
          <a:ext cx="227012" cy="307975"/>
        </p:xfrm>
        <a:graphic>
          <a:graphicData uri="http://schemas.openxmlformats.org/presentationml/2006/ole">
            <mc:AlternateContent xmlns:mc="http://schemas.openxmlformats.org/markup-compatibility/2006">
              <mc:Choice xmlns:v="urn:schemas-microsoft-com:vml" Requires="v">
                <p:oleObj spid="_x0000_s35414" r:id="rId6" imgW="3657600" imgH="4876920" progId="">
                  <p:embed/>
                </p:oleObj>
              </mc:Choice>
              <mc:Fallback>
                <p:oleObj r:id="rId6" imgW="3657600" imgH="48769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2538" y="1592263"/>
                        <a:ext cx="227012" cy="3079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085" name="Object 13"/>
          <p:cNvGraphicFramePr>
            <a:graphicFrameLocks noChangeAspect="1"/>
          </p:cNvGraphicFramePr>
          <p:nvPr/>
        </p:nvGraphicFramePr>
        <p:xfrm>
          <a:off x="2165350" y="2632075"/>
          <a:ext cx="608013" cy="306388"/>
        </p:xfrm>
        <a:graphic>
          <a:graphicData uri="http://schemas.openxmlformats.org/presentationml/2006/ole">
            <mc:AlternateContent xmlns:mc="http://schemas.openxmlformats.org/markup-compatibility/2006">
              <mc:Choice xmlns:v="urn:schemas-microsoft-com:vml" Requires="v">
                <p:oleObj spid="_x0000_s35415" r:id="rId8" imgW="9753480" imgH="4876920" progId="">
                  <p:embed/>
                </p:oleObj>
              </mc:Choice>
              <mc:Fallback>
                <p:oleObj r:id="rId8" imgW="9753480" imgH="48769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5350" y="2632075"/>
                        <a:ext cx="608013" cy="3063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86" name="Text Box 14"/>
          <p:cNvSpPr txBox="1">
            <a:spLocks noChangeArrowheads="1"/>
          </p:cNvSpPr>
          <p:nvPr/>
        </p:nvSpPr>
        <p:spPr bwMode="auto">
          <a:xfrm>
            <a:off x="808038" y="495300"/>
            <a:ext cx="196532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nSpc>
                <a:spcPct val="93000"/>
              </a:lnSpc>
              <a:spcBef>
                <a:spcPts val="1125"/>
              </a:spcBef>
              <a:buClr>
                <a:srgbClr val="000000"/>
              </a:buClr>
              <a:buSzPct val="100000"/>
              <a:buFont typeface="Arial" charset="0"/>
              <a:buNone/>
            </a:pPr>
            <a:r>
              <a:rPr lang="en-GB" b="1" smtClean="0">
                <a:solidFill>
                  <a:srgbClr val="000000"/>
                </a:solidFill>
              </a:rPr>
              <a:t>Valon heijastuminen:</a:t>
            </a:r>
          </a:p>
        </p:txBody>
      </p:sp>
      <p:graphicFrame>
        <p:nvGraphicFramePr>
          <p:cNvPr id="3087" name="Object 15"/>
          <p:cNvGraphicFramePr>
            <a:graphicFrameLocks noChangeAspect="1"/>
          </p:cNvGraphicFramePr>
          <p:nvPr/>
        </p:nvGraphicFramePr>
        <p:xfrm>
          <a:off x="6223000" y="2992438"/>
          <a:ext cx="2446338" cy="652462"/>
        </p:xfrm>
        <a:graphic>
          <a:graphicData uri="http://schemas.openxmlformats.org/presentationml/2006/ole">
            <mc:AlternateContent xmlns:mc="http://schemas.openxmlformats.org/markup-compatibility/2006">
              <mc:Choice xmlns:v="urn:schemas-microsoft-com:vml" Requires="v">
                <p:oleObj spid="_x0000_s35416" r:id="rId10" imgW="1638360" imgH="428760" progId="">
                  <p:embed/>
                </p:oleObj>
              </mc:Choice>
              <mc:Fallback>
                <p:oleObj r:id="rId10" imgW="1638360" imgH="4287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3000" y="2992438"/>
                        <a:ext cx="2446338" cy="6524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88" name="Line 16"/>
          <p:cNvSpPr>
            <a:spLocks noChangeShapeType="1"/>
          </p:cNvSpPr>
          <p:nvPr/>
        </p:nvSpPr>
        <p:spPr bwMode="auto">
          <a:xfrm>
            <a:off x="4660900" y="2251075"/>
            <a:ext cx="2868613" cy="1588"/>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3089" name="AutoShape 17"/>
          <p:cNvSpPr>
            <a:spLocks noChangeArrowheads="1"/>
          </p:cNvSpPr>
          <p:nvPr/>
        </p:nvSpPr>
        <p:spPr bwMode="auto">
          <a:xfrm>
            <a:off x="4660900" y="2251075"/>
            <a:ext cx="2868613" cy="601663"/>
          </a:xfrm>
          <a:prstGeom prst="roundRect">
            <a:avLst>
              <a:gd name="adj" fmla="val 1042"/>
            </a:avLst>
          </a:pr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i-FI" smtClean="0">
              <a:solidFill>
                <a:srgbClr val="000000"/>
              </a:solidFill>
            </a:endParaRPr>
          </a:p>
        </p:txBody>
      </p:sp>
      <p:sp>
        <p:nvSpPr>
          <p:cNvPr id="3090" name="Line 18"/>
          <p:cNvSpPr>
            <a:spLocks noChangeShapeType="1"/>
          </p:cNvSpPr>
          <p:nvPr/>
        </p:nvSpPr>
        <p:spPr bwMode="auto">
          <a:xfrm flipH="1" flipV="1">
            <a:off x="6088063" y="952500"/>
            <a:ext cx="7937" cy="2447925"/>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grpSp>
        <p:nvGrpSpPr>
          <p:cNvPr id="3091" name="Group 19"/>
          <p:cNvGrpSpPr>
            <a:grpSpLocks/>
          </p:cNvGrpSpPr>
          <p:nvPr/>
        </p:nvGrpSpPr>
        <p:grpSpPr bwMode="auto">
          <a:xfrm>
            <a:off x="5038725" y="1258888"/>
            <a:ext cx="1054100" cy="990600"/>
            <a:chOff x="3174" y="793"/>
            <a:chExt cx="664" cy="624"/>
          </a:xfrm>
        </p:grpSpPr>
        <p:sp>
          <p:nvSpPr>
            <p:cNvPr id="3092" name="Line 20"/>
            <p:cNvSpPr>
              <a:spLocks noChangeShapeType="1"/>
            </p:cNvSpPr>
            <p:nvPr/>
          </p:nvSpPr>
          <p:spPr bwMode="auto">
            <a:xfrm>
              <a:off x="3174" y="793"/>
              <a:ext cx="665" cy="625"/>
            </a:xfrm>
            <a:prstGeom prst="line">
              <a:avLst/>
            </a:prstGeom>
            <a:noFill/>
            <a:ln w="28440">
              <a:solidFill>
                <a:srgbClr val="FF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3093" name="Line 21"/>
            <p:cNvSpPr>
              <a:spLocks noChangeShapeType="1"/>
            </p:cNvSpPr>
            <p:nvPr/>
          </p:nvSpPr>
          <p:spPr bwMode="auto">
            <a:xfrm>
              <a:off x="3484" y="1081"/>
              <a:ext cx="44" cy="48"/>
            </a:xfrm>
            <a:prstGeom prst="line">
              <a:avLst/>
            </a:prstGeom>
            <a:noFill/>
            <a:ln w="2844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grpSp>
      <p:grpSp>
        <p:nvGrpSpPr>
          <p:cNvPr id="3094" name="Group 22"/>
          <p:cNvGrpSpPr>
            <a:grpSpLocks/>
          </p:cNvGrpSpPr>
          <p:nvPr/>
        </p:nvGrpSpPr>
        <p:grpSpPr bwMode="auto">
          <a:xfrm>
            <a:off x="6094413" y="2251075"/>
            <a:ext cx="277812" cy="530225"/>
            <a:chOff x="3839" y="1418"/>
            <a:chExt cx="816" cy="309"/>
          </a:xfrm>
        </p:grpSpPr>
        <p:sp>
          <p:nvSpPr>
            <p:cNvPr id="3095" name="Line 23"/>
            <p:cNvSpPr>
              <a:spLocks noChangeShapeType="1"/>
            </p:cNvSpPr>
            <p:nvPr/>
          </p:nvSpPr>
          <p:spPr bwMode="auto">
            <a:xfrm>
              <a:off x="3839" y="1418"/>
              <a:ext cx="817" cy="310"/>
            </a:xfrm>
            <a:prstGeom prst="line">
              <a:avLst/>
            </a:prstGeom>
            <a:noFill/>
            <a:ln w="28440">
              <a:solidFill>
                <a:srgbClr val="FF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3096" name="Line 24"/>
            <p:cNvSpPr>
              <a:spLocks noChangeShapeType="1"/>
            </p:cNvSpPr>
            <p:nvPr/>
          </p:nvSpPr>
          <p:spPr bwMode="auto">
            <a:xfrm>
              <a:off x="4220" y="1561"/>
              <a:ext cx="54" cy="24"/>
            </a:xfrm>
            <a:prstGeom prst="line">
              <a:avLst/>
            </a:prstGeom>
            <a:noFill/>
            <a:ln w="2844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grpSp>
      <p:graphicFrame>
        <p:nvGraphicFramePr>
          <p:cNvPr id="3097" name="Object 25"/>
          <p:cNvGraphicFramePr>
            <a:graphicFrameLocks noChangeAspect="1"/>
          </p:cNvGraphicFramePr>
          <p:nvPr/>
        </p:nvGraphicFramePr>
        <p:xfrm>
          <a:off x="5745163" y="1660525"/>
          <a:ext cx="207962" cy="211138"/>
        </p:xfrm>
        <a:graphic>
          <a:graphicData uri="http://schemas.openxmlformats.org/presentationml/2006/ole">
            <mc:AlternateContent xmlns:mc="http://schemas.openxmlformats.org/markup-compatibility/2006">
              <mc:Choice xmlns:v="urn:schemas-microsoft-com:vml" Requires="v">
                <p:oleObj spid="_x0000_s35417" r:id="rId12" imgW="3352680" imgH="3352680" progId="">
                  <p:embed/>
                </p:oleObj>
              </mc:Choice>
              <mc:Fallback>
                <p:oleObj r:id="rId12" imgW="3352680" imgH="3352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5163" y="1660525"/>
                        <a:ext cx="207962" cy="2111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098" name="Object 26"/>
          <p:cNvGraphicFramePr>
            <a:graphicFrameLocks noChangeAspect="1"/>
          </p:cNvGraphicFramePr>
          <p:nvPr/>
        </p:nvGraphicFramePr>
        <p:xfrm>
          <a:off x="6084888" y="2565400"/>
          <a:ext cx="227012" cy="304800"/>
        </p:xfrm>
        <a:graphic>
          <a:graphicData uri="http://schemas.openxmlformats.org/presentationml/2006/ole">
            <mc:AlternateContent xmlns:mc="http://schemas.openxmlformats.org/markup-compatibility/2006">
              <mc:Choice xmlns:v="urn:schemas-microsoft-com:vml" Requires="v">
                <p:oleObj spid="_x0000_s35418" r:id="rId13" imgW="3657600" imgH="4876920" progId="">
                  <p:embed/>
                </p:oleObj>
              </mc:Choice>
              <mc:Fallback>
                <p:oleObj r:id="rId13" imgW="3657600" imgH="48769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2565400"/>
                        <a:ext cx="227012" cy="304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99" name="Text Box 27"/>
          <p:cNvSpPr txBox="1">
            <a:spLocks noChangeArrowheads="1"/>
          </p:cNvSpPr>
          <p:nvPr/>
        </p:nvSpPr>
        <p:spPr bwMode="auto">
          <a:xfrm>
            <a:off x="4208463" y="495300"/>
            <a:ext cx="3624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nSpc>
                <a:spcPct val="93000"/>
              </a:lnSpc>
              <a:spcBef>
                <a:spcPts val="1125"/>
              </a:spcBef>
              <a:buClr>
                <a:srgbClr val="000000"/>
              </a:buClr>
              <a:buSzPct val="100000"/>
              <a:buFont typeface="Arial" charset="0"/>
              <a:buNone/>
            </a:pPr>
            <a:r>
              <a:rPr lang="en-GB" b="1" smtClean="0">
                <a:solidFill>
                  <a:srgbClr val="000000"/>
                </a:solidFill>
              </a:rPr>
              <a:t>Valon taittuminen:</a:t>
            </a:r>
          </a:p>
        </p:txBody>
      </p:sp>
      <p:graphicFrame>
        <p:nvGraphicFramePr>
          <p:cNvPr id="3100" name="Object 28"/>
          <p:cNvGraphicFramePr>
            <a:graphicFrameLocks noChangeAspect="1"/>
          </p:cNvGraphicFramePr>
          <p:nvPr/>
        </p:nvGraphicFramePr>
        <p:xfrm>
          <a:off x="4640263" y="954088"/>
          <a:ext cx="246062" cy="327025"/>
        </p:xfrm>
        <a:graphic>
          <a:graphicData uri="http://schemas.openxmlformats.org/presentationml/2006/ole">
            <mc:AlternateContent xmlns:mc="http://schemas.openxmlformats.org/markup-compatibility/2006">
              <mc:Choice xmlns:v="urn:schemas-microsoft-com:vml" Requires="v">
                <p:oleObj spid="_x0000_s35419" r:id="rId14" imgW="3962520" imgH="5181480" progId="">
                  <p:embed/>
                </p:oleObj>
              </mc:Choice>
              <mc:Fallback>
                <p:oleObj r:id="rId14" imgW="3962520" imgH="518148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0263" y="954088"/>
                        <a:ext cx="246062" cy="3270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101" name="Object 29"/>
          <p:cNvGraphicFramePr>
            <a:graphicFrameLocks noChangeAspect="1"/>
          </p:cNvGraphicFramePr>
          <p:nvPr/>
        </p:nvGraphicFramePr>
        <p:xfrm>
          <a:off x="4649788" y="1238250"/>
          <a:ext cx="227012" cy="325438"/>
        </p:xfrm>
        <a:graphic>
          <a:graphicData uri="http://schemas.openxmlformats.org/presentationml/2006/ole">
            <mc:AlternateContent xmlns:mc="http://schemas.openxmlformats.org/markup-compatibility/2006">
              <mc:Choice xmlns:v="urn:schemas-microsoft-com:vml" Requires="v">
                <p:oleObj spid="_x0000_s35420" r:id="rId16" imgW="3657600" imgH="5181480" progId="">
                  <p:embed/>
                </p:oleObj>
              </mc:Choice>
              <mc:Fallback>
                <p:oleObj r:id="rId16" imgW="3657600" imgH="518148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9788" y="1238250"/>
                        <a:ext cx="227012" cy="3254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102" name="Object 30"/>
          <p:cNvGraphicFramePr>
            <a:graphicFrameLocks noChangeAspect="1"/>
          </p:cNvGraphicFramePr>
          <p:nvPr/>
        </p:nvGraphicFramePr>
        <p:xfrm>
          <a:off x="4630738" y="2481263"/>
          <a:ext cx="265112" cy="327025"/>
        </p:xfrm>
        <a:graphic>
          <a:graphicData uri="http://schemas.openxmlformats.org/presentationml/2006/ole">
            <mc:AlternateContent xmlns:mc="http://schemas.openxmlformats.org/markup-compatibility/2006">
              <mc:Choice xmlns:v="urn:schemas-microsoft-com:vml" Requires="v">
                <p:oleObj spid="_x0000_s35421" r:id="rId18" imgW="4267080" imgH="5181480" progId="">
                  <p:embed/>
                </p:oleObj>
              </mc:Choice>
              <mc:Fallback>
                <p:oleObj r:id="rId18" imgW="4267080" imgH="518148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30738" y="2481263"/>
                        <a:ext cx="265112" cy="3270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103" name="Object 31"/>
          <p:cNvGraphicFramePr>
            <a:graphicFrameLocks noChangeAspect="1"/>
          </p:cNvGraphicFramePr>
          <p:nvPr/>
        </p:nvGraphicFramePr>
        <p:xfrm>
          <a:off x="4640263" y="2765425"/>
          <a:ext cx="249237" cy="328613"/>
        </p:xfrm>
        <a:graphic>
          <a:graphicData uri="http://schemas.openxmlformats.org/presentationml/2006/ole">
            <mc:AlternateContent xmlns:mc="http://schemas.openxmlformats.org/markup-compatibility/2006">
              <mc:Choice xmlns:v="urn:schemas-microsoft-com:vml" Requires="v">
                <p:oleObj spid="_x0000_s35422" r:id="rId20" imgW="3962520" imgH="5181480" progId="">
                  <p:embed/>
                </p:oleObj>
              </mc:Choice>
              <mc:Fallback>
                <p:oleObj r:id="rId20" imgW="3962520" imgH="518148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40263" y="2765425"/>
                        <a:ext cx="249237" cy="3286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104" name="Object 32"/>
          <p:cNvGraphicFramePr>
            <a:graphicFrameLocks noChangeAspect="1"/>
          </p:cNvGraphicFramePr>
          <p:nvPr/>
        </p:nvGraphicFramePr>
        <p:xfrm>
          <a:off x="6524625" y="4679950"/>
          <a:ext cx="1503363" cy="404813"/>
        </p:xfrm>
        <a:graphic>
          <a:graphicData uri="http://schemas.openxmlformats.org/presentationml/2006/ole">
            <mc:AlternateContent xmlns:mc="http://schemas.openxmlformats.org/markup-compatibility/2006">
              <mc:Choice xmlns:v="urn:schemas-microsoft-com:vml" Requires="v">
                <p:oleObj spid="_x0000_s35423" r:id="rId22" imgW="19507320" imgH="5181480" progId="">
                  <p:embed/>
                </p:oleObj>
              </mc:Choice>
              <mc:Fallback>
                <p:oleObj r:id="rId22" imgW="19507320" imgH="5181480" progId="">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24625" y="4679950"/>
                        <a:ext cx="1503363" cy="4048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105" name="Text Box 33"/>
          <p:cNvSpPr txBox="1">
            <a:spLocks noChangeArrowheads="1"/>
          </p:cNvSpPr>
          <p:nvPr/>
        </p:nvSpPr>
        <p:spPr bwMode="auto">
          <a:xfrm>
            <a:off x="6300788" y="4005263"/>
            <a:ext cx="2138362"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nSpc>
                <a:spcPct val="93000"/>
              </a:lnSpc>
              <a:spcBef>
                <a:spcPts val="1125"/>
              </a:spcBef>
              <a:buClr>
                <a:srgbClr val="000000"/>
              </a:buClr>
              <a:buSzPct val="100000"/>
              <a:buFont typeface="Arial" charset="0"/>
              <a:buNone/>
            </a:pPr>
            <a:r>
              <a:rPr lang="en-GB" smtClean="0">
                <a:solidFill>
                  <a:srgbClr val="000000"/>
                </a:solidFill>
              </a:rPr>
              <a:t>Linssiyhdistelm</a:t>
            </a:r>
            <a:r>
              <a:rPr lang="en-GB" smtClean="0">
                <a:solidFill>
                  <a:srgbClr val="000000"/>
                </a:solidFill>
                <a:cs typeface="Times New Roman" pitchFamily="18" charset="0"/>
              </a:rPr>
              <a:t>än </a:t>
            </a:r>
            <a:r>
              <a:rPr lang="en-GB" smtClean="0">
                <a:solidFill>
                  <a:srgbClr val="000000"/>
                </a:solidFill>
              </a:rPr>
              <a:t>viivasuurennus: </a:t>
            </a:r>
          </a:p>
        </p:txBody>
      </p:sp>
      <p:sp>
        <p:nvSpPr>
          <p:cNvPr id="3106" name="Text Box 34"/>
          <p:cNvSpPr txBox="1">
            <a:spLocks noChangeArrowheads="1"/>
          </p:cNvSpPr>
          <p:nvPr/>
        </p:nvSpPr>
        <p:spPr bwMode="auto">
          <a:xfrm>
            <a:off x="4335463" y="3303588"/>
            <a:ext cx="16097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Optisesti</a:t>
            </a:r>
          </a:p>
          <a:p>
            <a:r>
              <a:rPr lang="fi-FI" sz="2400" smtClean="0">
                <a:solidFill>
                  <a:srgbClr val="000000"/>
                </a:solidFill>
                <a:cs typeface="Arial" charset="0"/>
              </a:rPr>
              <a:t>tiheämpää</a:t>
            </a:r>
          </a:p>
          <a:p>
            <a:r>
              <a:rPr lang="fi-FI" sz="2400" smtClean="0">
                <a:solidFill>
                  <a:srgbClr val="000000"/>
                </a:solidFill>
                <a:cs typeface="Arial" charset="0"/>
              </a:rPr>
              <a:t>n</a:t>
            </a:r>
            <a:r>
              <a:rPr lang="fi-FI" sz="2400" baseline="-25000" smtClean="0">
                <a:solidFill>
                  <a:srgbClr val="000000"/>
                </a:solidFill>
                <a:cs typeface="Arial" charset="0"/>
              </a:rPr>
              <a:t>2</a:t>
            </a:r>
            <a:r>
              <a:rPr lang="fi-FI" sz="2400" smtClean="0">
                <a:solidFill>
                  <a:srgbClr val="000000"/>
                </a:solidFill>
                <a:cs typeface="Arial" charset="0"/>
              </a:rPr>
              <a:t> &gt; n</a:t>
            </a:r>
            <a:r>
              <a:rPr lang="fi-FI" sz="2400" baseline="-25000" smtClean="0">
                <a:solidFill>
                  <a:srgbClr val="000000"/>
                </a:solidFill>
                <a:cs typeface="Arial" charset="0"/>
              </a:rPr>
              <a:t>1</a:t>
            </a:r>
            <a:endParaRPr lang="fi-FI" sz="2400" smtClean="0">
              <a:solidFill>
                <a:srgbClr val="000000"/>
              </a:solidFill>
              <a:cs typeface="Arial" charset="0"/>
            </a:endParaRPr>
          </a:p>
        </p:txBody>
      </p:sp>
      <p:sp>
        <p:nvSpPr>
          <p:cNvPr id="3107" name="Line 35"/>
          <p:cNvSpPr>
            <a:spLocks noChangeShapeType="1"/>
          </p:cNvSpPr>
          <p:nvPr/>
        </p:nvSpPr>
        <p:spPr bwMode="auto">
          <a:xfrm flipV="1">
            <a:off x="5219700" y="2636838"/>
            <a:ext cx="431800" cy="7207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3108" name="Line 36"/>
          <p:cNvSpPr>
            <a:spLocks noChangeShapeType="1"/>
          </p:cNvSpPr>
          <p:nvPr/>
        </p:nvSpPr>
        <p:spPr bwMode="auto">
          <a:xfrm>
            <a:off x="1187450" y="4437063"/>
            <a:ext cx="2868613" cy="1587"/>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3109" name="AutoShape 37"/>
          <p:cNvSpPr>
            <a:spLocks noChangeArrowheads="1"/>
          </p:cNvSpPr>
          <p:nvPr/>
        </p:nvSpPr>
        <p:spPr bwMode="auto">
          <a:xfrm>
            <a:off x="1187450" y="4437063"/>
            <a:ext cx="2868613" cy="601662"/>
          </a:xfrm>
          <a:prstGeom prst="roundRect">
            <a:avLst>
              <a:gd name="adj" fmla="val 1042"/>
            </a:avLst>
          </a:pr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i-FI" smtClean="0">
              <a:solidFill>
                <a:srgbClr val="000000"/>
              </a:solidFill>
            </a:endParaRPr>
          </a:p>
        </p:txBody>
      </p:sp>
      <p:grpSp>
        <p:nvGrpSpPr>
          <p:cNvPr id="3110" name="Group 38"/>
          <p:cNvGrpSpPr>
            <a:grpSpLocks/>
          </p:cNvGrpSpPr>
          <p:nvPr/>
        </p:nvGrpSpPr>
        <p:grpSpPr bwMode="auto">
          <a:xfrm>
            <a:off x="1565275" y="3444875"/>
            <a:ext cx="1054100" cy="990600"/>
            <a:chOff x="3174" y="793"/>
            <a:chExt cx="664" cy="624"/>
          </a:xfrm>
        </p:grpSpPr>
        <p:sp>
          <p:nvSpPr>
            <p:cNvPr id="3111" name="Line 39"/>
            <p:cNvSpPr>
              <a:spLocks noChangeShapeType="1"/>
            </p:cNvSpPr>
            <p:nvPr/>
          </p:nvSpPr>
          <p:spPr bwMode="auto">
            <a:xfrm>
              <a:off x="3174" y="793"/>
              <a:ext cx="665" cy="625"/>
            </a:xfrm>
            <a:prstGeom prst="line">
              <a:avLst/>
            </a:prstGeom>
            <a:noFill/>
            <a:ln w="28440">
              <a:solidFill>
                <a:srgbClr val="FF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3112" name="Line 40"/>
            <p:cNvSpPr>
              <a:spLocks noChangeShapeType="1"/>
            </p:cNvSpPr>
            <p:nvPr/>
          </p:nvSpPr>
          <p:spPr bwMode="auto">
            <a:xfrm>
              <a:off x="3484" y="1081"/>
              <a:ext cx="44" cy="48"/>
            </a:xfrm>
            <a:prstGeom prst="line">
              <a:avLst/>
            </a:prstGeom>
            <a:noFill/>
            <a:ln w="2844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grpSp>
      <p:grpSp>
        <p:nvGrpSpPr>
          <p:cNvPr id="3113" name="Group 41"/>
          <p:cNvGrpSpPr>
            <a:grpSpLocks/>
          </p:cNvGrpSpPr>
          <p:nvPr/>
        </p:nvGrpSpPr>
        <p:grpSpPr bwMode="auto">
          <a:xfrm>
            <a:off x="2620963" y="4437063"/>
            <a:ext cx="727075" cy="360362"/>
            <a:chOff x="3839" y="1418"/>
            <a:chExt cx="816" cy="309"/>
          </a:xfrm>
        </p:grpSpPr>
        <p:sp>
          <p:nvSpPr>
            <p:cNvPr id="3114" name="Line 42"/>
            <p:cNvSpPr>
              <a:spLocks noChangeShapeType="1"/>
            </p:cNvSpPr>
            <p:nvPr/>
          </p:nvSpPr>
          <p:spPr bwMode="auto">
            <a:xfrm>
              <a:off x="3839" y="1418"/>
              <a:ext cx="817" cy="310"/>
            </a:xfrm>
            <a:prstGeom prst="line">
              <a:avLst/>
            </a:prstGeom>
            <a:noFill/>
            <a:ln w="28440">
              <a:solidFill>
                <a:srgbClr val="FF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3115" name="Line 43"/>
            <p:cNvSpPr>
              <a:spLocks noChangeShapeType="1"/>
            </p:cNvSpPr>
            <p:nvPr/>
          </p:nvSpPr>
          <p:spPr bwMode="auto">
            <a:xfrm>
              <a:off x="4220" y="1561"/>
              <a:ext cx="54" cy="24"/>
            </a:xfrm>
            <a:prstGeom prst="line">
              <a:avLst/>
            </a:prstGeom>
            <a:noFill/>
            <a:ln w="2844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grpSp>
      <p:graphicFrame>
        <p:nvGraphicFramePr>
          <p:cNvPr id="3116" name="Object 44"/>
          <p:cNvGraphicFramePr>
            <a:graphicFrameLocks noChangeAspect="1"/>
          </p:cNvGraphicFramePr>
          <p:nvPr/>
        </p:nvGraphicFramePr>
        <p:xfrm>
          <a:off x="2271713" y="3846513"/>
          <a:ext cx="207962" cy="211137"/>
        </p:xfrm>
        <a:graphic>
          <a:graphicData uri="http://schemas.openxmlformats.org/presentationml/2006/ole">
            <mc:AlternateContent xmlns:mc="http://schemas.openxmlformats.org/markup-compatibility/2006">
              <mc:Choice xmlns:v="urn:schemas-microsoft-com:vml" Requires="v">
                <p:oleObj spid="_x0000_s35424" r:id="rId24" imgW="3352680" imgH="3352680" progId="">
                  <p:embed/>
                </p:oleObj>
              </mc:Choice>
              <mc:Fallback>
                <p:oleObj r:id="rId24" imgW="3352680" imgH="3352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713" y="3846513"/>
                        <a:ext cx="207962" cy="2111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117" name="Object 45"/>
          <p:cNvGraphicFramePr>
            <a:graphicFrameLocks noChangeAspect="1"/>
          </p:cNvGraphicFramePr>
          <p:nvPr/>
        </p:nvGraphicFramePr>
        <p:xfrm>
          <a:off x="2771775" y="4724400"/>
          <a:ext cx="227013" cy="304800"/>
        </p:xfrm>
        <a:graphic>
          <a:graphicData uri="http://schemas.openxmlformats.org/presentationml/2006/ole">
            <mc:AlternateContent xmlns:mc="http://schemas.openxmlformats.org/markup-compatibility/2006">
              <mc:Choice xmlns:v="urn:schemas-microsoft-com:vml" Requires="v">
                <p:oleObj spid="_x0000_s35425" r:id="rId25" imgW="3657600" imgH="4876920" progId="">
                  <p:embed/>
                </p:oleObj>
              </mc:Choice>
              <mc:Fallback>
                <p:oleObj r:id="rId25" imgW="3657600" imgH="48769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75" y="4724400"/>
                        <a:ext cx="227013" cy="304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118" name="Object 46"/>
          <p:cNvGraphicFramePr>
            <a:graphicFrameLocks noChangeAspect="1"/>
          </p:cNvGraphicFramePr>
          <p:nvPr/>
        </p:nvGraphicFramePr>
        <p:xfrm>
          <a:off x="1166813" y="3140075"/>
          <a:ext cx="246062" cy="327025"/>
        </p:xfrm>
        <a:graphic>
          <a:graphicData uri="http://schemas.openxmlformats.org/presentationml/2006/ole">
            <mc:AlternateContent xmlns:mc="http://schemas.openxmlformats.org/markup-compatibility/2006">
              <mc:Choice xmlns:v="urn:schemas-microsoft-com:vml" Requires="v">
                <p:oleObj spid="_x0000_s35426" r:id="rId26" imgW="3962520" imgH="5181480" progId="">
                  <p:embed/>
                </p:oleObj>
              </mc:Choice>
              <mc:Fallback>
                <p:oleObj r:id="rId26" imgW="3962520" imgH="518148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66813" y="3140075"/>
                        <a:ext cx="246062" cy="3270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119" name="Object 47"/>
          <p:cNvGraphicFramePr>
            <a:graphicFrameLocks noChangeAspect="1"/>
          </p:cNvGraphicFramePr>
          <p:nvPr/>
        </p:nvGraphicFramePr>
        <p:xfrm>
          <a:off x="1176338" y="3424238"/>
          <a:ext cx="227012" cy="325437"/>
        </p:xfrm>
        <a:graphic>
          <a:graphicData uri="http://schemas.openxmlformats.org/presentationml/2006/ole">
            <mc:AlternateContent xmlns:mc="http://schemas.openxmlformats.org/markup-compatibility/2006">
              <mc:Choice xmlns:v="urn:schemas-microsoft-com:vml" Requires="v">
                <p:oleObj spid="_x0000_s35427" r:id="rId27" imgW="3657600" imgH="5181480" progId="">
                  <p:embed/>
                </p:oleObj>
              </mc:Choice>
              <mc:Fallback>
                <p:oleObj r:id="rId27" imgW="3657600" imgH="518148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76338" y="3424238"/>
                        <a:ext cx="227012" cy="3254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120" name="Object 48"/>
          <p:cNvGraphicFramePr>
            <a:graphicFrameLocks noChangeAspect="1"/>
          </p:cNvGraphicFramePr>
          <p:nvPr/>
        </p:nvGraphicFramePr>
        <p:xfrm>
          <a:off x="1157288" y="4667250"/>
          <a:ext cx="265112" cy="327025"/>
        </p:xfrm>
        <a:graphic>
          <a:graphicData uri="http://schemas.openxmlformats.org/presentationml/2006/ole">
            <mc:AlternateContent xmlns:mc="http://schemas.openxmlformats.org/markup-compatibility/2006">
              <mc:Choice xmlns:v="urn:schemas-microsoft-com:vml" Requires="v">
                <p:oleObj spid="_x0000_s35428" r:id="rId28" imgW="4267080" imgH="5181480" progId="">
                  <p:embed/>
                </p:oleObj>
              </mc:Choice>
              <mc:Fallback>
                <p:oleObj r:id="rId28" imgW="4267080" imgH="518148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57288" y="4667250"/>
                        <a:ext cx="265112" cy="3270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121" name="Object 49"/>
          <p:cNvGraphicFramePr>
            <a:graphicFrameLocks noChangeAspect="1"/>
          </p:cNvGraphicFramePr>
          <p:nvPr/>
        </p:nvGraphicFramePr>
        <p:xfrm>
          <a:off x="1166813" y="4951413"/>
          <a:ext cx="249237" cy="328612"/>
        </p:xfrm>
        <a:graphic>
          <a:graphicData uri="http://schemas.openxmlformats.org/presentationml/2006/ole">
            <mc:AlternateContent xmlns:mc="http://schemas.openxmlformats.org/markup-compatibility/2006">
              <mc:Choice xmlns:v="urn:schemas-microsoft-com:vml" Requires="v">
                <p:oleObj spid="_x0000_s35429" r:id="rId29" imgW="3962520" imgH="5181480" progId="">
                  <p:embed/>
                </p:oleObj>
              </mc:Choice>
              <mc:Fallback>
                <p:oleObj r:id="rId29" imgW="3962520" imgH="518148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66813" y="4951413"/>
                        <a:ext cx="249237" cy="3286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122" name="Line 50"/>
          <p:cNvSpPr>
            <a:spLocks noChangeShapeType="1"/>
          </p:cNvSpPr>
          <p:nvPr/>
        </p:nvSpPr>
        <p:spPr bwMode="auto">
          <a:xfrm flipH="1" flipV="1">
            <a:off x="2627313" y="3068638"/>
            <a:ext cx="7937" cy="2447925"/>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3123" name="Text Box 51"/>
          <p:cNvSpPr txBox="1">
            <a:spLocks noChangeArrowheads="1"/>
          </p:cNvSpPr>
          <p:nvPr/>
        </p:nvSpPr>
        <p:spPr bwMode="auto">
          <a:xfrm>
            <a:off x="2895600" y="5032375"/>
            <a:ext cx="2981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Optisesti harvempaa</a:t>
            </a:r>
          </a:p>
          <a:p>
            <a:r>
              <a:rPr lang="fi-FI" sz="2400" smtClean="0">
                <a:solidFill>
                  <a:srgbClr val="000000"/>
                </a:solidFill>
                <a:cs typeface="Arial" charset="0"/>
              </a:rPr>
              <a:t>n</a:t>
            </a:r>
            <a:r>
              <a:rPr lang="fi-FI" sz="2400" baseline="-25000" smtClean="0">
                <a:solidFill>
                  <a:srgbClr val="000000"/>
                </a:solidFill>
                <a:cs typeface="Arial" charset="0"/>
              </a:rPr>
              <a:t>2</a:t>
            </a:r>
            <a:r>
              <a:rPr lang="fi-FI" sz="2400" smtClean="0">
                <a:solidFill>
                  <a:srgbClr val="000000"/>
                </a:solidFill>
                <a:cs typeface="Arial" charset="0"/>
              </a:rPr>
              <a:t> &lt; n</a:t>
            </a:r>
            <a:r>
              <a:rPr lang="fi-FI" sz="2400" baseline="-25000" smtClean="0">
                <a:solidFill>
                  <a:srgbClr val="000000"/>
                </a:solidFill>
                <a:cs typeface="Arial" charset="0"/>
              </a:rPr>
              <a:t>1</a:t>
            </a:r>
            <a:endParaRPr lang="fi-FI" sz="2400" smtClean="0">
              <a:solidFill>
                <a:srgbClr val="000000"/>
              </a:solidFill>
              <a:cs typeface="Arial" charset="0"/>
            </a:endParaRPr>
          </a:p>
        </p:txBody>
      </p:sp>
      <p:sp>
        <p:nvSpPr>
          <p:cNvPr id="3124" name="Line 52"/>
          <p:cNvSpPr>
            <a:spLocks noChangeShapeType="1"/>
          </p:cNvSpPr>
          <p:nvPr/>
        </p:nvSpPr>
        <p:spPr bwMode="auto">
          <a:xfrm flipH="1" flipV="1">
            <a:off x="3779838" y="4868863"/>
            <a:ext cx="504825" cy="288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Tree>
    <p:extLst>
      <p:ext uri="{BB962C8B-B14F-4D97-AF65-F5344CB8AC3E}">
        <p14:creationId xmlns:p14="http://schemas.microsoft.com/office/powerpoint/2010/main" val="3905862982"/>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overalins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484313"/>
            <a:ext cx="938212" cy="1947862"/>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title"/>
          </p:nvPr>
        </p:nvSpPr>
        <p:spPr/>
        <p:txBody>
          <a:bodyPr/>
          <a:lstStyle/>
          <a:p>
            <a:r>
              <a:rPr lang="fi-FI" sz="4000" dirty="0">
                <a:latin typeface="Calibri" pitchFamily="34" charset="0"/>
              </a:rPr>
              <a:t>Linssit</a:t>
            </a:r>
          </a:p>
        </p:txBody>
      </p:sp>
      <p:grpSp>
        <p:nvGrpSpPr>
          <p:cNvPr id="6148" name="Group 4"/>
          <p:cNvGrpSpPr>
            <a:grpSpLocks/>
          </p:cNvGrpSpPr>
          <p:nvPr/>
        </p:nvGrpSpPr>
        <p:grpSpPr bwMode="auto">
          <a:xfrm>
            <a:off x="1717675" y="2260600"/>
            <a:ext cx="258763" cy="1601788"/>
            <a:chOff x="1250" y="2694"/>
            <a:chExt cx="163" cy="1009"/>
          </a:xfrm>
        </p:grpSpPr>
        <p:sp>
          <p:nvSpPr>
            <p:cNvPr id="6149" name="Freeform 5"/>
            <p:cNvSpPr>
              <a:spLocks noChangeArrowheads="1"/>
            </p:cNvSpPr>
            <p:nvPr/>
          </p:nvSpPr>
          <p:spPr bwMode="auto">
            <a:xfrm>
              <a:off x="1249" y="2702"/>
              <a:ext cx="93" cy="1002"/>
            </a:xfrm>
            <a:custGeom>
              <a:avLst/>
              <a:gdLst>
                <a:gd name="T0" fmla="*/ 411 w 412"/>
                <a:gd name="T1" fmla="*/ 0 h 4420"/>
                <a:gd name="T2" fmla="*/ 4 w 412"/>
                <a:gd name="T3" fmla="*/ 2138 h 4420"/>
                <a:gd name="T4" fmla="*/ 376 w 412"/>
                <a:gd name="T5" fmla="*/ 4419 h 4420"/>
                <a:gd name="T6" fmla="*/ 411 w 412"/>
                <a:gd name="T7" fmla="*/ 0 h 4420"/>
              </a:gdLst>
              <a:ahLst/>
              <a:cxnLst>
                <a:cxn ang="0">
                  <a:pos x="T0" y="T1"/>
                </a:cxn>
                <a:cxn ang="0">
                  <a:pos x="T2" y="T3"/>
                </a:cxn>
                <a:cxn ang="0">
                  <a:pos x="T4" y="T5"/>
                </a:cxn>
                <a:cxn ang="0">
                  <a:pos x="T6" y="T7"/>
                </a:cxn>
              </a:cxnLst>
              <a:rect l="0" t="0" r="r" b="b"/>
              <a:pathLst>
                <a:path w="412" h="4420">
                  <a:moveTo>
                    <a:pt x="411" y="0"/>
                  </a:moveTo>
                  <a:cubicBezTo>
                    <a:pt x="345" y="349"/>
                    <a:pt x="8" y="1401"/>
                    <a:pt x="4" y="2138"/>
                  </a:cubicBezTo>
                  <a:cubicBezTo>
                    <a:pt x="0" y="2876"/>
                    <a:pt x="301" y="3946"/>
                    <a:pt x="376" y="4419"/>
                  </a:cubicBezTo>
                  <a:lnTo>
                    <a:pt x="411"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sp>
          <p:nvSpPr>
            <p:cNvPr id="6150" name="Freeform 6"/>
            <p:cNvSpPr>
              <a:spLocks noChangeArrowheads="1"/>
            </p:cNvSpPr>
            <p:nvPr/>
          </p:nvSpPr>
          <p:spPr bwMode="auto">
            <a:xfrm>
              <a:off x="1335" y="2694"/>
              <a:ext cx="80" cy="986"/>
            </a:xfrm>
            <a:custGeom>
              <a:avLst/>
              <a:gdLst>
                <a:gd name="T0" fmla="*/ 26 w 351"/>
                <a:gd name="T1" fmla="*/ 0 h 4349"/>
                <a:gd name="T2" fmla="*/ 346 w 351"/>
                <a:gd name="T3" fmla="*/ 2147 h 4349"/>
                <a:gd name="T4" fmla="*/ 0 w 351"/>
                <a:gd name="T5" fmla="*/ 4348 h 4349"/>
                <a:gd name="T6" fmla="*/ 26 w 351"/>
                <a:gd name="T7" fmla="*/ 0 h 4349"/>
              </a:gdLst>
              <a:ahLst/>
              <a:cxnLst>
                <a:cxn ang="0">
                  <a:pos x="T0" y="T1"/>
                </a:cxn>
                <a:cxn ang="0">
                  <a:pos x="T2" y="T3"/>
                </a:cxn>
                <a:cxn ang="0">
                  <a:pos x="T4" y="T5"/>
                </a:cxn>
                <a:cxn ang="0">
                  <a:pos x="T6" y="T7"/>
                </a:cxn>
              </a:cxnLst>
              <a:rect l="0" t="0" r="r" b="b"/>
              <a:pathLst>
                <a:path w="351" h="4349">
                  <a:moveTo>
                    <a:pt x="26" y="0"/>
                  </a:moveTo>
                  <a:cubicBezTo>
                    <a:pt x="79" y="358"/>
                    <a:pt x="350" y="1423"/>
                    <a:pt x="346" y="2147"/>
                  </a:cubicBezTo>
                  <a:cubicBezTo>
                    <a:pt x="342" y="2871"/>
                    <a:pt x="70" y="3888"/>
                    <a:pt x="0" y="4348"/>
                  </a:cubicBezTo>
                  <a:lnTo>
                    <a:pt x="26"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grpSp>
      <p:sp>
        <p:nvSpPr>
          <p:cNvPr id="6151" name="Line 7"/>
          <p:cNvSpPr>
            <a:spLocks noChangeShapeType="1"/>
          </p:cNvSpPr>
          <p:nvPr/>
        </p:nvSpPr>
        <p:spPr bwMode="auto">
          <a:xfrm>
            <a:off x="468313" y="3024188"/>
            <a:ext cx="3321050" cy="1587"/>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6152" name="Line 8"/>
          <p:cNvSpPr>
            <a:spLocks noChangeShapeType="1"/>
          </p:cNvSpPr>
          <p:nvPr/>
        </p:nvSpPr>
        <p:spPr bwMode="auto">
          <a:xfrm>
            <a:off x="833438" y="2565400"/>
            <a:ext cx="3378200" cy="1511300"/>
          </a:xfrm>
          <a:prstGeom prst="line">
            <a:avLst/>
          </a:prstGeom>
          <a:noFill/>
          <a:ln w="5715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6153" name="Line 9"/>
          <p:cNvSpPr>
            <a:spLocks noChangeShapeType="1"/>
          </p:cNvSpPr>
          <p:nvPr/>
        </p:nvSpPr>
        <p:spPr bwMode="auto">
          <a:xfrm flipV="1">
            <a:off x="846138" y="2563813"/>
            <a:ext cx="1587" cy="461962"/>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6154" name="Line 10"/>
          <p:cNvSpPr>
            <a:spLocks noChangeShapeType="1"/>
          </p:cNvSpPr>
          <p:nvPr/>
        </p:nvSpPr>
        <p:spPr bwMode="auto">
          <a:xfrm>
            <a:off x="3348038" y="2997200"/>
            <a:ext cx="1587" cy="687388"/>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grpSp>
        <p:nvGrpSpPr>
          <p:cNvPr id="6155" name="Group 11"/>
          <p:cNvGrpSpPr>
            <a:grpSpLocks/>
          </p:cNvGrpSpPr>
          <p:nvPr/>
        </p:nvGrpSpPr>
        <p:grpSpPr bwMode="auto">
          <a:xfrm>
            <a:off x="846138" y="1887538"/>
            <a:ext cx="1014412" cy="527050"/>
            <a:chOff x="533" y="1189"/>
            <a:chExt cx="639" cy="332"/>
          </a:xfrm>
        </p:grpSpPr>
        <p:sp>
          <p:nvSpPr>
            <p:cNvPr id="6156" name="Freeform 12"/>
            <p:cNvSpPr>
              <a:spLocks noChangeArrowheads="1"/>
            </p:cNvSpPr>
            <p:nvPr/>
          </p:nvSpPr>
          <p:spPr bwMode="auto">
            <a:xfrm>
              <a:off x="533" y="1328"/>
              <a:ext cx="639" cy="193"/>
            </a:xfrm>
            <a:custGeom>
              <a:avLst/>
              <a:gdLst>
                <a:gd name="T0" fmla="*/ 0 w 2816"/>
                <a:gd name="T1" fmla="*/ 848 h 849"/>
                <a:gd name="T2" fmla="*/ 234 w 2816"/>
                <a:gd name="T3" fmla="*/ 424 h 849"/>
                <a:gd name="T4" fmla="*/ 1172 w 2816"/>
                <a:gd name="T5" fmla="*/ 424 h 849"/>
                <a:gd name="T6" fmla="*/ 1407 w 2816"/>
                <a:gd name="T7" fmla="*/ 0 h 849"/>
                <a:gd name="T8" fmla="*/ 1642 w 2816"/>
                <a:gd name="T9" fmla="*/ 424 h 849"/>
                <a:gd name="T10" fmla="*/ 2580 w 2816"/>
                <a:gd name="T11" fmla="*/ 424 h 849"/>
                <a:gd name="T12" fmla="*/ 2815 w 2816"/>
                <a:gd name="T13" fmla="*/ 848 h 849"/>
              </a:gdLst>
              <a:ahLst/>
              <a:cxnLst>
                <a:cxn ang="0">
                  <a:pos x="T0" y="T1"/>
                </a:cxn>
                <a:cxn ang="0">
                  <a:pos x="T2" y="T3"/>
                </a:cxn>
                <a:cxn ang="0">
                  <a:pos x="T4" y="T5"/>
                </a:cxn>
                <a:cxn ang="0">
                  <a:pos x="T6" y="T7"/>
                </a:cxn>
                <a:cxn ang="0">
                  <a:pos x="T8" y="T9"/>
                </a:cxn>
                <a:cxn ang="0">
                  <a:pos x="T10" y="T11"/>
                </a:cxn>
                <a:cxn ang="0">
                  <a:pos x="T12" y="T13"/>
                </a:cxn>
              </a:cxnLst>
              <a:rect l="0" t="0" r="r" b="b"/>
              <a:pathLst>
                <a:path w="2816" h="849">
                  <a:moveTo>
                    <a:pt x="0" y="848"/>
                  </a:moveTo>
                  <a:cubicBezTo>
                    <a:pt x="0" y="636"/>
                    <a:pt x="117" y="424"/>
                    <a:pt x="234" y="424"/>
                  </a:cubicBezTo>
                  <a:lnTo>
                    <a:pt x="1172" y="424"/>
                  </a:lnTo>
                  <a:cubicBezTo>
                    <a:pt x="1290" y="424"/>
                    <a:pt x="1407" y="212"/>
                    <a:pt x="1407" y="0"/>
                  </a:cubicBezTo>
                  <a:cubicBezTo>
                    <a:pt x="1407" y="212"/>
                    <a:pt x="1524" y="424"/>
                    <a:pt x="1642" y="424"/>
                  </a:cubicBezTo>
                  <a:lnTo>
                    <a:pt x="2580" y="424"/>
                  </a:lnTo>
                  <a:cubicBezTo>
                    <a:pt x="2697" y="424"/>
                    <a:pt x="2815" y="636"/>
                    <a:pt x="2815" y="848"/>
                  </a:cubicBez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mtClean="0">
                <a:solidFill>
                  <a:srgbClr val="000000"/>
                </a:solidFill>
              </a:endParaRPr>
            </a:p>
          </p:txBody>
        </p:sp>
        <p:graphicFrame>
          <p:nvGraphicFramePr>
            <p:cNvPr id="6157" name="Object 13"/>
            <p:cNvGraphicFramePr>
              <a:graphicFrameLocks noChangeAspect="1"/>
            </p:cNvGraphicFramePr>
            <p:nvPr/>
          </p:nvGraphicFramePr>
          <p:xfrm>
            <a:off x="760" y="1189"/>
            <a:ext cx="145" cy="156"/>
          </p:xfrm>
          <a:graphic>
            <a:graphicData uri="http://schemas.openxmlformats.org/presentationml/2006/ole">
              <mc:AlternateContent xmlns:mc="http://schemas.openxmlformats.org/markup-compatibility/2006">
                <mc:Choice xmlns:v="urn:schemas-microsoft-com:vml" Requires="v">
                  <p:oleObj spid="_x0000_s35914" r:id="rId5" imgW="3048120" imgH="3352680" progId="">
                    <p:embed/>
                  </p:oleObj>
                </mc:Choice>
                <mc:Fallback>
                  <p:oleObj r:id="rId5" imgW="3048120" imgH="33526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 y="1189"/>
                          <a:ext cx="145" cy="156"/>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grpSp>
        <p:nvGrpSpPr>
          <p:cNvPr id="6158" name="Group 14"/>
          <p:cNvGrpSpPr>
            <a:grpSpLocks/>
          </p:cNvGrpSpPr>
          <p:nvPr/>
        </p:nvGrpSpPr>
        <p:grpSpPr bwMode="auto">
          <a:xfrm>
            <a:off x="1870075" y="1844675"/>
            <a:ext cx="1541463" cy="565150"/>
            <a:chOff x="1178" y="1162"/>
            <a:chExt cx="971" cy="356"/>
          </a:xfrm>
        </p:grpSpPr>
        <p:sp>
          <p:nvSpPr>
            <p:cNvPr id="6159" name="Freeform 15"/>
            <p:cNvSpPr>
              <a:spLocks noChangeArrowheads="1"/>
            </p:cNvSpPr>
            <p:nvPr/>
          </p:nvSpPr>
          <p:spPr bwMode="auto">
            <a:xfrm>
              <a:off x="1178" y="1323"/>
              <a:ext cx="971" cy="195"/>
            </a:xfrm>
            <a:custGeom>
              <a:avLst/>
              <a:gdLst>
                <a:gd name="T0" fmla="*/ 0 w 4284"/>
                <a:gd name="T1" fmla="*/ 857 h 858"/>
                <a:gd name="T2" fmla="*/ 356 w 4284"/>
                <a:gd name="T3" fmla="*/ 428 h 858"/>
                <a:gd name="T4" fmla="*/ 1784 w 4284"/>
                <a:gd name="T5" fmla="*/ 428 h 858"/>
                <a:gd name="T6" fmla="*/ 2141 w 4284"/>
                <a:gd name="T7" fmla="*/ 0 h 858"/>
                <a:gd name="T8" fmla="*/ 2498 w 4284"/>
                <a:gd name="T9" fmla="*/ 428 h 858"/>
                <a:gd name="T10" fmla="*/ 3926 w 4284"/>
                <a:gd name="T11" fmla="*/ 428 h 858"/>
                <a:gd name="T12" fmla="*/ 4283 w 4284"/>
                <a:gd name="T13" fmla="*/ 857 h 858"/>
              </a:gdLst>
              <a:ahLst/>
              <a:cxnLst>
                <a:cxn ang="0">
                  <a:pos x="T0" y="T1"/>
                </a:cxn>
                <a:cxn ang="0">
                  <a:pos x="T2" y="T3"/>
                </a:cxn>
                <a:cxn ang="0">
                  <a:pos x="T4" y="T5"/>
                </a:cxn>
                <a:cxn ang="0">
                  <a:pos x="T6" y="T7"/>
                </a:cxn>
                <a:cxn ang="0">
                  <a:pos x="T8" y="T9"/>
                </a:cxn>
                <a:cxn ang="0">
                  <a:pos x="T10" y="T11"/>
                </a:cxn>
                <a:cxn ang="0">
                  <a:pos x="T12" y="T13"/>
                </a:cxn>
              </a:cxnLst>
              <a:rect l="0" t="0" r="r" b="b"/>
              <a:pathLst>
                <a:path w="4284" h="858">
                  <a:moveTo>
                    <a:pt x="0" y="857"/>
                  </a:moveTo>
                  <a:cubicBezTo>
                    <a:pt x="0" y="642"/>
                    <a:pt x="178" y="428"/>
                    <a:pt x="356" y="428"/>
                  </a:cubicBezTo>
                  <a:lnTo>
                    <a:pt x="1784" y="428"/>
                  </a:lnTo>
                  <a:cubicBezTo>
                    <a:pt x="1963" y="428"/>
                    <a:pt x="2141" y="214"/>
                    <a:pt x="2141" y="0"/>
                  </a:cubicBezTo>
                  <a:cubicBezTo>
                    <a:pt x="2141" y="214"/>
                    <a:pt x="2319" y="428"/>
                    <a:pt x="2498" y="428"/>
                  </a:cubicBezTo>
                  <a:lnTo>
                    <a:pt x="3926" y="428"/>
                  </a:lnTo>
                  <a:cubicBezTo>
                    <a:pt x="4104" y="428"/>
                    <a:pt x="4283" y="642"/>
                    <a:pt x="4283" y="857"/>
                  </a:cubicBez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mtClean="0">
                <a:solidFill>
                  <a:srgbClr val="000000"/>
                </a:solidFill>
              </a:endParaRPr>
            </a:p>
          </p:txBody>
        </p:sp>
        <p:graphicFrame>
          <p:nvGraphicFramePr>
            <p:cNvPr id="6160" name="Object 16"/>
            <p:cNvGraphicFramePr>
              <a:graphicFrameLocks noChangeAspect="1"/>
            </p:cNvGraphicFramePr>
            <p:nvPr/>
          </p:nvGraphicFramePr>
          <p:xfrm>
            <a:off x="1595" y="1162"/>
            <a:ext cx="145" cy="200"/>
          </p:xfrm>
          <a:graphic>
            <a:graphicData uri="http://schemas.openxmlformats.org/presentationml/2006/ole">
              <mc:AlternateContent xmlns:mc="http://schemas.openxmlformats.org/markup-compatibility/2006">
                <mc:Choice xmlns:v="urn:schemas-microsoft-com:vml" Requires="v">
                  <p:oleObj spid="_x0000_s35915" name="Equation" r:id="rId7" imgW="3048120" imgH="4267080" progId="Equation.DSMT4">
                    <p:embed/>
                  </p:oleObj>
                </mc:Choice>
                <mc:Fallback>
                  <p:oleObj name="Equation" r:id="rId7" imgW="3048120" imgH="4267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5" y="1162"/>
                          <a:ext cx="145" cy="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6161" name="Line 17"/>
          <p:cNvSpPr>
            <a:spLocks noChangeShapeType="1"/>
          </p:cNvSpPr>
          <p:nvPr/>
        </p:nvSpPr>
        <p:spPr bwMode="auto">
          <a:xfrm>
            <a:off x="833438" y="2574925"/>
            <a:ext cx="1028700" cy="1588"/>
          </a:xfrm>
          <a:prstGeom prst="line">
            <a:avLst/>
          </a:prstGeom>
          <a:noFill/>
          <a:ln w="57150">
            <a:solidFill>
              <a:srgbClr val="FF3399"/>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6162" name="Line 18"/>
          <p:cNvSpPr>
            <a:spLocks noChangeShapeType="1"/>
          </p:cNvSpPr>
          <p:nvPr/>
        </p:nvSpPr>
        <p:spPr bwMode="auto">
          <a:xfrm>
            <a:off x="1838325" y="2571750"/>
            <a:ext cx="1941513" cy="1433513"/>
          </a:xfrm>
          <a:prstGeom prst="line">
            <a:avLst/>
          </a:prstGeom>
          <a:noFill/>
          <a:ln w="5715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6163" name="Text Box 19"/>
          <p:cNvSpPr txBox="1">
            <a:spLocks noChangeArrowheads="1"/>
          </p:cNvSpPr>
          <p:nvPr/>
        </p:nvSpPr>
        <p:spPr bwMode="auto">
          <a:xfrm>
            <a:off x="755650" y="908050"/>
            <a:ext cx="3024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cs typeface="Arial" charset="0"/>
              </a:rPr>
              <a:t>Kupera linssi f &gt; 0</a:t>
            </a:r>
          </a:p>
        </p:txBody>
      </p:sp>
      <p:sp>
        <p:nvSpPr>
          <p:cNvPr id="6164" name="Line 20"/>
          <p:cNvSpPr>
            <a:spLocks noChangeShapeType="1"/>
          </p:cNvSpPr>
          <p:nvPr/>
        </p:nvSpPr>
        <p:spPr bwMode="auto">
          <a:xfrm>
            <a:off x="4283075" y="2420938"/>
            <a:ext cx="5616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6165" name="Oval 21"/>
          <p:cNvSpPr>
            <a:spLocks noChangeArrowheads="1"/>
          </p:cNvSpPr>
          <p:nvPr/>
        </p:nvSpPr>
        <p:spPr bwMode="auto">
          <a:xfrm>
            <a:off x="5580063" y="2347913"/>
            <a:ext cx="71437" cy="698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mtClean="0">
              <a:solidFill>
                <a:srgbClr val="000000"/>
              </a:solidFill>
            </a:endParaRPr>
          </a:p>
        </p:txBody>
      </p:sp>
      <p:sp>
        <p:nvSpPr>
          <p:cNvPr id="6166" name="Oval 22"/>
          <p:cNvSpPr>
            <a:spLocks noChangeArrowheads="1"/>
          </p:cNvSpPr>
          <p:nvPr/>
        </p:nvSpPr>
        <p:spPr bwMode="auto">
          <a:xfrm>
            <a:off x="8172450" y="2420938"/>
            <a:ext cx="71438" cy="698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mtClean="0">
              <a:solidFill>
                <a:srgbClr val="000000"/>
              </a:solidFill>
            </a:endParaRPr>
          </a:p>
        </p:txBody>
      </p:sp>
      <p:sp>
        <p:nvSpPr>
          <p:cNvPr id="6167" name="Text Box 23"/>
          <p:cNvSpPr txBox="1">
            <a:spLocks noChangeArrowheads="1"/>
          </p:cNvSpPr>
          <p:nvPr/>
        </p:nvSpPr>
        <p:spPr bwMode="auto">
          <a:xfrm>
            <a:off x="8101013" y="1773238"/>
            <a:ext cx="4016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rPr>
              <a:t>F</a:t>
            </a:r>
          </a:p>
        </p:txBody>
      </p:sp>
      <p:sp>
        <p:nvSpPr>
          <p:cNvPr id="6168" name="Line 24"/>
          <p:cNvSpPr>
            <a:spLocks noChangeShapeType="1"/>
          </p:cNvSpPr>
          <p:nvPr/>
        </p:nvSpPr>
        <p:spPr bwMode="auto">
          <a:xfrm>
            <a:off x="4643438" y="1628775"/>
            <a:ext cx="230505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6169" name="Line 25"/>
          <p:cNvSpPr>
            <a:spLocks noChangeShapeType="1"/>
          </p:cNvSpPr>
          <p:nvPr/>
        </p:nvSpPr>
        <p:spPr bwMode="auto">
          <a:xfrm flipV="1">
            <a:off x="6948488" y="981075"/>
            <a:ext cx="1223962" cy="6477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6170" name="Line 26"/>
          <p:cNvSpPr>
            <a:spLocks noChangeShapeType="1"/>
          </p:cNvSpPr>
          <p:nvPr/>
        </p:nvSpPr>
        <p:spPr bwMode="auto">
          <a:xfrm flipH="1">
            <a:off x="4572000" y="1628775"/>
            <a:ext cx="2376488" cy="1295400"/>
          </a:xfrm>
          <a:prstGeom prst="line">
            <a:avLst/>
          </a:prstGeom>
          <a:noFill/>
          <a:ln w="38100">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6171" name="Line 27"/>
          <p:cNvSpPr>
            <a:spLocks noChangeShapeType="1"/>
          </p:cNvSpPr>
          <p:nvPr/>
        </p:nvSpPr>
        <p:spPr bwMode="auto">
          <a:xfrm>
            <a:off x="4643438" y="1628775"/>
            <a:ext cx="4321175" cy="15113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6172" name="Text Box 28"/>
          <p:cNvSpPr txBox="1">
            <a:spLocks noChangeArrowheads="1"/>
          </p:cNvSpPr>
          <p:nvPr/>
        </p:nvSpPr>
        <p:spPr bwMode="auto">
          <a:xfrm>
            <a:off x="4191000" y="17399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rPr>
              <a:t>e</a:t>
            </a:r>
          </a:p>
        </p:txBody>
      </p:sp>
      <p:sp>
        <p:nvSpPr>
          <p:cNvPr id="6173" name="Text Box 29"/>
          <p:cNvSpPr txBox="1">
            <a:spLocks noChangeArrowheads="1"/>
          </p:cNvSpPr>
          <p:nvPr/>
        </p:nvSpPr>
        <p:spPr bwMode="auto">
          <a:xfrm>
            <a:off x="5272088" y="1812925"/>
            <a:ext cx="4016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rPr>
              <a:t>F</a:t>
            </a:r>
          </a:p>
        </p:txBody>
      </p:sp>
      <p:sp>
        <p:nvSpPr>
          <p:cNvPr id="6174" name="Text Box 30"/>
          <p:cNvSpPr txBox="1">
            <a:spLocks noChangeArrowheads="1"/>
          </p:cNvSpPr>
          <p:nvPr/>
        </p:nvSpPr>
        <p:spPr bwMode="auto">
          <a:xfrm>
            <a:off x="6156325" y="20605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rPr>
              <a:t>k</a:t>
            </a:r>
          </a:p>
        </p:txBody>
      </p:sp>
      <p:sp>
        <p:nvSpPr>
          <p:cNvPr id="6175" name="Text Box 31"/>
          <p:cNvSpPr txBox="1">
            <a:spLocks noChangeArrowheads="1"/>
          </p:cNvSpPr>
          <p:nvPr/>
        </p:nvSpPr>
        <p:spPr bwMode="auto">
          <a:xfrm>
            <a:off x="2392363" y="2511425"/>
            <a:ext cx="369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p>
        </p:txBody>
      </p:sp>
      <p:sp>
        <p:nvSpPr>
          <p:cNvPr id="6176" name="Oval 32"/>
          <p:cNvSpPr>
            <a:spLocks noChangeArrowheads="1"/>
          </p:cNvSpPr>
          <p:nvPr/>
        </p:nvSpPr>
        <p:spPr bwMode="auto">
          <a:xfrm>
            <a:off x="2411413" y="2997200"/>
            <a:ext cx="73025"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mtClean="0">
              <a:solidFill>
                <a:srgbClr val="000000"/>
              </a:solidFill>
            </a:endParaRPr>
          </a:p>
        </p:txBody>
      </p:sp>
      <p:sp>
        <p:nvSpPr>
          <p:cNvPr id="6177" name="Line 33"/>
          <p:cNvSpPr>
            <a:spLocks noChangeShapeType="1"/>
          </p:cNvSpPr>
          <p:nvPr/>
        </p:nvSpPr>
        <p:spPr bwMode="auto">
          <a:xfrm flipV="1">
            <a:off x="4716463" y="1628775"/>
            <a:ext cx="0" cy="792163"/>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6178" name="Line 34"/>
          <p:cNvSpPr>
            <a:spLocks noChangeShapeType="1"/>
          </p:cNvSpPr>
          <p:nvPr/>
        </p:nvSpPr>
        <p:spPr bwMode="auto">
          <a:xfrm flipV="1">
            <a:off x="6084888" y="2133600"/>
            <a:ext cx="0" cy="287338"/>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6179" name="Text Box 35"/>
          <p:cNvSpPr txBox="1">
            <a:spLocks noChangeArrowheads="1"/>
          </p:cNvSpPr>
          <p:nvPr/>
        </p:nvSpPr>
        <p:spPr bwMode="auto">
          <a:xfrm>
            <a:off x="3492500" y="31416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k</a:t>
            </a:r>
          </a:p>
        </p:txBody>
      </p:sp>
      <p:sp>
        <p:nvSpPr>
          <p:cNvPr id="6180" name="Text Box 36"/>
          <p:cNvSpPr txBox="1">
            <a:spLocks noChangeArrowheads="1"/>
          </p:cNvSpPr>
          <p:nvPr/>
        </p:nvSpPr>
        <p:spPr bwMode="auto">
          <a:xfrm>
            <a:off x="231775" y="251142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e</a:t>
            </a:r>
          </a:p>
        </p:txBody>
      </p:sp>
      <p:sp>
        <p:nvSpPr>
          <p:cNvPr id="6181" name="Text Box 37"/>
          <p:cNvSpPr txBox="1">
            <a:spLocks noChangeArrowheads="1"/>
          </p:cNvSpPr>
          <p:nvPr/>
        </p:nvSpPr>
        <p:spPr bwMode="auto">
          <a:xfrm>
            <a:off x="4500563" y="908050"/>
            <a:ext cx="3003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cs typeface="Arial" charset="0"/>
              </a:rPr>
              <a:t>Kovera linssi f &lt; 0</a:t>
            </a:r>
          </a:p>
        </p:txBody>
      </p:sp>
      <p:sp>
        <p:nvSpPr>
          <p:cNvPr id="6182" name="Text Box 38"/>
          <p:cNvSpPr txBox="1">
            <a:spLocks noChangeArrowheads="1"/>
          </p:cNvSpPr>
          <p:nvPr/>
        </p:nvSpPr>
        <p:spPr bwMode="auto">
          <a:xfrm>
            <a:off x="303213" y="4095750"/>
            <a:ext cx="7115175" cy="2282825"/>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Valo tulee vasemmalta</a:t>
            </a:r>
          </a:p>
          <a:p>
            <a:r>
              <a:rPr lang="fi-FI" sz="2400" smtClean="0">
                <a:solidFill>
                  <a:srgbClr val="000000"/>
                </a:solidFill>
                <a:cs typeface="Arial" charset="0"/>
              </a:rPr>
              <a:t>a=esineen etäisyys linssistä</a:t>
            </a:r>
          </a:p>
          <a:p>
            <a:r>
              <a:rPr lang="fi-FI" sz="2400" smtClean="0">
                <a:solidFill>
                  <a:srgbClr val="000000"/>
                </a:solidFill>
                <a:cs typeface="Arial" charset="0"/>
              </a:rPr>
              <a:t>a &gt; 0, jos esine linssin vasemmalla</a:t>
            </a:r>
          </a:p>
          <a:p>
            <a:r>
              <a:rPr lang="fi-FI" sz="2400" smtClean="0">
                <a:solidFill>
                  <a:srgbClr val="000000"/>
                </a:solidFill>
                <a:cs typeface="Arial" charset="0"/>
              </a:rPr>
              <a:t>a &lt; 0, jos esine linssin oikealla puolella (vale-esine)</a:t>
            </a:r>
          </a:p>
          <a:p>
            <a:r>
              <a:rPr lang="fi-FI" sz="2400" smtClean="0">
                <a:solidFill>
                  <a:srgbClr val="000000"/>
                </a:solidFill>
                <a:cs typeface="Arial" charset="0"/>
              </a:rPr>
              <a:t>b &gt; 0, todellinen kuva (säteet leikkaavat)</a:t>
            </a:r>
          </a:p>
          <a:p>
            <a:r>
              <a:rPr lang="fi-FI" sz="2400" smtClean="0">
                <a:solidFill>
                  <a:srgbClr val="000000"/>
                </a:solidFill>
                <a:cs typeface="Arial" charset="0"/>
              </a:rPr>
              <a:t>b &lt; 0, valekuva (säteen jatke/jatkeet leikkaavat)</a:t>
            </a:r>
          </a:p>
        </p:txBody>
      </p:sp>
      <p:sp>
        <p:nvSpPr>
          <p:cNvPr id="6183" name="Oval 39"/>
          <p:cNvSpPr>
            <a:spLocks noChangeArrowheads="1"/>
          </p:cNvSpPr>
          <p:nvPr/>
        </p:nvSpPr>
        <p:spPr bwMode="auto">
          <a:xfrm>
            <a:off x="1258888" y="2997200"/>
            <a:ext cx="73025"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mtClean="0">
              <a:solidFill>
                <a:srgbClr val="000000"/>
              </a:solidFill>
            </a:endParaRPr>
          </a:p>
        </p:txBody>
      </p:sp>
      <p:sp>
        <p:nvSpPr>
          <p:cNvPr id="6184" name="Text Box 40"/>
          <p:cNvSpPr txBox="1">
            <a:spLocks noChangeArrowheads="1"/>
          </p:cNvSpPr>
          <p:nvPr/>
        </p:nvSpPr>
        <p:spPr bwMode="auto">
          <a:xfrm>
            <a:off x="1166813" y="3087688"/>
            <a:ext cx="369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p>
        </p:txBody>
      </p:sp>
    </p:spTree>
    <p:extLst>
      <p:ext uri="{BB962C8B-B14F-4D97-AF65-F5344CB8AC3E}">
        <p14:creationId xmlns:p14="http://schemas.microsoft.com/office/powerpoint/2010/main" val="1587699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6169"/>
                                        </p:tgtEl>
                                        <p:attrNameLst>
                                          <p:attrName>style.visibility</p:attrName>
                                        </p:attrNameLst>
                                      </p:cBhvr>
                                      <p:to>
                                        <p:strVal val="visible"/>
                                      </p:to>
                                    </p:set>
                                    <p:anim calcmode="lin" valueType="num">
                                      <p:cBhvr>
                                        <p:cTn id="11" dur="500" fill="hold"/>
                                        <p:tgtEl>
                                          <p:spTgt spid="6169"/>
                                        </p:tgtEl>
                                        <p:attrNameLst>
                                          <p:attrName>ppt_w</p:attrName>
                                        </p:attrNameLst>
                                      </p:cBhvr>
                                      <p:tavLst>
                                        <p:tav tm="0">
                                          <p:val>
                                            <p:fltVal val="0"/>
                                          </p:val>
                                        </p:tav>
                                        <p:tav tm="100000">
                                          <p:val>
                                            <p:strVal val="#ppt_w"/>
                                          </p:val>
                                        </p:tav>
                                      </p:tavLst>
                                    </p:anim>
                                    <p:anim calcmode="lin" valueType="num">
                                      <p:cBhvr>
                                        <p:cTn id="12" dur="500" fill="hold"/>
                                        <p:tgtEl>
                                          <p:spTgt spid="6169"/>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170"/>
                                        </p:tgtEl>
                                        <p:attrNameLst>
                                          <p:attrName>style.visibility</p:attrName>
                                        </p:attrNameLst>
                                      </p:cBhvr>
                                      <p:to>
                                        <p:strVal val="visible"/>
                                      </p:to>
                                    </p:set>
                                    <p:anim calcmode="lin" valueType="num">
                                      <p:cBhvr>
                                        <p:cTn id="17" dur="500" fill="hold"/>
                                        <p:tgtEl>
                                          <p:spTgt spid="6170"/>
                                        </p:tgtEl>
                                        <p:attrNameLst>
                                          <p:attrName>ppt_w</p:attrName>
                                        </p:attrNameLst>
                                      </p:cBhvr>
                                      <p:tavLst>
                                        <p:tav tm="0">
                                          <p:val>
                                            <p:fltVal val="0"/>
                                          </p:val>
                                        </p:tav>
                                        <p:tav tm="100000">
                                          <p:val>
                                            <p:strVal val="#ppt_w"/>
                                          </p:val>
                                        </p:tav>
                                      </p:tavLst>
                                    </p:anim>
                                    <p:anim calcmode="lin" valueType="num">
                                      <p:cBhvr>
                                        <p:cTn id="18" dur="500" fill="hold"/>
                                        <p:tgtEl>
                                          <p:spTgt spid="6170"/>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171"/>
                                        </p:tgtEl>
                                        <p:attrNameLst>
                                          <p:attrName>style.visibility</p:attrName>
                                        </p:attrNameLst>
                                      </p:cBhvr>
                                      <p:to>
                                        <p:strVal val="visible"/>
                                      </p:to>
                                    </p:set>
                                    <p:anim calcmode="lin" valueType="num">
                                      <p:cBhvr>
                                        <p:cTn id="23" dur="500" fill="hold"/>
                                        <p:tgtEl>
                                          <p:spTgt spid="6171"/>
                                        </p:tgtEl>
                                        <p:attrNameLst>
                                          <p:attrName>ppt_w</p:attrName>
                                        </p:attrNameLst>
                                      </p:cBhvr>
                                      <p:tavLst>
                                        <p:tav tm="0">
                                          <p:val>
                                            <p:fltVal val="0"/>
                                          </p:val>
                                        </p:tav>
                                        <p:tav tm="100000">
                                          <p:val>
                                            <p:strVal val="#ppt_w"/>
                                          </p:val>
                                        </p:tav>
                                      </p:tavLst>
                                    </p:anim>
                                    <p:anim calcmode="lin" valueType="num">
                                      <p:cBhvr>
                                        <p:cTn id="24" dur="500" fill="hold"/>
                                        <p:tgtEl>
                                          <p:spTgt spid="6171"/>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6178"/>
                                        </p:tgtEl>
                                        <p:attrNameLst>
                                          <p:attrName>style.visibility</p:attrName>
                                        </p:attrNameLst>
                                      </p:cBhvr>
                                      <p:to>
                                        <p:strVal val="visible"/>
                                      </p:to>
                                    </p:set>
                                    <p:anim calcmode="lin" valueType="num">
                                      <p:cBhvr>
                                        <p:cTn id="29" dur="500" fill="hold"/>
                                        <p:tgtEl>
                                          <p:spTgt spid="6178"/>
                                        </p:tgtEl>
                                        <p:attrNameLst>
                                          <p:attrName>ppt_w</p:attrName>
                                        </p:attrNameLst>
                                      </p:cBhvr>
                                      <p:tavLst>
                                        <p:tav tm="0">
                                          <p:val>
                                            <p:fltVal val="0"/>
                                          </p:val>
                                        </p:tav>
                                        <p:tav tm="100000">
                                          <p:val>
                                            <p:strVal val="#ppt_w"/>
                                          </p:val>
                                        </p:tav>
                                      </p:tavLst>
                                    </p:anim>
                                    <p:anim calcmode="lin" valueType="num">
                                      <p:cBhvr>
                                        <p:cTn id="30" dur="500" fill="hold"/>
                                        <p:tgtEl>
                                          <p:spTgt spid="6178"/>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7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6161"/>
                                        </p:tgtEl>
                                        <p:attrNameLst>
                                          <p:attrName>style.visibility</p:attrName>
                                        </p:attrNameLst>
                                      </p:cBhvr>
                                      <p:to>
                                        <p:strVal val="visible"/>
                                      </p:to>
                                    </p:set>
                                    <p:anim calcmode="lin" valueType="num">
                                      <p:cBhvr>
                                        <p:cTn id="39" dur="500" fill="hold"/>
                                        <p:tgtEl>
                                          <p:spTgt spid="6161"/>
                                        </p:tgtEl>
                                        <p:attrNameLst>
                                          <p:attrName>ppt_w</p:attrName>
                                        </p:attrNameLst>
                                      </p:cBhvr>
                                      <p:tavLst>
                                        <p:tav tm="0">
                                          <p:val>
                                            <p:fltVal val="0"/>
                                          </p:val>
                                        </p:tav>
                                        <p:tav tm="100000">
                                          <p:val>
                                            <p:strVal val="#ppt_w"/>
                                          </p:val>
                                        </p:tav>
                                      </p:tavLst>
                                    </p:anim>
                                    <p:anim calcmode="lin" valueType="num">
                                      <p:cBhvr>
                                        <p:cTn id="40" dur="500" fill="hold"/>
                                        <p:tgtEl>
                                          <p:spTgt spid="6161"/>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6162"/>
                                        </p:tgtEl>
                                        <p:attrNameLst>
                                          <p:attrName>style.visibility</p:attrName>
                                        </p:attrNameLst>
                                      </p:cBhvr>
                                      <p:to>
                                        <p:strVal val="visible"/>
                                      </p:to>
                                    </p:set>
                                    <p:anim calcmode="lin" valueType="num">
                                      <p:cBhvr>
                                        <p:cTn id="45" dur="500" fill="hold"/>
                                        <p:tgtEl>
                                          <p:spTgt spid="6162"/>
                                        </p:tgtEl>
                                        <p:attrNameLst>
                                          <p:attrName>ppt_w</p:attrName>
                                        </p:attrNameLst>
                                      </p:cBhvr>
                                      <p:tavLst>
                                        <p:tav tm="0">
                                          <p:val>
                                            <p:fltVal val="0"/>
                                          </p:val>
                                        </p:tav>
                                        <p:tav tm="100000">
                                          <p:val>
                                            <p:strVal val="#ppt_w"/>
                                          </p:val>
                                        </p:tav>
                                      </p:tavLst>
                                    </p:anim>
                                    <p:anim calcmode="lin" valueType="num">
                                      <p:cBhvr>
                                        <p:cTn id="46" dur="500" fill="hold"/>
                                        <p:tgtEl>
                                          <p:spTgt spid="6162"/>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6152"/>
                                        </p:tgtEl>
                                        <p:attrNameLst>
                                          <p:attrName>style.visibility</p:attrName>
                                        </p:attrNameLst>
                                      </p:cBhvr>
                                      <p:to>
                                        <p:strVal val="visible"/>
                                      </p:to>
                                    </p:set>
                                    <p:anim calcmode="lin" valueType="num">
                                      <p:cBhvr>
                                        <p:cTn id="51" dur="500" fill="hold"/>
                                        <p:tgtEl>
                                          <p:spTgt spid="6152"/>
                                        </p:tgtEl>
                                        <p:attrNameLst>
                                          <p:attrName>ppt_w</p:attrName>
                                        </p:attrNameLst>
                                      </p:cBhvr>
                                      <p:tavLst>
                                        <p:tav tm="0">
                                          <p:val>
                                            <p:fltVal val="0"/>
                                          </p:val>
                                        </p:tav>
                                        <p:tav tm="100000">
                                          <p:val>
                                            <p:strVal val="#ppt_w"/>
                                          </p:val>
                                        </p:tav>
                                      </p:tavLst>
                                    </p:anim>
                                    <p:anim calcmode="lin" valueType="num">
                                      <p:cBhvr>
                                        <p:cTn id="52" dur="500" fill="hold"/>
                                        <p:tgtEl>
                                          <p:spTgt spid="6152"/>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6154"/>
                                        </p:tgtEl>
                                        <p:attrNameLst>
                                          <p:attrName>style.visibility</p:attrName>
                                        </p:attrNameLst>
                                      </p:cBhvr>
                                      <p:to>
                                        <p:strVal val="visible"/>
                                      </p:to>
                                    </p:set>
                                    <p:anim calcmode="lin" valueType="num">
                                      <p:cBhvr>
                                        <p:cTn id="57" dur="500" fill="hold"/>
                                        <p:tgtEl>
                                          <p:spTgt spid="6154"/>
                                        </p:tgtEl>
                                        <p:attrNameLst>
                                          <p:attrName>ppt_w</p:attrName>
                                        </p:attrNameLst>
                                      </p:cBhvr>
                                      <p:tavLst>
                                        <p:tav tm="0">
                                          <p:val>
                                            <p:fltVal val="0"/>
                                          </p:val>
                                        </p:tav>
                                        <p:tav tm="100000">
                                          <p:val>
                                            <p:strVal val="#ppt_w"/>
                                          </p:val>
                                        </p:tav>
                                      </p:tavLst>
                                    </p:anim>
                                    <p:anim calcmode="lin" valueType="num">
                                      <p:cBhvr>
                                        <p:cTn id="58" dur="500" fill="hold"/>
                                        <p:tgtEl>
                                          <p:spTgt spid="6154"/>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17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nodeType="clickEffect">
                                  <p:stCondLst>
                                    <p:cond delay="0"/>
                                  </p:stCondLst>
                                  <p:childTnLst>
                                    <p:set>
                                      <p:cBhvr>
                                        <p:cTn id="66" dur="1" fill="hold">
                                          <p:stCondLst>
                                            <p:cond delay="0"/>
                                          </p:stCondLst>
                                        </p:cTn>
                                        <p:tgtEl>
                                          <p:spTgt spid="6155"/>
                                        </p:tgtEl>
                                        <p:attrNameLst>
                                          <p:attrName>style.visibility</p:attrName>
                                        </p:attrNameLst>
                                      </p:cBhvr>
                                      <p:to>
                                        <p:strVal val="visible"/>
                                      </p:to>
                                    </p:set>
                                    <p:anim calcmode="lin" valueType="num">
                                      <p:cBhvr>
                                        <p:cTn id="67" dur="500" fill="hold"/>
                                        <p:tgtEl>
                                          <p:spTgt spid="6155"/>
                                        </p:tgtEl>
                                        <p:attrNameLst>
                                          <p:attrName>ppt_w</p:attrName>
                                        </p:attrNameLst>
                                      </p:cBhvr>
                                      <p:tavLst>
                                        <p:tav tm="0">
                                          <p:val>
                                            <p:fltVal val="0"/>
                                          </p:val>
                                        </p:tav>
                                        <p:tav tm="100000">
                                          <p:val>
                                            <p:strVal val="#ppt_w"/>
                                          </p:val>
                                        </p:tav>
                                      </p:tavLst>
                                    </p:anim>
                                    <p:anim calcmode="lin" valueType="num">
                                      <p:cBhvr>
                                        <p:cTn id="68" dur="500" fill="hold"/>
                                        <p:tgtEl>
                                          <p:spTgt spid="6155"/>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nodeType="clickEffect">
                                  <p:stCondLst>
                                    <p:cond delay="0"/>
                                  </p:stCondLst>
                                  <p:childTnLst>
                                    <p:set>
                                      <p:cBhvr>
                                        <p:cTn id="72" dur="1" fill="hold">
                                          <p:stCondLst>
                                            <p:cond delay="0"/>
                                          </p:stCondLst>
                                        </p:cTn>
                                        <p:tgtEl>
                                          <p:spTgt spid="6158"/>
                                        </p:tgtEl>
                                        <p:attrNameLst>
                                          <p:attrName>style.visibility</p:attrName>
                                        </p:attrNameLst>
                                      </p:cBhvr>
                                      <p:to>
                                        <p:strVal val="visible"/>
                                      </p:to>
                                    </p:set>
                                    <p:anim calcmode="lin" valueType="num">
                                      <p:cBhvr>
                                        <p:cTn id="73" dur="500" fill="hold"/>
                                        <p:tgtEl>
                                          <p:spTgt spid="6158"/>
                                        </p:tgtEl>
                                        <p:attrNameLst>
                                          <p:attrName>ppt_w</p:attrName>
                                        </p:attrNameLst>
                                      </p:cBhvr>
                                      <p:tavLst>
                                        <p:tav tm="0">
                                          <p:val>
                                            <p:fltVal val="0"/>
                                          </p:val>
                                        </p:tav>
                                        <p:tav tm="100000">
                                          <p:val>
                                            <p:strVal val="#ppt_w"/>
                                          </p:val>
                                        </p:tav>
                                      </p:tavLst>
                                    </p:anim>
                                    <p:anim calcmode="lin" valueType="num">
                                      <p:cBhvr>
                                        <p:cTn id="74" dur="500" fill="hold"/>
                                        <p:tgtEl>
                                          <p:spTgt spid="6158"/>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4" grpId="0" animBg="1"/>
      <p:bldP spid="6161" grpId="0" animBg="1"/>
      <p:bldP spid="6162" grpId="0" animBg="1"/>
      <p:bldP spid="6168" grpId="0" animBg="1"/>
      <p:bldP spid="6169" grpId="0" animBg="1"/>
      <p:bldP spid="6170" grpId="0" animBg="1"/>
      <p:bldP spid="6171" grpId="0" animBg="1"/>
      <p:bldP spid="6174" grpId="0"/>
      <p:bldP spid="6178" grpId="0" animBg="1"/>
      <p:bldP spid="6179" grpId="0"/>
      <p:bldP spid="618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5"/>
          <p:cNvPicPr>
            <a:picLocks noChangeAspect="1" noChangeArrowheads="1"/>
          </p:cNvPicPr>
          <p:nvPr/>
        </p:nvPicPr>
        <p:blipFill>
          <a:blip r:embed="rId2">
            <a:lum bright="-18000" contrast="28000"/>
            <a:extLst>
              <a:ext uri="{28A0092B-C50C-407E-A947-70E740481C1C}">
                <a14:useLocalDpi xmlns:a14="http://schemas.microsoft.com/office/drawing/2010/main" val="0"/>
              </a:ext>
            </a:extLst>
          </a:blip>
          <a:srcRect/>
          <a:stretch>
            <a:fillRect/>
          </a:stretch>
        </p:blipFill>
        <p:spPr bwMode="auto">
          <a:xfrm>
            <a:off x="3122613" y="1108075"/>
            <a:ext cx="467995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7"/>
          <p:cNvSpPr>
            <a:spLocks noGrp="1" noChangeArrowheads="1"/>
          </p:cNvSpPr>
          <p:nvPr>
            <p:ph type="title"/>
          </p:nvPr>
        </p:nvSpPr>
        <p:spPr>
          <a:xfrm>
            <a:off x="684213" y="333375"/>
            <a:ext cx="7742237" cy="1141413"/>
          </a:xfrm>
        </p:spPr>
        <p:txBody>
          <a:bodyPr/>
          <a:lstStyle/>
          <a:p>
            <a:pPr eaLnBrk="1" hangingPunct="1"/>
            <a:r>
              <a:rPr lang="fi-FI" sz="3600" smtClean="0"/>
              <a:t>Ihmiselle näkyvä valo 380nm-760 nm</a:t>
            </a:r>
          </a:p>
        </p:txBody>
      </p:sp>
      <p:sp>
        <p:nvSpPr>
          <p:cNvPr id="54276" name="Text Box 8"/>
          <p:cNvSpPr txBox="1">
            <a:spLocks noChangeArrowheads="1"/>
          </p:cNvSpPr>
          <p:nvPr/>
        </p:nvSpPr>
        <p:spPr bwMode="auto">
          <a:xfrm>
            <a:off x="250825" y="2924175"/>
            <a:ext cx="21732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2800">
                <a:solidFill>
                  <a:srgbClr val="000000"/>
                </a:solidFill>
                <a:latin typeface="Times New Roman" pitchFamily="18" charset="0"/>
                <a:cs typeface="Lucida Sans Unicode" pitchFamily="34" charset="0"/>
              </a:defRPr>
            </a:lvl1pPr>
            <a:lvl2pPr marL="742950" indent="-285750" eaLnBrk="0" hangingPunct="0">
              <a:defRPr sz="2800">
                <a:solidFill>
                  <a:srgbClr val="000000"/>
                </a:solidFill>
                <a:latin typeface="Times New Roman" pitchFamily="18" charset="0"/>
                <a:cs typeface="Lucida Sans Unicode" pitchFamily="34" charset="0"/>
              </a:defRPr>
            </a:lvl2pPr>
            <a:lvl3pPr marL="1143000" indent="-228600" eaLnBrk="0" hangingPunct="0">
              <a:defRPr sz="2800">
                <a:solidFill>
                  <a:srgbClr val="000000"/>
                </a:solidFill>
                <a:latin typeface="Times New Roman" pitchFamily="18" charset="0"/>
                <a:cs typeface="Lucida Sans Unicode" pitchFamily="34" charset="0"/>
              </a:defRPr>
            </a:lvl3pPr>
            <a:lvl4pPr marL="1600200" indent="-228600" eaLnBrk="0" hangingPunct="0">
              <a:defRPr sz="2800">
                <a:solidFill>
                  <a:srgbClr val="000000"/>
                </a:solidFill>
                <a:latin typeface="Times New Roman" pitchFamily="18" charset="0"/>
                <a:cs typeface="Lucida Sans Unicode" pitchFamily="34" charset="0"/>
              </a:defRPr>
            </a:lvl4pPr>
            <a:lvl5pPr marL="2057400" indent="-228600" eaLnBrk="0" hangingPunct="0">
              <a:defRPr sz="2800">
                <a:solidFill>
                  <a:srgbClr val="000000"/>
                </a:solidFill>
                <a:latin typeface="Times New Roman" pitchFamily="18"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defRPr sz="2800">
                <a:solidFill>
                  <a:srgbClr val="000000"/>
                </a:solidFill>
                <a:latin typeface="Times New Roman" pitchFamily="18"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defRPr sz="2800">
                <a:solidFill>
                  <a:srgbClr val="000000"/>
                </a:solidFill>
                <a:latin typeface="Times New Roman" pitchFamily="18"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defRPr sz="2800">
                <a:solidFill>
                  <a:srgbClr val="000000"/>
                </a:solidFill>
                <a:latin typeface="Times New Roman" pitchFamily="18"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defRPr sz="2800">
                <a:solidFill>
                  <a:srgbClr val="000000"/>
                </a:solidFill>
                <a:latin typeface="Times New Roman" pitchFamily="18" charset="0"/>
                <a:cs typeface="Lucida Sans Unicode" pitchFamily="34" charset="0"/>
              </a:defRPr>
            </a:lvl9pPr>
          </a:lstStyle>
          <a:p>
            <a:pPr defTabSz="449263" eaLnBrk="1" hangingPunct="1">
              <a:buClr>
                <a:srgbClr val="000000"/>
              </a:buClr>
              <a:buSzPct val="100000"/>
              <a:buFont typeface="Times New Roman" pitchFamily="18" charset="0"/>
              <a:buNone/>
            </a:pPr>
            <a:r>
              <a:rPr lang="fi-FI" smtClean="0"/>
              <a:t>Sähkömagn.</a:t>
            </a:r>
          </a:p>
          <a:p>
            <a:pPr defTabSz="449263" eaLnBrk="1" hangingPunct="1">
              <a:buClr>
                <a:srgbClr val="000000"/>
              </a:buClr>
              <a:buSzPct val="100000"/>
              <a:buFont typeface="Times New Roman" pitchFamily="18" charset="0"/>
              <a:buNone/>
            </a:pPr>
            <a:r>
              <a:rPr lang="fi-FI" smtClean="0"/>
              <a:t>säteilyn aallonpituus</a:t>
            </a:r>
          </a:p>
        </p:txBody>
      </p:sp>
      <p:sp>
        <p:nvSpPr>
          <p:cNvPr id="54277" name="AutoShape 9"/>
          <p:cNvSpPr>
            <a:spLocks/>
          </p:cNvSpPr>
          <p:nvPr/>
        </p:nvSpPr>
        <p:spPr bwMode="auto">
          <a:xfrm>
            <a:off x="2484438" y="1484313"/>
            <a:ext cx="358775" cy="3960812"/>
          </a:xfrm>
          <a:prstGeom prst="leftBrace">
            <a:avLst>
              <a:gd name="adj1" fmla="val 9199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defTabSz="449263">
              <a:buClr>
                <a:srgbClr val="000000"/>
              </a:buClr>
              <a:buSzPct val="100000"/>
              <a:buFont typeface="Times New Roman" pitchFamily="18" charset="0"/>
              <a:buNone/>
            </a:pPr>
            <a:endParaRPr lang="fi-FI" sz="2800" smtClean="0">
              <a:solidFill>
                <a:srgbClr val="000000"/>
              </a:solidFill>
              <a:latin typeface="Times New Roman" pitchFamily="18" charset="0"/>
            </a:endParaRPr>
          </a:p>
        </p:txBody>
      </p:sp>
      <p:pic>
        <p:nvPicPr>
          <p:cNvPr id="54278" name="Picture 10" descr="varit_aallonpituud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200" y="4391025"/>
            <a:ext cx="39719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0441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fi-FI" sz="4000" dirty="0">
                <a:latin typeface="Calibri" pitchFamily="34" charset="0"/>
              </a:rPr>
              <a:t>Linssin kuvausyhtälö</a:t>
            </a:r>
          </a:p>
        </p:txBody>
      </p:sp>
      <p:graphicFrame>
        <p:nvGraphicFramePr>
          <p:cNvPr id="8195" name="Object 3"/>
          <p:cNvGraphicFramePr>
            <a:graphicFrameLocks noChangeAspect="1"/>
          </p:cNvGraphicFramePr>
          <p:nvPr/>
        </p:nvGraphicFramePr>
        <p:xfrm>
          <a:off x="611188" y="4076700"/>
          <a:ext cx="1754187" cy="1101725"/>
        </p:xfrm>
        <a:graphic>
          <a:graphicData uri="http://schemas.openxmlformats.org/presentationml/2006/ole">
            <mc:AlternateContent xmlns:mc="http://schemas.openxmlformats.org/markup-compatibility/2006">
              <mc:Choice xmlns:v="urn:schemas-microsoft-com:vml" Requires="v">
                <p:oleObj spid="_x0000_s37082" name="Equation" r:id="rId4" imgW="685800" imgH="419040" progId="Equation.DSMT4">
                  <p:embed/>
                </p:oleObj>
              </mc:Choice>
              <mc:Fallback>
                <p:oleObj name="Equation" r:id="rId4" imgW="6858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4076700"/>
                        <a:ext cx="1754187" cy="1101725"/>
                      </a:xfrm>
                      <a:prstGeom prst="rect">
                        <a:avLst/>
                      </a:prstGeom>
                      <a:solidFill>
                        <a:srgbClr val="FFFF00"/>
                      </a:solidFill>
                    </p:spPr>
                  </p:pic>
                </p:oleObj>
              </mc:Fallback>
            </mc:AlternateContent>
          </a:graphicData>
        </a:graphic>
      </p:graphicFrame>
      <p:graphicFrame>
        <p:nvGraphicFramePr>
          <p:cNvPr id="8196" name="Object 4"/>
          <p:cNvGraphicFramePr>
            <a:graphicFrameLocks noChangeAspect="1"/>
          </p:cNvGraphicFramePr>
          <p:nvPr/>
        </p:nvGraphicFramePr>
        <p:xfrm>
          <a:off x="6699250" y="4716463"/>
          <a:ext cx="1651000" cy="838200"/>
        </p:xfrm>
        <a:graphic>
          <a:graphicData uri="http://schemas.openxmlformats.org/presentationml/2006/ole">
            <mc:AlternateContent xmlns:mc="http://schemas.openxmlformats.org/markup-compatibility/2006">
              <mc:Choice xmlns:v="urn:schemas-microsoft-com:vml" Requires="v">
                <p:oleObj spid="_x0000_s37083" name="Equation" r:id="rId6" imgW="965160" imgH="482400" progId="Equation.DSMT4">
                  <p:embed/>
                </p:oleObj>
              </mc:Choice>
              <mc:Fallback>
                <p:oleObj name="Equation" r:id="rId6" imgW="965160" imgH="48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9250" y="4716463"/>
                        <a:ext cx="1651000" cy="838200"/>
                      </a:xfrm>
                      <a:prstGeom prst="rect">
                        <a:avLst/>
                      </a:prstGeom>
                      <a:solidFill>
                        <a:srgbClr val="FFFF00"/>
                      </a:solidFill>
                    </p:spPr>
                  </p:pic>
                </p:oleObj>
              </mc:Fallback>
            </mc:AlternateContent>
          </a:graphicData>
        </a:graphic>
      </p:graphicFrame>
      <p:sp>
        <p:nvSpPr>
          <p:cNvPr id="8197" name="Text Box 5"/>
          <p:cNvSpPr txBox="1">
            <a:spLocks noChangeArrowheads="1"/>
          </p:cNvSpPr>
          <p:nvPr/>
        </p:nvSpPr>
        <p:spPr bwMode="auto">
          <a:xfrm>
            <a:off x="6084888" y="4005263"/>
            <a:ext cx="26209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cs typeface="Arial" charset="0"/>
              </a:rPr>
              <a:t>Viivasuurennos</a:t>
            </a:r>
          </a:p>
        </p:txBody>
      </p:sp>
      <p:grpSp>
        <p:nvGrpSpPr>
          <p:cNvPr id="8198" name="Group 6"/>
          <p:cNvGrpSpPr>
            <a:grpSpLocks/>
          </p:cNvGrpSpPr>
          <p:nvPr/>
        </p:nvGrpSpPr>
        <p:grpSpPr bwMode="auto">
          <a:xfrm>
            <a:off x="5003800" y="1125538"/>
            <a:ext cx="3979863" cy="2232025"/>
            <a:chOff x="1564" y="651"/>
            <a:chExt cx="2507" cy="1406"/>
          </a:xfrm>
        </p:grpSpPr>
        <p:grpSp>
          <p:nvGrpSpPr>
            <p:cNvPr id="8199" name="Group 7"/>
            <p:cNvGrpSpPr>
              <a:grpSpLocks/>
            </p:cNvGrpSpPr>
            <p:nvPr/>
          </p:nvGrpSpPr>
          <p:grpSpPr bwMode="auto">
            <a:xfrm>
              <a:off x="2500" y="913"/>
              <a:ext cx="163" cy="1009"/>
              <a:chOff x="1250" y="2694"/>
              <a:chExt cx="163" cy="1009"/>
            </a:xfrm>
          </p:grpSpPr>
          <p:sp>
            <p:nvSpPr>
              <p:cNvPr id="8200" name="Freeform 8"/>
              <p:cNvSpPr>
                <a:spLocks noChangeArrowheads="1"/>
              </p:cNvSpPr>
              <p:nvPr/>
            </p:nvSpPr>
            <p:spPr bwMode="auto">
              <a:xfrm>
                <a:off x="1249" y="2702"/>
                <a:ext cx="93" cy="1002"/>
              </a:xfrm>
              <a:custGeom>
                <a:avLst/>
                <a:gdLst>
                  <a:gd name="T0" fmla="*/ 411 w 412"/>
                  <a:gd name="T1" fmla="*/ 0 h 4420"/>
                  <a:gd name="T2" fmla="*/ 4 w 412"/>
                  <a:gd name="T3" fmla="*/ 2138 h 4420"/>
                  <a:gd name="T4" fmla="*/ 376 w 412"/>
                  <a:gd name="T5" fmla="*/ 4419 h 4420"/>
                  <a:gd name="T6" fmla="*/ 411 w 412"/>
                  <a:gd name="T7" fmla="*/ 0 h 4420"/>
                </a:gdLst>
                <a:ahLst/>
                <a:cxnLst>
                  <a:cxn ang="0">
                    <a:pos x="T0" y="T1"/>
                  </a:cxn>
                  <a:cxn ang="0">
                    <a:pos x="T2" y="T3"/>
                  </a:cxn>
                  <a:cxn ang="0">
                    <a:pos x="T4" y="T5"/>
                  </a:cxn>
                  <a:cxn ang="0">
                    <a:pos x="T6" y="T7"/>
                  </a:cxn>
                </a:cxnLst>
                <a:rect l="0" t="0" r="r" b="b"/>
                <a:pathLst>
                  <a:path w="412" h="4420">
                    <a:moveTo>
                      <a:pt x="411" y="0"/>
                    </a:moveTo>
                    <a:cubicBezTo>
                      <a:pt x="345" y="349"/>
                      <a:pt x="8" y="1401"/>
                      <a:pt x="4" y="2138"/>
                    </a:cubicBezTo>
                    <a:cubicBezTo>
                      <a:pt x="0" y="2876"/>
                      <a:pt x="301" y="3946"/>
                      <a:pt x="376" y="4419"/>
                    </a:cubicBezTo>
                    <a:lnTo>
                      <a:pt x="411"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sp>
            <p:nvSpPr>
              <p:cNvPr id="8201" name="Freeform 9"/>
              <p:cNvSpPr>
                <a:spLocks noChangeArrowheads="1"/>
              </p:cNvSpPr>
              <p:nvPr/>
            </p:nvSpPr>
            <p:spPr bwMode="auto">
              <a:xfrm>
                <a:off x="1335" y="2694"/>
                <a:ext cx="80" cy="986"/>
              </a:xfrm>
              <a:custGeom>
                <a:avLst/>
                <a:gdLst>
                  <a:gd name="T0" fmla="*/ 26 w 351"/>
                  <a:gd name="T1" fmla="*/ 0 h 4349"/>
                  <a:gd name="T2" fmla="*/ 346 w 351"/>
                  <a:gd name="T3" fmla="*/ 2147 h 4349"/>
                  <a:gd name="T4" fmla="*/ 0 w 351"/>
                  <a:gd name="T5" fmla="*/ 4348 h 4349"/>
                  <a:gd name="T6" fmla="*/ 26 w 351"/>
                  <a:gd name="T7" fmla="*/ 0 h 4349"/>
                </a:gdLst>
                <a:ahLst/>
                <a:cxnLst>
                  <a:cxn ang="0">
                    <a:pos x="T0" y="T1"/>
                  </a:cxn>
                  <a:cxn ang="0">
                    <a:pos x="T2" y="T3"/>
                  </a:cxn>
                  <a:cxn ang="0">
                    <a:pos x="T4" y="T5"/>
                  </a:cxn>
                  <a:cxn ang="0">
                    <a:pos x="T6" y="T7"/>
                  </a:cxn>
                </a:cxnLst>
                <a:rect l="0" t="0" r="r" b="b"/>
                <a:pathLst>
                  <a:path w="351" h="4349">
                    <a:moveTo>
                      <a:pt x="26" y="0"/>
                    </a:moveTo>
                    <a:cubicBezTo>
                      <a:pt x="79" y="358"/>
                      <a:pt x="350" y="1423"/>
                      <a:pt x="346" y="2147"/>
                    </a:cubicBezTo>
                    <a:cubicBezTo>
                      <a:pt x="342" y="2871"/>
                      <a:pt x="70" y="3888"/>
                      <a:pt x="0" y="4348"/>
                    </a:cubicBezTo>
                    <a:lnTo>
                      <a:pt x="26"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grpSp>
        <p:sp>
          <p:nvSpPr>
            <p:cNvPr id="8202" name="Line 10"/>
            <p:cNvSpPr>
              <a:spLocks noChangeShapeType="1"/>
            </p:cNvSpPr>
            <p:nvPr/>
          </p:nvSpPr>
          <p:spPr bwMode="auto">
            <a:xfrm>
              <a:off x="1713" y="1394"/>
              <a:ext cx="2092" cy="1"/>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8203" name="Line 11"/>
            <p:cNvSpPr>
              <a:spLocks noChangeShapeType="1"/>
            </p:cNvSpPr>
            <p:nvPr/>
          </p:nvSpPr>
          <p:spPr bwMode="auto">
            <a:xfrm>
              <a:off x="1943" y="1105"/>
              <a:ext cx="2128" cy="952"/>
            </a:xfrm>
            <a:prstGeom prst="line">
              <a:avLst/>
            </a:prstGeom>
            <a:noFill/>
            <a:ln w="5715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8204" name="Line 12"/>
            <p:cNvSpPr>
              <a:spLocks noChangeShapeType="1"/>
            </p:cNvSpPr>
            <p:nvPr/>
          </p:nvSpPr>
          <p:spPr bwMode="auto">
            <a:xfrm flipV="1">
              <a:off x="1951" y="1104"/>
              <a:ext cx="1" cy="291"/>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8205" name="Line 13"/>
            <p:cNvSpPr>
              <a:spLocks noChangeShapeType="1"/>
            </p:cNvSpPr>
            <p:nvPr/>
          </p:nvSpPr>
          <p:spPr bwMode="auto">
            <a:xfrm>
              <a:off x="3567" y="1394"/>
              <a:ext cx="1" cy="433"/>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grpSp>
          <p:nvGrpSpPr>
            <p:cNvPr id="8206" name="Group 14"/>
            <p:cNvGrpSpPr>
              <a:grpSpLocks/>
            </p:cNvGrpSpPr>
            <p:nvPr/>
          </p:nvGrpSpPr>
          <p:grpSpPr bwMode="auto">
            <a:xfrm>
              <a:off x="1951" y="678"/>
              <a:ext cx="639" cy="332"/>
              <a:chOff x="533" y="1189"/>
              <a:chExt cx="639" cy="332"/>
            </a:xfrm>
          </p:grpSpPr>
          <p:sp>
            <p:nvSpPr>
              <p:cNvPr id="8207" name="Freeform 15"/>
              <p:cNvSpPr>
                <a:spLocks noChangeArrowheads="1"/>
              </p:cNvSpPr>
              <p:nvPr/>
            </p:nvSpPr>
            <p:spPr bwMode="auto">
              <a:xfrm>
                <a:off x="533" y="1328"/>
                <a:ext cx="639" cy="193"/>
              </a:xfrm>
              <a:custGeom>
                <a:avLst/>
                <a:gdLst>
                  <a:gd name="T0" fmla="*/ 0 w 2816"/>
                  <a:gd name="T1" fmla="*/ 848 h 849"/>
                  <a:gd name="T2" fmla="*/ 234 w 2816"/>
                  <a:gd name="T3" fmla="*/ 424 h 849"/>
                  <a:gd name="T4" fmla="*/ 1172 w 2816"/>
                  <a:gd name="T5" fmla="*/ 424 h 849"/>
                  <a:gd name="T6" fmla="*/ 1407 w 2816"/>
                  <a:gd name="T7" fmla="*/ 0 h 849"/>
                  <a:gd name="T8" fmla="*/ 1642 w 2816"/>
                  <a:gd name="T9" fmla="*/ 424 h 849"/>
                  <a:gd name="T10" fmla="*/ 2580 w 2816"/>
                  <a:gd name="T11" fmla="*/ 424 h 849"/>
                  <a:gd name="T12" fmla="*/ 2815 w 2816"/>
                  <a:gd name="T13" fmla="*/ 848 h 849"/>
                </a:gdLst>
                <a:ahLst/>
                <a:cxnLst>
                  <a:cxn ang="0">
                    <a:pos x="T0" y="T1"/>
                  </a:cxn>
                  <a:cxn ang="0">
                    <a:pos x="T2" y="T3"/>
                  </a:cxn>
                  <a:cxn ang="0">
                    <a:pos x="T4" y="T5"/>
                  </a:cxn>
                  <a:cxn ang="0">
                    <a:pos x="T6" y="T7"/>
                  </a:cxn>
                  <a:cxn ang="0">
                    <a:pos x="T8" y="T9"/>
                  </a:cxn>
                  <a:cxn ang="0">
                    <a:pos x="T10" y="T11"/>
                  </a:cxn>
                  <a:cxn ang="0">
                    <a:pos x="T12" y="T13"/>
                  </a:cxn>
                </a:cxnLst>
                <a:rect l="0" t="0" r="r" b="b"/>
                <a:pathLst>
                  <a:path w="2816" h="849">
                    <a:moveTo>
                      <a:pt x="0" y="848"/>
                    </a:moveTo>
                    <a:cubicBezTo>
                      <a:pt x="0" y="636"/>
                      <a:pt x="117" y="424"/>
                      <a:pt x="234" y="424"/>
                    </a:cubicBezTo>
                    <a:lnTo>
                      <a:pt x="1172" y="424"/>
                    </a:lnTo>
                    <a:cubicBezTo>
                      <a:pt x="1290" y="424"/>
                      <a:pt x="1407" y="212"/>
                      <a:pt x="1407" y="0"/>
                    </a:cubicBezTo>
                    <a:cubicBezTo>
                      <a:pt x="1407" y="212"/>
                      <a:pt x="1524" y="424"/>
                      <a:pt x="1642" y="424"/>
                    </a:cubicBezTo>
                    <a:lnTo>
                      <a:pt x="2580" y="424"/>
                    </a:lnTo>
                    <a:cubicBezTo>
                      <a:pt x="2697" y="424"/>
                      <a:pt x="2815" y="636"/>
                      <a:pt x="2815" y="848"/>
                    </a:cubicBez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mtClean="0">
                  <a:solidFill>
                    <a:srgbClr val="000000"/>
                  </a:solidFill>
                </a:endParaRPr>
              </a:p>
            </p:txBody>
          </p:sp>
          <p:graphicFrame>
            <p:nvGraphicFramePr>
              <p:cNvPr id="8208" name="Object 16"/>
              <p:cNvGraphicFramePr>
                <a:graphicFrameLocks noChangeAspect="1"/>
              </p:cNvGraphicFramePr>
              <p:nvPr/>
            </p:nvGraphicFramePr>
            <p:xfrm>
              <a:off x="760" y="1189"/>
              <a:ext cx="145" cy="156"/>
            </p:xfrm>
            <a:graphic>
              <a:graphicData uri="http://schemas.openxmlformats.org/presentationml/2006/ole">
                <mc:AlternateContent xmlns:mc="http://schemas.openxmlformats.org/markup-compatibility/2006">
                  <mc:Choice xmlns:v="urn:schemas-microsoft-com:vml" Requires="v">
                    <p:oleObj spid="_x0000_s37084" r:id="rId8" imgW="3048120" imgH="3352680" progId="">
                      <p:embed/>
                    </p:oleObj>
                  </mc:Choice>
                  <mc:Fallback>
                    <p:oleObj r:id="rId8" imgW="3048120" imgH="33526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 y="1189"/>
                            <a:ext cx="145" cy="156"/>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grpSp>
          <p:nvGrpSpPr>
            <p:cNvPr id="8209" name="Group 17"/>
            <p:cNvGrpSpPr>
              <a:grpSpLocks/>
            </p:cNvGrpSpPr>
            <p:nvPr/>
          </p:nvGrpSpPr>
          <p:grpSpPr bwMode="auto">
            <a:xfrm>
              <a:off x="2596" y="651"/>
              <a:ext cx="971" cy="356"/>
              <a:chOff x="1178" y="1162"/>
              <a:chExt cx="971" cy="356"/>
            </a:xfrm>
          </p:grpSpPr>
          <p:sp>
            <p:nvSpPr>
              <p:cNvPr id="8210" name="Freeform 18"/>
              <p:cNvSpPr>
                <a:spLocks noChangeArrowheads="1"/>
              </p:cNvSpPr>
              <p:nvPr/>
            </p:nvSpPr>
            <p:spPr bwMode="auto">
              <a:xfrm>
                <a:off x="1178" y="1323"/>
                <a:ext cx="971" cy="195"/>
              </a:xfrm>
              <a:custGeom>
                <a:avLst/>
                <a:gdLst>
                  <a:gd name="T0" fmla="*/ 0 w 4284"/>
                  <a:gd name="T1" fmla="*/ 857 h 858"/>
                  <a:gd name="T2" fmla="*/ 356 w 4284"/>
                  <a:gd name="T3" fmla="*/ 428 h 858"/>
                  <a:gd name="T4" fmla="*/ 1784 w 4284"/>
                  <a:gd name="T5" fmla="*/ 428 h 858"/>
                  <a:gd name="T6" fmla="*/ 2141 w 4284"/>
                  <a:gd name="T7" fmla="*/ 0 h 858"/>
                  <a:gd name="T8" fmla="*/ 2498 w 4284"/>
                  <a:gd name="T9" fmla="*/ 428 h 858"/>
                  <a:gd name="T10" fmla="*/ 3926 w 4284"/>
                  <a:gd name="T11" fmla="*/ 428 h 858"/>
                  <a:gd name="T12" fmla="*/ 4283 w 4284"/>
                  <a:gd name="T13" fmla="*/ 857 h 858"/>
                </a:gdLst>
                <a:ahLst/>
                <a:cxnLst>
                  <a:cxn ang="0">
                    <a:pos x="T0" y="T1"/>
                  </a:cxn>
                  <a:cxn ang="0">
                    <a:pos x="T2" y="T3"/>
                  </a:cxn>
                  <a:cxn ang="0">
                    <a:pos x="T4" y="T5"/>
                  </a:cxn>
                  <a:cxn ang="0">
                    <a:pos x="T6" y="T7"/>
                  </a:cxn>
                  <a:cxn ang="0">
                    <a:pos x="T8" y="T9"/>
                  </a:cxn>
                  <a:cxn ang="0">
                    <a:pos x="T10" y="T11"/>
                  </a:cxn>
                  <a:cxn ang="0">
                    <a:pos x="T12" y="T13"/>
                  </a:cxn>
                </a:cxnLst>
                <a:rect l="0" t="0" r="r" b="b"/>
                <a:pathLst>
                  <a:path w="4284" h="858">
                    <a:moveTo>
                      <a:pt x="0" y="857"/>
                    </a:moveTo>
                    <a:cubicBezTo>
                      <a:pt x="0" y="642"/>
                      <a:pt x="178" y="428"/>
                      <a:pt x="356" y="428"/>
                    </a:cubicBezTo>
                    <a:lnTo>
                      <a:pt x="1784" y="428"/>
                    </a:lnTo>
                    <a:cubicBezTo>
                      <a:pt x="1963" y="428"/>
                      <a:pt x="2141" y="214"/>
                      <a:pt x="2141" y="0"/>
                    </a:cubicBezTo>
                    <a:cubicBezTo>
                      <a:pt x="2141" y="214"/>
                      <a:pt x="2319" y="428"/>
                      <a:pt x="2498" y="428"/>
                    </a:cubicBezTo>
                    <a:lnTo>
                      <a:pt x="3926" y="428"/>
                    </a:lnTo>
                    <a:cubicBezTo>
                      <a:pt x="4104" y="428"/>
                      <a:pt x="4283" y="642"/>
                      <a:pt x="4283" y="857"/>
                    </a:cubicBez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mtClean="0">
                  <a:solidFill>
                    <a:srgbClr val="000000"/>
                  </a:solidFill>
                </a:endParaRPr>
              </a:p>
            </p:txBody>
          </p:sp>
          <p:graphicFrame>
            <p:nvGraphicFramePr>
              <p:cNvPr id="8211" name="Object 19"/>
              <p:cNvGraphicFramePr>
                <a:graphicFrameLocks noChangeAspect="1"/>
              </p:cNvGraphicFramePr>
              <p:nvPr/>
            </p:nvGraphicFramePr>
            <p:xfrm>
              <a:off x="1595" y="1162"/>
              <a:ext cx="145" cy="200"/>
            </p:xfrm>
            <a:graphic>
              <a:graphicData uri="http://schemas.openxmlformats.org/presentationml/2006/ole">
                <mc:AlternateContent xmlns:mc="http://schemas.openxmlformats.org/markup-compatibility/2006">
                  <mc:Choice xmlns:v="urn:schemas-microsoft-com:vml" Requires="v">
                    <p:oleObj spid="_x0000_s37085" name="Equation" r:id="rId10" imgW="3048120" imgH="4267080" progId="Equation.DSMT4">
                      <p:embed/>
                    </p:oleObj>
                  </mc:Choice>
                  <mc:Fallback>
                    <p:oleObj name="Equation" r:id="rId10" imgW="3048120" imgH="4267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95" y="1162"/>
                            <a:ext cx="145" cy="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8212" name="Line 20"/>
            <p:cNvSpPr>
              <a:spLocks noChangeShapeType="1"/>
            </p:cNvSpPr>
            <p:nvPr/>
          </p:nvSpPr>
          <p:spPr bwMode="auto">
            <a:xfrm>
              <a:off x="1943" y="1111"/>
              <a:ext cx="648" cy="1"/>
            </a:xfrm>
            <a:prstGeom prst="line">
              <a:avLst/>
            </a:prstGeom>
            <a:noFill/>
            <a:ln w="57150">
              <a:solidFill>
                <a:srgbClr val="FF3399"/>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8213" name="Line 21"/>
            <p:cNvSpPr>
              <a:spLocks noChangeShapeType="1"/>
            </p:cNvSpPr>
            <p:nvPr/>
          </p:nvSpPr>
          <p:spPr bwMode="auto">
            <a:xfrm>
              <a:off x="2576" y="1109"/>
              <a:ext cx="1223" cy="903"/>
            </a:xfrm>
            <a:prstGeom prst="line">
              <a:avLst/>
            </a:prstGeom>
            <a:noFill/>
            <a:ln w="5715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8214" name="Text Box 22"/>
            <p:cNvSpPr txBox="1">
              <a:spLocks noChangeArrowheads="1"/>
            </p:cNvSpPr>
            <p:nvPr/>
          </p:nvSpPr>
          <p:spPr bwMode="auto">
            <a:xfrm>
              <a:off x="2925" y="1071"/>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p>
          </p:txBody>
        </p:sp>
        <p:sp>
          <p:nvSpPr>
            <p:cNvPr id="8215" name="Oval 23"/>
            <p:cNvSpPr>
              <a:spLocks noChangeArrowheads="1"/>
            </p:cNvSpPr>
            <p:nvPr/>
          </p:nvSpPr>
          <p:spPr bwMode="auto">
            <a:xfrm>
              <a:off x="2937" y="1377"/>
              <a:ext cx="46" cy="4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mtClean="0">
                <a:solidFill>
                  <a:srgbClr val="000000"/>
                </a:solidFill>
              </a:endParaRPr>
            </a:p>
          </p:txBody>
        </p:sp>
        <p:sp>
          <p:nvSpPr>
            <p:cNvPr id="8216" name="Text Box 24"/>
            <p:cNvSpPr txBox="1">
              <a:spLocks noChangeArrowheads="1"/>
            </p:cNvSpPr>
            <p:nvPr/>
          </p:nvSpPr>
          <p:spPr bwMode="auto">
            <a:xfrm>
              <a:off x="3618" y="146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k</a:t>
              </a:r>
            </a:p>
          </p:txBody>
        </p:sp>
        <p:sp>
          <p:nvSpPr>
            <p:cNvPr id="8217" name="Text Box 25"/>
            <p:cNvSpPr txBox="1">
              <a:spLocks noChangeArrowheads="1"/>
            </p:cNvSpPr>
            <p:nvPr/>
          </p:nvSpPr>
          <p:spPr bwMode="auto">
            <a:xfrm>
              <a:off x="1564" y="107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e</a:t>
              </a:r>
            </a:p>
          </p:txBody>
        </p:sp>
        <p:sp>
          <p:nvSpPr>
            <p:cNvPr id="8218" name="Oval 26"/>
            <p:cNvSpPr>
              <a:spLocks noChangeArrowheads="1"/>
            </p:cNvSpPr>
            <p:nvPr/>
          </p:nvSpPr>
          <p:spPr bwMode="auto">
            <a:xfrm>
              <a:off x="2211" y="1377"/>
              <a:ext cx="46" cy="4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mtClean="0">
                <a:solidFill>
                  <a:srgbClr val="000000"/>
                </a:solidFill>
              </a:endParaRPr>
            </a:p>
          </p:txBody>
        </p:sp>
        <p:sp>
          <p:nvSpPr>
            <p:cNvPr id="8219" name="Text Box 27"/>
            <p:cNvSpPr txBox="1">
              <a:spLocks noChangeArrowheads="1"/>
            </p:cNvSpPr>
            <p:nvPr/>
          </p:nvSpPr>
          <p:spPr bwMode="auto">
            <a:xfrm>
              <a:off x="2153" y="1434"/>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p>
          </p:txBody>
        </p:sp>
      </p:grpSp>
      <p:sp>
        <p:nvSpPr>
          <p:cNvPr id="8220" name="Line 28"/>
          <p:cNvSpPr>
            <a:spLocks noChangeShapeType="1"/>
          </p:cNvSpPr>
          <p:nvPr/>
        </p:nvSpPr>
        <p:spPr bwMode="auto">
          <a:xfrm>
            <a:off x="6588125" y="3213100"/>
            <a:ext cx="649288"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graphicFrame>
        <p:nvGraphicFramePr>
          <p:cNvPr id="8221" name="Object 29"/>
          <p:cNvGraphicFramePr>
            <a:graphicFrameLocks noChangeAspect="1"/>
          </p:cNvGraphicFramePr>
          <p:nvPr/>
        </p:nvGraphicFramePr>
        <p:xfrm>
          <a:off x="6659563" y="3284538"/>
          <a:ext cx="377825" cy="504825"/>
        </p:xfrm>
        <a:graphic>
          <a:graphicData uri="http://schemas.openxmlformats.org/presentationml/2006/ole">
            <mc:AlternateContent xmlns:mc="http://schemas.openxmlformats.org/markup-compatibility/2006">
              <mc:Choice xmlns:v="urn:schemas-microsoft-com:vml" Requires="v">
                <p:oleObj spid="_x0000_s37086" name="Equation" r:id="rId12" imgW="152280" imgH="203040" progId="Equation.DSMT4">
                  <p:embed/>
                </p:oleObj>
              </mc:Choice>
              <mc:Fallback>
                <p:oleObj name="Equation" r:id="rId12" imgW="15228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59563" y="3284538"/>
                        <a:ext cx="377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2" name="Text Box 30"/>
          <p:cNvSpPr txBox="1">
            <a:spLocks noChangeArrowheads="1"/>
          </p:cNvSpPr>
          <p:nvPr/>
        </p:nvSpPr>
        <p:spPr bwMode="auto">
          <a:xfrm>
            <a:off x="250825" y="1125538"/>
            <a:ext cx="4427538" cy="1187450"/>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b="1" smtClean="0">
                <a:solidFill>
                  <a:srgbClr val="000000"/>
                </a:solidFill>
                <a:cs typeface="Arial" charset="0"/>
              </a:rPr>
              <a:t>a = esineen etäisyys linssistä</a:t>
            </a:r>
          </a:p>
          <a:p>
            <a:r>
              <a:rPr lang="fi-FI" sz="2400" b="1" smtClean="0">
                <a:solidFill>
                  <a:srgbClr val="000000"/>
                </a:solidFill>
                <a:cs typeface="Arial" charset="0"/>
              </a:rPr>
              <a:t>b = kuvan etäisyys linssistä</a:t>
            </a:r>
          </a:p>
          <a:p>
            <a:r>
              <a:rPr lang="fi-FI" sz="2400" b="1" smtClean="0">
                <a:solidFill>
                  <a:srgbClr val="000000"/>
                </a:solidFill>
                <a:cs typeface="Arial" charset="0"/>
              </a:rPr>
              <a:t>f = polttoväli</a:t>
            </a:r>
          </a:p>
        </p:txBody>
      </p:sp>
      <p:sp>
        <p:nvSpPr>
          <p:cNvPr id="8223" name="Line 31"/>
          <p:cNvSpPr>
            <a:spLocks noChangeShapeType="1"/>
          </p:cNvSpPr>
          <p:nvPr/>
        </p:nvSpPr>
        <p:spPr bwMode="auto">
          <a:xfrm>
            <a:off x="7235825" y="2349500"/>
            <a:ext cx="0" cy="8636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graphicFrame>
        <p:nvGraphicFramePr>
          <p:cNvPr id="8224" name="Object 32"/>
          <p:cNvGraphicFramePr>
            <a:graphicFrameLocks noChangeAspect="1"/>
          </p:cNvGraphicFramePr>
          <p:nvPr/>
        </p:nvGraphicFramePr>
        <p:xfrm>
          <a:off x="3563938" y="4076700"/>
          <a:ext cx="1079500" cy="989013"/>
        </p:xfrm>
        <a:graphic>
          <a:graphicData uri="http://schemas.openxmlformats.org/presentationml/2006/ole">
            <mc:AlternateContent xmlns:mc="http://schemas.openxmlformats.org/markup-compatibility/2006">
              <mc:Choice xmlns:v="urn:schemas-microsoft-com:vml" Requires="v">
                <p:oleObj spid="_x0000_s37087" name="Equation" r:id="rId14" imgW="457200" imgH="419040" progId="Equation.DSMT4">
                  <p:embed/>
                </p:oleObj>
              </mc:Choice>
              <mc:Fallback>
                <p:oleObj name="Equation" r:id="rId14" imgW="457200" imgH="419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63938" y="4076700"/>
                        <a:ext cx="1079500" cy="98901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5" name="Text Box 33"/>
          <p:cNvSpPr txBox="1">
            <a:spLocks noChangeArrowheads="1"/>
          </p:cNvSpPr>
          <p:nvPr/>
        </p:nvSpPr>
        <p:spPr bwMode="auto">
          <a:xfrm>
            <a:off x="3040063" y="3252788"/>
            <a:ext cx="2676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cs typeface="Arial" charset="0"/>
              </a:rPr>
              <a:t>Linssi taittokyky</a:t>
            </a:r>
          </a:p>
        </p:txBody>
      </p:sp>
      <p:sp>
        <p:nvSpPr>
          <p:cNvPr id="8226" name="Text Box 34"/>
          <p:cNvSpPr txBox="1">
            <a:spLocks noChangeArrowheads="1"/>
          </p:cNvSpPr>
          <p:nvPr/>
        </p:nvSpPr>
        <p:spPr bwMode="auto">
          <a:xfrm>
            <a:off x="231775" y="3181350"/>
            <a:ext cx="2322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cs typeface="Arial" charset="0"/>
              </a:rPr>
              <a:t>Kuvausyhtälö</a:t>
            </a:r>
          </a:p>
        </p:txBody>
      </p:sp>
    </p:spTree>
    <p:extLst>
      <p:ext uri="{BB962C8B-B14F-4D97-AF65-F5344CB8AC3E}">
        <p14:creationId xmlns:p14="http://schemas.microsoft.com/office/powerpoint/2010/main" val="6152234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143000" y="304800"/>
            <a:ext cx="1965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nSpc>
                <a:spcPct val="93000"/>
              </a:lnSpc>
              <a:spcBef>
                <a:spcPts val="1125"/>
              </a:spcBef>
              <a:buClr>
                <a:srgbClr val="000000"/>
              </a:buClr>
              <a:buSzPct val="100000"/>
              <a:buFont typeface="Arial" charset="0"/>
              <a:buNone/>
            </a:pPr>
            <a:r>
              <a:rPr lang="en-GB" b="1" smtClean="0">
                <a:solidFill>
                  <a:srgbClr val="000000"/>
                </a:solidFill>
              </a:rPr>
              <a:t>Esimerkkej</a:t>
            </a:r>
            <a:r>
              <a:rPr lang="en-GB" b="1" smtClean="0">
                <a:solidFill>
                  <a:srgbClr val="000000"/>
                </a:solidFill>
                <a:cs typeface="Times New Roman" pitchFamily="18" charset="0"/>
              </a:rPr>
              <a:t>ä</a:t>
            </a:r>
            <a:r>
              <a:rPr lang="en-GB" b="1" smtClean="0">
                <a:solidFill>
                  <a:srgbClr val="000000"/>
                </a:solidFill>
              </a:rPr>
              <a:t>:</a:t>
            </a:r>
          </a:p>
        </p:txBody>
      </p:sp>
      <p:grpSp>
        <p:nvGrpSpPr>
          <p:cNvPr id="10243" name="Group 3"/>
          <p:cNvGrpSpPr>
            <a:grpSpLocks/>
          </p:cNvGrpSpPr>
          <p:nvPr/>
        </p:nvGrpSpPr>
        <p:grpSpPr bwMode="auto">
          <a:xfrm>
            <a:off x="2119313" y="1247775"/>
            <a:ext cx="258762" cy="1601788"/>
            <a:chOff x="1335" y="786"/>
            <a:chExt cx="163" cy="1009"/>
          </a:xfrm>
        </p:grpSpPr>
        <p:sp>
          <p:nvSpPr>
            <p:cNvPr id="10244" name="Freeform 4"/>
            <p:cNvSpPr>
              <a:spLocks noChangeArrowheads="1"/>
            </p:cNvSpPr>
            <p:nvPr/>
          </p:nvSpPr>
          <p:spPr bwMode="auto">
            <a:xfrm>
              <a:off x="1334" y="794"/>
              <a:ext cx="93" cy="1002"/>
            </a:xfrm>
            <a:custGeom>
              <a:avLst/>
              <a:gdLst>
                <a:gd name="T0" fmla="*/ 411 w 412"/>
                <a:gd name="T1" fmla="*/ 0 h 4420"/>
                <a:gd name="T2" fmla="*/ 4 w 412"/>
                <a:gd name="T3" fmla="*/ 2138 h 4420"/>
                <a:gd name="T4" fmla="*/ 376 w 412"/>
                <a:gd name="T5" fmla="*/ 4419 h 4420"/>
                <a:gd name="T6" fmla="*/ 411 w 412"/>
                <a:gd name="T7" fmla="*/ 0 h 4420"/>
              </a:gdLst>
              <a:ahLst/>
              <a:cxnLst>
                <a:cxn ang="0">
                  <a:pos x="T0" y="T1"/>
                </a:cxn>
                <a:cxn ang="0">
                  <a:pos x="T2" y="T3"/>
                </a:cxn>
                <a:cxn ang="0">
                  <a:pos x="T4" y="T5"/>
                </a:cxn>
                <a:cxn ang="0">
                  <a:pos x="T6" y="T7"/>
                </a:cxn>
              </a:cxnLst>
              <a:rect l="0" t="0" r="r" b="b"/>
              <a:pathLst>
                <a:path w="412" h="4420">
                  <a:moveTo>
                    <a:pt x="411" y="0"/>
                  </a:moveTo>
                  <a:cubicBezTo>
                    <a:pt x="345" y="349"/>
                    <a:pt x="8" y="1401"/>
                    <a:pt x="4" y="2138"/>
                  </a:cubicBezTo>
                  <a:cubicBezTo>
                    <a:pt x="0" y="2876"/>
                    <a:pt x="301" y="3946"/>
                    <a:pt x="376" y="4419"/>
                  </a:cubicBezTo>
                  <a:lnTo>
                    <a:pt x="411"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sp>
          <p:nvSpPr>
            <p:cNvPr id="10245" name="Freeform 5"/>
            <p:cNvSpPr>
              <a:spLocks noChangeArrowheads="1"/>
            </p:cNvSpPr>
            <p:nvPr/>
          </p:nvSpPr>
          <p:spPr bwMode="auto">
            <a:xfrm>
              <a:off x="1420" y="786"/>
              <a:ext cx="80" cy="986"/>
            </a:xfrm>
            <a:custGeom>
              <a:avLst/>
              <a:gdLst>
                <a:gd name="T0" fmla="*/ 26 w 351"/>
                <a:gd name="T1" fmla="*/ 0 h 4349"/>
                <a:gd name="T2" fmla="*/ 346 w 351"/>
                <a:gd name="T3" fmla="*/ 2147 h 4349"/>
                <a:gd name="T4" fmla="*/ 0 w 351"/>
                <a:gd name="T5" fmla="*/ 4348 h 4349"/>
                <a:gd name="T6" fmla="*/ 26 w 351"/>
                <a:gd name="T7" fmla="*/ 0 h 4349"/>
              </a:gdLst>
              <a:ahLst/>
              <a:cxnLst>
                <a:cxn ang="0">
                  <a:pos x="T0" y="T1"/>
                </a:cxn>
                <a:cxn ang="0">
                  <a:pos x="T2" y="T3"/>
                </a:cxn>
                <a:cxn ang="0">
                  <a:pos x="T4" y="T5"/>
                </a:cxn>
                <a:cxn ang="0">
                  <a:pos x="T6" y="T7"/>
                </a:cxn>
              </a:cxnLst>
              <a:rect l="0" t="0" r="r" b="b"/>
              <a:pathLst>
                <a:path w="351" h="4349">
                  <a:moveTo>
                    <a:pt x="26" y="0"/>
                  </a:moveTo>
                  <a:cubicBezTo>
                    <a:pt x="79" y="358"/>
                    <a:pt x="350" y="1423"/>
                    <a:pt x="346" y="2147"/>
                  </a:cubicBezTo>
                  <a:cubicBezTo>
                    <a:pt x="342" y="2871"/>
                    <a:pt x="70" y="3888"/>
                    <a:pt x="0" y="4348"/>
                  </a:cubicBezTo>
                  <a:lnTo>
                    <a:pt x="26"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grpSp>
      <p:sp>
        <p:nvSpPr>
          <p:cNvPr id="10246" name="Line 6"/>
          <p:cNvSpPr>
            <a:spLocks noChangeShapeType="1"/>
          </p:cNvSpPr>
          <p:nvPr/>
        </p:nvSpPr>
        <p:spPr bwMode="auto">
          <a:xfrm>
            <a:off x="869950" y="2011363"/>
            <a:ext cx="3321050" cy="1587"/>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47" name="Line 7"/>
          <p:cNvSpPr>
            <a:spLocks noChangeShapeType="1"/>
          </p:cNvSpPr>
          <p:nvPr/>
        </p:nvSpPr>
        <p:spPr bwMode="auto">
          <a:xfrm>
            <a:off x="1235075" y="1552575"/>
            <a:ext cx="2566988" cy="1146175"/>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48" name="Line 8"/>
          <p:cNvSpPr>
            <a:spLocks noChangeShapeType="1"/>
          </p:cNvSpPr>
          <p:nvPr/>
        </p:nvSpPr>
        <p:spPr bwMode="auto">
          <a:xfrm flipV="1">
            <a:off x="1247775" y="1550988"/>
            <a:ext cx="1588" cy="461962"/>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49" name="Line 9"/>
          <p:cNvSpPr>
            <a:spLocks noChangeShapeType="1"/>
          </p:cNvSpPr>
          <p:nvPr/>
        </p:nvSpPr>
        <p:spPr bwMode="auto">
          <a:xfrm>
            <a:off x="3813175" y="2011363"/>
            <a:ext cx="1588" cy="687387"/>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50" name="Freeform 10"/>
          <p:cNvSpPr>
            <a:spLocks noChangeArrowheads="1"/>
          </p:cNvSpPr>
          <p:nvPr/>
        </p:nvSpPr>
        <p:spPr bwMode="auto">
          <a:xfrm>
            <a:off x="1247775" y="1096963"/>
            <a:ext cx="1012825" cy="304800"/>
          </a:xfrm>
          <a:custGeom>
            <a:avLst/>
            <a:gdLst>
              <a:gd name="T0" fmla="*/ 0 w 2815"/>
              <a:gd name="T1" fmla="*/ 847 h 848"/>
              <a:gd name="T2" fmla="*/ 234 w 2815"/>
              <a:gd name="T3" fmla="*/ 423 h 848"/>
              <a:gd name="T4" fmla="*/ 1172 w 2815"/>
              <a:gd name="T5" fmla="*/ 423 h 848"/>
              <a:gd name="T6" fmla="*/ 1407 w 2815"/>
              <a:gd name="T7" fmla="*/ 0 h 848"/>
              <a:gd name="T8" fmla="*/ 1641 w 2815"/>
              <a:gd name="T9" fmla="*/ 423 h 848"/>
              <a:gd name="T10" fmla="*/ 2579 w 2815"/>
              <a:gd name="T11" fmla="*/ 423 h 848"/>
              <a:gd name="T12" fmla="*/ 2814 w 2815"/>
              <a:gd name="T13" fmla="*/ 847 h 848"/>
            </a:gdLst>
            <a:ahLst/>
            <a:cxnLst>
              <a:cxn ang="0">
                <a:pos x="T0" y="T1"/>
              </a:cxn>
              <a:cxn ang="0">
                <a:pos x="T2" y="T3"/>
              </a:cxn>
              <a:cxn ang="0">
                <a:pos x="T4" y="T5"/>
              </a:cxn>
              <a:cxn ang="0">
                <a:pos x="T6" y="T7"/>
              </a:cxn>
              <a:cxn ang="0">
                <a:pos x="T8" y="T9"/>
              </a:cxn>
              <a:cxn ang="0">
                <a:pos x="T10" y="T11"/>
              </a:cxn>
              <a:cxn ang="0">
                <a:pos x="T12" y="T13"/>
              </a:cxn>
            </a:cxnLst>
            <a:rect l="0" t="0" r="r" b="b"/>
            <a:pathLst>
              <a:path w="2815" h="848">
                <a:moveTo>
                  <a:pt x="0" y="847"/>
                </a:moveTo>
                <a:cubicBezTo>
                  <a:pt x="0" y="635"/>
                  <a:pt x="117" y="423"/>
                  <a:pt x="234" y="423"/>
                </a:cubicBezTo>
                <a:lnTo>
                  <a:pt x="1172" y="423"/>
                </a:lnTo>
                <a:cubicBezTo>
                  <a:pt x="1289" y="423"/>
                  <a:pt x="1407" y="211"/>
                  <a:pt x="1407" y="0"/>
                </a:cubicBezTo>
                <a:cubicBezTo>
                  <a:pt x="1407" y="211"/>
                  <a:pt x="1524" y="423"/>
                  <a:pt x="1641" y="423"/>
                </a:cubicBezTo>
                <a:lnTo>
                  <a:pt x="2579" y="423"/>
                </a:lnTo>
                <a:cubicBezTo>
                  <a:pt x="2696" y="423"/>
                  <a:pt x="2814" y="635"/>
                  <a:pt x="2814" y="847"/>
                </a:cubicBez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mtClean="0">
              <a:solidFill>
                <a:srgbClr val="000000"/>
              </a:solidFill>
            </a:endParaRPr>
          </a:p>
        </p:txBody>
      </p:sp>
      <p:graphicFrame>
        <p:nvGraphicFramePr>
          <p:cNvPr id="10251" name="Object 11"/>
          <p:cNvGraphicFramePr>
            <a:graphicFrameLocks noChangeAspect="1"/>
          </p:cNvGraphicFramePr>
          <p:nvPr/>
        </p:nvGraphicFramePr>
        <p:xfrm>
          <a:off x="1608138" y="874713"/>
          <a:ext cx="230187" cy="247650"/>
        </p:xfrm>
        <a:graphic>
          <a:graphicData uri="http://schemas.openxmlformats.org/presentationml/2006/ole">
            <mc:AlternateContent xmlns:mc="http://schemas.openxmlformats.org/markup-compatibility/2006">
              <mc:Choice xmlns:v="urn:schemas-microsoft-com:vml" Requires="v">
                <p:oleObj spid="_x0000_s38275" r:id="rId4" imgW="3048120" imgH="3352680" progId="">
                  <p:embed/>
                </p:oleObj>
              </mc:Choice>
              <mc:Fallback>
                <p:oleObj r:id="rId4" imgW="3048120" imgH="3352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8138" y="874713"/>
                        <a:ext cx="230187" cy="2476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52" name="Freeform 12"/>
          <p:cNvSpPr>
            <a:spLocks noChangeArrowheads="1"/>
          </p:cNvSpPr>
          <p:nvPr/>
        </p:nvSpPr>
        <p:spPr bwMode="auto">
          <a:xfrm>
            <a:off x="2271713" y="1087438"/>
            <a:ext cx="1541462" cy="307975"/>
          </a:xfrm>
          <a:custGeom>
            <a:avLst/>
            <a:gdLst>
              <a:gd name="T0" fmla="*/ 0 w 4284"/>
              <a:gd name="T1" fmla="*/ 856 h 857"/>
              <a:gd name="T2" fmla="*/ 356 w 4284"/>
              <a:gd name="T3" fmla="*/ 428 h 857"/>
              <a:gd name="T4" fmla="*/ 1784 w 4284"/>
              <a:gd name="T5" fmla="*/ 428 h 857"/>
              <a:gd name="T6" fmla="*/ 2141 w 4284"/>
              <a:gd name="T7" fmla="*/ 0 h 857"/>
              <a:gd name="T8" fmla="*/ 2498 w 4284"/>
              <a:gd name="T9" fmla="*/ 428 h 857"/>
              <a:gd name="T10" fmla="*/ 3926 w 4284"/>
              <a:gd name="T11" fmla="*/ 428 h 857"/>
              <a:gd name="T12" fmla="*/ 4283 w 4284"/>
              <a:gd name="T13" fmla="*/ 856 h 857"/>
            </a:gdLst>
            <a:ahLst/>
            <a:cxnLst>
              <a:cxn ang="0">
                <a:pos x="T0" y="T1"/>
              </a:cxn>
              <a:cxn ang="0">
                <a:pos x="T2" y="T3"/>
              </a:cxn>
              <a:cxn ang="0">
                <a:pos x="T4" y="T5"/>
              </a:cxn>
              <a:cxn ang="0">
                <a:pos x="T6" y="T7"/>
              </a:cxn>
              <a:cxn ang="0">
                <a:pos x="T8" y="T9"/>
              </a:cxn>
              <a:cxn ang="0">
                <a:pos x="T10" y="T11"/>
              </a:cxn>
              <a:cxn ang="0">
                <a:pos x="T12" y="T13"/>
              </a:cxn>
            </a:cxnLst>
            <a:rect l="0" t="0" r="r" b="b"/>
            <a:pathLst>
              <a:path w="4284" h="857">
                <a:moveTo>
                  <a:pt x="0" y="856"/>
                </a:moveTo>
                <a:cubicBezTo>
                  <a:pt x="0" y="642"/>
                  <a:pt x="178" y="428"/>
                  <a:pt x="356" y="428"/>
                </a:cubicBezTo>
                <a:lnTo>
                  <a:pt x="1784" y="428"/>
                </a:lnTo>
                <a:cubicBezTo>
                  <a:pt x="1963" y="428"/>
                  <a:pt x="2141" y="214"/>
                  <a:pt x="2141" y="0"/>
                </a:cubicBezTo>
                <a:cubicBezTo>
                  <a:pt x="2141" y="214"/>
                  <a:pt x="2319" y="428"/>
                  <a:pt x="2498" y="428"/>
                </a:cubicBezTo>
                <a:lnTo>
                  <a:pt x="3926" y="428"/>
                </a:lnTo>
                <a:cubicBezTo>
                  <a:pt x="4104" y="428"/>
                  <a:pt x="4283" y="642"/>
                  <a:pt x="4283" y="856"/>
                </a:cubicBez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mtClean="0">
              <a:solidFill>
                <a:srgbClr val="000000"/>
              </a:solidFill>
            </a:endParaRPr>
          </a:p>
        </p:txBody>
      </p:sp>
      <p:graphicFrame>
        <p:nvGraphicFramePr>
          <p:cNvPr id="10253" name="Object 13"/>
          <p:cNvGraphicFramePr>
            <a:graphicFrameLocks noChangeAspect="1"/>
          </p:cNvGraphicFramePr>
          <p:nvPr/>
        </p:nvGraphicFramePr>
        <p:xfrm>
          <a:off x="2933700" y="831850"/>
          <a:ext cx="230188" cy="317500"/>
        </p:xfrm>
        <a:graphic>
          <a:graphicData uri="http://schemas.openxmlformats.org/presentationml/2006/ole">
            <mc:AlternateContent xmlns:mc="http://schemas.openxmlformats.org/markup-compatibility/2006">
              <mc:Choice xmlns:v="urn:schemas-microsoft-com:vml" Requires="v">
                <p:oleObj spid="_x0000_s38276" r:id="rId6" imgW="3048120" imgH="4267080" progId="">
                  <p:embed/>
                </p:oleObj>
              </mc:Choice>
              <mc:Fallback>
                <p:oleObj r:id="rId6" imgW="3048120" imgH="42670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3700" y="831850"/>
                        <a:ext cx="230188" cy="3175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54" name="Line 14"/>
          <p:cNvSpPr>
            <a:spLocks noChangeShapeType="1"/>
          </p:cNvSpPr>
          <p:nvPr/>
        </p:nvSpPr>
        <p:spPr bwMode="auto">
          <a:xfrm>
            <a:off x="1235075" y="1562100"/>
            <a:ext cx="1028700" cy="1588"/>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55" name="Line 15"/>
          <p:cNvSpPr>
            <a:spLocks noChangeShapeType="1"/>
          </p:cNvSpPr>
          <p:nvPr/>
        </p:nvSpPr>
        <p:spPr bwMode="auto">
          <a:xfrm>
            <a:off x="2239963" y="1558925"/>
            <a:ext cx="1600200" cy="1174750"/>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56" name="Text Box 16"/>
          <p:cNvSpPr txBox="1">
            <a:spLocks noChangeArrowheads="1"/>
          </p:cNvSpPr>
          <p:nvPr/>
        </p:nvSpPr>
        <p:spPr bwMode="auto">
          <a:xfrm>
            <a:off x="1371600" y="28194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nSpc>
                <a:spcPct val="93000"/>
              </a:lnSpc>
              <a:spcBef>
                <a:spcPts val="1125"/>
              </a:spcBef>
              <a:buClr>
                <a:srgbClr val="000000"/>
              </a:buClr>
              <a:buSzPct val="100000"/>
              <a:buFont typeface="Arial" charset="0"/>
              <a:buNone/>
            </a:pPr>
            <a:r>
              <a:rPr lang="en-GB" smtClean="0">
                <a:solidFill>
                  <a:srgbClr val="000000"/>
                </a:solidFill>
              </a:rPr>
              <a:t>a&gt;0, b&gt;0, f&gt;0</a:t>
            </a:r>
          </a:p>
        </p:txBody>
      </p:sp>
      <p:sp>
        <p:nvSpPr>
          <p:cNvPr id="10257" name="Oval 17"/>
          <p:cNvSpPr>
            <a:spLocks noChangeArrowheads="1"/>
          </p:cNvSpPr>
          <p:nvPr/>
        </p:nvSpPr>
        <p:spPr bwMode="auto">
          <a:xfrm>
            <a:off x="2838450" y="1976438"/>
            <a:ext cx="76200" cy="76200"/>
          </a:xfrm>
          <a:prstGeom prst="ellipse">
            <a:avLst/>
          </a:prstGeom>
          <a:solidFill>
            <a:srgbClr val="000000"/>
          </a:solidFill>
          <a:ln w="9360">
            <a:solidFill>
              <a:srgbClr val="000000"/>
            </a:solidFill>
            <a:round/>
            <a:headEnd/>
            <a:tailEnd/>
          </a:ln>
        </p:spPr>
        <p:txBody>
          <a:bodyPr wrap="none" anchor="ctr"/>
          <a:lstStyle/>
          <a:p>
            <a:endParaRPr lang="fi-FI" smtClean="0">
              <a:solidFill>
                <a:srgbClr val="000000"/>
              </a:solidFill>
            </a:endParaRPr>
          </a:p>
        </p:txBody>
      </p:sp>
      <p:graphicFrame>
        <p:nvGraphicFramePr>
          <p:cNvPr id="10258" name="Object 18"/>
          <p:cNvGraphicFramePr>
            <a:graphicFrameLocks noChangeAspect="1"/>
          </p:cNvGraphicFramePr>
          <p:nvPr/>
        </p:nvGraphicFramePr>
        <p:xfrm>
          <a:off x="2754313" y="1600200"/>
          <a:ext cx="276225" cy="361950"/>
        </p:xfrm>
        <a:graphic>
          <a:graphicData uri="http://schemas.openxmlformats.org/presentationml/2006/ole">
            <mc:AlternateContent xmlns:mc="http://schemas.openxmlformats.org/markup-compatibility/2006">
              <mc:Choice xmlns:v="urn:schemas-microsoft-com:vml" Requires="v">
                <p:oleObj spid="_x0000_s38277" r:id="rId8" imgW="3657600" imgH="4876920" progId="">
                  <p:embed/>
                </p:oleObj>
              </mc:Choice>
              <mc:Fallback>
                <p:oleObj r:id="rId8" imgW="3657600" imgH="48769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4313" y="1600200"/>
                        <a:ext cx="276225" cy="3619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59" name="Oval 19"/>
          <p:cNvSpPr>
            <a:spLocks noChangeArrowheads="1"/>
          </p:cNvSpPr>
          <p:nvPr/>
        </p:nvSpPr>
        <p:spPr bwMode="auto">
          <a:xfrm>
            <a:off x="1608138" y="1981200"/>
            <a:ext cx="76200" cy="76200"/>
          </a:xfrm>
          <a:prstGeom prst="ellipse">
            <a:avLst/>
          </a:prstGeom>
          <a:solidFill>
            <a:srgbClr val="000000"/>
          </a:solidFill>
          <a:ln w="9360">
            <a:solidFill>
              <a:srgbClr val="000000"/>
            </a:solidFill>
            <a:round/>
            <a:headEnd/>
            <a:tailEnd/>
          </a:ln>
        </p:spPr>
        <p:txBody>
          <a:bodyPr wrap="none" anchor="ctr"/>
          <a:lstStyle/>
          <a:p>
            <a:endParaRPr lang="fi-FI" smtClean="0">
              <a:solidFill>
                <a:srgbClr val="000000"/>
              </a:solidFill>
            </a:endParaRPr>
          </a:p>
        </p:txBody>
      </p:sp>
      <p:graphicFrame>
        <p:nvGraphicFramePr>
          <p:cNvPr id="10260" name="Object 20"/>
          <p:cNvGraphicFramePr>
            <a:graphicFrameLocks noChangeAspect="1"/>
          </p:cNvGraphicFramePr>
          <p:nvPr/>
        </p:nvGraphicFramePr>
        <p:xfrm>
          <a:off x="1524000" y="1604963"/>
          <a:ext cx="276225" cy="361950"/>
        </p:xfrm>
        <a:graphic>
          <a:graphicData uri="http://schemas.openxmlformats.org/presentationml/2006/ole">
            <mc:AlternateContent xmlns:mc="http://schemas.openxmlformats.org/markup-compatibility/2006">
              <mc:Choice xmlns:v="urn:schemas-microsoft-com:vml" Requires="v">
                <p:oleObj spid="_x0000_s38278" r:id="rId10" imgW="3657600" imgH="4876920" progId="">
                  <p:embed/>
                </p:oleObj>
              </mc:Choice>
              <mc:Fallback>
                <p:oleObj r:id="rId10" imgW="3657600" imgH="48769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604963"/>
                        <a:ext cx="276225" cy="3619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10261" name="Group 21"/>
          <p:cNvGrpSpPr>
            <a:grpSpLocks/>
          </p:cNvGrpSpPr>
          <p:nvPr/>
        </p:nvGrpSpPr>
        <p:grpSpPr bwMode="auto">
          <a:xfrm>
            <a:off x="6157913" y="1262063"/>
            <a:ext cx="258762" cy="1601787"/>
            <a:chOff x="3879" y="795"/>
            <a:chExt cx="163" cy="1009"/>
          </a:xfrm>
        </p:grpSpPr>
        <p:sp>
          <p:nvSpPr>
            <p:cNvPr id="10262" name="Freeform 22"/>
            <p:cNvSpPr>
              <a:spLocks noChangeArrowheads="1"/>
            </p:cNvSpPr>
            <p:nvPr/>
          </p:nvSpPr>
          <p:spPr bwMode="auto">
            <a:xfrm>
              <a:off x="3878" y="803"/>
              <a:ext cx="94" cy="1002"/>
            </a:xfrm>
            <a:custGeom>
              <a:avLst/>
              <a:gdLst>
                <a:gd name="T0" fmla="*/ 412 w 413"/>
                <a:gd name="T1" fmla="*/ 0 h 4420"/>
                <a:gd name="T2" fmla="*/ 4 w 413"/>
                <a:gd name="T3" fmla="*/ 2138 h 4420"/>
                <a:gd name="T4" fmla="*/ 377 w 413"/>
                <a:gd name="T5" fmla="*/ 4419 h 4420"/>
                <a:gd name="T6" fmla="*/ 412 w 413"/>
                <a:gd name="T7" fmla="*/ 0 h 4420"/>
              </a:gdLst>
              <a:ahLst/>
              <a:cxnLst>
                <a:cxn ang="0">
                  <a:pos x="T0" y="T1"/>
                </a:cxn>
                <a:cxn ang="0">
                  <a:pos x="T2" y="T3"/>
                </a:cxn>
                <a:cxn ang="0">
                  <a:pos x="T4" y="T5"/>
                </a:cxn>
                <a:cxn ang="0">
                  <a:pos x="T6" y="T7"/>
                </a:cxn>
              </a:cxnLst>
              <a:rect l="0" t="0" r="r" b="b"/>
              <a:pathLst>
                <a:path w="413" h="4420">
                  <a:moveTo>
                    <a:pt x="412" y="0"/>
                  </a:moveTo>
                  <a:cubicBezTo>
                    <a:pt x="345" y="349"/>
                    <a:pt x="8" y="1401"/>
                    <a:pt x="4" y="2138"/>
                  </a:cubicBezTo>
                  <a:cubicBezTo>
                    <a:pt x="0" y="2876"/>
                    <a:pt x="301" y="3946"/>
                    <a:pt x="377" y="4419"/>
                  </a:cubicBezTo>
                  <a:lnTo>
                    <a:pt x="412"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sp>
          <p:nvSpPr>
            <p:cNvPr id="10263" name="Freeform 23"/>
            <p:cNvSpPr>
              <a:spLocks noChangeArrowheads="1"/>
            </p:cNvSpPr>
            <p:nvPr/>
          </p:nvSpPr>
          <p:spPr bwMode="auto">
            <a:xfrm>
              <a:off x="3965" y="795"/>
              <a:ext cx="80" cy="986"/>
            </a:xfrm>
            <a:custGeom>
              <a:avLst/>
              <a:gdLst>
                <a:gd name="T0" fmla="*/ 26 w 351"/>
                <a:gd name="T1" fmla="*/ 0 h 4349"/>
                <a:gd name="T2" fmla="*/ 346 w 351"/>
                <a:gd name="T3" fmla="*/ 2147 h 4349"/>
                <a:gd name="T4" fmla="*/ 0 w 351"/>
                <a:gd name="T5" fmla="*/ 4348 h 4349"/>
                <a:gd name="T6" fmla="*/ 26 w 351"/>
                <a:gd name="T7" fmla="*/ 0 h 4349"/>
              </a:gdLst>
              <a:ahLst/>
              <a:cxnLst>
                <a:cxn ang="0">
                  <a:pos x="T0" y="T1"/>
                </a:cxn>
                <a:cxn ang="0">
                  <a:pos x="T2" y="T3"/>
                </a:cxn>
                <a:cxn ang="0">
                  <a:pos x="T4" y="T5"/>
                </a:cxn>
                <a:cxn ang="0">
                  <a:pos x="T6" y="T7"/>
                </a:cxn>
              </a:cxnLst>
              <a:rect l="0" t="0" r="r" b="b"/>
              <a:pathLst>
                <a:path w="351" h="4349">
                  <a:moveTo>
                    <a:pt x="26" y="0"/>
                  </a:moveTo>
                  <a:cubicBezTo>
                    <a:pt x="79" y="358"/>
                    <a:pt x="350" y="1423"/>
                    <a:pt x="346" y="2147"/>
                  </a:cubicBezTo>
                  <a:cubicBezTo>
                    <a:pt x="342" y="2871"/>
                    <a:pt x="70" y="3888"/>
                    <a:pt x="0" y="4348"/>
                  </a:cubicBezTo>
                  <a:lnTo>
                    <a:pt x="26"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grpSp>
      <p:sp>
        <p:nvSpPr>
          <p:cNvPr id="10264" name="Line 24"/>
          <p:cNvSpPr>
            <a:spLocks noChangeShapeType="1"/>
          </p:cNvSpPr>
          <p:nvPr/>
        </p:nvSpPr>
        <p:spPr bwMode="auto">
          <a:xfrm>
            <a:off x="4908550" y="2025650"/>
            <a:ext cx="3321050" cy="1588"/>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65" name="Line 25"/>
          <p:cNvSpPr>
            <a:spLocks noChangeShapeType="1"/>
          </p:cNvSpPr>
          <p:nvPr/>
        </p:nvSpPr>
        <p:spPr bwMode="auto">
          <a:xfrm flipV="1">
            <a:off x="5686425" y="1565275"/>
            <a:ext cx="1588" cy="461963"/>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66" name="Freeform 26"/>
          <p:cNvSpPr>
            <a:spLocks noChangeArrowheads="1"/>
          </p:cNvSpPr>
          <p:nvPr/>
        </p:nvSpPr>
        <p:spPr bwMode="auto">
          <a:xfrm>
            <a:off x="5695950" y="1109663"/>
            <a:ext cx="585788" cy="263525"/>
          </a:xfrm>
          <a:custGeom>
            <a:avLst/>
            <a:gdLst>
              <a:gd name="T0" fmla="*/ 0 w 1625"/>
              <a:gd name="T1" fmla="*/ 729 h 730"/>
              <a:gd name="T2" fmla="*/ 135 w 1625"/>
              <a:gd name="T3" fmla="*/ 364 h 730"/>
              <a:gd name="T4" fmla="*/ 676 w 1625"/>
              <a:gd name="T5" fmla="*/ 364 h 730"/>
              <a:gd name="T6" fmla="*/ 812 w 1625"/>
              <a:gd name="T7" fmla="*/ 0 h 730"/>
              <a:gd name="T8" fmla="*/ 947 w 1625"/>
              <a:gd name="T9" fmla="*/ 364 h 730"/>
              <a:gd name="T10" fmla="*/ 1488 w 1625"/>
              <a:gd name="T11" fmla="*/ 364 h 730"/>
              <a:gd name="T12" fmla="*/ 1624 w 1625"/>
              <a:gd name="T13" fmla="*/ 729 h 730"/>
            </a:gdLst>
            <a:ahLst/>
            <a:cxnLst>
              <a:cxn ang="0">
                <a:pos x="T0" y="T1"/>
              </a:cxn>
              <a:cxn ang="0">
                <a:pos x="T2" y="T3"/>
              </a:cxn>
              <a:cxn ang="0">
                <a:pos x="T4" y="T5"/>
              </a:cxn>
              <a:cxn ang="0">
                <a:pos x="T6" y="T7"/>
              </a:cxn>
              <a:cxn ang="0">
                <a:pos x="T8" y="T9"/>
              </a:cxn>
              <a:cxn ang="0">
                <a:pos x="T10" y="T11"/>
              </a:cxn>
              <a:cxn ang="0">
                <a:pos x="T12" y="T13"/>
              </a:cxn>
            </a:cxnLst>
            <a:rect l="0" t="0" r="r" b="b"/>
            <a:pathLst>
              <a:path w="1625" h="730">
                <a:moveTo>
                  <a:pt x="0" y="729"/>
                </a:moveTo>
                <a:cubicBezTo>
                  <a:pt x="0" y="546"/>
                  <a:pt x="67" y="364"/>
                  <a:pt x="135" y="364"/>
                </a:cubicBezTo>
                <a:lnTo>
                  <a:pt x="676" y="364"/>
                </a:lnTo>
                <a:cubicBezTo>
                  <a:pt x="744" y="364"/>
                  <a:pt x="812" y="182"/>
                  <a:pt x="812" y="0"/>
                </a:cubicBezTo>
                <a:cubicBezTo>
                  <a:pt x="812" y="182"/>
                  <a:pt x="879" y="364"/>
                  <a:pt x="947" y="364"/>
                </a:cubicBezTo>
                <a:lnTo>
                  <a:pt x="1488" y="364"/>
                </a:lnTo>
                <a:cubicBezTo>
                  <a:pt x="1556" y="364"/>
                  <a:pt x="1624" y="546"/>
                  <a:pt x="1624" y="729"/>
                </a:cubicBez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mtClean="0">
              <a:solidFill>
                <a:srgbClr val="000000"/>
              </a:solidFill>
            </a:endParaRPr>
          </a:p>
        </p:txBody>
      </p:sp>
      <p:graphicFrame>
        <p:nvGraphicFramePr>
          <p:cNvPr id="10267" name="Object 27"/>
          <p:cNvGraphicFramePr>
            <a:graphicFrameLocks noChangeAspect="1"/>
          </p:cNvGraphicFramePr>
          <p:nvPr/>
        </p:nvGraphicFramePr>
        <p:xfrm>
          <a:off x="5865813" y="889000"/>
          <a:ext cx="230187" cy="247650"/>
        </p:xfrm>
        <a:graphic>
          <a:graphicData uri="http://schemas.openxmlformats.org/presentationml/2006/ole">
            <mc:AlternateContent xmlns:mc="http://schemas.openxmlformats.org/markup-compatibility/2006">
              <mc:Choice xmlns:v="urn:schemas-microsoft-com:vml" Requires="v">
                <p:oleObj spid="_x0000_s38279" r:id="rId11" imgW="3048120" imgH="3352680" progId="">
                  <p:embed/>
                </p:oleObj>
              </mc:Choice>
              <mc:Fallback>
                <p:oleObj r:id="rId11" imgW="3048120" imgH="3352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5813" y="889000"/>
                        <a:ext cx="230187" cy="2476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68" name="Text Box 28"/>
          <p:cNvSpPr txBox="1">
            <a:spLocks noChangeArrowheads="1"/>
          </p:cNvSpPr>
          <p:nvPr/>
        </p:nvSpPr>
        <p:spPr bwMode="auto">
          <a:xfrm>
            <a:off x="5715000" y="2846388"/>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nSpc>
                <a:spcPct val="93000"/>
              </a:lnSpc>
              <a:spcBef>
                <a:spcPts val="1125"/>
              </a:spcBef>
              <a:buClr>
                <a:srgbClr val="000000"/>
              </a:buClr>
              <a:buSzPct val="100000"/>
              <a:buFont typeface="Arial" charset="0"/>
              <a:buNone/>
            </a:pPr>
            <a:r>
              <a:rPr lang="en-GB" smtClean="0">
                <a:solidFill>
                  <a:srgbClr val="000000"/>
                </a:solidFill>
              </a:rPr>
              <a:t>a=f&gt;0, b</a:t>
            </a:r>
            <a:r>
              <a:rPr lang="en-GB" smtClean="0">
                <a:solidFill>
                  <a:srgbClr val="000000"/>
                </a:solidFill>
                <a:latin typeface="Times New Roman" pitchFamily="18" charset="0"/>
              </a:rPr>
              <a:t>=</a:t>
            </a:r>
            <a:r>
              <a:rPr lang="en-GB" smtClean="0">
                <a:solidFill>
                  <a:srgbClr val="000000"/>
                </a:solidFill>
                <a:latin typeface="Times New Roman" pitchFamily="18" charset="0"/>
                <a:cs typeface="Times New Roman" pitchFamily="18" charset="0"/>
              </a:rPr>
              <a:t>∞</a:t>
            </a:r>
          </a:p>
        </p:txBody>
      </p:sp>
      <p:sp>
        <p:nvSpPr>
          <p:cNvPr id="10269" name="Oval 29"/>
          <p:cNvSpPr>
            <a:spLocks noChangeArrowheads="1"/>
          </p:cNvSpPr>
          <p:nvPr/>
        </p:nvSpPr>
        <p:spPr bwMode="auto">
          <a:xfrm>
            <a:off x="6877050" y="1990725"/>
            <a:ext cx="76200" cy="76200"/>
          </a:xfrm>
          <a:prstGeom prst="ellipse">
            <a:avLst/>
          </a:prstGeom>
          <a:solidFill>
            <a:srgbClr val="000000"/>
          </a:solidFill>
          <a:ln w="9360">
            <a:solidFill>
              <a:srgbClr val="000000"/>
            </a:solidFill>
            <a:round/>
            <a:headEnd/>
            <a:tailEnd/>
          </a:ln>
        </p:spPr>
        <p:txBody>
          <a:bodyPr wrap="none" anchor="ctr"/>
          <a:lstStyle/>
          <a:p>
            <a:endParaRPr lang="fi-FI" smtClean="0">
              <a:solidFill>
                <a:srgbClr val="000000"/>
              </a:solidFill>
            </a:endParaRPr>
          </a:p>
        </p:txBody>
      </p:sp>
      <p:graphicFrame>
        <p:nvGraphicFramePr>
          <p:cNvPr id="10270" name="Object 30"/>
          <p:cNvGraphicFramePr>
            <a:graphicFrameLocks noChangeAspect="1"/>
          </p:cNvGraphicFramePr>
          <p:nvPr/>
        </p:nvGraphicFramePr>
        <p:xfrm>
          <a:off x="6792913" y="1614488"/>
          <a:ext cx="276225" cy="361950"/>
        </p:xfrm>
        <a:graphic>
          <a:graphicData uri="http://schemas.openxmlformats.org/presentationml/2006/ole">
            <mc:AlternateContent xmlns:mc="http://schemas.openxmlformats.org/markup-compatibility/2006">
              <mc:Choice xmlns:v="urn:schemas-microsoft-com:vml" Requires="v">
                <p:oleObj spid="_x0000_s38280" r:id="rId12" imgW="3657600" imgH="4876920" progId="">
                  <p:embed/>
                </p:oleObj>
              </mc:Choice>
              <mc:Fallback>
                <p:oleObj r:id="rId12" imgW="3657600" imgH="48769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2913" y="1614488"/>
                        <a:ext cx="276225" cy="3619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71" name="Oval 31"/>
          <p:cNvSpPr>
            <a:spLocks noChangeArrowheads="1"/>
          </p:cNvSpPr>
          <p:nvPr/>
        </p:nvSpPr>
        <p:spPr bwMode="auto">
          <a:xfrm>
            <a:off x="5646738" y="1995488"/>
            <a:ext cx="76200" cy="76200"/>
          </a:xfrm>
          <a:prstGeom prst="ellipse">
            <a:avLst/>
          </a:prstGeom>
          <a:solidFill>
            <a:srgbClr val="000000"/>
          </a:solidFill>
          <a:ln w="9360">
            <a:solidFill>
              <a:srgbClr val="000000"/>
            </a:solidFill>
            <a:round/>
            <a:headEnd/>
            <a:tailEnd/>
          </a:ln>
        </p:spPr>
        <p:txBody>
          <a:bodyPr wrap="none" anchor="ctr"/>
          <a:lstStyle/>
          <a:p>
            <a:endParaRPr lang="fi-FI" smtClean="0">
              <a:solidFill>
                <a:srgbClr val="000000"/>
              </a:solidFill>
            </a:endParaRPr>
          </a:p>
        </p:txBody>
      </p:sp>
      <p:graphicFrame>
        <p:nvGraphicFramePr>
          <p:cNvPr id="10272" name="Object 32"/>
          <p:cNvGraphicFramePr>
            <a:graphicFrameLocks noChangeAspect="1"/>
          </p:cNvGraphicFramePr>
          <p:nvPr/>
        </p:nvGraphicFramePr>
        <p:xfrm>
          <a:off x="5562600" y="2133600"/>
          <a:ext cx="276225" cy="361950"/>
        </p:xfrm>
        <a:graphic>
          <a:graphicData uri="http://schemas.openxmlformats.org/presentationml/2006/ole">
            <mc:AlternateContent xmlns:mc="http://schemas.openxmlformats.org/markup-compatibility/2006">
              <mc:Choice xmlns:v="urn:schemas-microsoft-com:vml" Requires="v">
                <p:oleObj spid="_x0000_s38281" r:id="rId13" imgW="3657600" imgH="4876920" progId="">
                  <p:embed/>
                </p:oleObj>
              </mc:Choice>
              <mc:Fallback>
                <p:oleObj r:id="rId13" imgW="3657600" imgH="48769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2133600"/>
                        <a:ext cx="276225" cy="3619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73" name="Line 33"/>
          <p:cNvSpPr>
            <a:spLocks noChangeShapeType="1"/>
          </p:cNvSpPr>
          <p:nvPr/>
        </p:nvSpPr>
        <p:spPr bwMode="auto">
          <a:xfrm>
            <a:off x="5715000" y="2057400"/>
            <a:ext cx="533400" cy="623888"/>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74" name="Line 34"/>
          <p:cNvSpPr>
            <a:spLocks noChangeShapeType="1"/>
          </p:cNvSpPr>
          <p:nvPr/>
        </p:nvSpPr>
        <p:spPr bwMode="auto">
          <a:xfrm>
            <a:off x="6248400" y="2692400"/>
            <a:ext cx="1600200" cy="1588"/>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75" name="Line 35"/>
          <p:cNvSpPr>
            <a:spLocks noChangeShapeType="1"/>
          </p:cNvSpPr>
          <p:nvPr/>
        </p:nvSpPr>
        <p:spPr bwMode="auto">
          <a:xfrm flipV="1">
            <a:off x="5715000" y="1446213"/>
            <a:ext cx="609600" cy="612775"/>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76" name="Line 36"/>
          <p:cNvSpPr>
            <a:spLocks noChangeShapeType="1"/>
          </p:cNvSpPr>
          <p:nvPr/>
        </p:nvSpPr>
        <p:spPr bwMode="auto">
          <a:xfrm>
            <a:off x="6324600" y="1447800"/>
            <a:ext cx="1600200" cy="1588"/>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77" name="Line 37"/>
          <p:cNvSpPr>
            <a:spLocks noChangeShapeType="1"/>
          </p:cNvSpPr>
          <p:nvPr/>
        </p:nvSpPr>
        <p:spPr bwMode="auto">
          <a:xfrm>
            <a:off x="609600" y="4478338"/>
            <a:ext cx="3321050" cy="1587"/>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78" name="Line 38"/>
          <p:cNvSpPr>
            <a:spLocks noChangeShapeType="1"/>
          </p:cNvSpPr>
          <p:nvPr/>
        </p:nvSpPr>
        <p:spPr bwMode="auto">
          <a:xfrm flipV="1">
            <a:off x="609600" y="4003675"/>
            <a:ext cx="1588" cy="461963"/>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79" name="Freeform 39"/>
          <p:cNvSpPr>
            <a:spLocks noChangeArrowheads="1"/>
          </p:cNvSpPr>
          <p:nvPr/>
        </p:nvSpPr>
        <p:spPr bwMode="auto">
          <a:xfrm>
            <a:off x="685800" y="3562350"/>
            <a:ext cx="2489200" cy="185738"/>
          </a:xfrm>
          <a:custGeom>
            <a:avLst/>
            <a:gdLst>
              <a:gd name="T0" fmla="*/ 0 w 6915"/>
              <a:gd name="T1" fmla="*/ 517 h 518"/>
              <a:gd name="T2" fmla="*/ 576 w 6915"/>
              <a:gd name="T3" fmla="*/ 258 h 518"/>
              <a:gd name="T4" fmla="*/ 2881 w 6915"/>
              <a:gd name="T5" fmla="*/ 258 h 518"/>
              <a:gd name="T6" fmla="*/ 3457 w 6915"/>
              <a:gd name="T7" fmla="*/ 0 h 518"/>
              <a:gd name="T8" fmla="*/ 4033 w 6915"/>
              <a:gd name="T9" fmla="*/ 258 h 518"/>
              <a:gd name="T10" fmla="*/ 6338 w 6915"/>
              <a:gd name="T11" fmla="*/ 258 h 518"/>
              <a:gd name="T12" fmla="*/ 6914 w 6915"/>
              <a:gd name="T13" fmla="*/ 517 h 518"/>
            </a:gdLst>
            <a:ahLst/>
            <a:cxnLst>
              <a:cxn ang="0">
                <a:pos x="T0" y="T1"/>
              </a:cxn>
              <a:cxn ang="0">
                <a:pos x="T2" y="T3"/>
              </a:cxn>
              <a:cxn ang="0">
                <a:pos x="T4" y="T5"/>
              </a:cxn>
              <a:cxn ang="0">
                <a:pos x="T6" y="T7"/>
              </a:cxn>
              <a:cxn ang="0">
                <a:pos x="T8" y="T9"/>
              </a:cxn>
              <a:cxn ang="0">
                <a:pos x="T10" y="T11"/>
              </a:cxn>
              <a:cxn ang="0">
                <a:pos x="T12" y="T13"/>
              </a:cxn>
            </a:cxnLst>
            <a:rect l="0" t="0" r="r" b="b"/>
            <a:pathLst>
              <a:path w="6915" h="518">
                <a:moveTo>
                  <a:pt x="0" y="517"/>
                </a:moveTo>
                <a:cubicBezTo>
                  <a:pt x="0" y="387"/>
                  <a:pt x="288" y="258"/>
                  <a:pt x="576" y="258"/>
                </a:cubicBezTo>
                <a:lnTo>
                  <a:pt x="2881" y="258"/>
                </a:lnTo>
                <a:cubicBezTo>
                  <a:pt x="3169" y="258"/>
                  <a:pt x="3457" y="129"/>
                  <a:pt x="3457" y="0"/>
                </a:cubicBezTo>
                <a:cubicBezTo>
                  <a:pt x="3457" y="129"/>
                  <a:pt x="3745" y="258"/>
                  <a:pt x="4033" y="258"/>
                </a:cubicBezTo>
                <a:lnTo>
                  <a:pt x="6338" y="258"/>
                </a:lnTo>
                <a:cubicBezTo>
                  <a:pt x="6626" y="258"/>
                  <a:pt x="6914" y="387"/>
                  <a:pt x="6914" y="517"/>
                </a:cubicBez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mtClean="0">
              <a:solidFill>
                <a:srgbClr val="000000"/>
              </a:solidFill>
            </a:endParaRPr>
          </a:p>
        </p:txBody>
      </p:sp>
      <p:graphicFrame>
        <p:nvGraphicFramePr>
          <p:cNvPr id="10280" name="Object 40"/>
          <p:cNvGraphicFramePr>
            <a:graphicFrameLocks noChangeAspect="1"/>
          </p:cNvGraphicFramePr>
          <p:nvPr/>
        </p:nvGraphicFramePr>
        <p:xfrm>
          <a:off x="1828800" y="3367088"/>
          <a:ext cx="230188" cy="247650"/>
        </p:xfrm>
        <a:graphic>
          <a:graphicData uri="http://schemas.openxmlformats.org/presentationml/2006/ole">
            <mc:AlternateContent xmlns:mc="http://schemas.openxmlformats.org/markup-compatibility/2006">
              <mc:Choice xmlns:v="urn:schemas-microsoft-com:vml" Requires="v">
                <p:oleObj spid="_x0000_s38282" r:id="rId14" imgW="3048120" imgH="3352680" progId="">
                  <p:embed/>
                </p:oleObj>
              </mc:Choice>
              <mc:Fallback>
                <p:oleObj r:id="rId14" imgW="3048120" imgH="3352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367088"/>
                        <a:ext cx="230188" cy="2476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81" name="Freeform 41"/>
          <p:cNvSpPr>
            <a:spLocks noChangeArrowheads="1"/>
          </p:cNvSpPr>
          <p:nvPr/>
        </p:nvSpPr>
        <p:spPr bwMode="auto">
          <a:xfrm>
            <a:off x="2133600" y="5275263"/>
            <a:ext cx="1066800" cy="301625"/>
          </a:xfrm>
          <a:custGeom>
            <a:avLst/>
            <a:gdLst>
              <a:gd name="T0" fmla="*/ 0 w 2965"/>
              <a:gd name="T1" fmla="*/ 0 h 839"/>
              <a:gd name="T2" fmla="*/ 247 w 2965"/>
              <a:gd name="T3" fmla="*/ 419 h 839"/>
              <a:gd name="T4" fmla="*/ 1235 w 2965"/>
              <a:gd name="T5" fmla="*/ 419 h 839"/>
              <a:gd name="T6" fmla="*/ 1482 w 2965"/>
              <a:gd name="T7" fmla="*/ 838 h 839"/>
              <a:gd name="T8" fmla="*/ 1729 w 2965"/>
              <a:gd name="T9" fmla="*/ 419 h 839"/>
              <a:gd name="T10" fmla="*/ 2717 w 2965"/>
              <a:gd name="T11" fmla="*/ 419 h 839"/>
              <a:gd name="T12" fmla="*/ 2964 w 2965"/>
              <a:gd name="T13" fmla="*/ 0 h 839"/>
            </a:gdLst>
            <a:ahLst/>
            <a:cxnLst>
              <a:cxn ang="0">
                <a:pos x="T0" y="T1"/>
              </a:cxn>
              <a:cxn ang="0">
                <a:pos x="T2" y="T3"/>
              </a:cxn>
              <a:cxn ang="0">
                <a:pos x="T4" y="T5"/>
              </a:cxn>
              <a:cxn ang="0">
                <a:pos x="T6" y="T7"/>
              </a:cxn>
              <a:cxn ang="0">
                <a:pos x="T8" y="T9"/>
              </a:cxn>
              <a:cxn ang="0">
                <a:pos x="T10" y="T11"/>
              </a:cxn>
              <a:cxn ang="0">
                <a:pos x="T12" y="T13"/>
              </a:cxn>
            </a:cxnLst>
            <a:rect l="0" t="0" r="r" b="b"/>
            <a:pathLst>
              <a:path w="2965" h="839">
                <a:moveTo>
                  <a:pt x="0" y="0"/>
                </a:moveTo>
                <a:cubicBezTo>
                  <a:pt x="0" y="210"/>
                  <a:pt x="123" y="419"/>
                  <a:pt x="247" y="419"/>
                </a:cubicBezTo>
                <a:lnTo>
                  <a:pt x="1235" y="419"/>
                </a:lnTo>
                <a:cubicBezTo>
                  <a:pt x="1358" y="419"/>
                  <a:pt x="1482" y="629"/>
                  <a:pt x="1482" y="838"/>
                </a:cubicBezTo>
                <a:cubicBezTo>
                  <a:pt x="1482" y="629"/>
                  <a:pt x="1605" y="419"/>
                  <a:pt x="1729" y="419"/>
                </a:cubicBezTo>
                <a:lnTo>
                  <a:pt x="2717" y="419"/>
                </a:lnTo>
                <a:cubicBezTo>
                  <a:pt x="2840" y="419"/>
                  <a:pt x="2964" y="210"/>
                  <a:pt x="2964" y="0"/>
                </a:cubicBez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mtClean="0">
              <a:solidFill>
                <a:srgbClr val="000000"/>
              </a:solidFill>
            </a:endParaRPr>
          </a:p>
        </p:txBody>
      </p:sp>
      <p:graphicFrame>
        <p:nvGraphicFramePr>
          <p:cNvPr id="10282" name="Object 42"/>
          <p:cNvGraphicFramePr>
            <a:graphicFrameLocks noChangeAspect="1"/>
          </p:cNvGraphicFramePr>
          <p:nvPr/>
        </p:nvGraphicFramePr>
        <p:xfrm>
          <a:off x="2514600" y="5516563"/>
          <a:ext cx="230188" cy="317500"/>
        </p:xfrm>
        <a:graphic>
          <a:graphicData uri="http://schemas.openxmlformats.org/presentationml/2006/ole">
            <mc:AlternateContent xmlns:mc="http://schemas.openxmlformats.org/markup-compatibility/2006">
              <mc:Choice xmlns:v="urn:schemas-microsoft-com:vml" Requires="v">
                <p:oleObj spid="_x0000_s38283" r:id="rId15" imgW="3048120" imgH="4267080" progId="">
                  <p:embed/>
                </p:oleObj>
              </mc:Choice>
              <mc:Fallback>
                <p:oleObj r:id="rId15" imgW="3048120" imgH="42670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5516563"/>
                        <a:ext cx="230188" cy="3175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83" name="Line 43"/>
          <p:cNvSpPr>
            <a:spLocks noChangeShapeType="1"/>
          </p:cNvSpPr>
          <p:nvPr/>
        </p:nvSpPr>
        <p:spPr bwMode="auto">
          <a:xfrm>
            <a:off x="609600" y="4029075"/>
            <a:ext cx="2568575" cy="1588"/>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84" name="Text Box 44"/>
          <p:cNvSpPr txBox="1">
            <a:spLocks noChangeArrowheads="1"/>
          </p:cNvSpPr>
          <p:nvPr/>
        </p:nvSpPr>
        <p:spPr bwMode="auto">
          <a:xfrm>
            <a:off x="1447800" y="5805488"/>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nSpc>
                <a:spcPct val="93000"/>
              </a:lnSpc>
              <a:spcBef>
                <a:spcPts val="1125"/>
              </a:spcBef>
              <a:buClr>
                <a:srgbClr val="000000"/>
              </a:buClr>
              <a:buSzPct val="100000"/>
              <a:buFont typeface="Arial" charset="0"/>
              <a:buNone/>
            </a:pPr>
            <a:r>
              <a:rPr lang="en-GB" smtClean="0">
                <a:solidFill>
                  <a:srgbClr val="000000"/>
                </a:solidFill>
              </a:rPr>
              <a:t>a&gt;0, b&lt;0, f&lt;0</a:t>
            </a:r>
          </a:p>
        </p:txBody>
      </p:sp>
      <p:sp>
        <p:nvSpPr>
          <p:cNvPr id="10285" name="Oval 45"/>
          <p:cNvSpPr>
            <a:spLocks noChangeArrowheads="1"/>
          </p:cNvSpPr>
          <p:nvPr/>
        </p:nvSpPr>
        <p:spPr bwMode="auto">
          <a:xfrm>
            <a:off x="1752600" y="4433888"/>
            <a:ext cx="76200" cy="76200"/>
          </a:xfrm>
          <a:prstGeom prst="ellipse">
            <a:avLst/>
          </a:prstGeom>
          <a:solidFill>
            <a:srgbClr val="000000"/>
          </a:solidFill>
          <a:ln w="9360">
            <a:solidFill>
              <a:srgbClr val="000000"/>
            </a:solidFill>
            <a:round/>
            <a:headEnd/>
            <a:tailEnd/>
          </a:ln>
        </p:spPr>
        <p:txBody>
          <a:bodyPr wrap="none" anchor="ctr"/>
          <a:lstStyle/>
          <a:p>
            <a:endParaRPr lang="fi-FI" smtClean="0">
              <a:solidFill>
                <a:srgbClr val="000000"/>
              </a:solidFill>
            </a:endParaRPr>
          </a:p>
        </p:txBody>
      </p:sp>
      <p:graphicFrame>
        <p:nvGraphicFramePr>
          <p:cNvPr id="10286" name="Object 46"/>
          <p:cNvGraphicFramePr>
            <a:graphicFrameLocks noChangeAspect="1"/>
          </p:cNvGraphicFramePr>
          <p:nvPr/>
        </p:nvGraphicFramePr>
        <p:xfrm>
          <a:off x="1676400" y="4052888"/>
          <a:ext cx="276225" cy="361950"/>
        </p:xfrm>
        <a:graphic>
          <a:graphicData uri="http://schemas.openxmlformats.org/presentationml/2006/ole">
            <mc:AlternateContent xmlns:mc="http://schemas.openxmlformats.org/markup-compatibility/2006">
              <mc:Choice xmlns:v="urn:schemas-microsoft-com:vml" Requires="v">
                <p:oleObj spid="_x0000_s38284" r:id="rId16" imgW="3657600" imgH="4876920" progId="">
                  <p:embed/>
                </p:oleObj>
              </mc:Choice>
              <mc:Fallback>
                <p:oleObj r:id="rId16" imgW="3657600" imgH="48769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052888"/>
                        <a:ext cx="276225" cy="3619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87" name="Line 47"/>
          <p:cNvSpPr>
            <a:spLocks noChangeShapeType="1"/>
          </p:cNvSpPr>
          <p:nvPr/>
        </p:nvSpPr>
        <p:spPr bwMode="auto">
          <a:xfrm flipV="1">
            <a:off x="1752600" y="3594100"/>
            <a:ext cx="2743200" cy="841375"/>
          </a:xfrm>
          <a:prstGeom prst="line">
            <a:avLst/>
          </a:prstGeom>
          <a:noFill/>
          <a:ln w="936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grpSp>
        <p:nvGrpSpPr>
          <p:cNvPr id="10288" name="Group 48"/>
          <p:cNvGrpSpPr>
            <a:grpSpLocks/>
          </p:cNvGrpSpPr>
          <p:nvPr/>
        </p:nvGrpSpPr>
        <p:grpSpPr bwMode="auto">
          <a:xfrm>
            <a:off x="2898775" y="3824288"/>
            <a:ext cx="560388" cy="1389062"/>
            <a:chOff x="1826" y="2409"/>
            <a:chExt cx="353" cy="875"/>
          </a:xfrm>
        </p:grpSpPr>
        <p:sp>
          <p:nvSpPr>
            <p:cNvPr id="10289" name="Freeform 49"/>
            <p:cNvSpPr>
              <a:spLocks noChangeArrowheads="1"/>
            </p:cNvSpPr>
            <p:nvPr/>
          </p:nvSpPr>
          <p:spPr bwMode="auto">
            <a:xfrm>
              <a:off x="1944" y="2418"/>
              <a:ext cx="236" cy="874"/>
            </a:xfrm>
            <a:custGeom>
              <a:avLst/>
              <a:gdLst>
                <a:gd name="T0" fmla="*/ 0 w 1040"/>
                <a:gd name="T1" fmla="*/ 0 h 3854"/>
                <a:gd name="T2" fmla="*/ 1039 w 1040"/>
                <a:gd name="T3" fmla="*/ 101 h 3854"/>
                <a:gd name="T4" fmla="*/ 557 w 1040"/>
                <a:gd name="T5" fmla="*/ 1900 h 3854"/>
                <a:gd name="T6" fmla="*/ 694 w 1040"/>
                <a:gd name="T7" fmla="*/ 3234 h 3854"/>
                <a:gd name="T8" fmla="*/ 877 w 1040"/>
                <a:gd name="T9" fmla="*/ 3783 h 3854"/>
                <a:gd name="T10" fmla="*/ 0 w 1040"/>
                <a:gd name="T11" fmla="*/ 3816 h 3854"/>
                <a:gd name="T12" fmla="*/ 0 w 1040"/>
                <a:gd name="T13" fmla="*/ 0 h 3854"/>
              </a:gdLst>
              <a:ahLst/>
              <a:cxnLst>
                <a:cxn ang="0">
                  <a:pos x="T0" y="T1"/>
                </a:cxn>
                <a:cxn ang="0">
                  <a:pos x="T2" y="T3"/>
                </a:cxn>
                <a:cxn ang="0">
                  <a:pos x="T4" y="T5"/>
                </a:cxn>
                <a:cxn ang="0">
                  <a:pos x="T6" y="T7"/>
                </a:cxn>
                <a:cxn ang="0">
                  <a:pos x="T8" y="T9"/>
                </a:cxn>
                <a:cxn ang="0">
                  <a:pos x="T10" y="T11"/>
                </a:cxn>
                <a:cxn ang="0">
                  <a:pos x="T12" y="T13"/>
                </a:cxn>
              </a:cxnLst>
              <a:rect l="0" t="0" r="r" b="b"/>
              <a:pathLst>
                <a:path w="1040" h="3854">
                  <a:moveTo>
                    <a:pt x="0" y="0"/>
                  </a:moveTo>
                  <a:cubicBezTo>
                    <a:pt x="172" y="18"/>
                    <a:pt x="554" y="32"/>
                    <a:pt x="1039" y="101"/>
                  </a:cubicBezTo>
                  <a:cubicBezTo>
                    <a:pt x="829" y="447"/>
                    <a:pt x="583" y="1288"/>
                    <a:pt x="557" y="1900"/>
                  </a:cubicBezTo>
                  <a:cubicBezTo>
                    <a:pt x="499" y="2421"/>
                    <a:pt x="642" y="2920"/>
                    <a:pt x="694" y="3234"/>
                  </a:cubicBezTo>
                  <a:cubicBezTo>
                    <a:pt x="744" y="3546"/>
                    <a:pt x="991" y="3685"/>
                    <a:pt x="877" y="3783"/>
                  </a:cubicBezTo>
                  <a:cubicBezTo>
                    <a:pt x="381" y="3853"/>
                    <a:pt x="183" y="3809"/>
                    <a:pt x="0" y="3816"/>
                  </a:cubicBezTo>
                  <a:lnTo>
                    <a:pt x="0"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sp>
          <p:nvSpPr>
            <p:cNvPr id="10290" name="Freeform 50"/>
            <p:cNvSpPr>
              <a:spLocks noChangeArrowheads="1"/>
            </p:cNvSpPr>
            <p:nvPr/>
          </p:nvSpPr>
          <p:spPr bwMode="auto">
            <a:xfrm>
              <a:off x="1826" y="2409"/>
              <a:ext cx="204" cy="874"/>
            </a:xfrm>
            <a:custGeom>
              <a:avLst/>
              <a:gdLst>
                <a:gd name="T0" fmla="*/ 899 w 900"/>
                <a:gd name="T1" fmla="*/ 0 h 3853"/>
                <a:gd name="T2" fmla="*/ 0 w 900"/>
                <a:gd name="T3" fmla="*/ 102 h 3853"/>
                <a:gd name="T4" fmla="*/ 417 w 900"/>
                <a:gd name="T5" fmla="*/ 1901 h 3853"/>
                <a:gd name="T6" fmla="*/ 300 w 900"/>
                <a:gd name="T7" fmla="*/ 3233 h 3853"/>
                <a:gd name="T8" fmla="*/ 141 w 900"/>
                <a:gd name="T9" fmla="*/ 3783 h 3853"/>
                <a:gd name="T10" fmla="*/ 899 w 900"/>
                <a:gd name="T11" fmla="*/ 3815 h 3853"/>
                <a:gd name="T12" fmla="*/ 899 w 900"/>
                <a:gd name="T13" fmla="*/ 0 h 3853"/>
              </a:gdLst>
              <a:ahLst/>
              <a:cxnLst>
                <a:cxn ang="0">
                  <a:pos x="T0" y="T1"/>
                </a:cxn>
                <a:cxn ang="0">
                  <a:pos x="T2" y="T3"/>
                </a:cxn>
                <a:cxn ang="0">
                  <a:pos x="T4" y="T5"/>
                </a:cxn>
                <a:cxn ang="0">
                  <a:pos x="T6" y="T7"/>
                </a:cxn>
                <a:cxn ang="0">
                  <a:pos x="T8" y="T9"/>
                </a:cxn>
                <a:cxn ang="0">
                  <a:pos x="T10" y="T11"/>
                </a:cxn>
                <a:cxn ang="0">
                  <a:pos x="T12" y="T13"/>
                </a:cxn>
              </a:cxnLst>
              <a:rect l="0" t="0" r="r" b="b"/>
              <a:pathLst>
                <a:path w="900" h="3853">
                  <a:moveTo>
                    <a:pt x="899" y="0"/>
                  </a:moveTo>
                  <a:cubicBezTo>
                    <a:pt x="751" y="18"/>
                    <a:pt x="420" y="32"/>
                    <a:pt x="0" y="102"/>
                  </a:cubicBezTo>
                  <a:cubicBezTo>
                    <a:pt x="181" y="447"/>
                    <a:pt x="394" y="1289"/>
                    <a:pt x="417" y="1901"/>
                  </a:cubicBezTo>
                  <a:cubicBezTo>
                    <a:pt x="468" y="2421"/>
                    <a:pt x="344" y="2919"/>
                    <a:pt x="300" y="3233"/>
                  </a:cubicBezTo>
                  <a:cubicBezTo>
                    <a:pt x="255" y="3546"/>
                    <a:pt x="42" y="3685"/>
                    <a:pt x="141" y="3783"/>
                  </a:cubicBezTo>
                  <a:cubicBezTo>
                    <a:pt x="569" y="3852"/>
                    <a:pt x="741" y="3809"/>
                    <a:pt x="899" y="3815"/>
                  </a:cubicBezTo>
                  <a:lnTo>
                    <a:pt x="899"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grpSp>
      <p:sp>
        <p:nvSpPr>
          <p:cNvPr id="10291" name="Line 51"/>
          <p:cNvSpPr>
            <a:spLocks noChangeShapeType="1"/>
          </p:cNvSpPr>
          <p:nvPr/>
        </p:nvSpPr>
        <p:spPr bwMode="auto">
          <a:xfrm flipV="1">
            <a:off x="2133600" y="4279900"/>
            <a:ext cx="1588" cy="231775"/>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92" name="Line 52"/>
          <p:cNvSpPr>
            <a:spLocks noChangeShapeType="1"/>
          </p:cNvSpPr>
          <p:nvPr/>
        </p:nvSpPr>
        <p:spPr bwMode="auto">
          <a:xfrm>
            <a:off x="609600" y="4052888"/>
            <a:ext cx="4175125" cy="719137"/>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0293" name="AutoShape 53"/>
          <p:cNvSpPr>
            <a:spLocks noChangeArrowheads="1"/>
          </p:cNvSpPr>
          <p:nvPr/>
        </p:nvSpPr>
        <p:spPr bwMode="auto">
          <a:xfrm>
            <a:off x="5149850" y="3502025"/>
            <a:ext cx="3133725" cy="627063"/>
          </a:xfrm>
          <a:prstGeom prst="roundRect">
            <a:avLst>
              <a:gd name="adj" fmla="val 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nSpc>
                <a:spcPct val="95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solidFill>
                  <a:srgbClr val="000000"/>
                </a:solidFill>
                <a:latin typeface="Times New Roman" pitchFamily="18" charset="0"/>
              </a:rPr>
              <a:t>Taittovoimakkuus m</a:t>
            </a:r>
            <a:r>
              <a:rPr lang="en-GB" smtClean="0">
                <a:solidFill>
                  <a:srgbClr val="000000"/>
                </a:solidFill>
                <a:cs typeface="Times New Roman" pitchFamily="18" charset="0"/>
              </a:rPr>
              <a:t>ääritellään</a:t>
            </a:r>
          </a:p>
          <a:p>
            <a:pP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solidFill>
                  <a:srgbClr val="000000"/>
                </a:solidFill>
                <a:cs typeface="Times New Roman" pitchFamily="18" charset="0"/>
              </a:rPr>
              <a:t>polttovälin käänteisarvona</a:t>
            </a:r>
          </a:p>
        </p:txBody>
      </p:sp>
      <p:sp>
        <p:nvSpPr>
          <p:cNvPr id="10294" name="Text Box 54"/>
          <p:cNvSpPr txBox="1">
            <a:spLocks noChangeArrowheads="1"/>
          </p:cNvSpPr>
          <p:nvPr/>
        </p:nvSpPr>
        <p:spPr bwMode="auto">
          <a:xfrm>
            <a:off x="5181600" y="4916488"/>
            <a:ext cx="367188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nSpc>
                <a:spcPct val="95000"/>
              </a:lnSpc>
              <a:buClr>
                <a:srgbClr val="000000"/>
              </a:buClr>
              <a:buSzPct val="100000"/>
              <a:buFont typeface="Times New Roman" pitchFamily="18" charset="0"/>
              <a:buNone/>
            </a:pPr>
            <a:r>
              <a:rPr lang="en-GB" smtClean="0">
                <a:solidFill>
                  <a:srgbClr val="000000"/>
                </a:solidFill>
                <a:latin typeface="Times New Roman" pitchFamily="18" charset="0"/>
              </a:rPr>
              <a:t>[</a:t>
            </a:r>
            <a:r>
              <a:rPr lang="en-GB" i="1" smtClean="0">
                <a:solidFill>
                  <a:srgbClr val="000000"/>
                </a:solidFill>
                <a:latin typeface="Times New Roman" pitchFamily="18" charset="0"/>
              </a:rPr>
              <a:t>D</a:t>
            </a:r>
            <a:r>
              <a:rPr lang="en-GB" smtClean="0">
                <a:solidFill>
                  <a:srgbClr val="000000"/>
                </a:solidFill>
                <a:latin typeface="Times New Roman" pitchFamily="18" charset="0"/>
              </a:rPr>
              <a:t>] = 1 dioptria = 1 d = 1 1/m</a:t>
            </a:r>
            <a:endParaRPr lang="en-GB" baseline="30000" smtClean="0">
              <a:solidFill>
                <a:srgbClr val="000000"/>
              </a:solidFill>
              <a:latin typeface="Times New Roman" pitchFamily="18" charset="0"/>
            </a:endParaRPr>
          </a:p>
          <a:p>
            <a:pPr>
              <a:buClr>
                <a:srgbClr val="000000"/>
              </a:buClr>
              <a:buSzPct val="100000"/>
              <a:buFont typeface="Times New Roman" pitchFamily="18" charset="0"/>
              <a:buNone/>
            </a:pPr>
            <a:r>
              <a:rPr lang="en-GB" smtClean="0">
                <a:solidFill>
                  <a:srgbClr val="000000"/>
                </a:solidFill>
                <a:latin typeface="Times New Roman" pitchFamily="18" charset="0"/>
              </a:rPr>
              <a:t>Kokoavan linssin taittovoimakkuus </a:t>
            </a:r>
          </a:p>
          <a:p>
            <a:pPr>
              <a:buClr>
                <a:srgbClr val="000000"/>
              </a:buClr>
              <a:buSzPct val="100000"/>
              <a:buFont typeface="Times New Roman" pitchFamily="18" charset="0"/>
              <a:buNone/>
            </a:pPr>
            <a:r>
              <a:rPr lang="en-GB" smtClean="0">
                <a:solidFill>
                  <a:srgbClr val="000000"/>
                </a:solidFill>
                <a:latin typeface="Times New Roman" pitchFamily="18" charset="0"/>
              </a:rPr>
              <a:t>on positiivinen, hajottavan negatiivinen.</a:t>
            </a:r>
          </a:p>
          <a:p>
            <a:pPr>
              <a:buClr>
                <a:srgbClr val="000000"/>
              </a:buClr>
              <a:buSzPct val="100000"/>
              <a:buFont typeface="Times New Roman" pitchFamily="18" charset="0"/>
              <a:buNone/>
            </a:pPr>
            <a:endParaRPr lang="en-GB" smtClean="0">
              <a:solidFill>
                <a:srgbClr val="000000"/>
              </a:solidFill>
              <a:latin typeface="Times New Roman" pitchFamily="18" charset="0"/>
            </a:endParaRPr>
          </a:p>
        </p:txBody>
      </p:sp>
      <p:graphicFrame>
        <p:nvGraphicFramePr>
          <p:cNvPr id="10295" name="Object 55"/>
          <p:cNvGraphicFramePr>
            <a:graphicFrameLocks noChangeAspect="1"/>
          </p:cNvGraphicFramePr>
          <p:nvPr/>
        </p:nvGraphicFramePr>
        <p:xfrm>
          <a:off x="6011863" y="4149725"/>
          <a:ext cx="909637" cy="854075"/>
        </p:xfrm>
        <a:graphic>
          <a:graphicData uri="http://schemas.openxmlformats.org/presentationml/2006/ole">
            <mc:AlternateContent xmlns:mc="http://schemas.openxmlformats.org/markup-compatibility/2006">
              <mc:Choice xmlns:v="urn:schemas-microsoft-com:vml" Requires="v">
                <p:oleObj spid="_x0000_s38285" name="Equation" r:id="rId17" imgW="457200" imgH="419040" progId="Equation.DSMT4">
                  <p:embed/>
                </p:oleObj>
              </mc:Choice>
              <mc:Fallback>
                <p:oleObj name="Equation" r:id="rId17" imgW="457200" imgH="419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1863" y="4149725"/>
                        <a:ext cx="909637" cy="854075"/>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867628718"/>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dirty="0" err="1">
                <a:latin typeface="Calibri" pitchFamily="34" charset="0"/>
              </a:rPr>
              <a:t>kaksi</a:t>
            </a:r>
            <a:r>
              <a:rPr lang="en-US" sz="4000" dirty="0">
                <a:latin typeface="Calibri" pitchFamily="34" charset="0"/>
              </a:rPr>
              <a:t> </a:t>
            </a:r>
            <a:r>
              <a:rPr lang="en-US" sz="4000" dirty="0" err="1">
                <a:latin typeface="Calibri" pitchFamily="34" charset="0"/>
              </a:rPr>
              <a:t>linssiä</a:t>
            </a:r>
            <a:r>
              <a:rPr lang="en-US" sz="4000" dirty="0">
                <a:latin typeface="Calibri" pitchFamily="34" charset="0"/>
              </a:rPr>
              <a:t>, </a:t>
            </a:r>
            <a:r>
              <a:rPr lang="en-US" sz="4000" dirty="0" err="1">
                <a:latin typeface="Calibri" pitchFamily="34" charset="0"/>
              </a:rPr>
              <a:t>eivät</a:t>
            </a:r>
            <a:r>
              <a:rPr lang="en-US" sz="4000" dirty="0">
                <a:latin typeface="Calibri" pitchFamily="34" charset="0"/>
              </a:rPr>
              <a:t> </a:t>
            </a:r>
            <a:r>
              <a:rPr lang="en-US" sz="4000" dirty="0" err="1">
                <a:latin typeface="Calibri" pitchFamily="34" charset="0"/>
              </a:rPr>
              <a:t>kiinni</a:t>
            </a:r>
            <a:r>
              <a:rPr lang="en-US" sz="4000" dirty="0">
                <a:latin typeface="Calibri" pitchFamily="34" charset="0"/>
              </a:rPr>
              <a:t> </a:t>
            </a:r>
            <a:r>
              <a:rPr lang="en-US" sz="4000" dirty="0" err="1">
                <a:latin typeface="Calibri" pitchFamily="34" charset="0"/>
              </a:rPr>
              <a:t>toisissaan</a:t>
            </a:r>
            <a:endParaRPr lang="en-US" sz="4000" dirty="0">
              <a:latin typeface="Calibri" pitchFamily="34" charset="0"/>
            </a:endParaRPr>
          </a:p>
        </p:txBody>
      </p:sp>
      <p:grpSp>
        <p:nvGrpSpPr>
          <p:cNvPr id="12291" name="Group 3"/>
          <p:cNvGrpSpPr>
            <a:grpSpLocks/>
          </p:cNvGrpSpPr>
          <p:nvPr/>
        </p:nvGrpSpPr>
        <p:grpSpPr bwMode="auto">
          <a:xfrm>
            <a:off x="1403350" y="1125538"/>
            <a:ext cx="6867525" cy="2176462"/>
            <a:chOff x="504" y="690"/>
            <a:chExt cx="4728" cy="1707"/>
          </a:xfrm>
        </p:grpSpPr>
        <p:sp>
          <p:nvSpPr>
            <p:cNvPr id="12292" name="Text Box 4"/>
            <p:cNvSpPr txBox="1">
              <a:spLocks noChangeArrowheads="1"/>
            </p:cNvSpPr>
            <p:nvPr/>
          </p:nvSpPr>
          <p:spPr bwMode="auto">
            <a:xfrm>
              <a:off x="504" y="993"/>
              <a:ext cx="126"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i-FI" smtClean="0">
                <a:solidFill>
                  <a:srgbClr val="000000"/>
                </a:solidFill>
                <a:cs typeface="Arial" charset="0"/>
              </a:endParaRPr>
            </a:p>
          </p:txBody>
        </p:sp>
        <p:grpSp>
          <p:nvGrpSpPr>
            <p:cNvPr id="12293" name="Group 5"/>
            <p:cNvGrpSpPr>
              <a:grpSpLocks/>
            </p:cNvGrpSpPr>
            <p:nvPr/>
          </p:nvGrpSpPr>
          <p:grpSpPr bwMode="auto">
            <a:xfrm>
              <a:off x="1650" y="720"/>
              <a:ext cx="50" cy="1677"/>
              <a:chOff x="1650" y="720"/>
              <a:chExt cx="50" cy="1677"/>
            </a:xfrm>
          </p:grpSpPr>
          <p:sp>
            <p:nvSpPr>
              <p:cNvPr id="12294" name="Freeform 6"/>
              <p:cNvSpPr>
                <a:spLocks noChangeArrowheads="1"/>
              </p:cNvSpPr>
              <p:nvPr/>
            </p:nvSpPr>
            <p:spPr bwMode="auto">
              <a:xfrm>
                <a:off x="1650" y="733"/>
                <a:ext cx="29" cy="1665"/>
              </a:xfrm>
              <a:custGeom>
                <a:avLst/>
                <a:gdLst>
                  <a:gd name="T0" fmla="*/ 126 w 127"/>
                  <a:gd name="T1" fmla="*/ 0 h 7343"/>
                  <a:gd name="T2" fmla="*/ 1 w 127"/>
                  <a:gd name="T3" fmla="*/ 3552 h 7343"/>
                  <a:gd name="T4" fmla="*/ 115 w 127"/>
                  <a:gd name="T5" fmla="*/ 7342 h 7343"/>
                  <a:gd name="T6" fmla="*/ 126 w 127"/>
                  <a:gd name="T7" fmla="*/ 0 h 7343"/>
                </a:gdLst>
                <a:ahLst/>
                <a:cxnLst>
                  <a:cxn ang="0">
                    <a:pos x="T0" y="T1"/>
                  </a:cxn>
                  <a:cxn ang="0">
                    <a:pos x="T2" y="T3"/>
                  </a:cxn>
                  <a:cxn ang="0">
                    <a:pos x="T4" y="T5"/>
                  </a:cxn>
                  <a:cxn ang="0">
                    <a:pos x="T6" y="T7"/>
                  </a:cxn>
                </a:cxnLst>
                <a:rect l="0" t="0" r="r" b="b"/>
                <a:pathLst>
                  <a:path w="127" h="7343">
                    <a:moveTo>
                      <a:pt x="126" y="0"/>
                    </a:moveTo>
                    <a:cubicBezTo>
                      <a:pt x="106" y="579"/>
                      <a:pt x="3" y="2327"/>
                      <a:pt x="1" y="3552"/>
                    </a:cubicBezTo>
                    <a:cubicBezTo>
                      <a:pt x="0" y="4779"/>
                      <a:pt x="92" y="6556"/>
                      <a:pt x="115" y="7342"/>
                    </a:cubicBezTo>
                    <a:lnTo>
                      <a:pt x="126"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sp>
            <p:nvSpPr>
              <p:cNvPr id="12295" name="Freeform 7"/>
              <p:cNvSpPr>
                <a:spLocks noChangeArrowheads="1"/>
              </p:cNvSpPr>
              <p:nvPr/>
            </p:nvSpPr>
            <p:spPr bwMode="auto">
              <a:xfrm>
                <a:off x="1676" y="720"/>
                <a:ext cx="24" cy="1638"/>
              </a:xfrm>
              <a:custGeom>
                <a:avLst/>
                <a:gdLst>
                  <a:gd name="T0" fmla="*/ 8 w 108"/>
                  <a:gd name="T1" fmla="*/ 0 h 7225"/>
                  <a:gd name="T2" fmla="*/ 106 w 108"/>
                  <a:gd name="T3" fmla="*/ 3567 h 7225"/>
                  <a:gd name="T4" fmla="*/ 0 w 108"/>
                  <a:gd name="T5" fmla="*/ 7224 h 7225"/>
                  <a:gd name="T6" fmla="*/ 8 w 108"/>
                  <a:gd name="T7" fmla="*/ 0 h 7225"/>
                </a:gdLst>
                <a:ahLst/>
                <a:cxnLst>
                  <a:cxn ang="0">
                    <a:pos x="T0" y="T1"/>
                  </a:cxn>
                  <a:cxn ang="0">
                    <a:pos x="T2" y="T3"/>
                  </a:cxn>
                  <a:cxn ang="0">
                    <a:pos x="T4" y="T5"/>
                  </a:cxn>
                  <a:cxn ang="0">
                    <a:pos x="T6" y="T7"/>
                  </a:cxn>
                </a:cxnLst>
                <a:rect l="0" t="0" r="r" b="b"/>
                <a:pathLst>
                  <a:path w="108" h="7225">
                    <a:moveTo>
                      <a:pt x="8" y="0"/>
                    </a:moveTo>
                    <a:cubicBezTo>
                      <a:pt x="24" y="594"/>
                      <a:pt x="107" y="2363"/>
                      <a:pt x="106" y="3567"/>
                    </a:cubicBezTo>
                    <a:cubicBezTo>
                      <a:pt x="105" y="4770"/>
                      <a:pt x="22" y="6460"/>
                      <a:pt x="0" y="7224"/>
                    </a:cubicBezTo>
                    <a:lnTo>
                      <a:pt x="8"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grpSp>
        <p:sp>
          <p:nvSpPr>
            <p:cNvPr id="12296" name="Line 8"/>
            <p:cNvSpPr>
              <a:spLocks noChangeShapeType="1"/>
            </p:cNvSpPr>
            <p:nvPr/>
          </p:nvSpPr>
          <p:spPr bwMode="auto">
            <a:xfrm>
              <a:off x="768" y="1535"/>
              <a:ext cx="4464" cy="1"/>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2297" name="Line 9"/>
            <p:cNvSpPr>
              <a:spLocks noChangeShapeType="1"/>
            </p:cNvSpPr>
            <p:nvPr/>
          </p:nvSpPr>
          <p:spPr bwMode="auto">
            <a:xfrm flipV="1">
              <a:off x="1474" y="1207"/>
              <a:ext cx="0" cy="329"/>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2298" name="Oval 10"/>
            <p:cNvSpPr>
              <a:spLocks noChangeArrowheads="1"/>
            </p:cNvSpPr>
            <p:nvPr/>
          </p:nvSpPr>
          <p:spPr bwMode="auto">
            <a:xfrm>
              <a:off x="2290" y="1525"/>
              <a:ext cx="48" cy="48"/>
            </a:xfrm>
            <a:prstGeom prst="ellipse">
              <a:avLst/>
            </a:prstGeom>
            <a:solidFill>
              <a:srgbClr val="000000"/>
            </a:solidFill>
            <a:ln w="9360">
              <a:solidFill>
                <a:srgbClr val="000000"/>
              </a:solidFill>
              <a:round/>
              <a:headEnd/>
              <a:tailEnd/>
            </a:ln>
          </p:spPr>
          <p:txBody>
            <a:bodyPr wrap="none" anchor="ctr"/>
            <a:lstStyle/>
            <a:p>
              <a:endParaRPr lang="fi-FI" smtClean="0">
                <a:solidFill>
                  <a:srgbClr val="000000"/>
                </a:solidFill>
              </a:endParaRPr>
            </a:p>
          </p:txBody>
        </p:sp>
        <p:sp>
          <p:nvSpPr>
            <p:cNvPr id="12299" name="Oval 11"/>
            <p:cNvSpPr>
              <a:spLocks noChangeArrowheads="1"/>
            </p:cNvSpPr>
            <p:nvPr/>
          </p:nvSpPr>
          <p:spPr bwMode="auto">
            <a:xfrm>
              <a:off x="2971" y="1525"/>
              <a:ext cx="48" cy="48"/>
            </a:xfrm>
            <a:prstGeom prst="ellipse">
              <a:avLst/>
            </a:prstGeom>
            <a:solidFill>
              <a:srgbClr val="FF0000"/>
            </a:solidFill>
            <a:ln w="9398">
              <a:solidFill>
                <a:srgbClr val="000000"/>
              </a:solidFill>
              <a:round/>
              <a:headEnd/>
              <a:tailEnd/>
            </a:ln>
          </p:spPr>
          <p:txBody>
            <a:bodyPr wrap="none" anchor="ctr"/>
            <a:lstStyle/>
            <a:p>
              <a:endParaRPr lang="fi-FI" smtClean="0">
                <a:solidFill>
                  <a:srgbClr val="000000"/>
                </a:solidFill>
              </a:endParaRPr>
            </a:p>
          </p:txBody>
        </p:sp>
        <p:grpSp>
          <p:nvGrpSpPr>
            <p:cNvPr id="12300" name="Group 12"/>
            <p:cNvGrpSpPr>
              <a:grpSpLocks/>
            </p:cNvGrpSpPr>
            <p:nvPr/>
          </p:nvGrpSpPr>
          <p:grpSpPr bwMode="auto">
            <a:xfrm>
              <a:off x="3445" y="690"/>
              <a:ext cx="50" cy="1677"/>
              <a:chOff x="3445" y="690"/>
              <a:chExt cx="50" cy="1677"/>
            </a:xfrm>
          </p:grpSpPr>
          <p:sp>
            <p:nvSpPr>
              <p:cNvPr id="12301" name="Freeform 13"/>
              <p:cNvSpPr>
                <a:spLocks noChangeArrowheads="1"/>
              </p:cNvSpPr>
              <p:nvPr/>
            </p:nvSpPr>
            <p:spPr bwMode="auto">
              <a:xfrm>
                <a:off x="3445" y="703"/>
                <a:ext cx="29" cy="1665"/>
              </a:xfrm>
              <a:custGeom>
                <a:avLst/>
                <a:gdLst>
                  <a:gd name="T0" fmla="*/ 126 w 127"/>
                  <a:gd name="T1" fmla="*/ 0 h 7342"/>
                  <a:gd name="T2" fmla="*/ 1 w 127"/>
                  <a:gd name="T3" fmla="*/ 3552 h 7342"/>
                  <a:gd name="T4" fmla="*/ 115 w 127"/>
                  <a:gd name="T5" fmla="*/ 7341 h 7342"/>
                  <a:gd name="T6" fmla="*/ 126 w 127"/>
                  <a:gd name="T7" fmla="*/ 0 h 7342"/>
                </a:gdLst>
                <a:ahLst/>
                <a:cxnLst>
                  <a:cxn ang="0">
                    <a:pos x="T0" y="T1"/>
                  </a:cxn>
                  <a:cxn ang="0">
                    <a:pos x="T2" y="T3"/>
                  </a:cxn>
                  <a:cxn ang="0">
                    <a:pos x="T4" y="T5"/>
                  </a:cxn>
                  <a:cxn ang="0">
                    <a:pos x="T6" y="T7"/>
                  </a:cxn>
                </a:cxnLst>
                <a:rect l="0" t="0" r="r" b="b"/>
                <a:pathLst>
                  <a:path w="127" h="7342">
                    <a:moveTo>
                      <a:pt x="126" y="0"/>
                    </a:moveTo>
                    <a:cubicBezTo>
                      <a:pt x="106" y="579"/>
                      <a:pt x="3" y="2327"/>
                      <a:pt x="1" y="3552"/>
                    </a:cubicBezTo>
                    <a:cubicBezTo>
                      <a:pt x="0" y="4778"/>
                      <a:pt x="92" y="6556"/>
                      <a:pt x="115" y="7341"/>
                    </a:cubicBezTo>
                    <a:lnTo>
                      <a:pt x="126"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sp>
            <p:nvSpPr>
              <p:cNvPr id="12302" name="Freeform 14"/>
              <p:cNvSpPr>
                <a:spLocks noChangeArrowheads="1"/>
              </p:cNvSpPr>
              <p:nvPr/>
            </p:nvSpPr>
            <p:spPr bwMode="auto">
              <a:xfrm>
                <a:off x="3471" y="690"/>
                <a:ext cx="24" cy="1638"/>
              </a:xfrm>
              <a:custGeom>
                <a:avLst/>
                <a:gdLst>
                  <a:gd name="T0" fmla="*/ 8 w 108"/>
                  <a:gd name="T1" fmla="*/ 0 h 7224"/>
                  <a:gd name="T2" fmla="*/ 106 w 108"/>
                  <a:gd name="T3" fmla="*/ 3566 h 7224"/>
                  <a:gd name="T4" fmla="*/ 0 w 108"/>
                  <a:gd name="T5" fmla="*/ 7223 h 7224"/>
                  <a:gd name="T6" fmla="*/ 8 w 108"/>
                  <a:gd name="T7" fmla="*/ 0 h 7224"/>
                </a:gdLst>
                <a:ahLst/>
                <a:cxnLst>
                  <a:cxn ang="0">
                    <a:pos x="T0" y="T1"/>
                  </a:cxn>
                  <a:cxn ang="0">
                    <a:pos x="T2" y="T3"/>
                  </a:cxn>
                  <a:cxn ang="0">
                    <a:pos x="T4" y="T5"/>
                  </a:cxn>
                  <a:cxn ang="0">
                    <a:pos x="T6" y="T7"/>
                  </a:cxn>
                </a:cxnLst>
                <a:rect l="0" t="0" r="r" b="b"/>
                <a:pathLst>
                  <a:path w="108" h="7224">
                    <a:moveTo>
                      <a:pt x="8" y="0"/>
                    </a:moveTo>
                    <a:cubicBezTo>
                      <a:pt x="24" y="594"/>
                      <a:pt x="107" y="2363"/>
                      <a:pt x="106" y="3566"/>
                    </a:cubicBezTo>
                    <a:cubicBezTo>
                      <a:pt x="105" y="4770"/>
                      <a:pt x="22" y="6459"/>
                      <a:pt x="0" y="7223"/>
                    </a:cubicBezTo>
                    <a:lnTo>
                      <a:pt x="8"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grpSp>
        <p:sp>
          <p:nvSpPr>
            <p:cNvPr id="12303" name="Text Box 15"/>
            <p:cNvSpPr txBox="1">
              <a:spLocks noChangeArrowheads="1"/>
            </p:cNvSpPr>
            <p:nvPr/>
          </p:nvSpPr>
          <p:spPr bwMode="auto">
            <a:xfrm>
              <a:off x="2880" y="1117"/>
              <a:ext cx="332"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r>
                <a:rPr lang="fi-FI" sz="2400" baseline="-25000" smtClean="0">
                  <a:solidFill>
                    <a:srgbClr val="000000"/>
                  </a:solidFill>
                  <a:cs typeface="Arial" charset="0"/>
                </a:rPr>
                <a:t>2</a:t>
              </a:r>
              <a:endParaRPr lang="fi-FI" sz="2400" smtClean="0">
                <a:solidFill>
                  <a:srgbClr val="000000"/>
                </a:solidFill>
                <a:cs typeface="Arial" charset="0"/>
              </a:endParaRPr>
            </a:p>
          </p:txBody>
        </p:sp>
        <p:sp>
          <p:nvSpPr>
            <p:cNvPr id="12304" name="Text Box 16"/>
            <p:cNvSpPr txBox="1">
              <a:spLocks noChangeArrowheads="1"/>
            </p:cNvSpPr>
            <p:nvPr/>
          </p:nvSpPr>
          <p:spPr bwMode="auto">
            <a:xfrm>
              <a:off x="2200" y="1071"/>
              <a:ext cx="332"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r>
                <a:rPr lang="fi-FI" sz="2400" baseline="-25000" smtClean="0">
                  <a:solidFill>
                    <a:srgbClr val="000000"/>
                  </a:solidFill>
                  <a:cs typeface="Arial" charset="0"/>
                </a:rPr>
                <a:t>1</a:t>
              </a:r>
              <a:endParaRPr lang="fi-FI" sz="2400" smtClean="0">
                <a:solidFill>
                  <a:srgbClr val="000000"/>
                </a:solidFill>
                <a:cs typeface="Arial" charset="0"/>
              </a:endParaRPr>
            </a:p>
          </p:txBody>
        </p:sp>
        <p:sp>
          <p:nvSpPr>
            <p:cNvPr id="12305" name="Oval 17"/>
            <p:cNvSpPr>
              <a:spLocks noChangeArrowheads="1"/>
            </p:cNvSpPr>
            <p:nvPr/>
          </p:nvSpPr>
          <p:spPr bwMode="auto">
            <a:xfrm>
              <a:off x="1020" y="1525"/>
              <a:ext cx="48" cy="48"/>
            </a:xfrm>
            <a:prstGeom prst="ellipse">
              <a:avLst/>
            </a:prstGeom>
            <a:solidFill>
              <a:srgbClr val="000000"/>
            </a:solidFill>
            <a:ln w="9360">
              <a:solidFill>
                <a:srgbClr val="000000"/>
              </a:solidFill>
              <a:round/>
              <a:headEnd/>
              <a:tailEnd/>
            </a:ln>
          </p:spPr>
          <p:txBody>
            <a:bodyPr wrap="none" anchor="ctr"/>
            <a:lstStyle/>
            <a:p>
              <a:endParaRPr lang="fi-FI" smtClean="0">
                <a:solidFill>
                  <a:srgbClr val="000000"/>
                </a:solidFill>
              </a:endParaRPr>
            </a:p>
          </p:txBody>
        </p:sp>
        <p:sp>
          <p:nvSpPr>
            <p:cNvPr id="12306" name="Oval 18"/>
            <p:cNvSpPr>
              <a:spLocks noChangeArrowheads="1"/>
            </p:cNvSpPr>
            <p:nvPr/>
          </p:nvSpPr>
          <p:spPr bwMode="auto">
            <a:xfrm>
              <a:off x="3923" y="1525"/>
              <a:ext cx="48" cy="48"/>
            </a:xfrm>
            <a:prstGeom prst="ellipse">
              <a:avLst/>
            </a:prstGeom>
            <a:solidFill>
              <a:srgbClr val="FF0000"/>
            </a:solidFill>
            <a:ln w="9398">
              <a:solidFill>
                <a:srgbClr val="000000"/>
              </a:solidFill>
              <a:round/>
              <a:headEnd/>
              <a:tailEnd/>
            </a:ln>
          </p:spPr>
          <p:txBody>
            <a:bodyPr wrap="none" anchor="ctr"/>
            <a:lstStyle/>
            <a:p>
              <a:endParaRPr lang="fi-FI" smtClean="0">
                <a:solidFill>
                  <a:srgbClr val="000000"/>
                </a:solidFill>
              </a:endParaRPr>
            </a:p>
          </p:txBody>
        </p:sp>
        <p:sp>
          <p:nvSpPr>
            <p:cNvPr id="12307" name="Text Box 19"/>
            <p:cNvSpPr txBox="1">
              <a:spLocks noChangeArrowheads="1"/>
            </p:cNvSpPr>
            <p:nvPr/>
          </p:nvSpPr>
          <p:spPr bwMode="auto">
            <a:xfrm>
              <a:off x="1009" y="1174"/>
              <a:ext cx="332"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r>
                <a:rPr lang="fi-FI" sz="2400" baseline="-25000" smtClean="0">
                  <a:solidFill>
                    <a:srgbClr val="000000"/>
                  </a:solidFill>
                  <a:cs typeface="Arial" charset="0"/>
                </a:rPr>
                <a:t>1</a:t>
              </a:r>
              <a:endParaRPr lang="fi-FI" sz="2400" smtClean="0">
                <a:solidFill>
                  <a:srgbClr val="000000"/>
                </a:solidFill>
                <a:cs typeface="Arial" charset="0"/>
              </a:endParaRPr>
            </a:p>
          </p:txBody>
        </p:sp>
        <p:sp>
          <p:nvSpPr>
            <p:cNvPr id="12308" name="Text Box 20"/>
            <p:cNvSpPr txBox="1">
              <a:spLocks noChangeArrowheads="1"/>
            </p:cNvSpPr>
            <p:nvPr/>
          </p:nvSpPr>
          <p:spPr bwMode="auto">
            <a:xfrm>
              <a:off x="3865" y="1083"/>
              <a:ext cx="332"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r>
                <a:rPr lang="fi-FI" sz="2400" baseline="-25000" smtClean="0">
                  <a:solidFill>
                    <a:srgbClr val="000000"/>
                  </a:solidFill>
                  <a:cs typeface="Arial" charset="0"/>
                </a:rPr>
                <a:t>2</a:t>
              </a:r>
              <a:endParaRPr lang="fi-FI" sz="2400" smtClean="0">
                <a:solidFill>
                  <a:srgbClr val="000000"/>
                </a:solidFill>
                <a:cs typeface="Arial" charset="0"/>
              </a:endParaRPr>
            </a:p>
          </p:txBody>
        </p:sp>
      </p:grpSp>
      <p:sp>
        <p:nvSpPr>
          <p:cNvPr id="12309" name="Text Box 21"/>
          <p:cNvSpPr txBox="1">
            <a:spLocks noChangeArrowheads="1"/>
          </p:cNvSpPr>
          <p:nvPr/>
        </p:nvSpPr>
        <p:spPr bwMode="auto">
          <a:xfrm>
            <a:off x="1331913" y="3284538"/>
            <a:ext cx="6662737" cy="1373187"/>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cs typeface="Arial" charset="0"/>
              </a:rPr>
              <a:t>Ensimmäinen linssi muodostaa kuvan.</a:t>
            </a:r>
          </a:p>
          <a:p>
            <a:r>
              <a:rPr lang="fi-FI" sz="2800" smtClean="0">
                <a:solidFill>
                  <a:srgbClr val="000000"/>
                </a:solidFill>
                <a:cs typeface="Arial" charset="0"/>
              </a:rPr>
              <a:t>Se toimii esineenä toiselle linssille.</a:t>
            </a:r>
          </a:p>
          <a:p>
            <a:r>
              <a:rPr lang="fi-FI" sz="2800" smtClean="0">
                <a:solidFill>
                  <a:srgbClr val="000000"/>
                </a:solidFill>
                <a:cs typeface="Arial" charset="0"/>
              </a:rPr>
              <a:t>Toinen linssi muodostaa lopullisen kuvan</a:t>
            </a:r>
          </a:p>
        </p:txBody>
      </p:sp>
      <p:sp>
        <p:nvSpPr>
          <p:cNvPr id="12310" name="Text Box 22"/>
          <p:cNvSpPr txBox="1">
            <a:spLocks noChangeArrowheads="1"/>
          </p:cNvSpPr>
          <p:nvPr/>
        </p:nvSpPr>
        <p:spPr bwMode="auto">
          <a:xfrm>
            <a:off x="684213" y="4868863"/>
            <a:ext cx="73437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sz="2400" smtClean="0">
                <a:solidFill>
                  <a:srgbClr val="000000"/>
                </a:solidFill>
                <a:cs typeface="Arial" charset="0"/>
              </a:rPr>
              <a:t>Jos ekalinssin muodostama kuva on</a:t>
            </a:r>
          </a:p>
          <a:p>
            <a:r>
              <a:rPr lang="fi-FI" sz="2400" smtClean="0">
                <a:solidFill>
                  <a:srgbClr val="000000"/>
                </a:solidFill>
                <a:cs typeface="Arial" charset="0"/>
              </a:rPr>
              <a:t>   toisen linssin edessä</a:t>
            </a:r>
            <a:r>
              <a:rPr lang="fi-FI" sz="2400" smtClean="0">
                <a:solidFill>
                  <a:srgbClr val="000000"/>
                </a:solidFill>
                <a:cs typeface="Arial" charset="0"/>
                <a:sym typeface="Wingdings" pitchFamily="2" charset="2"/>
              </a:rPr>
              <a:t> esine tokalle, a</a:t>
            </a:r>
            <a:r>
              <a:rPr lang="fi-FI" sz="2400" baseline="-25000" smtClean="0">
                <a:solidFill>
                  <a:srgbClr val="000000"/>
                </a:solidFill>
                <a:cs typeface="Arial" charset="0"/>
                <a:sym typeface="Wingdings" pitchFamily="2" charset="2"/>
              </a:rPr>
              <a:t>2</a:t>
            </a:r>
            <a:r>
              <a:rPr lang="fi-FI" sz="2400" smtClean="0">
                <a:solidFill>
                  <a:srgbClr val="000000"/>
                </a:solidFill>
                <a:cs typeface="Arial" charset="0"/>
                <a:sym typeface="Wingdings" pitchFamily="2" charset="2"/>
              </a:rPr>
              <a:t> &gt; 0</a:t>
            </a:r>
            <a:endParaRPr lang="fi-FI" sz="2400" smtClean="0">
              <a:solidFill>
                <a:srgbClr val="000000"/>
              </a:solidFill>
              <a:cs typeface="Arial" charset="0"/>
            </a:endParaRPr>
          </a:p>
          <a:p>
            <a:r>
              <a:rPr lang="fi-FI" sz="2400" smtClean="0">
                <a:solidFill>
                  <a:srgbClr val="000000"/>
                </a:solidFill>
                <a:cs typeface="Arial" charset="0"/>
              </a:rPr>
              <a:t>   toisen linssin takana</a:t>
            </a:r>
            <a:r>
              <a:rPr lang="fi-FI" sz="2400" smtClean="0">
                <a:solidFill>
                  <a:srgbClr val="000000"/>
                </a:solidFill>
                <a:cs typeface="Arial" charset="0"/>
                <a:sym typeface="Wingdings" pitchFamily="2" charset="2"/>
              </a:rPr>
              <a:t>vale-esine tokalle, a</a:t>
            </a:r>
            <a:r>
              <a:rPr lang="fi-FI" sz="2400" baseline="-25000" smtClean="0">
                <a:solidFill>
                  <a:srgbClr val="000000"/>
                </a:solidFill>
                <a:cs typeface="Arial" charset="0"/>
                <a:sym typeface="Wingdings" pitchFamily="2" charset="2"/>
              </a:rPr>
              <a:t>2</a:t>
            </a:r>
            <a:r>
              <a:rPr lang="fi-FI" sz="2400" smtClean="0">
                <a:solidFill>
                  <a:srgbClr val="000000"/>
                </a:solidFill>
                <a:cs typeface="Arial" charset="0"/>
                <a:sym typeface="Wingdings" pitchFamily="2" charset="2"/>
              </a:rPr>
              <a:t> &lt; 0</a:t>
            </a:r>
            <a:endParaRPr lang="fi-FI" sz="2400" smtClean="0">
              <a:solidFill>
                <a:srgbClr val="000000"/>
              </a:solidFill>
              <a:cs typeface="Arial" charset="0"/>
            </a:endParaRPr>
          </a:p>
        </p:txBody>
      </p:sp>
    </p:spTree>
    <p:extLst>
      <p:ext uri="{BB962C8B-B14F-4D97-AF65-F5344CB8AC3E}">
        <p14:creationId xmlns:p14="http://schemas.microsoft.com/office/powerpoint/2010/main" val="40357425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489950" cy="1143000"/>
          </a:xfrm>
        </p:spPr>
        <p:txBody>
          <a:bodyPr/>
          <a:lstStyle/>
          <a:p>
            <a:r>
              <a:rPr lang="en-US" sz="4000" dirty="0" err="1">
                <a:latin typeface="Calibri" pitchFamily="34" charset="0"/>
              </a:rPr>
              <a:t>Ensimmäisen</a:t>
            </a:r>
            <a:r>
              <a:rPr lang="en-US" sz="4000" dirty="0">
                <a:latin typeface="Calibri" pitchFamily="34" charset="0"/>
              </a:rPr>
              <a:t> </a:t>
            </a:r>
            <a:r>
              <a:rPr lang="en-US" sz="4000" dirty="0" err="1">
                <a:latin typeface="Calibri" pitchFamily="34" charset="0"/>
              </a:rPr>
              <a:t>linssin</a:t>
            </a:r>
            <a:r>
              <a:rPr lang="en-US" sz="4000" dirty="0">
                <a:latin typeface="Calibri" pitchFamily="34" charset="0"/>
              </a:rPr>
              <a:t> </a:t>
            </a:r>
            <a:r>
              <a:rPr lang="en-US" sz="4000" dirty="0" err="1">
                <a:latin typeface="Calibri" pitchFamily="34" charset="0"/>
              </a:rPr>
              <a:t>antama</a:t>
            </a:r>
            <a:r>
              <a:rPr lang="en-US" sz="4000" dirty="0">
                <a:latin typeface="Calibri" pitchFamily="34" charset="0"/>
              </a:rPr>
              <a:t> </a:t>
            </a:r>
            <a:r>
              <a:rPr lang="en-US" sz="4000" dirty="0" err="1">
                <a:latin typeface="Calibri" pitchFamily="34" charset="0"/>
              </a:rPr>
              <a:t>kuva</a:t>
            </a:r>
            <a:endParaRPr lang="en-US" sz="4000" dirty="0">
              <a:latin typeface="Calibri" pitchFamily="34" charset="0"/>
            </a:endParaRPr>
          </a:p>
        </p:txBody>
      </p:sp>
      <p:sp>
        <p:nvSpPr>
          <p:cNvPr id="14339" name="Line 3"/>
          <p:cNvSpPr>
            <a:spLocks noChangeShapeType="1"/>
          </p:cNvSpPr>
          <p:nvPr/>
        </p:nvSpPr>
        <p:spPr bwMode="auto">
          <a:xfrm>
            <a:off x="1219200" y="2436813"/>
            <a:ext cx="7086600" cy="1587"/>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grpSp>
        <p:nvGrpSpPr>
          <p:cNvPr id="14340" name="Group 4"/>
          <p:cNvGrpSpPr>
            <a:grpSpLocks/>
          </p:cNvGrpSpPr>
          <p:nvPr/>
        </p:nvGrpSpPr>
        <p:grpSpPr bwMode="auto">
          <a:xfrm>
            <a:off x="808038" y="1095375"/>
            <a:ext cx="5810250" cy="2709863"/>
            <a:chOff x="509" y="690"/>
            <a:chExt cx="3660" cy="1707"/>
          </a:xfrm>
        </p:grpSpPr>
        <p:sp>
          <p:nvSpPr>
            <p:cNvPr id="14341" name="Text Box 5"/>
            <p:cNvSpPr txBox="1">
              <a:spLocks noChangeArrowheads="1"/>
            </p:cNvSpPr>
            <p:nvPr/>
          </p:nvSpPr>
          <p:spPr bwMode="auto">
            <a:xfrm>
              <a:off x="509" y="993"/>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i-FI" smtClean="0">
                <a:solidFill>
                  <a:srgbClr val="000000"/>
                </a:solidFill>
                <a:cs typeface="Arial" charset="0"/>
              </a:endParaRPr>
            </a:p>
          </p:txBody>
        </p:sp>
        <p:grpSp>
          <p:nvGrpSpPr>
            <p:cNvPr id="14342" name="Group 6"/>
            <p:cNvGrpSpPr>
              <a:grpSpLocks/>
            </p:cNvGrpSpPr>
            <p:nvPr/>
          </p:nvGrpSpPr>
          <p:grpSpPr bwMode="auto">
            <a:xfrm>
              <a:off x="1650" y="720"/>
              <a:ext cx="50" cy="1677"/>
              <a:chOff x="1650" y="720"/>
              <a:chExt cx="50" cy="1677"/>
            </a:xfrm>
          </p:grpSpPr>
          <p:sp>
            <p:nvSpPr>
              <p:cNvPr id="14343" name="Freeform 7"/>
              <p:cNvSpPr>
                <a:spLocks noChangeArrowheads="1"/>
              </p:cNvSpPr>
              <p:nvPr/>
            </p:nvSpPr>
            <p:spPr bwMode="auto">
              <a:xfrm>
                <a:off x="1650" y="733"/>
                <a:ext cx="29" cy="1665"/>
              </a:xfrm>
              <a:custGeom>
                <a:avLst/>
                <a:gdLst>
                  <a:gd name="T0" fmla="*/ 126 w 127"/>
                  <a:gd name="T1" fmla="*/ 0 h 7343"/>
                  <a:gd name="T2" fmla="*/ 1 w 127"/>
                  <a:gd name="T3" fmla="*/ 3552 h 7343"/>
                  <a:gd name="T4" fmla="*/ 115 w 127"/>
                  <a:gd name="T5" fmla="*/ 7342 h 7343"/>
                  <a:gd name="T6" fmla="*/ 126 w 127"/>
                  <a:gd name="T7" fmla="*/ 0 h 7343"/>
                </a:gdLst>
                <a:ahLst/>
                <a:cxnLst>
                  <a:cxn ang="0">
                    <a:pos x="T0" y="T1"/>
                  </a:cxn>
                  <a:cxn ang="0">
                    <a:pos x="T2" y="T3"/>
                  </a:cxn>
                  <a:cxn ang="0">
                    <a:pos x="T4" y="T5"/>
                  </a:cxn>
                  <a:cxn ang="0">
                    <a:pos x="T6" y="T7"/>
                  </a:cxn>
                </a:cxnLst>
                <a:rect l="0" t="0" r="r" b="b"/>
                <a:pathLst>
                  <a:path w="127" h="7343">
                    <a:moveTo>
                      <a:pt x="126" y="0"/>
                    </a:moveTo>
                    <a:cubicBezTo>
                      <a:pt x="106" y="579"/>
                      <a:pt x="3" y="2327"/>
                      <a:pt x="1" y="3552"/>
                    </a:cubicBezTo>
                    <a:cubicBezTo>
                      <a:pt x="0" y="4779"/>
                      <a:pt x="92" y="6556"/>
                      <a:pt x="115" y="7342"/>
                    </a:cubicBezTo>
                    <a:lnTo>
                      <a:pt x="126"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sp>
            <p:nvSpPr>
              <p:cNvPr id="14344" name="Freeform 8"/>
              <p:cNvSpPr>
                <a:spLocks noChangeArrowheads="1"/>
              </p:cNvSpPr>
              <p:nvPr/>
            </p:nvSpPr>
            <p:spPr bwMode="auto">
              <a:xfrm>
                <a:off x="1676" y="720"/>
                <a:ext cx="24" cy="1638"/>
              </a:xfrm>
              <a:custGeom>
                <a:avLst/>
                <a:gdLst>
                  <a:gd name="T0" fmla="*/ 8 w 108"/>
                  <a:gd name="T1" fmla="*/ 0 h 7225"/>
                  <a:gd name="T2" fmla="*/ 106 w 108"/>
                  <a:gd name="T3" fmla="*/ 3567 h 7225"/>
                  <a:gd name="T4" fmla="*/ 0 w 108"/>
                  <a:gd name="T5" fmla="*/ 7224 h 7225"/>
                  <a:gd name="T6" fmla="*/ 8 w 108"/>
                  <a:gd name="T7" fmla="*/ 0 h 7225"/>
                </a:gdLst>
                <a:ahLst/>
                <a:cxnLst>
                  <a:cxn ang="0">
                    <a:pos x="T0" y="T1"/>
                  </a:cxn>
                  <a:cxn ang="0">
                    <a:pos x="T2" y="T3"/>
                  </a:cxn>
                  <a:cxn ang="0">
                    <a:pos x="T4" y="T5"/>
                  </a:cxn>
                  <a:cxn ang="0">
                    <a:pos x="T6" y="T7"/>
                  </a:cxn>
                </a:cxnLst>
                <a:rect l="0" t="0" r="r" b="b"/>
                <a:pathLst>
                  <a:path w="108" h="7225">
                    <a:moveTo>
                      <a:pt x="8" y="0"/>
                    </a:moveTo>
                    <a:cubicBezTo>
                      <a:pt x="24" y="594"/>
                      <a:pt x="107" y="2363"/>
                      <a:pt x="106" y="3567"/>
                    </a:cubicBezTo>
                    <a:cubicBezTo>
                      <a:pt x="105" y="4770"/>
                      <a:pt x="22" y="6460"/>
                      <a:pt x="0" y="7224"/>
                    </a:cubicBezTo>
                    <a:lnTo>
                      <a:pt x="8"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grpSp>
        <p:sp>
          <p:nvSpPr>
            <p:cNvPr id="14345" name="Line 9"/>
            <p:cNvSpPr>
              <a:spLocks noChangeShapeType="1"/>
            </p:cNvSpPr>
            <p:nvPr/>
          </p:nvSpPr>
          <p:spPr bwMode="auto">
            <a:xfrm flipV="1">
              <a:off x="1474" y="1207"/>
              <a:ext cx="0" cy="329"/>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4346" name="Oval 10"/>
            <p:cNvSpPr>
              <a:spLocks noChangeArrowheads="1"/>
            </p:cNvSpPr>
            <p:nvPr/>
          </p:nvSpPr>
          <p:spPr bwMode="auto">
            <a:xfrm>
              <a:off x="2290" y="1525"/>
              <a:ext cx="48" cy="48"/>
            </a:xfrm>
            <a:prstGeom prst="ellipse">
              <a:avLst/>
            </a:prstGeom>
            <a:solidFill>
              <a:srgbClr val="000000"/>
            </a:solidFill>
            <a:ln w="9360">
              <a:solidFill>
                <a:srgbClr val="000000"/>
              </a:solidFill>
              <a:round/>
              <a:headEnd/>
              <a:tailEnd/>
            </a:ln>
          </p:spPr>
          <p:txBody>
            <a:bodyPr wrap="none" anchor="ctr"/>
            <a:lstStyle/>
            <a:p>
              <a:endParaRPr lang="fi-FI" smtClean="0">
                <a:solidFill>
                  <a:srgbClr val="000000"/>
                </a:solidFill>
              </a:endParaRPr>
            </a:p>
          </p:txBody>
        </p:sp>
        <p:sp>
          <p:nvSpPr>
            <p:cNvPr id="14347" name="Oval 11"/>
            <p:cNvSpPr>
              <a:spLocks noChangeArrowheads="1"/>
            </p:cNvSpPr>
            <p:nvPr/>
          </p:nvSpPr>
          <p:spPr bwMode="auto">
            <a:xfrm>
              <a:off x="2971" y="1525"/>
              <a:ext cx="48" cy="48"/>
            </a:xfrm>
            <a:prstGeom prst="ellipse">
              <a:avLst/>
            </a:prstGeom>
            <a:solidFill>
              <a:srgbClr val="FF0000"/>
            </a:solidFill>
            <a:ln w="9398">
              <a:solidFill>
                <a:srgbClr val="000000"/>
              </a:solidFill>
              <a:round/>
              <a:headEnd/>
              <a:tailEnd/>
            </a:ln>
          </p:spPr>
          <p:txBody>
            <a:bodyPr wrap="none" anchor="ctr"/>
            <a:lstStyle/>
            <a:p>
              <a:endParaRPr lang="fi-FI" smtClean="0">
                <a:solidFill>
                  <a:srgbClr val="000000"/>
                </a:solidFill>
              </a:endParaRPr>
            </a:p>
          </p:txBody>
        </p:sp>
        <p:grpSp>
          <p:nvGrpSpPr>
            <p:cNvPr id="14348" name="Group 12"/>
            <p:cNvGrpSpPr>
              <a:grpSpLocks/>
            </p:cNvGrpSpPr>
            <p:nvPr/>
          </p:nvGrpSpPr>
          <p:grpSpPr bwMode="auto">
            <a:xfrm>
              <a:off x="3445" y="690"/>
              <a:ext cx="50" cy="1677"/>
              <a:chOff x="3445" y="690"/>
              <a:chExt cx="50" cy="1677"/>
            </a:xfrm>
          </p:grpSpPr>
          <p:sp>
            <p:nvSpPr>
              <p:cNvPr id="14349" name="Freeform 13"/>
              <p:cNvSpPr>
                <a:spLocks noChangeArrowheads="1"/>
              </p:cNvSpPr>
              <p:nvPr/>
            </p:nvSpPr>
            <p:spPr bwMode="auto">
              <a:xfrm>
                <a:off x="3445" y="703"/>
                <a:ext cx="29" cy="1665"/>
              </a:xfrm>
              <a:custGeom>
                <a:avLst/>
                <a:gdLst>
                  <a:gd name="T0" fmla="*/ 126 w 127"/>
                  <a:gd name="T1" fmla="*/ 0 h 7342"/>
                  <a:gd name="T2" fmla="*/ 1 w 127"/>
                  <a:gd name="T3" fmla="*/ 3552 h 7342"/>
                  <a:gd name="T4" fmla="*/ 115 w 127"/>
                  <a:gd name="T5" fmla="*/ 7341 h 7342"/>
                  <a:gd name="T6" fmla="*/ 126 w 127"/>
                  <a:gd name="T7" fmla="*/ 0 h 7342"/>
                </a:gdLst>
                <a:ahLst/>
                <a:cxnLst>
                  <a:cxn ang="0">
                    <a:pos x="T0" y="T1"/>
                  </a:cxn>
                  <a:cxn ang="0">
                    <a:pos x="T2" y="T3"/>
                  </a:cxn>
                  <a:cxn ang="0">
                    <a:pos x="T4" y="T5"/>
                  </a:cxn>
                  <a:cxn ang="0">
                    <a:pos x="T6" y="T7"/>
                  </a:cxn>
                </a:cxnLst>
                <a:rect l="0" t="0" r="r" b="b"/>
                <a:pathLst>
                  <a:path w="127" h="7342">
                    <a:moveTo>
                      <a:pt x="126" y="0"/>
                    </a:moveTo>
                    <a:cubicBezTo>
                      <a:pt x="106" y="579"/>
                      <a:pt x="3" y="2327"/>
                      <a:pt x="1" y="3552"/>
                    </a:cubicBezTo>
                    <a:cubicBezTo>
                      <a:pt x="0" y="4778"/>
                      <a:pt x="92" y="6556"/>
                      <a:pt x="115" y="7341"/>
                    </a:cubicBezTo>
                    <a:lnTo>
                      <a:pt x="126"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sp>
            <p:nvSpPr>
              <p:cNvPr id="14350" name="Freeform 14"/>
              <p:cNvSpPr>
                <a:spLocks noChangeArrowheads="1"/>
              </p:cNvSpPr>
              <p:nvPr/>
            </p:nvSpPr>
            <p:spPr bwMode="auto">
              <a:xfrm>
                <a:off x="3471" y="690"/>
                <a:ext cx="24" cy="1638"/>
              </a:xfrm>
              <a:custGeom>
                <a:avLst/>
                <a:gdLst>
                  <a:gd name="T0" fmla="*/ 8 w 108"/>
                  <a:gd name="T1" fmla="*/ 0 h 7224"/>
                  <a:gd name="T2" fmla="*/ 106 w 108"/>
                  <a:gd name="T3" fmla="*/ 3566 h 7224"/>
                  <a:gd name="T4" fmla="*/ 0 w 108"/>
                  <a:gd name="T5" fmla="*/ 7223 h 7224"/>
                  <a:gd name="T6" fmla="*/ 8 w 108"/>
                  <a:gd name="T7" fmla="*/ 0 h 7224"/>
                </a:gdLst>
                <a:ahLst/>
                <a:cxnLst>
                  <a:cxn ang="0">
                    <a:pos x="T0" y="T1"/>
                  </a:cxn>
                  <a:cxn ang="0">
                    <a:pos x="T2" y="T3"/>
                  </a:cxn>
                  <a:cxn ang="0">
                    <a:pos x="T4" y="T5"/>
                  </a:cxn>
                  <a:cxn ang="0">
                    <a:pos x="T6" y="T7"/>
                  </a:cxn>
                </a:cxnLst>
                <a:rect l="0" t="0" r="r" b="b"/>
                <a:pathLst>
                  <a:path w="108" h="7224">
                    <a:moveTo>
                      <a:pt x="8" y="0"/>
                    </a:moveTo>
                    <a:cubicBezTo>
                      <a:pt x="24" y="594"/>
                      <a:pt x="107" y="2363"/>
                      <a:pt x="106" y="3566"/>
                    </a:cubicBezTo>
                    <a:cubicBezTo>
                      <a:pt x="105" y="4770"/>
                      <a:pt x="22" y="6459"/>
                      <a:pt x="0" y="7223"/>
                    </a:cubicBezTo>
                    <a:lnTo>
                      <a:pt x="8"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grpSp>
        <p:sp>
          <p:nvSpPr>
            <p:cNvPr id="14351" name="Text Box 15"/>
            <p:cNvSpPr txBox="1">
              <a:spLocks noChangeArrowheads="1"/>
            </p:cNvSpPr>
            <p:nvPr/>
          </p:nvSpPr>
          <p:spPr bwMode="auto">
            <a:xfrm>
              <a:off x="2880" y="1117"/>
              <a:ext cx="3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r>
                <a:rPr lang="fi-FI" sz="2400" baseline="-25000" smtClean="0">
                  <a:solidFill>
                    <a:srgbClr val="000000"/>
                  </a:solidFill>
                  <a:cs typeface="Arial" charset="0"/>
                </a:rPr>
                <a:t>2</a:t>
              </a:r>
              <a:endParaRPr lang="fi-FI" sz="2400" smtClean="0">
                <a:solidFill>
                  <a:srgbClr val="000000"/>
                </a:solidFill>
                <a:cs typeface="Arial" charset="0"/>
              </a:endParaRPr>
            </a:p>
          </p:txBody>
        </p:sp>
        <p:sp>
          <p:nvSpPr>
            <p:cNvPr id="14352" name="Text Box 16"/>
            <p:cNvSpPr txBox="1">
              <a:spLocks noChangeArrowheads="1"/>
            </p:cNvSpPr>
            <p:nvPr/>
          </p:nvSpPr>
          <p:spPr bwMode="auto">
            <a:xfrm>
              <a:off x="2200" y="1071"/>
              <a:ext cx="3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r>
                <a:rPr lang="fi-FI" sz="2400" baseline="-25000" smtClean="0">
                  <a:solidFill>
                    <a:srgbClr val="000000"/>
                  </a:solidFill>
                  <a:cs typeface="Arial" charset="0"/>
                </a:rPr>
                <a:t>1</a:t>
              </a:r>
              <a:endParaRPr lang="fi-FI" sz="2400" smtClean="0">
                <a:solidFill>
                  <a:srgbClr val="000000"/>
                </a:solidFill>
                <a:cs typeface="Arial" charset="0"/>
              </a:endParaRPr>
            </a:p>
          </p:txBody>
        </p:sp>
        <p:sp>
          <p:nvSpPr>
            <p:cNvPr id="14353" name="Oval 17"/>
            <p:cNvSpPr>
              <a:spLocks noChangeArrowheads="1"/>
            </p:cNvSpPr>
            <p:nvPr/>
          </p:nvSpPr>
          <p:spPr bwMode="auto">
            <a:xfrm>
              <a:off x="1020" y="1525"/>
              <a:ext cx="48" cy="48"/>
            </a:xfrm>
            <a:prstGeom prst="ellipse">
              <a:avLst/>
            </a:prstGeom>
            <a:solidFill>
              <a:srgbClr val="000000"/>
            </a:solidFill>
            <a:ln w="9360">
              <a:solidFill>
                <a:srgbClr val="000000"/>
              </a:solidFill>
              <a:round/>
              <a:headEnd/>
              <a:tailEnd/>
            </a:ln>
          </p:spPr>
          <p:txBody>
            <a:bodyPr wrap="none" anchor="ctr"/>
            <a:lstStyle/>
            <a:p>
              <a:endParaRPr lang="fi-FI" smtClean="0">
                <a:solidFill>
                  <a:srgbClr val="000000"/>
                </a:solidFill>
              </a:endParaRPr>
            </a:p>
          </p:txBody>
        </p:sp>
        <p:sp>
          <p:nvSpPr>
            <p:cNvPr id="14354" name="Oval 18"/>
            <p:cNvSpPr>
              <a:spLocks noChangeArrowheads="1"/>
            </p:cNvSpPr>
            <p:nvPr/>
          </p:nvSpPr>
          <p:spPr bwMode="auto">
            <a:xfrm>
              <a:off x="3923" y="1525"/>
              <a:ext cx="48" cy="48"/>
            </a:xfrm>
            <a:prstGeom prst="ellipse">
              <a:avLst/>
            </a:prstGeom>
            <a:solidFill>
              <a:srgbClr val="FF0000"/>
            </a:solidFill>
            <a:ln w="9398">
              <a:solidFill>
                <a:srgbClr val="000000"/>
              </a:solidFill>
              <a:round/>
              <a:headEnd/>
              <a:tailEnd/>
            </a:ln>
          </p:spPr>
          <p:txBody>
            <a:bodyPr wrap="none" anchor="ctr"/>
            <a:lstStyle/>
            <a:p>
              <a:endParaRPr lang="fi-FI" smtClean="0">
                <a:solidFill>
                  <a:srgbClr val="000000"/>
                </a:solidFill>
              </a:endParaRPr>
            </a:p>
          </p:txBody>
        </p:sp>
        <p:sp>
          <p:nvSpPr>
            <p:cNvPr id="14355" name="Text Box 19"/>
            <p:cNvSpPr txBox="1">
              <a:spLocks noChangeArrowheads="1"/>
            </p:cNvSpPr>
            <p:nvPr/>
          </p:nvSpPr>
          <p:spPr bwMode="auto">
            <a:xfrm>
              <a:off x="1008" y="1174"/>
              <a:ext cx="3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r>
                <a:rPr lang="fi-FI" sz="2400" baseline="-25000" smtClean="0">
                  <a:solidFill>
                    <a:srgbClr val="000000"/>
                  </a:solidFill>
                  <a:cs typeface="Arial" charset="0"/>
                </a:rPr>
                <a:t>1</a:t>
              </a:r>
              <a:endParaRPr lang="fi-FI" sz="2400" smtClean="0">
                <a:solidFill>
                  <a:srgbClr val="000000"/>
                </a:solidFill>
                <a:cs typeface="Arial" charset="0"/>
              </a:endParaRPr>
            </a:p>
          </p:txBody>
        </p:sp>
        <p:sp>
          <p:nvSpPr>
            <p:cNvPr id="14356" name="Text Box 20"/>
            <p:cNvSpPr txBox="1">
              <a:spLocks noChangeArrowheads="1"/>
            </p:cNvSpPr>
            <p:nvPr/>
          </p:nvSpPr>
          <p:spPr bwMode="auto">
            <a:xfrm>
              <a:off x="3865" y="1083"/>
              <a:ext cx="3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r>
                <a:rPr lang="fi-FI" sz="2400" baseline="-25000" smtClean="0">
                  <a:solidFill>
                    <a:srgbClr val="000000"/>
                  </a:solidFill>
                  <a:cs typeface="Arial" charset="0"/>
                </a:rPr>
                <a:t>2</a:t>
              </a:r>
              <a:endParaRPr lang="fi-FI" sz="2400" smtClean="0">
                <a:solidFill>
                  <a:srgbClr val="000000"/>
                </a:solidFill>
                <a:cs typeface="Arial" charset="0"/>
              </a:endParaRPr>
            </a:p>
          </p:txBody>
        </p:sp>
      </p:grpSp>
      <p:graphicFrame>
        <p:nvGraphicFramePr>
          <p:cNvPr id="14357" name="Object 21"/>
          <p:cNvGraphicFramePr>
            <a:graphicFrameLocks noChangeAspect="1"/>
          </p:cNvGraphicFramePr>
          <p:nvPr/>
        </p:nvGraphicFramePr>
        <p:xfrm>
          <a:off x="395288" y="4797425"/>
          <a:ext cx="5832475" cy="876300"/>
        </p:xfrm>
        <a:graphic>
          <a:graphicData uri="http://schemas.openxmlformats.org/presentationml/2006/ole">
            <mc:AlternateContent xmlns:mc="http://schemas.openxmlformats.org/markup-compatibility/2006">
              <mc:Choice xmlns:v="urn:schemas-microsoft-com:vml" Requires="v">
                <p:oleObj spid="_x0000_s39058" name="Equation" r:id="rId4" imgW="2971800" imgH="431640" progId="Equation.DSMT4">
                  <p:embed/>
                </p:oleObj>
              </mc:Choice>
              <mc:Fallback>
                <p:oleObj name="Equation" r:id="rId4" imgW="297180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797425"/>
                        <a:ext cx="5832475" cy="876300"/>
                      </a:xfrm>
                      <a:prstGeom prst="rect">
                        <a:avLst/>
                      </a:prstGeom>
                      <a:solidFill>
                        <a:srgbClr val="FFFF00"/>
                      </a:solidFill>
                    </p:spPr>
                  </p:pic>
                </p:oleObj>
              </mc:Fallback>
            </mc:AlternateContent>
          </a:graphicData>
        </a:graphic>
      </p:graphicFrame>
      <p:graphicFrame>
        <p:nvGraphicFramePr>
          <p:cNvPr id="14358" name="Object 22"/>
          <p:cNvGraphicFramePr>
            <a:graphicFrameLocks noChangeAspect="1"/>
          </p:cNvGraphicFramePr>
          <p:nvPr/>
        </p:nvGraphicFramePr>
        <p:xfrm>
          <a:off x="611188" y="3300413"/>
          <a:ext cx="1512887" cy="1296987"/>
        </p:xfrm>
        <a:graphic>
          <a:graphicData uri="http://schemas.openxmlformats.org/presentationml/2006/ole">
            <mc:AlternateContent xmlns:mc="http://schemas.openxmlformats.org/markup-compatibility/2006">
              <mc:Choice xmlns:v="urn:schemas-microsoft-com:vml" Requires="v">
                <p:oleObj spid="_x0000_s39059" name="Equation" r:id="rId6" imgW="799920" imgH="685800" progId="Equation.DSMT4">
                  <p:embed/>
                </p:oleObj>
              </mc:Choice>
              <mc:Fallback>
                <p:oleObj name="Equation" r:id="rId6" imgW="799920" imgH="685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300413"/>
                        <a:ext cx="1512887" cy="1296987"/>
                      </a:xfrm>
                      <a:prstGeom prst="rect">
                        <a:avLst/>
                      </a:prstGeom>
                      <a:solidFill>
                        <a:srgbClr val="99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9" name="Object 23"/>
          <p:cNvGraphicFramePr>
            <a:graphicFrameLocks noChangeAspect="1"/>
          </p:cNvGraphicFramePr>
          <p:nvPr/>
        </p:nvGraphicFramePr>
        <p:xfrm>
          <a:off x="2987675" y="3636963"/>
          <a:ext cx="1728788" cy="947737"/>
        </p:xfrm>
        <a:graphic>
          <a:graphicData uri="http://schemas.openxmlformats.org/presentationml/2006/ole">
            <mc:AlternateContent xmlns:mc="http://schemas.openxmlformats.org/markup-compatibility/2006">
              <mc:Choice xmlns:v="urn:schemas-microsoft-com:vml" Requires="v">
                <p:oleObj spid="_x0000_s39060" name="Equation" r:id="rId8" imgW="787320" imgH="431640" progId="Equation.DSMT4">
                  <p:embed/>
                </p:oleObj>
              </mc:Choice>
              <mc:Fallback>
                <p:oleObj name="Equation" r:id="rId8" imgW="78732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675" y="3636963"/>
                        <a:ext cx="1728788" cy="947737"/>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60" name="Line 24"/>
          <p:cNvSpPr>
            <a:spLocks noChangeShapeType="1"/>
          </p:cNvSpPr>
          <p:nvPr/>
        </p:nvSpPr>
        <p:spPr bwMode="auto">
          <a:xfrm>
            <a:off x="2339975" y="1916113"/>
            <a:ext cx="360363" cy="0"/>
          </a:xfrm>
          <a:prstGeom prst="line">
            <a:avLst/>
          </a:prstGeom>
          <a:noFill/>
          <a:ln w="381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4361" name="Line 25"/>
          <p:cNvSpPr>
            <a:spLocks noChangeShapeType="1"/>
          </p:cNvSpPr>
          <p:nvPr/>
        </p:nvSpPr>
        <p:spPr bwMode="auto">
          <a:xfrm>
            <a:off x="2627313" y="1916113"/>
            <a:ext cx="1944687" cy="1008062"/>
          </a:xfrm>
          <a:prstGeom prst="line">
            <a:avLst/>
          </a:prstGeom>
          <a:noFill/>
          <a:ln w="381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4362" name="Line 26"/>
          <p:cNvSpPr>
            <a:spLocks noChangeShapeType="1"/>
          </p:cNvSpPr>
          <p:nvPr/>
        </p:nvSpPr>
        <p:spPr bwMode="auto">
          <a:xfrm>
            <a:off x="2339975" y="1916113"/>
            <a:ext cx="936625" cy="1441450"/>
          </a:xfrm>
          <a:prstGeom prst="line">
            <a:avLst/>
          </a:prstGeom>
          <a:noFill/>
          <a:ln w="381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4363" name="Line 27"/>
          <p:cNvSpPr>
            <a:spLocks noChangeShapeType="1"/>
          </p:cNvSpPr>
          <p:nvPr/>
        </p:nvSpPr>
        <p:spPr bwMode="auto">
          <a:xfrm flipH="1" flipV="1">
            <a:off x="2124075" y="1628775"/>
            <a:ext cx="215900" cy="287338"/>
          </a:xfrm>
          <a:prstGeom prst="line">
            <a:avLst/>
          </a:prstGeom>
          <a:noFill/>
          <a:ln w="38100">
            <a:solidFill>
              <a:srgbClr val="FF33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4364" name="Line 28"/>
          <p:cNvSpPr>
            <a:spLocks noChangeShapeType="1"/>
          </p:cNvSpPr>
          <p:nvPr/>
        </p:nvSpPr>
        <p:spPr bwMode="auto">
          <a:xfrm flipH="1" flipV="1">
            <a:off x="2124075" y="1628775"/>
            <a:ext cx="503238" cy="287338"/>
          </a:xfrm>
          <a:prstGeom prst="line">
            <a:avLst/>
          </a:prstGeom>
          <a:noFill/>
          <a:ln w="38100">
            <a:solidFill>
              <a:srgbClr val="FF33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4365" name="Line 29"/>
          <p:cNvSpPr>
            <a:spLocks noChangeShapeType="1"/>
          </p:cNvSpPr>
          <p:nvPr/>
        </p:nvSpPr>
        <p:spPr bwMode="auto">
          <a:xfrm>
            <a:off x="2124075" y="1628775"/>
            <a:ext cx="0" cy="792163"/>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4366" name="Text Box 30"/>
          <p:cNvSpPr txBox="1">
            <a:spLocks noChangeArrowheads="1"/>
          </p:cNvSpPr>
          <p:nvPr/>
        </p:nvSpPr>
        <p:spPr bwMode="auto">
          <a:xfrm>
            <a:off x="735013" y="5680075"/>
            <a:ext cx="7475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Kuva on valekuva, 15 cm ensimmäisen linssin edessä</a:t>
            </a:r>
          </a:p>
        </p:txBody>
      </p:sp>
      <p:sp>
        <p:nvSpPr>
          <p:cNvPr id="14367" name="Line 31"/>
          <p:cNvSpPr>
            <a:spLocks noChangeShapeType="1"/>
          </p:cNvSpPr>
          <p:nvPr/>
        </p:nvSpPr>
        <p:spPr bwMode="auto">
          <a:xfrm>
            <a:off x="2700338" y="1196975"/>
            <a:ext cx="2808287"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4368" name="Text Box 32"/>
          <p:cNvSpPr txBox="1">
            <a:spLocks noChangeArrowheads="1"/>
          </p:cNvSpPr>
          <p:nvPr/>
        </p:nvSpPr>
        <p:spPr bwMode="auto">
          <a:xfrm>
            <a:off x="3759200" y="1143000"/>
            <a:ext cx="111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0,60 m</a:t>
            </a:r>
          </a:p>
        </p:txBody>
      </p:sp>
      <p:graphicFrame>
        <p:nvGraphicFramePr>
          <p:cNvPr id="14369" name="Object 33"/>
          <p:cNvGraphicFramePr>
            <a:graphicFrameLocks noChangeAspect="1"/>
          </p:cNvGraphicFramePr>
          <p:nvPr/>
        </p:nvGraphicFramePr>
        <p:xfrm>
          <a:off x="6443663" y="4797425"/>
          <a:ext cx="2376487" cy="855663"/>
        </p:xfrm>
        <a:graphic>
          <a:graphicData uri="http://schemas.openxmlformats.org/presentationml/2006/ole">
            <mc:AlternateContent xmlns:mc="http://schemas.openxmlformats.org/markup-compatibility/2006">
              <mc:Choice xmlns:v="urn:schemas-microsoft-com:vml" Requires="v">
                <p:oleObj spid="_x0000_s39061" name="Equation" r:id="rId10" imgW="1269720" imgH="457200" progId="Equation.DSMT4">
                  <p:embed/>
                </p:oleObj>
              </mc:Choice>
              <mc:Fallback>
                <p:oleObj name="Equation" r:id="rId10" imgW="1269720" imgH="457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3663" y="4797425"/>
                        <a:ext cx="2376487" cy="85566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1576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60"/>
                                        </p:tgtEl>
                                        <p:attrNameLst>
                                          <p:attrName>style.visibility</p:attrName>
                                        </p:attrNameLst>
                                      </p:cBhvr>
                                      <p:to>
                                        <p:strVal val="visible"/>
                                      </p:to>
                                    </p:set>
                                    <p:anim calcmode="lin" valueType="num">
                                      <p:cBhvr>
                                        <p:cTn id="7" dur="500" fill="hold"/>
                                        <p:tgtEl>
                                          <p:spTgt spid="14360"/>
                                        </p:tgtEl>
                                        <p:attrNameLst>
                                          <p:attrName>ppt_w</p:attrName>
                                        </p:attrNameLst>
                                      </p:cBhvr>
                                      <p:tavLst>
                                        <p:tav tm="0">
                                          <p:val>
                                            <p:fltVal val="0"/>
                                          </p:val>
                                        </p:tav>
                                        <p:tav tm="100000">
                                          <p:val>
                                            <p:strVal val="#ppt_w"/>
                                          </p:val>
                                        </p:tav>
                                      </p:tavLst>
                                    </p:anim>
                                    <p:anim calcmode="lin" valueType="num">
                                      <p:cBhvr>
                                        <p:cTn id="8" dur="500" fill="hold"/>
                                        <p:tgtEl>
                                          <p:spTgt spid="1436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361"/>
                                        </p:tgtEl>
                                        <p:attrNameLst>
                                          <p:attrName>style.visibility</p:attrName>
                                        </p:attrNameLst>
                                      </p:cBhvr>
                                      <p:to>
                                        <p:strVal val="visible"/>
                                      </p:to>
                                    </p:set>
                                    <p:anim calcmode="lin" valueType="num">
                                      <p:cBhvr>
                                        <p:cTn id="13" dur="500" fill="hold"/>
                                        <p:tgtEl>
                                          <p:spTgt spid="14361"/>
                                        </p:tgtEl>
                                        <p:attrNameLst>
                                          <p:attrName>ppt_w</p:attrName>
                                        </p:attrNameLst>
                                      </p:cBhvr>
                                      <p:tavLst>
                                        <p:tav tm="0">
                                          <p:val>
                                            <p:fltVal val="0"/>
                                          </p:val>
                                        </p:tav>
                                        <p:tav tm="100000">
                                          <p:val>
                                            <p:strVal val="#ppt_w"/>
                                          </p:val>
                                        </p:tav>
                                      </p:tavLst>
                                    </p:anim>
                                    <p:anim calcmode="lin" valueType="num">
                                      <p:cBhvr>
                                        <p:cTn id="14" dur="500" fill="hold"/>
                                        <p:tgtEl>
                                          <p:spTgt spid="1436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362"/>
                                        </p:tgtEl>
                                        <p:attrNameLst>
                                          <p:attrName>style.visibility</p:attrName>
                                        </p:attrNameLst>
                                      </p:cBhvr>
                                      <p:to>
                                        <p:strVal val="visible"/>
                                      </p:to>
                                    </p:set>
                                    <p:anim calcmode="lin" valueType="num">
                                      <p:cBhvr>
                                        <p:cTn id="19" dur="500" fill="hold"/>
                                        <p:tgtEl>
                                          <p:spTgt spid="14362"/>
                                        </p:tgtEl>
                                        <p:attrNameLst>
                                          <p:attrName>ppt_w</p:attrName>
                                        </p:attrNameLst>
                                      </p:cBhvr>
                                      <p:tavLst>
                                        <p:tav tm="0">
                                          <p:val>
                                            <p:fltVal val="0"/>
                                          </p:val>
                                        </p:tav>
                                        <p:tav tm="100000">
                                          <p:val>
                                            <p:strVal val="#ppt_w"/>
                                          </p:val>
                                        </p:tav>
                                      </p:tavLst>
                                    </p:anim>
                                    <p:anim calcmode="lin" valueType="num">
                                      <p:cBhvr>
                                        <p:cTn id="20" dur="500" fill="hold"/>
                                        <p:tgtEl>
                                          <p:spTgt spid="1436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364"/>
                                        </p:tgtEl>
                                        <p:attrNameLst>
                                          <p:attrName>style.visibility</p:attrName>
                                        </p:attrNameLst>
                                      </p:cBhvr>
                                      <p:to>
                                        <p:strVal val="visible"/>
                                      </p:to>
                                    </p:set>
                                    <p:anim calcmode="lin" valueType="num">
                                      <p:cBhvr>
                                        <p:cTn id="25" dur="500" fill="hold"/>
                                        <p:tgtEl>
                                          <p:spTgt spid="14364"/>
                                        </p:tgtEl>
                                        <p:attrNameLst>
                                          <p:attrName>ppt_w</p:attrName>
                                        </p:attrNameLst>
                                      </p:cBhvr>
                                      <p:tavLst>
                                        <p:tav tm="0">
                                          <p:val>
                                            <p:fltVal val="0"/>
                                          </p:val>
                                        </p:tav>
                                        <p:tav tm="100000">
                                          <p:val>
                                            <p:strVal val="#ppt_w"/>
                                          </p:val>
                                        </p:tav>
                                      </p:tavLst>
                                    </p:anim>
                                    <p:anim calcmode="lin" valueType="num">
                                      <p:cBhvr>
                                        <p:cTn id="26" dur="500" fill="hold"/>
                                        <p:tgtEl>
                                          <p:spTgt spid="1436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363"/>
                                        </p:tgtEl>
                                        <p:attrNameLst>
                                          <p:attrName>style.visibility</p:attrName>
                                        </p:attrNameLst>
                                      </p:cBhvr>
                                      <p:to>
                                        <p:strVal val="visible"/>
                                      </p:to>
                                    </p:set>
                                    <p:anim calcmode="lin" valueType="num">
                                      <p:cBhvr>
                                        <p:cTn id="31" dur="500" fill="hold"/>
                                        <p:tgtEl>
                                          <p:spTgt spid="14363"/>
                                        </p:tgtEl>
                                        <p:attrNameLst>
                                          <p:attrName>ppt_w</p:attrName>
                                        </p:attrNameLst>
                                      </p:cBhvr>
                                      <p:tavLst>
                                        <p:tav tm="0">
                                          <p:val>
                                            <p:fltVal val="0"/>
                                          </p:val>
                                        </p:tav>
                                        <p:tav tm="100000">
                                          <p:val>
                                            <p:strVal val="#ppt_w"/>
                                          </p:val>
                                        </p:tav>
                                      </p:tavLst>
                                    </p:anim>
                                    <p:anim calcmode="lin" valueType="num">
                                      <p:cBhvr>
                                        <p:cTn id="32" dur="500" fill="hold"/>
                                        <p:tgtEl>
                                          <p:spTgt spid="14363"/>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4365"/>
                                        </p:tgtEl>
                                        <p:attrNameLst>
                                          <p:attrName>style.visibility</p:attrName>
                                        </p:attrNameLst>
                                      </p:cBhvr>
                                      <p:to>
                                        <p:strVal val="visible"/>
                                      </p:to>
                                    </p:set>
                                    <p:anim calcmode="lin" valueType="num">
                                      <p:cBhvr>
                                        <p:cTn id="37" dur="500" fill="hold"/>
                                        <p:tgtEl>
                                          <p:spTgt spid="14365"/>
                                        </p:tgtEl>
                                        <p:attrNameLst>
                                          <p:attrName>ppt_w</p:attrName>
                                        </p:attrNameLst>
                                      </p:cBhvr>
                                      <p:tavLst>
                                        <p:tav tm="0">
                                          <p:val>
                                            <p:fltVal val="0"/>
                                          </p:val>
                                        </p:tav>
                                        <p:tav tm="100000">
                                          <p:val>
                                            <p:strVal val="#ppt_w"/>
                                          </p:val>
                                        </p:tav>
                                      </p:tavLst>
                                    </p:anim>
                                    <p:anim calcmode="lin" valueType="num">
                                      <p:cBhvr>
                                        <p:cTn id="38" dur="500" fill="hold"/>
                                        <p:tgtEl>
                                          <p:spTgt spid="14365"/>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435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436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0" grpId="0" animBg="1"/>
      <p:bldP spid="14361" grpId="0" animBg="1"/>
      <p:bldP spid="14362" grpId="0" animBg="1"/>
      <p:bldP spid="14363" grpId="0" animBg="1"/>
      <p:bldP spid="14364" grpId="0" animBg="1"/>
      <p:bldP spid="14365" grpId="0" animBg="1"/>
      <p:bldP spid="1436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115888"/>
            <a:ext cx="8229600" cy="774700"/>
          </a:xfrm>
        </p:spPr>
        <p:txBody>
          <a:bodyPr/>
          <a:lstStyle/>
          <a:p>
            <a:r>
              <a:rPr lang="en-US" sz="4000" dirty="0" err="1">
                <a:latin typeface="Calibri" pitchFamily="34" charset="0"/>
              </a:rPr>
              <a:t>Toisen</a:t>
            </a:r>
            <a:r>
              <a:rPr lang="en-US" sz="4000" dirty="0">
                <a:latin typeface="Calibri" pitchFamily="34" charset="0"/>
              </a:rPr>
              <a:t> </a:t>
            </a:r>
            <a:r>
              <a:rPr lang="en-US" sz="4000" dirty="0" err="1">
                <a:latin typeface="Calibri" pitchFamily="34" charset="0"/>
              </a:rPr>
              <a:t>linssin</a:t>
            </a:r>
            <a:r>
              <a:rPr lang="en-US" sz="4000" dirty="0">
                <a:latin typeface="Calibri" pitchFamily="34" charset="0"/>
              </a:rPr>
              <a:t> </a:t>
            </a:r>
            <a:r>
              <a:rPr lang="en-US" sz="4000" dirty="0" err="1">
                <a:latin typeface="Calibri" pitchFamily="34" charset="0"/>
              </a:rPr>
              <a:t>antama</a:t>
            </a:r>
            <a:r>
              <a:rPr lang="en-US" sz="4000" dirty="0">
                <a:latin typeface="Calibri" pitchFamily="34" charset="0"/>
              </a:rPr>
              <a:t> </a:t>
            </a:r>
            <a:r>
              <a:rPr lang="en-US" sz="4000" dirty="0" err="1">
                <a:latin typeface="Calibri" pitchFamily="34" charset="0"/>
              </a:rPr>
              <a:t>kuva</a:t>
            </a:r>
            <a:endParaRPr lang="en-US" sz="4000" dirty="0">
              <a:latin typeface="Calibri" pitchFamily="34" charset="0"/>
            </a:endParaRPr>
          </a:p>
        </p:txBody>
      </p:sp>
      <p:sp>
        <p:nvSpPr>
          <p:cNvPr id="16387" name="Line 3"/>
          <p:cNvSpPr>
            <a:spLocks noChangeShapeType="1"/>
          </p:cNvSpPr>
          <p:nvPr/>
        </p:nvSpPr>
        <p:spPr bwMode="auto">
          <a:xfrm>
            <a:off x="1219200" y="2436813"/>
            <a:ext cx="7086600" cy="1587"/>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grpSp>
        <p:nvGrpSpPr>
          <p:cNvPr id="16388" name="Group 4"/>
          <p:cNvGrpSpPr>
            <a:grpSpLocks/>
          </p:cNvGrpSpPr>
          <p:nvPr/>
        </p:nvGrpSpPr>
        <p:grpSpPr bwMode="auto">
          <a:xfrm>
            <a:off x="808038" y="1095375"/>
            <a:ext cx="5810250" cy="2709863"/>
            <a:chOff x="509" y="690"/>
            <a:chExt cx="3660" cy="1707"/>
          </a:xfrm>
        </p:grpSpPr>
        <p:sp>
          <p:nvSpPr>
            <p:cNvPr id="16389" name="Text Box 5"/>
            <p:cNvSpPr txBox="1">
              <a:spLocks noChangeArrowheads="1"/>
            </p:cNvSpPr>
            <p:nvPr/>
          </p:nvSpPr>
          <p:spPr bwMode="auto">
            <a:xfrm>
              <a:off x="509" y="993"/>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i-FI" smtClean="0">
                <a:solidFill>
                  <a:srgbClr val="000000"/>
                </a:solidFill>
                <a:cs typeface="Arial" charset="0"/>
              </a:endParaRPr>
            </a:p>
          </p:txBody>
        </p:sp>
        <p:grpSp>
          <p:nvGrpSpPr>
            <p:cNvPr id="16390" name="Group 6"/>
            <p:cNvGrpSpPr>
              <a:grpSpLocks/>
            </p:cNvGrpSpPr>
            <p:nvPr/>
          </p:nvGrpSpPr>
          <p:grpSpPr bwMode="auto">
            <a:xfrm>
              <a:off x="1650" y="720"/>
              <a:ext cx="50" cy="1677"/>
              <a:chOff x="1650" y="720"/>
              <a:chExt cx="50" cy="1677"/>
            </a:xfrm>
          </p:grpSpPr>
          <p:sp>
            <p:nvSpPr>
              <p:cNvPr id="16391" name="Freeform 7"/>
              <p:cNvSpPr>
                <a:spLocks noChangeArrowheads="1"/>
              </p:cNvSpPr>
              <p:nvPr/>
            </p:nvSpPr>
            <p:spPr bwMode="auto">
              <a:xfrm>
                <a:off x="1650" y="733"/>
                <a:ext cx="29" cy="1665"/>
              </a:xfrm>
              <a:custGeom>
                <a:avLst/>
                <a:gdLst>
                  <a:gd name="T0" fmla="*/ 126 w 127"/>
                  <a:gd name="T1" fmla="*/ 0 h 7343"/>
                  <a:gd name="T2" fmla="*/ 1 w 127"/>
                  <a:gd name="T3" fmla="*/ 3552 h 7343"/>
                  <a:gd name="T4" fmla="*/ 115 w 127"/>
                  <a:gd name="T5" fmla="*/ 7342 h 7343"/>
                  <a:gd name="T6" fmla="*/ 126 w 127"/>
                  <a:gd name="T7" fmla="*/ 0 h 7343"/>
                </a:gdLst>
                <a:ahLst/>
                <a:cxnLst>
                  <a:cxn ang="0">
                    <a:pos x="T0" y="T1"/>
                  </a:cxn>
                  <a:cxn ang="0">
                    <a:pos x="T2" y="T3"/>
                  </a:cxn>
                  <a:cxn ang="0">
                    <a:pos x="T4" y="T5"/>
                  </a:cxn>
                  <a:cxn ang="0">
                    <a:pos x="T6" y="T7"/>
                  </a:cxn>
                </a:cxnLst>
                <a:rect l="0" t="0" r="r" b="b"/>
                <a:pathLst>
                  <a:path w="127" h="7343">
                    <a:moveTo>
                      <a:pt x="126" y="0"/>
                    </a:moveTo>
                    <a:cubicBezTo>
                      <a:pt x="106" y="579"/>
                      <a:pt x="3" y="2327"/>
                      <a:pt x="1" y="3552"/>
                    </a:cubicBezTo>
                    <a:cubicBezTo>
                      <a:pt x="0" y="4779"/>
                      <a:pt x="92" y="6556"/>
                      <a:pt x="115" y="7342"/>
                    </a:cubicBezTo>
                    <a:lnTo>
                      <a:pt x="126"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sp>
            <p:nvSpPr>
              <p:cNvPr id="16392" name="Freeform 8"/>
              <p:cNvSpPr>
                <a:spLocks noChangeArrowheads="1"/>
              </p:cNvSpPr>
              <p:nvPr/>
            </p:nvSpPr>
            <p:spPr bwMode="auto">
              <a:xfrm>
                <a:off x="1676" y="720"/>
                <a:ext cx="24" cy="1638"/>
              </a:xfrm>
              <a:custGeom>
                <a:avLst/>
                <a:gdLst>
                  <a:gd name="T0" fmla="*/ 8 w 108"/>
                  <a:gd name="T1" fmla="*/ 0 h 7225"/>
                  <a:gd name="T2" fmla="*/ 106 w 108"/>
                  <a:gd name="T3" fmla="*/ 3567 h 7225"/>
                  <a:gd name="T4" fmla="*/ 0 w 108"/>
                  <a:gd name="T5" fmla="*/ 7224 h 7225"/>
                  <a:gd name="T6" fmla="*/ 8 w 108"/>
                  <a:gd name="T7" fmla="*/ 0 h 7225"/>
                </a:gdLst>
                <a:ahLst/>
                <a:cxnLst>
                  <a:cxn ang="0">
                    <a:pos x="T0" y="T1"/>
                  </a:cxn>
                  <a:cxn ang="0">
                    <a:pos x="T2" y="T3"/>
                  </a:cxn>
                  <a:cxn ang="0">
                    <a:pos x="T4" y="T5"/>
                  </a:cxn>
                  <a:cxn ang="0">
                    <a:pos x="T6" y="T7"/>
                  </a:cxn>
                </a:cxnLst>
                <a:rect l="0" t="0" r="r" b="b"/>
                <a:pathLst>
                  <a:path w="108" h="7225">
                    <a:moveTo>
                      <a:pt x="8" y="0"/>
                    </a:moveTo>
                    <a:cubicBezTo>
                      <a:pt x="24" y="594"/>
                      <a:pt x="107" y="2363"/>
                      <a:pt x="106" y="3567"/>
                    </a:cubicBezTo>
                    <a:cubicBezTo>
                      <a:pt x="105" y="4770"/>
                      <a:pt x="22" y="6460"/>
                      <a:pt x="0" y="7224"/>
                    </a:cubicBezTo>
                    <a:lnTo>
                      <a:pt x="8"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grpSp>
        <p:sp>
          <p:nvSpPr>
            <p:cNvPr id="16393" name="Line 9"/>
            <p:cNvSpPr>
              <a:spLocks noChangeShapeType="1"/>
            </p:cNvSpPr>
            <p:nvPr/>
          </p:nvSpPr>
          <p:spPr bwMode="auto">
            <a:xfrm flipV="1">
              <a:off x="1474" y="1207"/>
              <a:ext cx="0" cy="329"/>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fi-FI" smtClean="0">
                <a:solidFill>
                  <a:srgbClr val="000000"/>
                </a:solidFill>
              </a:endParaRPr>
            </a:p>
          </p:txBody>
        </p:sp>
        <p:sp>
          <p:nvSpPr>
            <p:cNvPr id="16394" name="Oval 10"/>
            <p:cNvSpPr>
              <a:spLocks noChangeArrowheads="1"/>
            </p:cNvSpPr>
            <p:nvPr/>
          </p:nvSpPr>
          <p:spPr bwMode="auto">
            <a:xfrm>
              <a:off x="2290" y="1525"/>
              <a:ext cx="48" cy="48"/>
            </a:xfrm>
            <a:prstGeom prst="ellipse">
              <a:avLst/>
            </a:prstGeom>
            <a:solidFill>
              <a:srgbClr val="000000"/>
            </a:solidFill>
            <a:ln w="9360">
              <a:solidFill>
                <a:srgbClr val="000000"/>
              </a:solidFill>
              <a:round/>
              <a:headEnd/>
              <a:tailEnd/>
            </a:ln>
          </p:spPr>
          <p:txBody>
            <a:bodyPr wrap="none" anchor="ctr"/>
            <a:lstStyle/>
            <a:p>
              <a:endParaRPr lang="fi-FI" smtClean="0">
                <a:solidFill>
                  <a:srgbClr val="000000"/>
                </a:solidFill>
              </a:endParaRPr>
            </a:p>
          </p:txBody>
        </p:sp>
        <p:sp>
          <p:nvSpPr>
            <p:cNvPr id="16395" name="Oval 11"/>
            <p:cNvSpPr>
              <a:spLocks noChangeArrowheads="1"/>
            </p:cNvSpPr>
            <p:nvPr/>
          </p:nvSpPr>
          <p:spPr bwMode="auto">
            <a:xfrm>
              <a:off x="2971" y="1525"/>
              <a:ext cx="48" cy="48"/>
            </a:xfrm>
            <a:prstGeom prst="ellipse">
              <a:avLst/>
            </a:prstGeom>
            <a:solidFill>
              <a:srgbClr val="FF0000"/>
            </a:solidFill>
            <a:ln w="9398">
              <a:solidFill>
                <a:srgbClr val="000000"/>
              </a:solidFill>
              <a:round/>
              <a:headEnd/>
              <a:tailEnd/>
            </a:ln>
          </p:spPr>
          <p:txBody>
            <a:bodyPr wrap="none" anchor="ctr"/>
            <a:lstStyle/>
            <a:p>
              <a:endParaRPr lang="fi-FI" smtClean="0">
                <a:solidFill>
                  <a:srgbClr val="000000"/>
                </a:solidFill>
              </a:endParaRPr>
            </a:p>
          </p:txBody>
        </p:sp>
        <p:grpSp>
          <p:nvGrpSpPr>
            <p:cNvPr id="16396" name="Group 12"/>
            <p:cNvGrpSpPr>
              <a:grpSpLocks/>
            </p:cNvGrpSpPr>
            <p:nvPr/>
          </p:nvGrpSpPr>
          <p:grpSpPr bwMode="auto">
            <a:xfrm>
              <a:off x="3445" y="690"/>
              <a:ext cx="50" cy="1677"/>
              <a:chOff x="3445" y="690"/>
              <a:chExt cx="50" cy="1677"/>
            </a:xfrm>
          </p:grpSpPr>
          <p:sp>
            <p:nvSpPr>
              <p:cNvPr id="16397" name="Freeform 13"/>
              <p:cNvSpPr>
                <a:spLocks noChangeArrowheads="1"/>
              </p:cNvSpPr>
              <p:nvPr/>
            </p:nvSpPr>
            <p:spPr bwMode="auto">
              <a:xfrm>
                <a:off x="3445" y="703"/>
                <a:ext cx="29" cy="1665"/>
              </a:xfrm>
              <a:custGeom>
                <a:avLst/>
                <a:gdLst>
                  <a:gd name="T0" fmla="*/ 126 w 127"/>
                  <a:gd name="T1" fmla="*/ 0 h 7342"/>
                  <a:gd name="T2" fmla="*/ 1 w 127"/>
                  <a:gd name="T3" fmla="*/ 3552 h 7342"/>
                  <a:gd name="T4" fmla="*/ 115 w 127"/>
                  <a:gd name="T5" fmla="*/ 7341 h 7342"/>
                  <a:gd name="T6" fmla="*/ 126 w 127"/>
                  <a:gd name="T7" fmla="*/ 0 h 7342"/>
                </a:gdLst>
                <a:ahLst/>
                <a:cxnLst>
                  <a:cxn ang="0">
                    <a:pos x="T0" y="T1"/>
                  </a:cxn>
                  <a:cxn ang="0">
                    <a:pos x="T2" y="T3"/>
                  </a:cxn>
                  <a:cxn ang="0">
                    <a:pos x="T4" y="T5"/>
                  </a:cxn>
                  <a:cxn ang="0">
                    <a:pos x="T6" y="T7"/>
                  </a:cxn>
                </a:cxnLst>
                <a:rect l="0" t="0" r="r" b="b"/>
                <a:pathLst>
                  <a:path w="127" h="7342">
                    <a:moveTo>
                      <a:pt x="126" y="0"/>
                    </a:moveTo>
                    <a:cubicBezTo>
                      <a:pt x="106" y="579"/>
                      <a:pt x="3" y="2327"/>
                      <a:pt x="1" y="3552"/>
                    </a:cubicBezTo>
                    <a:cubicBezTo>
                      <a:pt x="0" y="4778"/>
                      <a:pt x="92" y="6556"/>
                      <a:pt x="115" y="7341"/>
                    </a:cubicBezTo>
                    <a:lnTo>
                      <a:pt x="126"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sp>
            <p:nvSpPr>
              <p:cNvPr id="16398" name="Freeform 14"/>
              <p:cNvSpPr>
                <a:spLocks noChangeArrowheads="1"/>
              </p:cNvSpPr>
              <p:nvPr/>
            </p:nvSpPr>
            <p:spPr bwMode="auto">
              <a:xfrm>
                <a:off x="3471" y="690"/>
                <a:ext cx="24" cy="1638"/>
              </a:xfrm>
              <a:custGeom>
                <a:avLst/>
                <a:gdLst>
                  <a:gd name="T0" fmla="*/ 8 w 108"/>
                  <a:gd name="T1" fmla="*/ 0 h 7224"/>
                  <a:gd name="T2" fmla="*/ 106 w 108"/>
                  <a:gd name="T3" fmla="*/ 3566 h 7224"/>
                  <a:gd name="T4" fmla="*/ 0 w 108"/>
                  <a:gd name="T5" fmla="*/ 7223 h 7224"/>
                  <a:gd name="T6" fmla="*/ 8 w 108"/>
                  <a:gd name="T7" fmla="*/ 0 h 7224"/>
                </a:gdLst>
                <a:ahLst/>
                <a:cxnLst>
                  <a:cxn ang="0">
                    <a:pos x="T0" y="T1"/>
                  </a:cxn>
                  <a:cxn ang="0">
                    <a:pos x="T2" y="T3"/>
                  </a:cxn>
                  <a:cxn ang="0">
                    <a:pos x="T4" y="T5"/>
                  </a:cxn>
                  <a:cxn ang="0">
                    <a:pos x="T6" y="T7"/>
                  </a:cxn>
                </a:cxnLst>
                <a:rect l="0" t="0" r="r" b="b"/>
                <a:pathLst>
                  <a:path w="108" h="7224">
                    <a:moveTo>
                      <a:pt x="8" y="0"/>
                    </a:moveTo>
                    <a:cubicBezTo>
                      <a:pt x="24" y="594"/>
                      <a:pt x="107" y="2363"/>
                      <a:pt x="106" y="3566"/>
                    </a:cubicBezTo>
                    <a:cubicBezTo>
                      <a:pt x="105" y="4770"/>
                      <a:pt x="22" y="6459"/>
                      <a:pt x="0" y="7223"/>
                    </a:cubicBezTo>
                    <a:lnTo>
                      <a:pt x="8"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grpSp>
        <p:sp>
          <p:nvSpPr>
            <p:cNvPr id="16399" name="Text Box 15"/>
            <p:cNvSpPr txBox="1">
              <a:spLocks noChangeArrowheads="1"/>
            </p:cNvSpPr>
            <p:nvPr/>
          </p:nvSpPr>
          <p:spPr bwMode="auto">
            <a:xfrm>
              <a:off x="2880" y="1117"/>
              <a:ext cx="3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r>
                <a:rPr lang="fi-FI" sz="2400" baseline="-25000" smtClean="0">
                  <a:solidFill>
                    <a:srgbClr val="000000"/>
                  </a:solidFill>
                  <a:cs typeface="Arial" charset="0"/>
                </a:rPr>
                <a:t>2</a:t>
              </a:r>
              <a:endParaRPr lang="fi-FI" sz="2400" smtClean="0">
                <a:solidFill>
                  <a:srgbClr val="000000"/>
                </a:solidFill>
                <a:cs typeface="Arial" charset="0"/>
              </a:endParaRPr>
            </a:p>
          </p:txBody>
        </p:sp>
        <p:sp>
          <p:nvSpPr>
            <p:cNvPr id="16400" name="Text Box 16"/>
            <p:cNvSpPr txBox="1">
              <a:spLocks noChangeArrowheads="1"/>
            </p:cNvSpPr>
            <p:nvPr/>
          </p:nvSpPr>
          <p:spPr bwMode="auto">
            <a:xfrm>
              <a:off x="2200" y="1071"/>
              <a:ext cx="3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r>
                <a:rPr lang="fi-FI" sz="2400" baseline="-25000" smtClean="0">
                  <a:solidFill>
                    <a:srgbClr val="000000"/>
                  </a:solidFill>
                  <a:cs typeface="Arial" charset="0"/>
                </a:rPr>
                <a:t>1</a:t>
              </a:r>
              <a:endParaRPr lang="fi-FI" sz="2400" smtClean="0">
                <a:solidFill>
                  <a:srgbClr val="000000"/>
                </a:solidFill>
                <a:cs typeface="Arial" charset="0"/>
              </a:endParaRPr>
            </a:p>
          </p:txBody>
        </p:sp>
        <p:sp>
          <p:nvSpPr>
            <p:cNvPr id="16401" name="Oval 17"/>
            <p:cNvSpPr>
              <a:spLocks noChangeArrowheads="1"/>
            </p:cNvSpPr>
            <p:nvPr/>
          </p:nvSpPr>
          <p:spPr bwMode="auto">
            <a:xfrm>
              <a:off x="1020" y="1525"/>
              <a:ext cx="48" cy="48"/>
            </a:xfrm>
            <a:prstGeom prst="ellipse">
              <a:avLst/>
            </a:prstGeom>
            <a:solidFill>
              <a:srgbClr val="000000"/>
            </a:solidFill>
            <a:ln w="9360">
              <a:solidFill>
                <a:srgbClr val="000000"/>
              </a:solidFill>
              <a:round/>
              <a:headEnd/>
              <a:tailEnd/>
            </a:ln>
          </p:spPr>
          <p:txBody>
            <a:bodyPr wrap="none" anchor="ctr"/>
            <a:lstStyle/>
            <a:p>
              <a:endParaRPr lang="fi-FI" smtClean="0">
                <a:solidFill>
                  <a:srgbClr val="000000"/>
                </a:solidFill>
              </a:endParaRPr>
            </a:p>
          </p:txBody>
        </p:sp>
        <p:sp>
          <p:nvSpPr>
            <p:cNvPr id="16402" name="Oval 18"/>
            <p:cNvSpPr>
              <a:spLocks noChangeArrowheads="1"/>
            </p:cNvSpPr>
            <p:nvPr/>
          </p:nvSpPr>
          <p:spPr bwMode="auto">
            <a:xfrm>
              <a:off x="3923" y="1525"/>
              <a:ext cx="48" cy="48"/>
            </a:xfrm>
            <a:prstGeom prst="ellipse">
              <a:avLst/>
            </a:prstGeom>
            <a:solidFill>
              <a:srgbClr val="FF0000"/>
            </a:solidFill>
            <a:ln w="9398">
              <a:solidFill>
                <a:srgbClr val="000000"/>
              </a:solidFill>
              <a:round/>
              <a:headEnd/>
              <a:tailEnd/>
            </a:ln>
          </p:spPr>
          <p:txBody>
            <a:bodyPr wrap="none" anchor="ctr"/>
            <a:lstStyle/>
            <a:p>
              <a:endParaRPr lang="fi-FI" smtClean="0">
                <a:solidFill>
                  <a:srgbClr val="000000"/>
                </a:solidFill>
              </a:endParaRPr>
            </a:p>
          </p:txBody>
        </p:sp>
        <p:sp>
          <p:nvSpPr>
            <p:cNvPr id="16403" name="Text Box 19"/>
            <p:cNvSpPr txBox="1">
              <a:spLocks noChangeArrowheads="1"/>
            </p:cNvSpPr>
            <p:nvPr/>
          </p:nvSpPr>
          <p:spPr bwMode="auto">
            <a:xfrm>
              <a:off x="1008" y="1174"/>
              <a:ext cx="3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r>
                <a:rPr lang="fi-FI" sz="2400" baseline="-25000" smtClean="0">
                  <a:solidFill>
                    <a:srgbClr val="000000"/>
                  </a:solidFill>
                  <a:cs typeface="Arial" charset="0"/>
                </a:rPr>
                <a:t>1</a:t>
              </a:r>
              <a:endParaRPr lang="fi-FI" sz="2400" smtClean="0">
                <a:solidFill>
                  <a:srgbClr val="000000"/>
                </a:solidFill>
                <a:cs typeface="Arial" charset="0"/>
              </a:endParaRPr>
            </a:p>
          </p:txBody>
        </p:sp>
        <p:sp>
          <p:nvSpPr>
            <p:cNvPr id="16404" name="Text Box 20"/>
            <p:cNvSpPr txBox="1">
              <a:spLocks noChangeArrowheads="1"/>
            </p:cNvSpPr>
            <p:nvPr/>
          </p:nvSpPr>
          <p:spPr bwMode="auto">
            <a:xfrm>
              <a:off x="3865" y="1083"/>
              <a:ext cx="3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r>
                <a:rPr lang="fi-FI" sz="2400" baseline="-25000" smtClean="0">
                  <a:solidFill>
                    <a:srgbClr val="000000"/>
                  </a:solidFill>
                  <a:cs typeface="Arial" charset="0"/>
                </a:rPr>
                <a:t>2</a:t>
              </a:r>
              <a:endParaRPr lang="fi-FI" sz="2400" smtClean="0">
                <a:solidFill>
                  <a:srgbClr val="000000"/>
                </a:solidFill>
                <a:cs typeface="Arial" charset="0"/>
              </a:endParaRPr>
            </a:p>
          </p:txBody>
        </p:sp>
      </p:grpSp>
      <p:graphicFrame>
        <p:nvGraphicFramePr>
          <p:cNvPr id="16405" name="Object 21"/>
          <p:cNvGraphicFramePr>
            <a:graphicFrameLocks noChangeAspect="1"/>
          </p:cNvGraphicFramePr>
          <p:nvPr/>
        </p:nvGraphicFramePr>
        <p:xfrm>
          <a:off x="323850" y="4797425"/>
          <a:ext cx="5832475" cy="844550"/>
        </p:xfrm>
        <a:graphic>
          <a:graphicData uri="http://schemas.openxmlformats.org/presentationml/2006/ole">
            <mc:AlternateContent xmlns:mc="http://schemas.openxmlformats.org/markup-compatibility/2006">
              <mc:Choice xmlns:v="urn:schemas-microsoft-com:vml" Requires="v">
                <p:oleObj spid="_x0000_s40154" name="Equation" r:id="rId4" imgW="3085920" imgH="431640" progId="Equation.DSMT4">
                  <p:embed/>
                </p:oleObj>
              </mc:Choice>
              <mc:Fallback>
                <p:oleObj name="Equation" r:id="rId4" imgW="308592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797425"/>
                        <a:ext cx="5832475" cy="844550"/>
                      </a:xfrm>
                      <a:prstGeom prst="rect">
                        <a:avLst/>
                      </a:prstGeom>
                      <a:solidFill>
                        <a:srgbClr val="FFFF00"/>
                      </a:solidFill>
                    </p:spPr>
                  </p:pic>
                </p:oleObj>
              </mc:Fallback>
            </mc:AlternateContent>
          </a:graphicData>
        </a:graphic>
      </p:graphicFrame>
      <p:graphicFrame>
        <p:nvGraphicFramePr>
          <p:cNvPr id="16406" name="Object 22"/>
          <p:cNvGraphicFramePr>
            <a:graphicFrameLocks noChangeAspect="1"/>
          </p:cNvGraphicFramePr>
          <p:nvPr/>
        </p:nvGraphicFramePr>
        <p:xfrm>
          <a:off x="468313" y="3430588"/>
          <a:ext cx="3240087" cy="1223962"/>
        </p:xfrm>
        <a:graphic>
          <a:graphicData uri="http://schemas.openxmlformats.org/presentationml/2006/ole">
            <mc:AlternateContent xmlns:mc="http://schemas.openxmlformats.org/markup-compatibility/2006">
              <mc:Choice xmlns:v="urn:schemas-microsoft-com:vml" Requires="v">
                <p:oleObj spid="_x0000_s40155" name="Equation" r:id="rId6" imgW="1815840" imgH="685800" progId="Equation.DSMT4">
                  <p:embed/>
                </p:oleObj>
              </mc:Choice>
              <mc:Fallback>
                <p:oleObj name="Equation" r:id="rId6" imgW="1815840" imgH="685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430588"/>
                        <a:ext cx="3240087" cy="1223962"/>
                      </a:xfrm>
                      <a:prstGeom prst="rect">
                        <a:avLst/>
                      </a:prstGeom>
                      <a:solidFill>
                        <a:srgbClr val="99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07" name="Object 23"/>
          <p:cNvGraphicFramePr>
            <a:graphicFrameLocks noChangeAspect="1"/>
          </p:cNvGraphicFramePr>
          <p:nvPr/>
        </p:nvGraphicFramePr>
        <p:xfrm>
          <a:off x="4500563" y="3500438"/>
          <a:ext cx="1841500" cy="947737"/>
        </p:xfrm>
        <a:graphic>
          <a:graphicData uri="http://schemas.openxmlformats.org/presentationml/2006/ole">
            <mc:AlternateContent xmlns:mc="http://schemas.openxmlformats.org/markup-compatibility/2006">
              <mc:Choice xmlns:v="urn:schemas-microsoft-com:vml" Requires="v">
                <p:oleObj spid="_x0000_s40156" name="Equation" r:id="rId8" imgW="838080" imgH="431640" progId="Equation.DSMT4">
                  <p:embed/>
                </p:oleObj>
              </mc:Choice>
              <mc:Fallback>
                <p:oleObj name="Equation" r:id="rId8" imgW="83808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3500438"/>
                        <a:ext cx="1841500" cy="947737"/>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08" name="Line 24"/>
          <p:cNvSpPr>
            <a:spLocks noChangeShapeType="1"/>
          </p:cNvSpPr>
          <p:nvPr/>
        </p:nvSpPr>
        <p:spPr bwMode="auto">
          <a:xfrm>
            <a:off x="2124075" y="1628775"/>
            <a:ext cx="0" cy="792163"/>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6409" name="Text Box 25"/>
          <p:cNvSpPr txBox="1">
            <a:spLocks noChangeArrowheads="1"/>
          </p:cNvSpPr>
          <p:nvPr/>
        </p:nvSpPr>
        <p:spPr bwMode="auto">
          <a:xfrm>
            <a:off x="735013" y="5680075"/>
            <a:ext cx="615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Todellinen kuva, 27 cm toisen linssin takana</a:t>
            </a:r>
          </a:p>
        </p:txBody>
      </p:sp>
      <p:sp>
        <p:nvSpPr>
          <p:cNvPr id="16410" name="Line 26"/>
          <p:cNvSpPr>
            <a:spLocks noChangeShapeType="1"/>
          </p:cNvSpPr>
          <p:nvPr/>
        </p:nvSpPr>
        <p:spPr bwMode="auto">
          <a:xfrm>
            <a:off x="2700338" y="1196975"/>
            <a:ext cx="2808287"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6411" name="Text Box 27"/>
          <p:cNvSpPr txBox="1">
            <a:spLocks noChangeArrowheads="1"/>
          </p:cNvSpPr>
          <p:nvPr/>
        </p:nvSpPr>
        <p:spPr bwMode="auto">
          <a:xfrm>
            <a:off x="3563938" y="836613"/>
            <a:ext cx="958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000" smtClean="0">
                <a:solidFill>
                  <a:srgbClr val="000000"/>
                </a:solidFill>
                <a:cs typeface="Arial" charset="0"/>
              </a:rPr>
              <a:t>0,60 m</a:t>
            </a:r>
          </a:p>
        </p:txBody>
      </p:sp>
      <p:sp>
        <p:nvSpPr>
          <p:cNvPr id="16412" name="Line 28"/>
          <p:cNvSpPr>
            <a:spLocks noChangeShapeType="1"/>
          </p:cNvSpPr>
          <p:nvPr/>
        </p:nvSpPr>
        <p:spPr bwMode="auto">
          <a:xfrm flipH="1">
            <a:off x="2051050" y="1196975"/>
            <a:ext cx="57626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6413" name="Text Box 29"/>
          <p:cNvSpPr txBox="1">
            <a:spLocks noChangeArrowheads="1"/>
          </p:cNvSpPr>
          <p:nvPr/>
        </p:nvSpPr>
        <p:spPr bwMode="auto">
          <a:xfrm>
            <a:off x="2103438" y="857250"/>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mtClean="0">
                <a:solidFill>
                  <a:srgbClr val="000000"/>
                </a:solidFill>
                <a:cs typeface="Arial" charset="0"/>
              </a:rPr>
              <a:t>0,15 m</a:t>
            </a:r>
          </a:p>
        </p:txBody>
      </p:sp>
      <p:sp>
        <p:nvSpPr>
          <p:cNvPr id="16414" name="Line 30"/>
          <p:cNvSpPr>
            <a:spLocks noChangeShapeType="1"/>
          </p:cNvSpPr>
          <p:nvPr/>
        </p:nvSpPr>
        <p:spPr bwMode="auto">
          <a:xfrm>
            <a:off x="2124075" y="1628775"/>
            <a:ext cx="3384550" cy="0"/>
          </a:xfrm>
          <a:prstGeom prst="line">
            <a:avLst/>
          </a:prstGeom>
          <a:noFill/>
          <a:ln w="381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6415" name="Line 31"/>
          <p:cNvSpPr>
            <a:spLocks noChangeShapeType="1"/>
          </p:cNvSpPr>
          <p:nvPr/>
        </p:nvSpPr>
        <p:spPr bwMode="auto">
          <a:xfrm>
            <a:off x="5508625" y="1628775"/>
            <a:ext cx="1727200" cy="1871663"/>
          </a:xfrm>
          <a:prstGeom prst="line">
            <a:avLst/>
          </a:prstGeom>
          <a:noFill/>
          <a:ln w="381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6416" name="Line 32"/>
          <p:cNvSpPr>
            <a:spLocks noChangeShapeType="1"/>
          </p:cNvSpPr>
          <p:nvPr/>
        </p:nvSpPr>
        <p:spPr bwMode="auto">
          <a:xfrm>
            <a:off x="2124075" y="1628775"/>
            <a:ext cx="5400675" cy="1295400"/>
          </a:xfrm>
          <a:prstGeom prst="line">
            <a:avLst/>
          </a:prstGeom>
          <a:noFill/>
          <a:ln w="381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6417" name="Line 33"/>
          <p:cNvSpPr>
            <a:spLocks noChangeShapeType="1"/>
          </p:cNvSpPr>
          <p:nvPr/>
        </p:nvSpPr>
        <p:spPr bwMode="auto">
          <a:xfrm flipV="1">
            <a:off x="6516688" y="2420938"/>
            <a:ext cx="0" cy="287337"/>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6418" name="Text Box 34"/>
          <p:cNvSpPr txBox="1">
            <a:spLocks noChangeArrowheads="1"/>
          </p:cNvSpPr>
          <p:nvPr/>
        </p:nvSpPr>
        <p:spPr bwMode="auto">
          <a:xfrm>
            <a:off x="6804025" y="2276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k</a:t>
            </a:r>
          </a:p>
        </p:txBody>
      </p:sp>
      <p:sp>
        <p:nvSpPr>
          <p:cNvPr id="16419" name="Text Box 35"/>
          <p:cNvSpPr txBox="1">
            <a:spLocks noChangeArrowheads="1"/>
          </p:cNvSpPr>
          <p:nvPr/>
        </p:nvSpPr>
        <p:spPr bwMode="auto">
          <a:xfrm>
            <a:off x="2124075" y="242093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e</a:t>
            </a:r>
          </a:p>
        </p:txBody>
      </p:sp>
      <p:graphicFrame>
        <p:nvGraphicFramePr>
          <p:cNvPr id="16420" name="Object 36"/>
          <p:cNvGraphicFramePr>
            <a:graphicFrameLocks noChangeAspect="1"/>
          </p:cNvGraphicFramePr>
          <p:nvPr/>
        </p:nvGraphicFramePr>
        <p:xfrm>
          <a:off x="5003800" y="1844675"/>
          <a:ext cx="325438" cy="419100"/>
        </p:xfrm>
        <a:graphic>
          <a:graphicData uri="http://schemas.openxmlformats.org/presentationml/2006/ole">
            <mc:AlternateContent xmlns:mc="http://schemas.openxmlformats.org/markup-compatibility/2006">
              <mc:Choice xmlns:v="urn:schemas-microsoft-com:vml" Requires="v">
                <p:oleObj spid="_x0000_s40157" name="Equation" r:id="rId10" imgW="177480" imgH="228600" progId="Equation.DSMT4">
                  <p:embed/>
                </p:oleObj>
              </mc:Choice>
              <mc:Fallback>
                <p:oleObj name="Equation" r:id="rId10" imgW="1774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3800" y="1844675"/>
                        <a:ext cx="325438"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21" name="AutoShape 37"/>
          <p:cNvSpPr>
            <a:spLocks/>
          </p:cNvSpPr>
          <p:nvPr/>
        </p:nvSpPr>
        <p:spPr bwMode="auto">
          <a:xfrm rot="5400000">
            <a:off x="5040312" y="1952626"/>
            <a:ext cx="142875" cy="647700"/>
          </a:xfrm>
          <a:prstGeom prst="leftBrace">
            <a:avLst>
              <a:gd name="adj1" fmla="val 37778"/>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mtClean="0">
              <a:solidFill>
                <a:srgbClr val="000000"/>
              </a:solidFill>
            </a:endParaRPr>
          </a:p>
        </p:txBody>
      </p:sp>
      <p:graphicFrame>
        <p:nvGraphicFramePr>
          <p:cNvPr id="16422" name="Object 38"/>
          <p:cNvGraphicFramePr>
            <a:graphicFrameLocks noChangeAspect="1"/>
          </p:cNvGraphicFramePr>
          <p:nvPr/>
        </p:nvGraphicFramePr>
        <p:xfrm>
          <a:off x="6804025" y="4005263"/>
          <a:ext cx="2016125" cy="692150"/>
        </p:xfrm>
        <a:graphic>
          <a:graphicData uri="http://schemas.openxmlformats.org/presentationml/2006/ole">
            <mc:AlternateContent xmlns:mc="http://schemas.openxmlformats.org/markup-compatibility/2006">
              <mc:Choice xmlns:v="urn:schemas-microsoft-com:vml" Requires="v">
                <p:oleObj spid="_x0000_s40158" name="Equation" r:id="rId12" imgW="1333440" imgH="457200" progId="Equation.DSMT4">
                  <p:embed/>
                </p:oleObj>
              </mc:Choice>
              <mc:Fallback>
                <p:oleObj name="Equation" r:id="rId12" imgW="1333440" imgH="457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04025" y="4005263"/>
                        <a:ext cx="2016125" cy="69215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23" name="Object 39"/>
          <p:cNvGraphicFramePr>
            <a:graphicFrameLocks noChangeAspect="1"/>
          </p:cNvGraphicFramePr>
          <p:nvPr/>
        </p:nvGraphicFramePr>
        <p:xfrm>
          <a:off x="6443663" y="4935538"/>
          <a:ext cx="2224087" cy="720725"/>
        </p:xfrm>
        <a:graphic>
          <a:graphicData uri="http://schemas.openxmlformats.org/presentationml/2006/ole">
            <mc:AlternateContent xmlns:mc="http://schemas.openxmlformats.org/markup-compatibility/2006">
              <mc:Choice xmlns:v="urn:schemas-microsoft-com:vml" Requires="v">
                <p:oleObj spid="_x0000_s40159" name="Equation" r:id="rId14" imgW="1333440" imgH="431640" progId="Equation.DSMT4">
                  <p:embed/>
                </p:oleObj>
              </mc:Choice>
              <mc:Fallback>
                <p:oleObj name="Equation" r:id="rId14" imgW="1333440" imgH="431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43663" y="4935538"/>
                        <a:ext cx="2224087" cy="72072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0131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4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4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6414"/>
                                        </p:tgtEl>
                                        <p:attrNameLst>
                                          <p:attrName>style.visibility</p:attrName>
                                        </p:attrNameLst>
                                      </p:cBhvr>
                                      <p:to>
                                        <p:strVal val="visible"/>
                                      </p:to>
                                    </p:set>
                                    <p:anim calcmode="lin" valueType="num">
                                      <p:cBhvr>
                                        <p:cTn id="15" dur="500" fill="hold"/>
                                        <p:tgtEl>
                                          <p:spTgt spid="16414"/>
                                        </p:tgtEl>
                                        <p:attrNameLst>
                                          <p:attrName>ppt_w</p:attrName>
                                        </p:attrNameLst>
                                      </p:cBhvr>
                                      <p:tavLst>
                                        <p:tav tm="0">
                                          <p:val>
                                            <p:fltVal val="0"/>
                                          </p:val>
                                        </p:tav>
                                        <p:tav tm="100000">
                                          <p:val>
                                            <p:strVal val="#ppt_w"/>
                                          </p:val>
                                        </p:tav>
                                      </p:tavLst>
                                    </p:anim>
                                    <p:anim calcmode="lin" valueType="num">
                                      <p:cBhvr>
                                        <p:cTn id="16" dur="500" fill="hold"/>
                                        <p:tgtEl>
                                          <p:spTgt spid="16414"/>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6415"/>
                                        </p:tgtEl>
                                        <p:attrNameLst>
                                          <p:attrName>style.visibility</p:attrName>
                                        </p:attrNameLst>
                                      </p:cBhvr>
                                      <p:to>
                                        <p:strVal val="visible"/>
                                      </p:to>
                                    </p:set>
                                    <p:anim calcmode="lin" valueType="num">
                                      <p:cBhvr>
                                        <p:cTn id="21" dur="500" fill="hold"/>
                                        <p:tgtEl>
                                          <p:spTgt spid="16415"/>
                                        </p:tgtEl>
                                        <p:attrNameLst>
                                          <p:attrName>ppt_w</p:attrName>
                                        </p:attrNameLst>
                                      </p:cBhvr>
                                      <p:tavLst>
                                        <p:tav tm="0">
                                          <p:val>
                                            <p:fltVal val="0"/>
                                          </p:val>
                                        </p:tav>
                                        <p:tav tm="100000">
                                          <p:val>
                                            <p:strVal val="#ppt_w"/>
                                          </p:val>
                                        </p:tav>
                                      </p:tavLst>
                                    </p:anim>
                                    <p:anim calcmode="lin" valueType="num">
                                      <p:cBhvr>
                                        <p:cTn id="22" dur="500" fill="hold"/>
                                        <p:tgtEl>
                                          <p:spTgt spid="16415"/>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6416"/>
                                        </p:tgtEl>
                                        <p:attrNameLst>
                                          <p:attrName>style.visibility</p:attrName>
                                        </p:attrNameLst>
                                      </p:cBhvr>
                                      <p:to>
                                        <p:strVal val="visible"/>
                                      </p:to>
                                    </p:set>
                                    <p:anim calcmode="lin" valueType="num">
                                      <p:cBhvr>
                                        <p:cTn id="27" dur="500" fill="hold"/>
                                        <p:tgtEl>
                                          <p:spTgt spid="16416"/>
                                        </p:tgtEl>
                                        <p:attrNameLst>
                                          <p:attrName>ppt_w</p:attrName>
                                        </p:attrNameLst>
                                      </p:cBhvr>
                                      <p:tavLst>
                                        <p:tav tm="0">
                                          <p:val>
                                            <p:fltVal val="0"/>
                                          </p:val>
                                        </p:tav>
                                        <p:tav tm="100000">
                                          <p:val>
                                            <p:strVal val="#ppt_w"/>
                                          </p:val>
                                        </p:tav>
                                      </p:tavLst>
                                    </p:anim>
                                    <p:anim calcmode="lin" valueType="num">
                                      <p:cBhvr>
                                        <p:cTn id="28" dur="500" fill="hold"/>
                                        <p:tgtEl>
                                          <p:spTgt spid="16416"/>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6417"/>
                                        </p:tgtEl>
                                        <p:attrNameLst>
                                          <p:attrName>style.visibility</p:attrName>
                                        </p:attrNameLst>
                                      </p:cBhvr>
                                      <p:to>
                                        <p:strVal val="visible"/>
                                      </p:to>
                                    </p:set>
                                    <p:anim calcmode="lin" valueType="num">
                                      <p:cBhvr>
                                        <p:cTn id="33" dur="500" fill="hold"/>
                                        <p:tgtEl>
                                          <p:spTgt spid="16417"/>
                                        </p:tgtEl>
                                        <p:attrNameLst>
                                          <p:attrName>ppt_w</p:attrName>
                                        </p:attrNameLst>
                                      </p:cBhvr>
                                      <p:tavLst>
                                        <p:tav tm="0">
                                          <p:val>
                                            <p:fltVal val="0"/>
                                          </p:val>
                                        </p:tav>
                                        <p:tav tm="100000">
                                          <p:val>
                                            <p:strVal val="#ppt_w"/>
                                          </p:val>
                                        </p:tav>
                                      </p:tavLst>
                                    </p:anim>
                                    <p:anim calcmode="lin" valueType="num">
                                      <p:cBhvr>
                                        <p:cTn id="34" dur="500" fill="hold"/>
                                        <p:tgtEl>
                                          <p:spTgt spid="16417"/>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41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640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642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642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9" grpId="0"/>
      <p:bldP spid="16414" grpId="0" animBg="1"/>
      <p:bldP spid="16415" grpId="0" animBg="1"/>
      <p:bldP spid="16416" grpId="0" animBg="1"/>
      <p:bldP spid="16417" grpId="0" animBg="1"/>
      <p:bldP spid="1641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sz="quarter"/>
          </p:nvPr>
        </p:nvSpPr>
        <p:spPr>
          <a:xfrm>
            <a:off x="395288" y="277813"/>
            <a:ext cx="8569325" cy="1279525"/>
          </a:xfrm>
        </p:spPr>
        <p:txBody>
          <a:bodyPr/>
          <a:lstStyle/>
          <a:p>
            <a:r>
              <a:rPr lang="fi-FI" sz="4000" dirty="0">
                <a:latin typeface="Calibri" pitchFamily="34" charset="0"/>
              </a:rPr>
              <a:t>Kaksi ohutta linssiä kiinni tai hyvin </a:t>
            </a:r>
            <a:r>
              <a:rPr lang="fi-FI" sz="4000" b="1" dirty="0">
                <a:latin typeface="Calibri" pitchFamily="34" charset="0"/>
              </a:rPr>
              <a:t>lähellä</a:t>
            </a:r>
            <a:r>
              <a:rPr lang="fi-FI" sz="4000" dirty="0">
                <a:latin typeface="Calibri" pitchFamily="34" charset="0"/>
              </a:rPr>
              <a:t> toisiaan </a:t>
            </a:r>
          </a:p>
        </p:txBody>
      </p:sp>
      <p:graphicFrame>
        <p:nvGraphicFramePr>
          <p:cNvPr id="18435" name="Object 3"/>
          <p:cNvGraphicFramePr>
            <a:graphicFrameLocks noGrp="1" noChangeAspect="1"/>
          </p:cNvGraphicFramePr>
          <p:nvPr>
            <p:ph sz="quarter" idx="1"/>
          </p:nvPr>
        </p:nvGraphicFramePr>
        <p:xfrm>
          <a:off x="1303338" y="3162300"/>
          <a:ext cx="1727200" cy="868363"/>
        </p:xfrm>
        <a:graphic>
          <a:graphicData uri="http://schemas.openxmlformats.org/presentationml/2006/ole">
            <mc:AlternateContent xmlns:mc="http://schemas.openxmlformats.org/markup-compatibility/2006">
              <mc:Choice xmlns:v="urn:schemas-microsoft-com:vml" Requires="v">
                <p:oleObj spid="_x0000_s41106" name="Kaava" r:id="rId4" imgW="787320" imgH="431640" progId="Equation.3">
                  <p:embed/>
                </p:oleObj>
              </mc:Choice>
              <mc:Fallback>
                <p:oleObj name="Kaava" r:id="rId4" imgW="78732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338" y="3162300"/>
                        <a:ext cx="1727200" cy="86836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6" name="Object 4"/>
          <p:cNvGraphicFramePr>
            <a:graphicFrameLocks noGrp="1" noChangeAspect="1"/>
          </p:cNvGraphicFramePr>
          <p:nvPr>
            <p:ph sz="quarter" idx="2"/>
          </p:nvPr>
        </p:nvGraphicFramePr>
        <p:xfrm>
          <a:off x="5826125" y="3314700"/>
          <a:ext cx="2324100" cy="595313"/>
        </p:xfrm>
        <a:graphic>
          <a:graphicData uri="http://schemas.openxmlformats.org/presentationml/2006/ole">
            <mc:AlternateContent xmlns:mc="http://schemas.openxmlformats.org/markup-compatibility/2006">
              <mc:Choice xmlns:v="urn:schemas-microsoft-com:vml" Requires="v">
                <p:oleObj spid="_x0000_s41107" name="Kaava" r:id="rId6" imgW="774360" imgH="215640" progId="Equation.3">
                  <p:embed/>
                </p:oleObj>
              </mc:Choice>
              <mc:Fallback>
                <p:oleObj name="Kaava" r:id="rId6" imgW="77436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6125" y="3314700"/>
                        <a:ext cx="2324100" cy="59531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5"/>
          <p:cNvGraphicFramePr>
            <a:graphicFrameLocks noGrp="1" noChangeAspect="1"/>
          </p:cNvGraphicFramePr>
          <p:nvPr>
            <p:ph sz="quarter" idx="3"/>
          </p:nvPr>
        </p:nvGraphicFramePr>
        <p:xfrm>
          <a:off x="4427538" y="3184525"/>
          <a:ext cx="504825" cy="617538"/>
        </p:xfrm>
        <a:graphic>
          <a:graphicData uri="http://schemas.openxmlformats.org/presentationml/2006/ole">
            <mc:AlternateContent xmlns:mc="http://schemas.openxmlformats.org/markup-compatibility/2006">
              <mc:Choice xmlns:v="urn:schemas-microsoft-com:vml" Requires="v">
                <p:oleObj spid="_x0000_s41108" name="Kaava" r:id="rId8" imgW="152280" imgH="203040" progId="Equation.3">
                  <p:embed/>
                </p:oleObj>
              </mc:Choice>
              <mc:Fallback>
                <p:oleObj name="Kaava" r:id="rId8" imgW="15228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7538" y="3184525"/>
                        <a:ext cx="504825"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8" name="Text Box 6"/>
          <p:cNvSpPr txBox="1">
            <a:spLocks noChangeArrowheads="1"/>
          </p:cNvSpPr>
          <p:nvPr/>
        </p:nvSpPr>
        <p:spPr bwMode="auto">
          <a:xfrm>
            <a:off x="808038" y="15763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i-FI" smtClean="0">
              <a:solidFill>
                <a:srgbClr val="000000"/>
              </a:solidFill>
              <a:cs typeface="Arial" charset="0"/>
            </a:endParaRPr>
          </a:p>
        </p:txBody>
      </p:sp>
      <p:grpSp>
        <p:nvGrpSpPr>
          <p:cNvPr id="18439" name="Group 7"/>
          <p:cNvGrpSpPr>
            <a:grpSpLocks/>
          </p:cNvGrpSpPr>
          <p:nvPr/>
        </p:nvGrpSpPr>
        <p:grpSpPr bwMode="auto">
          <a:xfrm>
            <a:off x="3924300" y="1557338"/>
            <a:ext cx="71438" cy="2232025"/>
            <a:chOff x="1650" y="720"/>
            <a:chExt cx="50" cy="1677"/>
          </a:xfrm>
        </p:grpSpPr>
        <p:sp>
          <p:nvSpPr>
            <p:cNvPr id="18440" name="Freeform 8"/>
            <p:cNvSpPr>
              <a:spLocks noChangeArrowheads="1"/>
            </p:cNvSpPr>
            <p:nvPr/>
          </p:nvSpPr>
          <p:spPr bwMode="auto">
            <a:xfrm>
              <a:off x="1650" y="733"/>
              <a:ext cx="29" cy="1665"/>
            </a:xfrm>
            <a:custGeom>
              <a:avLst/>
              <a:gdLst>
                <a:gd name="T0" fmla="*/ 126 w 127"/>
                <a:gd name="T1" fmla="*/ 0 h 7343"/>
                <a:gd name="T2" fmla="*/ 1 w 127"/>
                <a:gd name="T3" fmla="*/ 3552 h 7343"/>
                <a:gd name="T4" fmla="*/ 115 w 127"/>
                <a:gd name="T5" fmla="*/ 7342 h 7343"/>
                <a:gd name="T6" fmla="*/ 126 w 127"/>
                <a:gd name="T7" fmla="*/ 0 h 7343"/>
              </a:gdLst>
              <a:ahLst/>
              <a:cxnLst>
                <a:cxn ang="0">
                  <a:pos x="T0" y="T1"/>
                </a:cxn>
                <a:cxn ang="0">
                  <a:pos x="T2" y="T3"/>
                </a:cxn>
                <a:cxn ang="0">
                  <a:pos x="T4" y="T5"/>
                </a:cxn>
                <a:cxn ang="0">
                  <a:pos x="T6" y="T7"/>
                </a:cxn>
              </a:cxnLst>
              <a:rect l="0" t="0" r="r" b="b"/>
              <a:pathLst>
                <a:path w="127" h="7343">
                  <a:moveTo>
                    <a:pt x="126" y="0"/>
                  </a:moveTo>
                  <a:cubicBezTo>
                    <a:pt x="106" y="579"/>
                    <a:pt x="3" y="2327"/>
                    <a:pt x="1" y="3552"/>
                  </a:cubicBezTo>
                  <a:cubicBezTo>
                    <a:pt x="0" y="4779"/>
                    <a:pt x="92" y="6556"/>
                    <a:pt x="115" y="7342"/>
                  </a:cubicBezTo>
                  <a:lnTo>
                    <a:pt x="126"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sp>
          <p:nvSpPr>
            <p:cNvPr id="18441" name="Freeform 9"/>
            <p:cNvSpPr>
              <a:spLocks noChangeArrowheads="1"/>
            </p:cNvSpPr>
            <p:nvPr/>
          </p:nvSpPr>
          <p:spPr bwMode="auto">
            <a:xfrm>
              <a:off x="1676" y="720"/>
              <a:ext cx="24" cy="1638"/>
            </a:xfrm>
            <a:custGeom>
              <a:avLst/>
              <a:gdLst>
                <a:gd name="T0" fmla="*/ 8 w 108"/>
                <a:gd name="T1" fmla="*/ 0 h 7225"/>
                <a:gd name="T2" fmla="*/ 106 w 108"/>
                <a:gd name="T3" fmla="*/ 3567 h 7225"/>
                <a:gd name="T4" fmla="*/ 0 w 108"/>
                <a:gd name="T5" fmla="*/ 7224 h 7225"/>
                <a:gd name="T6" fmla="*/ 8 w 108"/>
                <a:gd name="T7" fmla="*/ 0 h 7225"/>
              </a:gdLst>
              <a:ahLst/>
              <a:cxnLst>
                <a:cxn ang="0">
                  <a:pos x="T0" y="T1"/>
                </a:cxn>
                <a:cxn ang="0">
                  <a:pos x="T2" y="T3"/>
                </a:cxn>
                <a:cxn ang="0">
                  <a:pos x="T4" y="T5"/>
                </a:cxn>
                <a:cxn ang="0">
                  <a:pos x="T6" y="T7"/>
                </a:cxn>
              </a:cxnLst>
              <a:rect l="0" t="0" r="r" b="b"/>
              <a:pathLst>
                <a:path w="108" h="7225">
                  <a:moveTo>
                    <a:pt x="8" y="0"/>
                  </a:moveTo>
                  <a:cubicBezTo>
                    <a:pt x="24" y="594"/>
                    <a:pt x="107" y="2363"/>
                    <a:pt x="106" y="3567"/>
                  </a:cubicBezTo>
                  <a:cubicBezTo>
                    <a:pt x="105" y="4770"/>
                    <a:pt x="22" y="6460"/>
                    <a:pt x="0" y="7224"/>
                  </a:cubicBezTo>
                  <a:lnTo>
                    <a:pt x="8"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grpSp>
      <p:sp>
        <p:nvSpPr>
          <p:cNvPr id="18442" name="Oval 10"/>
          <p:cNvSpPr>
            <a:spLocks noChangeArrowheads="1"/>
          </p:cNvSpPr>
          <p:nvPr/>
        </p:nvSpPr>
        <p:spPr bwMode="auto">
          <a:xfrm>
            <a:off x="5076825" y="2492375"/>
            <a:ext cx="76200" cy="76200"/>
          </a:xfrm>
          <a:prstGeom prst="ellipse">
            <a:avLst/>
          </a:prstGeom>
          <a:solidFill>
            <a:srgbClr val="000000"/>
          </a:solidFill>
          <a:ln w="9360">
            <a:solidFill>
              <a:srgbClr val="000000"/>
            </a:solidFill>
            <a:round/>
            <a:headEnd/>
            <a:tailEnd/>
          </a:ln>
        </p:spPr>
        <p:txBody>
          <a:bodyPr wrap="none" anchor="ctr"/>
          <a:lstStyle/>
          <a:p>
            <a:endParaRPr lang="fi-FI" smtClean="0">
              <a:solidFill>
                <a:srgbClr val="000000"/>
              </a:solidFill>
            </a:endParaRPr>
          </a:p>
        </p:txBody>
      </p:sp>
      <p:grpSp>
        <p:nvGrpSpPr>
          <p:cNvPr id="18443" name="Group 11"/>
          <p:cNvGrpSpPr>
            <a:grpSpLocks/>
          </p:cNvGrpSpPr>
          <p:nvPr/>
        </p:nvGrpSpPr>
        <p:grpSpPr bwMode="auto">
          <a:xfrm>
            <a:off x="4140200" y="1557338"/>
            <a:ext cx="71438" cy="2159000"/>
            <a:chOff x="3445" y="690"/>
            <a:chExt cx="50" cy="1677"/>
          </a:xfrm>
        </p:grpSpPr>
        <p:sp>
          <p:nvSpPr>
            <p:cNvPr id="18444" name="Freeform 12"/>
            <p:cNvSpPr>
              <a:spLocks noChangeArrowheads="1"/>
            </p:cNvSpPr>
            <p:nvPr/>
          </p:nvSpPr>
          <p:spPr bwMode="auto">
            <a:xfrm>
              <a:off x="3445" y="703"/>
              <a:ext cx="29" cy="1665"/>
            </a:xfrm>
            <a:custGeom>
              <a:avLst/>
              <a:gdLst>
                <a:gd name="T0" fmla="*/ 126 w 127"/>
                <a:gd name="T1" fmla="*/ 0 h 7342"/>
                <a:gd name="T2" fmla="*/ 1 w 127"/>
                <a:gd name="T3" fmla="*/ 3552 h 7342"/>
                <a:gd name="T4" fmla="*/ 115 w 127"/>
                <a:gd name="T5" fmla="*/ 7341 h 7342"/>
                <a:gd name="T6" fmla="*/ 126 w 127"/>
                <a:gd name="T7" fmla="*/ 0 h 7342"/>
              </a:gdLst>
              <a:ahLst/>
              <a:cxnLst>
                <a:cxn ang="0">
                  <a:pos x="T0" y="T1"/>
                </a:cxn>
                <a:cxn ang="0">
                  <a:pos x="T2" y="T3"/>
                </a:cxn>
                <a:cxn ang="0">
                  <a:pos x="T4" y="T5"/>
                </a:cxn>
                <a:cxn ang="0">
                  <a:pos x="T6" y="T7"/>
                </a:cxn>
              </a:cxnLst>
              <a:rect l="0" t="0" r="r" b="b"/>
              <a:pathLst>
                <a:path w="127" h="7342">
                  <a:moveTo>
                    <a:pt x="126" y="0"/>
                  </a:moveTo>
                  <a:cubicBezTo>
                    <a:pt x="106" y="579"/>
                    <a:pt x="3" y="2327"/>
                    <a:pt x="1" y="3552"/>
                  </a:cubicBezTo>
                  <a:cubicBezTo>
                    <a:pt x="0" y="4778"/>
                    <a:pt x="92" y="6556"/>
                    <a:pt x="115" y="7341"/>
                  </a:cubicBezTo>
                  <a:lnTo>
                    <a:pt x="126"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sp>
          <p:nvSpPr>
            <p:cNvPr id="18445" name="Freeform 13"/>
            <p:cNvSpPr>
              <a:spLocks noChangeArrowheads="1"/>
            </p:cNvSpPr>
            <p:nvPr/>
          </p:nvSpPr>
          <p:spPr bwMode="auto">
            <a:xfrm>
              <a:off x="3471" y="690"/>
              <a:ext cx="24" cy="1638"/>
            </a:xfrm>
            <a:custGeom>
              <a:avLst/>
              <a:gdLst>
                <a:gd name="T0" fmla="*/ 8 w 108"/>
                <a:gd name="T1" fmla="*/ 0 h 7224"/>
                <a:gd name="T2" fmla="*/ 106 w 108"/>
                <a:gd name="T3" fmla="*/ 3566 h 7224"/>
                <a:gd name="T4" fmla="*/ 0 w 108"/>
                <a:gd name="T5" fmla="*/ 7223 h 7224"/>
                <a:gd name="T6" fmla="*/ 8 w 108"/>
                <a:gd name="T7" fmla="*/ 0 h 7224"/>
              </a:gdLst>
              <a:ahLst/>
              <a:cxnLst>
                <a:cxn ang="0">
                  <a:pos x="T0" y="T1"/>
                </a:cxn>
                <a:cxn ang="0">
                  <a:pos x="T2" y="T3"/>
                </a:cxn>
                <a:cxn ang="0">
                  <a:pos x="T4" y="T5"/>
                </a:cxn>
                <a:cxn ang="0">
                  <a:pos x="T6" y="T7"/>
                </a:cxn>
              </a:cxnLst>
              <a:rect l="0" t="0" r="r" b="b"/>
              <a:pathLst>
                <a:path w="108" h="7224">
                  <a:moveTo>
                    <a:pt x="8" y="0"/>
                  </a:moveTo>
                  <a:cubicBezTo>
                    <a:pt x="24" y="594"/>
                    <a:pt x="107" y="2363"/>
                    <a:pt x="106" y="3566"/>
                  </a:cubicBezTo>
                  <a:cubicBezTo>
                    <a:pt x="105" y="4770"/>
                    <a:pt x="22" y="6459"/>
                    <a:pt x="0" y="7223"/>
                  </a:cubicBezTo>
                  <a:lnTo>
                    <a:pt x="8" y="0"/>
                  </a:lnTo>
                </a:path>
              </a:pathLst>
            </a:custGeom>
            <a:solidFill>
              <a:srgbClr val="B2B2B2"/>
            </a:solidFill>
            <a:ln w="9360">
              <a:solidFill>
                <a:srgbClr val="000000"/>
              </a:solidFill>
              <a:round/>
              <a:headEnd/>
              <a:tailEnd/>
            </a:ln>
          </p:spPr>
          <p:txBody>
            <a:bodyPr wrap="none" anchor="ctr"/>
            <a:lstStyle/>
            <a:p>
              <a:endParaRPr lang="fi-FI" smtClean="0">
                <a:solidFill>
                  <a:srgbClr val="000000"/>
                </a:solidFill>
              </a:endParaRPr>
            </a:p>
          </p:txBody>
        </p:sp>
      </p:grpSp>
      <p:sp>
        <p:nvSpPr>
          <p:cNvPr id="18446" name="Oval 14"/>
          <p:cNvSpPr>
            <a:spLocks noChangeArrowheads="1"/>
          </p:cNvSpPr>
          <p:nvPr/>
        </p:nvSpPr>
        <p:spPr bwMode="auto">
          <a:xfrm>
            <a:off x="3059113" y="2492375"/>
            <a:ext cx="76200" cy="76200"/>
          </a:xfrm>
          <a:prstGeom prst="ellipse">
            <a:avLst/>
          </a:prstGeom>
          <a:solidFill>
            <a:srgbClr val="000000"/>
          </a:solidFill>
          <a:ln w="9360">
            <a:solidFill>
              <a:srgbClr val="000000"/>
            </a:solidFill>
            <a:round/>
            <a:headEnd/>
            <a:tailEnd/>
          </a:ln>
        </p:spPr>
        <p:txBody>
          <a:bodyPr wrap="none" anchor="ctr"/>
          <a:lstStyle/>
          <a:p>
            <a:endParaRPr lang="fi-FI" smtClean="0">
              <a:solidFill>
                <a:srgbClr val="000000"/>
              </a:solidFill>
            </a:endParaRPr>
          </a:p>
        </p:txBody>
      </p:sp>
      <p:sp>
        <p:nvSpPr>
          <p:cNvPr id="18447" name="Line 15"/>
          <p:cNvSpPr>
            <a:spLocks noChangeShapeType="1"/>
          </p:cNvSpPr>
          <p:nvPr/>
        </p:nvSpPr>
        <p:spPr bwMode="auto">
          <a:xfrm>
            <a:off x="1979613" y="2492375"/>
            <a:ext cx="42497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8448" name="Text Box 16"/>
          <p:cNvSpPr txBox="1">
            <a:spLocks noChangeArrowheads="1"/>
          </p:cNvSpPr>
          <p:nvPr/>
        </p:nvSpPr>
        <p:spPr bwMode="auto">
          <a:xfrm>
            <a:off x="2895600" y="1935163"/>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p>
        </p:txBody>
      </p:sp>
      <p:sp>
        <p:nvSpPr>
          <p:cNvPr id="18449" name="Text Box 17"/>
          <p:cNvSpPr txBox="1">
            <a:spLocks noChangeArrowheads="1"/>
          </p:cNvSpPr>
          <p:nvPr/>
        </p:nvSpPr>
        <p:spPr bwMode="auto">
          <a:xfrm>
            <a:off x="4932363" y="1844675"/>
            <a:ext cx="369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F</a:t>
            </a:r>
          </a:p>
        </p:txBody>
      </p:sp>
      <p:sp>
        <p:nvSpPr>
          <p:cNvPr id="18450" name="Line 18"/>
          <p:cNvSpPr>
            <a:spLocks noChangeShapeType="1"/>
          </p:cNvSpPr>
          <p:nvPr/>
        </p:nvSpPr>
        <p:spPr bwMode="auto">
          <a:xfrm>
            <a:off x="4067175" y="3789363"/>
            <a:ext cx="1081088" cy="0"/>
          </a:xfrm>
          <a:prstGeom prst="line">
            <a:avLst/>
          </a:prstGeom>
          <a:noFill/>
          <a:ln w="38100">
            <a:solidFill>
              <a:srgbClr val="FF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18451" name="Line 19"/>
          <p:cNvSpPr>
            <a:spLocks noChangeShapeType="1"/>
          </p:cNvSpPr>
          <p:nvPr/>
        </p:nvSpPr>
        <p:spPr bwMode="auto">
          <a:xfrm>
            <a:off x="5148263" y="2492375"/>
            <a:ext cx="0" cy="12954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graphicFrame>
        <p:nvGraphicFramePr>
          <p:cNvPr id="18452" name="Object 20"/>
          <p:cNvGraphicFramePr>
            <a:graphicFrameLocks noGrp="1" noChangeAspect="1"/>
          </p:cNvGraphicFramePr>
          <p:nvPr>
            <p:ph sz="quarter" idx="4"/>
          </p:nvPr>
        </p:nvGraphicFramePr>
        <p:xfrm>
          <a:off x="6572250" y="2236788"/>
          <a:ext cx="1265238" cy="2192337"/>
        </p:xfrm>
        <a:graphic>
          <a:graphicData uri="http://schemas.openxmlformats.org/presentationml/2006/ole">
            <mc:AlternateContent xmlns:mc="http://schemas.openxmlformats.org/markup-compatibility/2006">
              <mc:Choice xmlns:v="urn:schemas-microsoft-com:vml" Requires="v">
                <p:oleObj spid="_x0000_s41109" name="Kaava" r:id="rId10" imgW="114120" imgH="215640" progId="Equation.3">
                  <p:embed/>
                </p:oleObj>
              </mc:Choice>
              <mc:Fallback>
                <p:oleObj name="Kaava" r:id="rId10" imgW="11412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2250" y="2236788"/>
                        <a:ext cx="1265238" cy="219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3" name="Text Box 21"/>
          <p:cNvSpPr txBox="1">
            <a:spLocks noChangeArrowheads="1"/>
          </p:cNvSpPr>
          <p:nvPr/>
        </p:nvSpPr>
        <p:spPr bwMode="auto">
          <a:xfrm>
            <a:off x="749300" y="5508625"/>
            <a:ext cx="6405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cs typeface="Arial" charset="0"/>
              </a:rPr>
              <a:t>Yhdistelmä käyttäytyy yhden linssin kaltaisesti</a:t>
            </a:r>
          </a:p>
          <a:p>
            <a:r>
              <a:rPr lang="fi-FI" sz="2400" smtClean="0">
                <a:solidFill>
                  <a:srgbClr val="000000"/>
                </a:solidFill>
                <a:cs typeface="Arial" charset="0"/>
              </a:rPr>
              <a:t>jonka polttoväli on f.</a:t>
            </a:r>
          </a:p>
        </p:txBody>
      </p:sp>
      <p:sp>
        <p:nvSpPr>
          <p:cNvPr id="18454" name="Text Box 22"/>
          <p:cNvSpPr txBox="1">
            <a:spLocks noChangeArrowheads="1"/>
          </p:cNvSpPr>
          <p:nvPr/>
        </p:nvSpPr>
        <p:spPr bwMode="auto">
          <a:xfrm>
            <a:off x="517525" y="4433888"/>
            <a:ext cx="74310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rPr>
              <a:t>Jos ekalinssi on +1,0d ja tokalinssi +0,50d,</a:t>
            </a:r>
          </a:p>
          <a:p>
            <a:r>
              <a:rPr lang="fi-FI" sz="2400" smtClean="0">
                <a:solidFill>
                  <a:srgbClr val="000000"/>
                </a:solidFill>
              </a:rPr>
              <a:t>Yhdistelmä on +1,5d, jolloin polttoväli f= 1/1,5 =0,67m</a:t>
            </a:r>
          </a:p>
        </p:txBody>
      </p:sp>
    </p:spTree>
    <p:extLst>
      <p:ext uri="{BB962C8B-B14F-4D97-AF65-F5344CB8AC3E}">
        <p14:creationId xmlns:p14="http://schemas.microsoft.com/office/powerpoint/2010/main" val="4429555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84213" y="1052513"/>
            <a:ext cx="7608887"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fi-FI" sz="2800" smtClean="0">
                <a:solidFill>
                  <a:srgbClr val="000000"/>
                </a:solidFill>
              </a:rPr>
              <a:t>Linssin voimakkuus on -2,0 d. Esineen korkeus</a:t>
            </a:r>
          </a:p>
          <a:p>
            <a:r>
              <a:rPr lang="fi-FI" sz="2800" smtClean="0">
                <a:solidFill>
                  <a:srgbClr val="000000"/>
                </a:solidFill>
              </a:rPr>
              <a:t>On 20 cm ja se on 80 cm päässä linssistä.</a:t>
            </a:r>
          </a:p>
          <a:p>
            <a:pPr>
              <a:buFontTx/>
              <a:buAutoNum type="alphaLcParenR"/>
            </a:pPr>
            <a:r>
              <a:rPr lang="fi-FI" sz="2800" smtClean="0">
                <a:solidFill>
                  <a:srgbClr val="000000"/>
                </a:solidFill>
              </a:rPr>
              <a:t>Mihin muodostuu kuva?</a:t>
            </a:r>
          </a:p>
          <a:p>
            <a:pPr>
              <a:buFontTx/>
              <a:buAutoNum type="alphaLcParenR"/>
            </a:pPr>
            <a:r>
              <a:rPr lang="fi-FI" sz="2800" smtClean="0">
                <a:solidFill>
                  <a:srgbClr val="000000"/>
                </a:solidFill>
              </a:rPr>
              <a:t> Mikä on kuvan korkeus ja laatu?</a:t>
            </a:r>
          </a:p>
          <a:p>
            <a:pPr>
              <a:buFontTx/>
              <a:buAutoNum type="alphaLcParenR"/>
            </a:pPr>
            <a:r>
              <a:rPr lang="fi-FI" sz="2800" smtClean="0">
                <a:solidFill>
                  <a:srgbClr val="000000"/>
                </a:solidFill>
              </a:rPr>
              <a:t> Kuinka suuri on viivasuurennus</a:t>
            </a:r>
          </a:p>
        </p:txBody>
      </p:sp>
      <p:grpSp>
        <p:nvGrpSpPr>
          <p:cNvPr id="24579" name="Group 3"/>
          <p:cNvGrpSpPr>
            <a:grpSpLocks/>
          </p:cNvGrpSpPr>
          <p:nvPr/>
        </p:nvGrpSpPr>
        <p:grpSpPr bwMode="auto">
          <a:xfrm>
            <a:off x="827088" y="3860800"/>
            <a:ext cx="6265862" cy="1947863"/>
            <a:chOff x="158" y="2432"/>
            <a:chExt cx="3947" cy="1227"/>
          </a:xfrm>
        </p:grpSpPr>
        <p:sp>
          <p:nvSpPr>
            <p:cNvPr id="24580" name="Text Box 4"/>
            <p:cNvSpPr txBox="1">
              <a:spLocks noChangeArrowheads="1"/>
            </p:cNvSpPr>
            <p:nvPr/>
          </p:nvSpPr>
          <p:spPr bwMode="auto">
            <a:xfrm>
              <a:off x="3470" y="2659"/>
              <a:ext cx="25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rPr>
                <a:t>F</a:t>
              </a:r>
            </a:p>
          </p:txBody>
        </p:sp>
        <p:grpSp>
          <p:nvGrpSpPr>
            <p:cNvPr id="24581" name="Group 5"/>
            <p:cNvGrpSpPr>
              <a:grpSpLocks/>
            </p:cNvGrpSpPr>
            <p:nvPr/>
          </p:nvGrpSpPr>
          <p:grpSpPr bwMode="auto">
            <a:xfrm>
              <a:off x="793" y="2432"/>
              <a:ext cx="3312" cy="1227"/>
              <a:chOff x="793" y="2432"/>
              <a:chExt cx="3312" cy="1227"/>
            </a:xfrm>
          </p:grpSpPr>
          <p:grpSp>
            <p:nvGrpSpPr>
              <p:cNvPr id="24582" name="Group 6"/>
              <p:cNvGrpSpPr>
                <a:grpSpLocks/>
              </p:cNvGrpSpPr>
              <p:nvPr/>
            </p:nvGrpSpPr>
            <p:grpSpPr bwMode="auto">
              <a:xfrm>
                <a:off x="1066" y="2432"/>
                <a:ext cx="2405" cy="1227"/>
                <a:chOff x="340" y="1616"/>
                <a:chExt cx="2405" cy="1227"/>
              </a:xfrm>
            </p:grpSpPr>
            <p:pic>
              <p:nvPicPr>
                <p:cNvPr id="24583" name="Picture 7" descr="koveralins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 y="1616"/>
                  <a:ext cx="591" cy="1227"/>
                </a:xfrm>
                <a:prstGeom prst="rect">
                  <a:avLst/>
                </a:prstGeom>
                <a:noFill/>
                <a:extLst>
                  <a:ext uri="{909E8E84-426E-40DD-AFC4-6F175D3DCCD1}">
                    <a14:hiddenFill xmlns:a14="http://schemas.microsoft.com/office/drawing/2010/main">
                      <a:solidFill>
                        <a:srgbClr val="FFFFFF"/>
                      </a:solidFill>
                    </a14:hiddenFill>
                  </a:ext>
                </a:extLst>
              </p:spPr>
            </p:pic>
            <p:sp>
              <p:nvSpPr>
                <p:cNvPr id="24584" name="Rectangle 8"/>
                <p:cNvSpPr>
                  <a:spLocks noChangeArrowheads="1"/>
                </p:cNvSpPr>
                <p:nvPr/>
              </p:nvSpPr>
              <p:spPr bwMode="auto">
                <a:xfrm>
                  <a:off x="340" y="1752"/>
                  <a:ext cx="45" cy="499"/>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mtClean="0">
                    <a:solidFill>
                      <a:srgbClr val="000000"/>
                    </a:solidFill>
                  </a:endParaRPr>
                </a:p>
              </p:txBody>
            </p:sp>
            <p:sp>
              <p:nvSpPr>
                <p:cNvPr id="24585" name="Oval 9"/>
                <p:cNvSpPr>
                  <a:spLocks noChangeArrowheads="1"/>
                </p:cNvSpPr>
                <p:nvPr/>
              </p:nvSpPr>
              <p:spPr bwMode="auto">
                <a:xfrm>
                  <a:off x="975" y="2205"/>
                  <a:ext cx="45" cy="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mtClean="0">
                    <a:solidFill>
                      <a:srgbClr val="000000"/>
                    </a:solidFill>
                  </a:endParaRPr>
                </a:p>
              </p:txBody>
            </p:sp>
            <p:sp>
              <p:nvSpPr>
                <p:cNvPr id="24586" name="Oval 10"/>
                <p:cNvSpPr>
                  <a:spLocks noChangeArrowheads="1"/>
                </p:cNvSpPr>
                <p:nvPr/>
              </p:nvSpPr>
              <p:spPr bwMode="auto">
                <a:xfrm>
                  <a:off x="2608" y="2251"/>
                  <a:ext cx="45" cy="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mtClean="0">
                    <a:solidFill>
                      <a:srgbClr val="000000"/>
                    </a:solidFill>
                  </a:endParaRPr>
                </a:p>
              </p:txBody>
            </p:sp>
            <p:sp>
              <p:nvSpPr>
                <p:cNvPr id="24587" name="Text Box 11"/>
                <p:cNvSpPr txBox="1">
                  <a:spLocks noChangeArrowheads="1"/>
                </p:cNvSpPr>
                <p:nvPr/>
              </p:nvSpPr>
              <p:spPr bwMode="auto">
                <a:xfrm>
                  <a:off x="2018" y="1888"/>
                  <a:ext cx="72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rPr>
                    <a:t>50 cm</a:t>
                  </a:r>
                </a:p>
              </p:txBody>
            </p:sp>
            <p:sp>
              <p:nvSpPr>
                <p:cNvPr id="24588" name="Text Box 12"/>
                <p:cNvSpPr txBox="1">
                  <a:spLocks noChangeArrowheads="1"/>
                </p:cNvSpPr>
                <p:nvPr/>
              </p:nvSpPr>
              <p:spPr bwMode="auto">
                <a:xfrm>
                  <a:off x="781" y="1868"/>
                  <a:ext cx="25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rPr>
                    <a:t>F</a:t>
                  </a:r>
                </a:p>
              </p:txBody>
            </p:sp>
          </p:grpSp>
          <p:sp>
            <p:nvSpPr>
              <p:cNvPr id="24589" name="Line 13"/>
              <p:cNvSpPr>
                <a:spLocks noChangeShapeType="1"/>
              </p:cNvSpPr>
              <p:nvPr/>
            </p:nvSpPr>
            <p:spPr bwMode="auto">
              <a:xfrm>
                <a:off x="793" y="3067"/>
                <a:ext cx="33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grpSp>
        <p:sp>
          <p:nvSpPr>
            <p:cNvPr id="24590" name="Text Box 14"/>
            <p:cNvSpPr txBox="1">
              <a:spLocks noChangeArrowheads="1"/>
            </p:cNvSpPr>
            <p:nvPr/>
          </p:nvSpPr>
          <p:spPr bwMode="auto">
            <a:xfrm>
              <a:off x="158" y="2614"/>
              <a:ext cx="92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rPr>
                <a:t>e=20cm</a:t>
              </a:r>
            </a:p>
          </p:txBody>
        </p:sp>
      </p:grpSp>
    </p:spTree>
    <p:extLst>
      <p:ext uri="{BB962C8B-B14F-4D97-AF65-F5344CB8AC3E}">
        <p14:creationId xmlns:p14="http://schemas.microsoft.com/office/powerpoint/2010/main" val="10336012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684213" y="404813"/>
          <a:ext cx="4032250" cy="1947862"/>
        </p:xfrm>
        <a:graphic>
          <a:graphicData uri="http://schemas.openxmlformats.org/presentationml/2006/ole">
            <mc:AlternateContent xmlns:mc="http://schemas.openxmlformats.org/markup-compatibility/2006">
              <mc:Choice xmlns:v="urn:schemas-microsoft-com:vml" Requires="v">
                <p:oleObj spid="_x0000_s42126" name="Equation" r:id="rId3" imgW="2260440" imgH="1091880" progId="Equation.DSMT4">
                  <p:embed/>
                </p:oleObj>
              </mc:Choice>
              <mc:Fallback>
                <p:oleObj name="Equation" r:id="rId3" imgW="2260440" imgH="1091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04813"/>
                        <a:ext cx="4032250"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5603" name="Picture 3" descr="koveralinss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2565400"/>
            <a:ext cx="938212" cy="1947863"/>
          </a:xfrm>
          <a:prstGeom prst="rect">
            <a:avLst/>
          </a:prstGeom>
          <a:noFill/>
          <a:extLst>
            <a:ext uri="{909E8E84-426E-40DD-AFC4-6F175D3DCCD1}">
              <a14:hiddenFill xmlns:a14="http://schemas.microsoft.com/office/drawing/2010/main">
                <a:solidFill>
                  <a:srgbClr val="FFFFFF"/>
                </a:solidFill>
              </a14:hiddenFill>
            </a:ext>
          </a:extLst>
        </p:spPr>
      </p:pic>
      <p:sp>
        <p:nvSpPr>
          <p:cNvPr id="25604" name="Line 4"/>
          <p:cNvSpPr>
            <a:spLocks noChangeShapeType="1"/>
          </p:cNvSpPr>
          <p:nvPr/>
        </p:nvSpPr>
        <p:spPr bwMode="auto">
          <a:xfrm>
            <a:off x="250825" y="3573463"/>
            <a:ext cx="5616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25605" name="Rectangle 5"/>
          <p:cNvSpPr>
            <a:spLocks noChangeArrowheads="1"/>
          </p:cNvSpPr>
          <p:nvPr/>
        </p:nvSpPr>
        <p:spPr bwMode="auto">
          <a:xfrm>
            <a:off x="539750" y="2781300"/>
            <a:ext cx="71438" cy="792163"/>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mtClean="0">
              <a:solidFill>
                <a:srgbClr val="000000"/>
              </a:solidFill>
            </a:endParaRPr>
          </a:p>
        </p:txBody>
      </p:sp>
      <p:sp>
        <p:nvSpPr>
          <p:cNvPr id="25606" name="Oval 6"/>
          <p:cNvSpPr>
            <a:spLocks noChangeArrowheads="1"/>
          </p:cNvSpPr>
          <p:nvPr/>
        </p:nvSpPr>
        <p:spPr bwMode="auto">
          <a:xfrm>
            <a:off x="1547813" y="3500438"/>
            <a:ext cx="71437" cy="698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mtClean="0">
              <a:solidFill>
                <a:srgbClr val="000000"/>
              </a:solidFill>
            </a:endParaRPr>
          </a:p>
        </p:txBody>
      </p:sp>
      <p:sp>
        <p:nvSpPr>
          <p:cNvPr id="25607" name="Oval 7"/>
          <p:cNvSpPr>
            <a:spLocks noChangeArrowheads="1"/>
          </p:cNvSpPr>
          <p:nvPr/>
        </p:nvSpPr>
        <p:spPr bwMode="auto">
          <a:xfrm>
            <a:off x="4140200" y="3573463"/>
            <a:ext cx="71438" cy="698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mtClean="0">
              <a:solidFill>
                <a:srgbClr val="000000"/>
              </a:solidFill>
            </a:endParaRPr>
          </a:p>
        </p:txBody>
      </p:sp>
      <p:sp>
        <p:nvSpPr>
          <p:cNvPr id="25608" name="Text Box 8"/>
          <p:cNvSpPr txBox="1">
            <a:spLocks noChangeArrowheads="1"/>
          </p:cNvSpPr>
          <p:nvPr/>
        </p:nvSpPr>
        <p:spPr bwMode="auto">
          <a:xfrm>
            <a:off x="4335463" y="2892425"/>
            <a:ext cx="4016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rPr>
              <a:t>F</a:t>
            </a:r>
          </a:p>
        </p:txBody>
      </p:sp>
      <p:sp>
        <p:nvSpPr>
          <p:cNvPr id="25609" name="Line 9"/>
          <p:cNvSpPr>
            <a:spLocks noChangeShapeType="1"/>
          </p:cNvSpPr>
          <p:nvPr/>
        </p:nvSpPr>
        <p:spPr bwMode="auto">
          <a:xfrm>
            <a:off x="611188" y="2781300"/>
            <a:ext cx="230505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25610" name="Line 10"/>
          <p:cNvSpPr>
            <a:spLocks noChangeShapeType="1"/>
          </p:cNvSpPr>
          <p:nvPr/>
        </p:nvSpPr>
        <p:spPr bwMode="auto">
          <a:xfrm flipV="1">
            <a:off x="2916238" y="2133600"/>
            <a:ext cx="1223962" cy="6477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25611" name="Line 11"/>
          <p:cNvSpPr>
            <a:spLocks noChangeShapeType="1"/>
          </p:cNvSpPr>
          <p:nvPr/>
        </p:nvSpPr>
        <p:spPr bwMode="auto">
          <a:xfrm flipH="1">
            <a:off x="539750" y="2781300"/>
            <a:ext cx="2376488" cy="1295400"/>
          </a:xfrm>
          <a:prstGeom prst="line">
            <a:avLst/>
          </a:prstGeom>
          <a:noFill/>
          <a:ln w="38100">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25612" name="Line 12"/>
          <p:cNvSpPr>
            <a:spLocks noChangeShapeType="1"/>
          </p:cNvSpPr>
          <p:nvPr/>
        </p:nvSpPr>
        <p:spPr bwMode="auto">
          <a:xfrm>
            <a:off x="611188" y="2781300"/>
            <a:ext cx="4321175" cy="15113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endParaRPr>
          </a:p>
        </p:txBody>
      </p:sp>
      <p:sp>
        <p:nvSpPr>
          <p:cNvPr id="25613" name="Rectangle 13"/>
          <p:cNvSpPr>
            <a:spLocks noChangeArrowheads="1"/>
          </p:cNvSpPr>
          <p:nvPr/>
        </p:nvSpPr>
        <p:spPr bwMode="auto">
          <a:xfrm>
            <a:off x="1979613" y="3284538"/>
            <a:ext cx="71437" cy="2889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smtClean="0">
              <a:solidFill>
                <a:srgbClr val="000000"/>
              </a:solidFill>
            </a:endParaRPr>
          </a:p>
        </p:txBody>
      </p:sp>
      <p:sp>
        <p:nvSpPr>
          <p:cNvPr id="25614" name="Text Box 14"/>
          <p:cNvSpPr txBox="1">
            <a:spLocks noChangeArrowheads="1"/>
          </p:cNvSpPr>
          <p:nvPr/>
        </p:nvSpPr>
        <p:spPr bwMode="auto">
          <a:xfrm>
            <a:off x="3203575" y="2997200"/>
            <a:ext cx="1154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rPr>
              <a:t>50 cm</a:t>
            </a:r>
          </a:p>
        </p:txBody>
      </p:sp>
      <p:graphicFrame>
        <p:nvGraphicFramePr>
          <p:cNvPr id="25615" name="Object 15"/>
          <p:cNvGraphicFramePr>
            <a:graphicFrameLocks noChangeAspect="1"/>
          </p:cNvGraphicFramePr>
          <p:nvPr/>
        </p:nvGraphicFramePr>
        <p:xfrm>
          <a:off x="395288" y="4652963"/>
          <a:ext cx="4237037" cy="2001837"/>
        </p:xfrm>
        <a:graphic>
          <a:graphicData uri="http://schemas.openxmlformats.org/presentationml/2006/ole">
            <mc:AlternateContent xmlns:mc="http://schemas.openxmlformats.org/markup-compatibility/2006">
              <mc:Choice xmlns:v="urn:schemas-microsoft-com:vml" Requires="v">
                <p:oleObj spid="_x0000_s42127" name="Equation" r:id="rId6" imgW="2286000" imgH="1079280" progId="Equation.DSMT4">
                  <p:embed/>
                </p:oleObj>
              </mc:Choice>
              <mc:Fallback>
                <p:oleObj name="Equation" r:id="rId6" imgW="2286000" imgH="1079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4652963"/>
                        <a:ext cx="4237037" cy="200183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16" name="Text Box 16"/>
          <p:cNvSpPr txBox="1">
            <a:spLocks noChangeArrowheads="1"/>
          </p:cNvSpPr>
          <p:nvPr/>
        </p:nvSpPr>
        <p:spPr bwMode="auto">
          <a:xfrm>
            <a:off x="158750" y="2892425"/>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rPr>
              <a:t>e</a:t>
            </a:r>
          </a:p>
        </p:txBody>
      </p:sp>
      <p:sp>
        <p:nvSpPr>
          <p:cNvPr id="25617" name="Text Box 17"/>
          <p:cNvSpPr txBox="1">
            <a:spLocks noChangeArrowheads="1"/>
          </p:cNvSpPr>
          <p:nvPr/>
        </p:nvSpPr>
        <p:spPr bwMode="auto">
          <a:xfrm>
            <a:off x="1239838" y="2965450"/>
            <a:ext cx="4016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rPr>
              <a:t>F</a:t>
            </a:r>
          </a:p>
        </p:txBody>
      </p:sp>
      <p:sp>
        <p:nvSpPr>
          <p:cNvPr id="25618" name="Text Box 18"/>
          <p:cNvSpPr txBox="1">
            <a:spLocks noChangeArrowheads="1"/>
          </p:cNvSpPr>
          <p:nvPr/>
        </p:nvSpPr>
        <p:spPr bwMode="auto">
          <a:xfrm>
            <a:off x="2124075" y="32131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400" smtClean="0">
                <a:solidFill>
                  <a:srgbClr val="000000"/>
                </a:solidFill>
              </a:rPr>
              <a:t>k</a:t>
            </a:r>
          </a:p>
        </p:txBody>
      </p:sp>
      <p:graphicFrame>
        <p:nvGraphicFramePr>
          <p:cNvPr id="25619" name="Object 19"/>
          <p:cNvGraphicFramePr>
            <a:graphicFrameLocks noChangeAspect="1"/>
          </p:cNvGraphicFramePr>
          <p:nvPr/>
        </p:nvGraphicFramePr>
        <p:xfrm>
          <a:off x="5292725" y="4508500"/>
          <a:ext cx="2806700" cy="808038"/>
        </p:xfrm>
        <a:graphic>
          <a:graphicData uri="http://schemas.openxmlformats.org/presentationml/2006/ole">
            <mc:AlternateContent xmlns:mc="http://schemas.openxmlformats.org/markup-compatibility/2006">
              <mc:Choice xmlns:v="urn:schemas-microsoft-com:vml" Requires="v">
                <p:oleObj spid="_x0000_s42128" name="Equation" r:id="rId8" imgW="1587240" imgH="457200" progId="Equation.DSMT4">
                  <p:embed/>
                </p:oleObj>
              </mc:Choice>
              <mc:Fallback>
                <p:oleObj name="Equation" r:id="rId8" imgW="158724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725" y="4508500"/>
                        <a:ext cx="2806700" cy="80803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20" name="Object 20"/>
          <p:cNvGraphicFramePr>
            <a:graphicFrameLocks noChangeAspect="1"/>
          </p:cNvGraphicFramePr>
          <p:nvPr/>
        </p:nvGraphicFramePr>
        <p:xfrm>
          <a:off x="5148263" y="5734050"/>
          <a:ext cx="3419475" cy="358775"/>
        </p:xfrm>
        <a:graphic>
          <a:graphicData uri="http://schemas.openxmlformats.org/presentationml/2006/ole">
            <mc:AlternateContent xmlns:mc="http://schemas.openxmlformats.org/markup-compatibility/2006">
              <mc:Choice xmlns:v="urn:schemas-microsoft-com:vml" Requires="v">
                <p:oleObj spid="_x0000_s42129" name="Equation" r:id="rId10" imgW="1942920" imgH="203040" progId="Equation.DSMT4">
                  <p:embed/>
                </p:oleObj>
              </mc:Choice>
              <mc:Fallback>
                <p:oleObj name="Equation" r:id="rId10" imgW="19429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8263" y="5734050"/>
                        <a:ext cx="3419475" cy="3587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97276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5610"/>
                                        </p:tgtEl>
                                        <p:attrNameLst>
                                          <p:attrName>style.visibility</p:attrName>
                                        </p:attrNameLst>
                                      </p:cBhvr>
                                      <p:to>
                                        <p:strVal val="visible"/>
                                      </p:to>
                                    </p:set>
                                    <p:anim calcmode="lin" valueType="num">
                                      <p:cBhvr>
                                        <p:cTn id="11" dur="500" fill="hold"/>
                                        <p:tgtEl>
                                          <p:spTgt spid="25610"/>
                                        </p:tgtEl>
                                        <p:attrNameLst>
                                          <p:attrName>ppt_w</p:attrName>
                                        </p:attrNameLst>
                                      </p:cBhvr>
                                      <p:tavLst>
                                        <p:tav tm="0">
                                          <p:val>
                                            <p:fltVal val="0"/>
                                          </p:val>
                                        </p:tav>
                                        <p:tav tm="100000">
                                          <p:val>
                                            <p:strVal val="#ppt_w"/>
                                          </p:val>
                                        </p:tav>
                                      </p:tavLst>
                                    </p:anim>
                                    <p:anim calcmode="lin" valueType="num">
                                      <p:cBhvr>
                                        <p:cTn id="12" dur="500" fill="hold"/>
                                        <p:tgtEl>
                                          <p:spTgt spid="25610"/>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5611"/>
                                        </p:tgtEl>
                                        <p:attrNameLst>
                                          <p:attrName>style.visibility</p:attrName>
                                        </p:attrNameLst>
                                      </p:cBhvr>
                                      <p:to>
                                        <p:strVal val="visible"/>
                                      </p:to>
                                    </p:set>
                                    <p:anim calcmode="lin" valueType="num">
                                      <p:cBhvr>
                                        <p:cTn id="17" dur="500" fill="hold"/>
                                        <p:tgtEl>
                                          <p:spTgt spid="25611"/>
                                        </p:tgtEl>
                                        <p:attrNameLst>
                                          <p:attrName>ppt_w</p:attrName>
                                        </p:attrNameLst>
                                      </p:cBhvr>
                                      <p:tavLst>
                                        <p:tav tm="0">
                                          <p:val>
                                            <p:fltVal val="0"/>
                                          </p:val>
                                        </p:tav>
                                        <p:tav tm="100000">
                                          <p:val>
                                            <p:strVal val="#ppt_w"/>
                                          </p:val>
                                        </p:tav>
                                      </p:tavLst>
                                    </p:anim>
                                    <p:anim calcmode="lin" valueType="num">
                                      <p:cBhvr>
                                        <p:cTn id="18" dur="500" fill="hold"/>
                                        <p:tgtEl>
                                          <p:spTgt spid="25611"/>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5612"/>
                                        </p:tgtEl>
                                        <p:attrNameLst>
                                          <p:attrName>style.visibility</p:attrName>
                                        </p:attrNameLst>
                                      </p:cBhvr>
                                      <p:to>
                                        <p:strVal val="visible"/>
                                      </p:to>
                                    </p:set>
                                    <p:anim calcmode="lin" valueType="num">
                                      <p:cBhvr>
                                        <p:cTn id="23" dur="500" fill="hold"/>
                                        <p:tgtEl>
                                          <p:spTgt spid="25612"/>
                                        </p:tgtEl>
                                        <p:attrNameLst>
                                          <p:attrName>ppt_w</p:attrName>
                                        </p:attrNameLst>
                                      </p:cBhvr>
                                      <p:tavLst>
                                        <p:tav tm="0">
                                          <p:val>
                                            <p:fltVal val="0"/>
                                          </p:val>
                                        </p:tav>
                                        <p:tav tm="100000">
                                          <p:val>
                                            <p:strVal val="#ppt_w"/>
                                          </p:val>
                                        </p:tav>
                                      </p:tavLst>
                                    </p:anim>
                                    <p:anim calcmode="lin" valueType="num">
                                      <p:cBhvr>
                                        <p:cTn id="24" dur="500" fill="hold"/>
                                        <p:tgtEl>
                                          <p:spTgt spid="25612"/>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6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56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561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5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animBg="1"/>
      <p:bldP spid="25610" grpId="0" animBg="1"/>
      <p:bldP spid="25611" grpId="0" animBg="1"/>
      <p:bldP spid="25612" grpId="0" animBg="1"/>
      <p:bldP spid="256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68313" y="188913"/>
            <a:ext cx="76898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rPr>
              <a:t>Henkilö ei näe tarkasti alle 50 cm päässä olevia</a:t>
            </a:r>
          </a:p>
          <a:p>
            <a:r>
              <a:rPr lang="fi-FI" sz="2800" smtClean="0">
                <a:solidFill>
                  <a:srgbClr val="000000"/>
                </a:solidFill>
              </a:rPr>
              <a:t>kohteita. Millaiset lasit hän tarvitsee, jotta näkisi</a:t>
            </a:r>
          </a:p>
          <a:p>
            <a:r>
              <a:rPr lang="fi-FI" sz="2800" smtClean="0">
                <a:solidFill>
                  <a:srgbClr val="000000"/>
                </a:solidFill>
              </a:rPr>
              <a:t>Tarkasti 25 cm päähän? (lukulasit)</a:t>
            </a:r>
          </a:p>
        </p:txBody>
      </p:sp>
      <p:sp>
        <p:nvSpPr>
          <p:cNvPr id="26627" name="Text Box 3"/>
          <p:cNvSpPr txBox="1">
            <a:spLocks noChangeArrowheads="1"/>
          </p:cNvSpPr>
          <p:nvPr/>
        </p:nvSpPr>
        <p:spPr bwMode="auto">
          <a:xfrm>
            <a:off x="323850" y="2060575"/>
            <a:ext cx="818515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b="1" dirty="0" smtClean="0">
                <a:solidFill>
                  <a:srgbClr val="000000"/>
                </a:solidFill>
              </a:rPr>
              <a:t>Ratkaisu</a:t>
            </a:r>
            <a:r>
              <a:rPr lang="fi-FI" sz="2800" dirty="0" smtClean="0">
                <a:solidFill>
                  <a:srgbClr val="000000"/>
                </a:solidFill>
              </a:rPr>
              <a:t>: Ilman laseja silmä näkee tarkasti 50 cm</a:t>
            </a:r>
          </a:p>
          <a:p>
            <a:r>
              <a:rPr lang="fi-FI" sz="2800" dirty="0" smtClean="0">
                <a:solidFill>
                  <a:srgbClr val="000000"/>
                </a:solidFill>
              </a:rPr>
              <a:t>päähän. Lasien on tehtävä 25 cm päässä olevasta</a:t>
            </a:r>
          </a:p>
          <a:p>
            <a:r>
              <a:rPr lang="fi-FI" sz="2800" dirty="0" smtClean="0">
                <a:solidFill>
                  <a:srgbClr val="000000"/>
                </a:solidFill>
              </a:rPr>
              <a:t>esineestä valekuva 50 cm päähän. Tämä valekuva</a:t>
            </a:r>
          </a:p>
          <a:p>
            <a:r>
              <a:rPr lang="fi-FI" sz="2800" dirty="0" smtClean="0">
                <a:solidFill>
                  <a:srgbClr val="000000"/>
                </a:solidFill>
              </a:rPr>
              <a:t>on esineenä silmälle, joka tekee tarkan kuvan</a:t>
            </a:r>
          </a:p>
          <a:p>
            <a:r>
              <a:rPr lang="fi-FI" sz="2800" dirty="0" smtClean="0">
                <a:solidFill>
                  <a:srgbClr val="000000"/>
                </a:solidFill>
              </a:rPr>
              <a:t>verkkokalvolle.</a:t>
            </a:r>
          </a:p>
        </p:txBody>
      </p:sp>
      <p:sp>
        <p:nvSpPr>
          <p:cNvPr id="26628" name="Text Box 4"/>
          <p:cNvSpPr txBox="1">
            <a:spLocks noChangeArrowheads="1"/>
          </p:cNvSpPr>
          <p:nvPr/>
        </p:nvSpPr>
        <p:spPr bwMode="auto">
          <a:xfrm>
            <a:off x="611188" y="4437063"/>
            <a:ext cx="1995487" cy="1373187"/>
          </a:xfrm>
          <a:prstGeom prst="rect">
            <a:avLst/>
          </a:prstGeom>
          <a:solidFill>
            <a:srgbClr val="FFFF6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rPr>
              <a:t>a = 0,25 m</a:t>
            </a:r>
          </a:p>
          <a:p>
            <a:r>
              <a:rPr lang="fi-FI" sz="2800" smtClean="0">
                <a:solidFill>
                  <a:srgbClr val="000000"/>
                </a:solidFill>
              </a:rPr>
              <a:t>b = -0,50 m</a:t>
            </a:r>
          </a:p>
          <a:p>
            <a:r>
              <a:rPr lang="fi-FI" sz="2800" smtClean="0">
                <a:solidFill>
                  <a:srgbClr val="000000"/>
                </a:solidFill>
              </a:rPr>
              <a:t>f = ?</a:t>
            </a:r>
          </a:p>
        </p:txBody>
      </p:sp>
      <p:graphicFrame>
        <p:nvGraphicFramePr>
          <p:cNvPr id="26629" name="Object 5"/>
          <p:cNvGraphicFramePr>
            <a:graphicFrameLocks noChangeAspect="1"/>
          </p:cNvGraphicFramePr>
          <p:nvPr/>
        </p:nvGraphicFramePr>
        <p:xfrm>
          <a:off x="3276600" y="4437063"/>
          <a:ext cx="1657350" cy="1031875"/>
        </p:xfrm>
        <a:graphic>
          <a:graphicData uri="http://schemas.openxmlformats.org/presentationml/2006/ole">
            <mc:AlternateContent xmlns:mc="http://schemas.openxmlformats.org/markup-compatibility/2006">
              <mc:Choice xmlns:v="urn:schemas-microsoft-com:vml" Requires="v">
                <p:oleObj spid="_x0000_s43082" name="Equation" r:id="rId3" imgW="672840" imgH="419040" progId="Equation.DSMT4">
                  <p:embed/>
                </p:oleObj>
              </mc:Choice>
              <mc:Fallback>
                <p:oleObj name="Equation" r:id="rId3" imgW="67284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437063"/>
                        <a:ext cx="1657350" cy="10318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6"/>
          <p:cNvGraphicFramePr>
            <a:graphicFrameLocks noChangeAspect="1"/>
          </p:cNvGraphicFramePr>
          <p:nvPr/>
        </p:nvGraphicFramePr>
        <p:xfrm>
          <a:off x="5195888" y="4079875"/>
          <a:ext cx="3576637" cy="2036763"/>
        </p:xfrm>
        <a:graphic>
          <a:graphicData uri="http://schemas.openxmlformats.org/presentationml/2006/ole">
            <mc:AlternateContent xmlns:mc="http://schemas.openxmlformats.org/markup-compatibility/2006">
              <mc:Choice xmlns:v="urn:schemas-microsoft-com:vml" Requires="v">
                <p:oleObj spid="_x0000_s43083" name="Equation" r:id="rId5" imgW="1917360" imgH="1091880" progId="Equation.DSMT4">
                  <p:embed/>
                </p:oleObj>
              </mc:Choice>
              <mc:Fallback>
                <p:oleObj name="Equation" r:id="rId5" imgW="1917360" imgH="1091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5888" y="4079875"/>
                        <a:ext cx="3576637" cy="20367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Text Box 7"/>
          <p:cNvSpPr txBox="1">
            <a:spLocks noChangeArrowheads="1"/>
          </p:cNvSpPr>
          <p:nvPr/>
        </p:nvSpPr>
        <p:spPr bwMode="auto">
          <a:xfrm>
            <a:off x="515938" y="6103938"/>
            <a:ext cx="4983162" cy="5191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b="1" smtClean="0">
                <a:solidFill>
                  <a:srgbClr val="000000"/>
                </a:solidFill>
              </a:rPr>
              <a:t>V: Pluslasit, taittokyky +2,0d</a:t>
            </a:r>
          </a:p>
        </p:txBody>
      </p:sp>
    </p:spTree>
    <p:extLst>
      <p:ext uri="{BB962C8B-B14F-4D97-AF65-F5344CB8AC3E}">
        <p14:creationId xmlns:p14="http://schemas.microsoft.com/office/powerpoint/2010/main" val="3471925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animBg="1"/>
      <p:bldP spid="2663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68313" y="188913"/>
            <a:ext cx="79057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rPr>
              <a:t>Henkilö  näkee tarkasti vain 1,2 m päähän, mutta</a:t>
            </a:r>
          </a:p>
          <a:p>
            <a:r>
              <a:rPr lang="fi-FI" sz="2800" smtClean="0">
                <a:solidFill>
                  <a:srgbClr val="000000"/>
                </a:solidFill>
              </a:rPr>
              <a:t>ei kauemmaksi. Millaiset lasit hän tarvitsee, jotta</a:t>
            </a:r>
          </a:p>
          <a:p>
            <a:r>
              <a:rPr lang="fi-FI" sz="2800" smtClean="0">
                <a:solidFill>
                  <a:srgbClr val="000000"/>
                </a:solidFill>
              </a:rPr>
              <a:t>näkisi tarkasti äärettömiin? (kaukolasit)</a:t>
            </a:r>
          </a:p>
        </p:txBody>
      </p:sp>
      <p:sp>
        <p:nvSpPr>
          <p:cNvPr id="27651" name="Text Box 3"/>
          <p:cNvSpPr txBox="1">
            <a:spLocks noChangeArrowheads="1"/>
          </p:cNvSpPr>
          <p:nvPr/>
        </p:nvSpPr>
        <p:spPr bwMode="auto">
          <a:xfrm>
            <a:off x="265113" y="1773238"/>
            <a:ext cx="8878887"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b="1" dirty="0" smtClean="0">
                <a:solidFill>
                  <a:srgbClr val="000000"/>
                </a:solidFill>
              </a:rPr>
              <a:t>Ratkaisu</a:t>
            </a:r>
            <a:r>
              <a:rPr lang="fi-FI" sz="2800" dirty="0" smtClean="0">
                <a:solidFill>
                  <a:srgbClr val="000000"/>
                </a:solidFill>
              </a:rPr>
              <a:t>: Ilman laseja silmälle ”äärettömän” kaukana</a:t>
            </a:r>
          </a:p>
          <a:p>
            <a:r>
              <a:rPr lang="fi-FI" sz="2800" dirty="0" smtClean="0">
                <a:solidFill>
                  <a:srgbClr val="000000"/>
                </a:solidFill>
              </a:rPr>
              <a:t>on 1,2 m, jolloin verkkokalvolle muodostuu tarkka</a:t>
            </a:r>
          </a:p>
          <a:p>
            <a:r>
              <a:rPr lang="fi-FI" sz="2800" dirty="0" smtClean="0">
                <a:solidFill>
                  <a:srgbClr val="000000"/>
                </a:solidFill>
              </a:rPr>
              <a:t>kuva. Lasien on siis tehtävä äärettömän kaukana</a:t>
            </a:r>
          </a:p>
          <a:p>
            <a:r>
              <a:rPr lang="fi-FI" sz="2800" dirty="0" smtClean="0">
                <a:solidFill>
                  <a:srgbClr val="000000"/>
                </a:solidFill>
              </a:rPr>
              <a:t>olevasta esineestä valekuva 1,2 m päähän. Tämä</a:t>
            </a:r>
          </a:p>
          <a:p>
            <a:r>
              <a:rPr lang="fi-FI" sz="2800" dirty="0" smtClean="0">
                <a:solidFill>
                  <a:srgbClr val="000000"/>
                </a:solidFill>
              </a:rPr>
              <a:t>valekuva on esineenä silmälle, joka tekee tarkan kuvan</a:t>
            </a:r>
          </a:p>
          <a:p>
            <a:r>
              <a:rPr lang="fi-FI" sz="2800" dirty="0" smtClean="0">
                <a:solidFill>
                  <a:srgbClr val="000000"/>
                </a:solidFill>
              </a:rPr>
              <a:t>verkkokalvolle.</a:t>
            </a:r>
          </a:p>
        </p:txBody>
      </p:sp>
      <p:sp>
        <p:nvSpPr>
          <p:cNvPr id="27652" name="Text Box 4"/>
          <p:cNvSpPr txBox="1">
            <a:spLocks noChangeArrowheads="1"/>
          </p:cNvSpPr>
          <p:nvPr/>
        </p:nvSpPr>
        <p:spPr bwMode="auto">
          <a:xfrm>
            <a:off x="539750" y="4581525"/>
            <a:ext cx="1797050" cy="1373188"/>
          </a:xfrm>
          <a:prstGeom prst="rect">
            <a:avLst/>
          </a:prstGeom>
          <a:solidFill>
            <a:srgbClr val="FFFF6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smtClean="0">
                <a:solidFill>
                  <a:srgbClr val="000000"/>
                </a:solidFill>
              </a:rPr>
              <a:t>a = </a:t>
            </a:r>
            <a:r>
              <a:rPr lang="fi-FI" sz="2800" smtClean="0">
                <a:solidFill>
                  <a:srgbClr val="000000"/>
                </a:solidFill>
                <a:cs typeface="Arial" charset="0"/>
              </a:rPr>
              <a:t>∞</a:t>
            </a:r>
          </a:p>
          <a:p>
            <a:r>
              <a:rPr lang="fi-FI" sz="2800" smtClean="0">
                <a:solidFill>
                  <a:srgbClr val="000000"/>
                </a:solidFill>
              </a:rPr>
              <a:t>b = -1,2 m</a:t>
            </a:r>
          </a:p>
          <a:p>
            <a:r>
              <a:rPr lang="fi-FI" sz="2800" smtClean="0">
                <a:solidFill>
                  <a:srgbClr val="000000"/>
                </a:solidFill>
              </a:rPr>
              <a:t>f = ?</a:t>
            </a:r>
          </a:p>
        </p:txBody>
      </p:sp>
      <p:graphicFrame>
        <p:nvGraphicFramePr>
          <p:cNvPr id="27653" name="Object 5"/>
          <p:cNvGraphicFramePr>
            <a:graphicFrameLocks noChangeAspect="1"/>
          </p:cNvGraphicFramePr>
          <p:nvPr/>
        </p:nvGraphicFramePr>
        <p:xfrm>
          <a:off x="3276600" y="4437063"/>
          <a:ext cx="1657350" cy="1031875"/>
        </p:xfrm>
        <a:graphic>
          <a:graphicData uri="http://schemas.openxmlformats.org/presentationml/2006/ole">
            <mc:AlternateContent xmlns:mc="http://schemas.openxmlformats.org/markup-compatibility/2006">
              <mc:Choice xmlns:v="urn:schemas-microsoft-com:vml" Requires="v">
                <p:oleObj spid="_x0000_s44106" name="Equation" r:id="rId3" imgW="672840" imgH="419040" progId="Equation.DSMT4">
                  <p:embed/>
                </p:oleObj>
              </mc:Choice>
              <mc:Fallback>
                <p:oleObj name="Equation" r:id="rId3" imgW="67284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437063"/>
                        <a:ext cx="1657350" cy="10318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5580063" y="4292600"/>
          <a:ext cx="2959100" cy="1611313"/>
        </p:xfrm>
        <a:graphic>
          <a:graphicData uri="http://schemas.openxmlformats.org/presentationml/2006/ole">
            <mc:AlternateContent xmlns:mc="http://schemas.openxmlformats.org/markup-compatibility/2006">
              <mc:Choice xmlns:v="urn:schemas-microsoft-com:vml" Requires="v">
                <p:oleObj spid="_x0000_s44107" name="Equation" r:id="rId5" imgW="1587240" imgH="863280" progId="Equation.DSMT4">
                  <p:embed/>
                </p:oleObj>
              </mc:Choice>
              <mc:Fallback>
                <p:oleObj name="Equation" r:id="rId5" imgW="1587240" imgH="863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4292600"/>
                        <a:ext cx="2959100" cy="1611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5" name="Text Box 7"/>
          <p:cNvSpPr txBox="1">
            <a:spLocks noChangeArrowheads="1"/>
          </p:cNvSpPr>
          <p:nvPr/>
        </p:nvSpPr>
        <p:spPr bwMode="auto">
          <a:xfrm>
            <a:off x="1258888" y="6165850"/>
            <a:ext cx="5567362" cy="5191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800" b="1" smtClean="0">
                <a:solidFill>
                  <a:srgbClr val="000000"/>
                </a:solidFill>
              </a:rPr>
              <a:t>V: Miinuslasit, taittokyky -0,83 d</a:t>
            </a:r>
          </a:p>
        </p:txBody>
      </p:sp>
    </p:spTree>
    <p:extLst>
      <p:ext uri="{BB962C8B-B14F-4D97-AF65-F5344CB8AC3E}">
        <p14:creationId xmlns:p14="http://schemas.microsoft.com/office/powerpoint/2010/main" val="1082796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animBg="1"/>
      <p:bldP spid="2765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fi-FI"/>
              <a:t>Sähkömagneettinen säteily</a:t>
            </a:r>
          </a:p>
        </p:txBody>
      </p:sp>
      <p:sp>
        <p:nvSpPr>
          <p:cNvPr id="9219" name="Rectangle 3"/>
          <p:cNvSpPr>
            <a:spLocks noGrp="1" noChangeArrowheads="1"/>
          </p:cNvSpPr>
          <p:nvPr>
            <p:ph type="body" sz="half" idx="1"/>
          </p:nvPr>
        </p:nvSpPr>
        <p:spPr>
          <a:xfrm>
            <a:off x="457200" y="1828800"/>
            <a:ext cx="7643813" cy="4302125"/>
          </a:xfrm>
        </p:spPr>
        <p:txBody>
          <a:bodyPr/>
          <a:lstStyle/>
          <a:p>
            <a:r>
              <a:rPr lang="fi-FI" sz="2800" dirty="0"/>
              <a:t>Aaltoliikettä</a:t>
            </a:r>
          </a:p>
          <a:p>
            <a:r>
              <a:rPr lang="fi-FI" sz="2800" dirty="0"/>
              <a:t>Kun aallonpituus pienenee, säteilyn taajuus ja energia kasvavat.</a:t>
            </a:r>
          </a:p>
          <a:p>
            <a:endParaRPr lang="fi-FI" sz="2800" dirty="0"/>
          </a:p>
          <a:p>
            <a:endParaRPr lang="fi-FI" sz="2800" dirty="0"/>
          </a:p>
          <a:p>
            <a:endParaRPr lang="fi-FI" sz="2800" dirty="0"/>
          </a:p>
          <a:p>
            <a:endParaRPr lang="fi-FI" sz="2800" dirty="0"/>
          </a:p>
        </p:txBody>
      </p:sp>
      <p:sp>
        <p:nvSpPr>
          <p:cNvPr id="9221" name="Line 5"/>
          <p:cNvSpPr>
            <a:spLocks noChangeShapeType="1"/>
          </p:cNvSpPr>
          <p:nvPr/>
        </p:nvSpPr>
        <p:spPr bwMode="auto">
          <a:xfrm>
            <a:off x="4356100" y="3068638"/>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mtClean="0">
              <a:solidFill>
                <a:srgbClr val="000000"/>
              </a:solidFill>
              <a:latin typeface="Times New Roman" pitchFamily="18" charset="0"/>
            </a:endParaRPr>
          </a:p>
        </p:txBody>
      </p:sp>
      <p:sp>
        <p:nvSpPr>
          <p:cNvPr id="9222" name="Text Box 6"/>
          <p:cNvSpPr txBox="1">
            <a:spLocks noChangeArrowheads="1"/>
          </p:cNvSpPr>
          <p:nvPr/>
        </p:nvSpPr>
        <p:spPr bwMode="auto">
          <a:xfrm>
            <a:off x="4643438" y="3357563"/>
            <a:ext cx="2519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smtClean="0">
                <a:solidFill>
                  <a:srgbClr val="000000"/>
                </a:solidFill>
                <a:latin typeface="Times New Roman" pitchFamily="18" charset="0"/>
              </a:rPr>
              <a:t>c = valon nopeus tyhjiössä = 3,0 </a:t>
            </a:r>
            <a:r>
              <a:rPr lang="en-US" smtClean="0">
                <a:solidFill>
                  <a:srgbClr val="000000"/>
                </a:solidFill>
                <a:latin typeface="Times New Roman" pitchFamily="18" charset="0"/>
                <a:cs typeface="Times New Roman" pitchFamily="18" charset="0"/>
              </a:rPr>
              <a:t>· 10</a:t>
            </a:r>
            <a:r>
              <a:rPr lang="en-US" baseline="30000" smtClean="0">
                <a:solidFill>
                  <a:srgbClr val="000000"/>
                </a:solidFill>
                <a:latin typeface="Times New Roman" pitchFamily="18" charset="0"/>
                <a:cs typeface="Times New Roman" pitchFamily="18" charset="0"/>
              </a:rPr>
              <a:t>8</a:t>
            </a:r>
            <a:r>
              <a:rPr lang="en-US" smtClean="0">
                <a:solidFill>
                  <a:srgbClr val="000000"/>
                </a:solidFill>
                <a:latin typeface="Times New Roman" pitchFamily="18" charset="0"/>
                <a:cs typeface="Times New Roman" pitchFamily="18" charset="0"/>
              </a:rPr>
              <a:t> m/s</a:t>
            </a:r>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365625"/>
            <a:ext cx="20955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508500"/>
            <a:ext cx="19907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kti 1"/>
          <p:cNvGraphicFramePr>
            <a:graphicFrameLocks noChangeAspect="1"/>
          </p:cNvGraphicFramePr>
          <p:nvPr>
            <p:extLst>
              <p:ext uri="{D42A27DB-BD31-4B8C-83A1-F6EECF244321}">
                <p14:modId xmlns:p14="http://schemas.microsoft.com/office/powerpoint/2010/main" val="711764920"/>
              </p:ext>
            </p:extLst>
          </p:nvPr>
        </p:nvGraphicFramePr>
        <p:xfrm>
          <a:off x="1259632" y="3339345"/>
          <a:ext cx="2555827" cy="659568"/>
        </p:xfrm>
        <a:graphic>
          <a:graphicData uri="http://schemas.openxmlformats.org/presentationml/2006/ole">
            <mc:AlternateContent xmlns:mc="http://schemas.openxmlformats.org/markup-compatibility/2006">
              <mc:Choice xmlns:v="urn:schemas-microsoft-com:vml" Requires="v">
                <p:oleObj spid="_x0000_s33835" name="Kaava" r:id="rId5" imgW="787320" imgH="203040" progId="Equation.3">
                  <p:embed/>
                </p:oleObj>
              </mc:Choice>
              <mc:Fallback>
                <p:oleObj name="Kaava" r:id="rId5" imgW="787320" imgH="203040" progId="Equation.3">
                  <p:embed/>
                  <p:pic>
                    <p:nvPicPr>
                      <p:cNvPr id="0" name=""/>
                      <p:cNvPicPr/>
                      <p:nvPr/>
                    </p:nvPicPr>
                    <p:blipFill>
                      <a:blip r:embed="rId6"/>
                      <a:stretch>
                        <a:fillRect/>
                      </a:stretch>
                    </p:blipFill>
                    <p:spPr>
                      <a:xfrm>
                        <a:off x="1259632" y="3339345"/>
                        <a:ext cx="2555827" cy="659568"/>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577287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000" dirty="0" smtClean="0">
                <a:latin typeface="Calibri" pitchFamily="34" charset="0"/>
              </a:rPr>
              <a:t>Pallopeilien muodostama kuva</a:t>
            </a:r>
            <a:endParaRPr lang="fi-FI" sz="4000" dirty="0">
              <a:latin typeface="Calibri" pitchFamily="34" charset="0"/>
            </a:endParaRPr>
          </a:p>
        </p:txBody>
      </p:sp>
      <p:sp>
        <p:nvSpPr>
          <p:cNvPr id="3" name="Tekstiruutu 2"/>
          <p:cNvSpPr txBox="1"/>
          <p:nvPr/>
        </p:nvSpPr>
        <p:spPr>
          <a:xfrm>
            <a:off x="899592" y="2348880"/>
            <a:ext cx="6638484" cy="1384995"/>
          </a:xfrm>
          <a:prstGeom prst="rect">
            <a:avLst/>
          </a:prstGeom>
          <a:noFill/>
        </p:spPr>
        <p:txBody>
          <a:bodyPr wrap="none" rtlCol="0">
            <a:spAutoFit/>
          </a:bodyPr>
          <a:lstStyle/>
          <a:p>
            <a:r>
              <a:rPr lang="fi-FI" sz="2800" b="1" dirty="0" smtClean="0">
                <a:latin typeface="Calibri" pitchFamily="34" charset="0"/>
              </a:rPr>
              <a:t>Todellinen</a:t>
            </a:r>
            <a:r>
              <a:rPr lang="fi-FI" sz="2800" dirty="0" smtClean="0">
                <a:latin typeface="Calibri" pitchFamily="34" charset="0"/>
              </a:rPr>
              <a:t> kuva: valonsäteet </a:t>
            </a:r>
            <a:r>
              <a:rPr lang="fi-FI" sz="2800" b="1" dirty="0" smtClean="0">
                <a:latin typeface="Calibri" pitchFamily="34" charset="0"/>
              </a:rPr>
              <a:t>leikkaavat</a:t>
            </a:r>
            <a:r>
              <a:rPr lang="fi-FI" sz="2800" dirty="0" smtClean="0">
                <a:latin typeface="Calibri" pitchFamily="34" charset="0"/>
              </a:rPr>
              <a:t>,</a:t>
            </a:r>
            <a:br>
              <a:rPr lang="fi-FI" sz="2800" dirty="0" smtClean="0">
                <a:latin typeface="Calibri" pitchFamily="34" charset="0"/>
              </a:rPr>
            </a:br>
            <a:r>
              <a:rPr lang="fi-FI" sz="2800" dirty="0" smtClean="0">
                <a:latin typeface="Calibri" pitchFamily="34" charset="0"/>
              </a:rPr>
              <a:t>                               kuva saadaan varjostimelle</a:t>
            </a:r>
            <a:br>
              <a:rPr lang="fi-FI" sz="2800" dirty="0" smtClean="0">
                <a:latin typeface="Calibri" pitchFamily="34" charset="0"/>
              </a:rPr>
            </a:br>
            <a:r>
              <a:rPr lang="fi-FI" sz="2800" dirty="0" smtClean="0">
                <a:latin typeface="Calibri" pitchFamily="34" charset="0"/>
              </a:rPr>
              <a:t>		         valo tulee kuvan kohdalle</a:t>
            </a:r>
            <a:endParaRPr lang="fi-FI" sz="2800" b="1" dirty="0">
              <a:latin typeface="Calibri" pitchFamily="34" charset="0"/>
            </a:endParaRPr>
          </a:p>
        </p:txBody>
      </p:sp>
      <p:sp>
        <p:nvSpPr>
          <p:cNvPr id="4" name="Tekstiruutu 3"/>
          <p:cNvSpPr txBox="1"/>
          <p:nvPr/>
        </p:nvSpPr>
        <p:spPr>
          <a:xfrm>
            <a:off x="1043608" y="3789040"/>
            <a:ext cx="7650364" cy="1384995"/>
          </a:xfrm>
          <a:prstGeom prst="rect">
            <a:avLst/>
          </a:prstGeom>
          <a:noFill/>
        </p:spPr>
        <p:txBody>
          <a:bodyPr wrap="none" rtlCol="0">
            <a:spAutoFit/>
          </a:bodyPr>
          <a:lstStyle/>
          <a:p>
            <a:r>
              <a:rPr lang="fi-FI" sz="2800" b="1" dirty="0" smtClean="0">
                <a:latin typeface="Calibri" pitchFamily="34" charset="0"/>
              </a:rPr>
              <a:t>Valekuva</a:t>
            </a:r>
            <a:r>
              <a:rPr lang="fi-FI" sz="2800" dirty="0" smtClean="0">
                <a:latin typeface="Calibri" pitchFamily="34" charset="0"/>
              </a:rPr>
              <a:t>: valonsäteiden </a:t>
            </a:r>
            <a:r>
              <a:rPr lang="fi-FI" sz="2800" b="1" dirty="0" smtClean="0">
                <a:latin typeface="Calibri" pitchFamily="34" charset="0"/>
              </a:rPr>
              <a:t>jatke</a:t>
            </a:r>
            <a:r>
              <a:rPr lang="fi-FI" sz="2800" dirty="0" smtClean="0">
                <a:latin typeface="Calibri" pitchFamily="34" charset="0"/>
              </a:rPr>
              <a:t> tai </a:t>
            </a:r>
            <a:r>
              <a:rPr lang="fi-FI" sz="2800" b="1" dirty="0" smtClean="0">
                <a:latin typeface="Calibri" pitchFamily="34" charset="0"/>
              </a:rPr>
              <a:t>jatkeet</a:t>
            </a:r>
            <a:r>
              <a:rPr lang="fi-FI" sz="2800" dirty="0" smtClean="0">
                <a:latin typeface="Calibri" pitchFamily="34" charset="0"/>
              </a:rPr>
              <a:t> leikkaavat</a:t>
            </a:r>
            <a:br>
              <a:rPr lang="fi-FI" sz="2800" dirty="0" smtClean="0">
                <a:latin typeface="Calibri" pitchFamily="34" charset="0"/>
              </a:rPr>
            </a:br>
            <a:r>
              <a:rPr lang="fi-FI" sz="2800" dirty="0" smtClean="0">
                <a:latin typeface="Calibri" pitchFamily="34" charset="0"/>
              </a:rPr>
              <a:t>                   todellinen valo ei tule kuvan kohdalle</a:t>
            </a:r>
          </a:p>
          <a:p>
            <a:r>
              <a:rPr lang="fi-FI" sz="2800" dirty="0">
                <a:latin typeface="Calibri" pitchFamily="34" charset="0"/>
              </a:rPr>
              <a:t> </a:t>
            </a:r>
            <a:r>
              <a:rPr lang="fi-FI" sz="2800" dirty="0" smtClean="0">
                <a:latin typeface="Calibri" pitchFamily="34" charset="0"/>
              </a:rPr>
              <a:t>                   kuvaa ei saada varjostimelle</a:t>
            </a:r>
            <a:endParaRPr lang="fi-FI" sz="2800" dirty="0">
              <a:latin typeface="Calibri" pitchFamily="34" charset="0"/>
            </a:endParaRPr>
          </a:p>
        </p:txBody>
      </p:sp>
      <p:sp>
        <p:nvSpPr>
          <p:cNvPr id="5" name="Tekstiruutu 4"/>
          <p:cNvSpPr txBox="1"/>
          <p:nvPr/>
        </p:nvSpPr>
        <p:spPr>
          <a:xfrm>
            <a:off x="1043608" y="1700808"/>
            <a:ext cx="5049459" cy="461665"/>
          </a:xfrm>
          <a:prstGeom prst="rect">
            <a:avLst/>
          </a:prstGeom>
          <a:noFill/>
        </p:spPr>
        <p:txBody>
          <a:bodyPr wrap="none" rtlCol="0">
            <a:spAutoFit/>
          </a:bodyPr>
          <a:lstStyle/>
          <a:p>
            <a:r>
              <a:rPr lang="fi-FI" sz="2400" b="1" dirty="0" smtClean="0">
                <a:latin typeface="Calibri" pitchFamily="34" charset="0"/>
              </a:rPr>
              <a:t>Piirrossopimus</a:t>
            </a:r>
            <a:r>
              <a:rPr lang="fi-FI" sz="2400" dirty="0" smtClean="0">
                <a:latin typeface="Calibri" pitchFamily="34" charset="0"/>
              </a:rPr>
              <a:t>: Valo tulee vasemmalta</a:t>
            </a:r>
            <a:endParaRPr lang="fi-FI" sz="2400" dirty="0">
              <a:latin typeface="Calibri" pitchFamily="34" charset="0"/>
            </a:endParaRPr>
          </a:p>
        </p:txBody>
      </p:sp>
      <p:sp>
        <p:nvSpPr>
          <p:cNvPr id="6" name="Tekstiruutu 5"/>
          <p:cNvSpPr txBox="1"/>
          <p:nvPr/>
        </p:nvSpPr>
        <p:spPr>
          <a:xfrm>
            <a:off x="1063055" y="5249147"/>
            <a:ext cx="5976664" cy="1200329"/>
          </a:xfrm>
          <a:prstGeom prst="rect">
            <a:avLst/>
          </a:prstGeom>
          <a:noFill/>
        </p:spPr>
        <p:txBody>
          <a:bodyPr wrap="square" rtlCol="0">
            <a:spAutoFit/>
          </a:bodyPr>
          <a:lstStyle/>
          <a:p>
            <a:r>
              <a:rPr lang="fi-FI" sz="2400" b="1" dirty="0" smtClean="0">
                <a:latin typeface="Calibri" pitchFamily="34" charset="0"/>
              </a:rPr>
              <a:t>Polttopiste</a:t>
            </a:r>
            <a:r>
              <a:rPr lang="fi-FI" sz="2400" dirty="0" smtClean="0">
                <a:latin typeface="Calibri" pitchFamily="34" charset="0"/>
              </a:rPr>
              <a:t> F on aina pelin keskipisteen ja</a:t>
            </a:r>
            <a:br>
              <a:rPr lang="fi-FI" sz="2400" dirty="0" smtClean="0">
                <a:latin typeface="Calibri" pitchFamily="34" charset="0"/>
              </a:rPr>
            </a:br>
            <a:r>
              <a:rPr lang="fi-FI" sz="2400" dirty="0" smtClean="0">
                <a:latin typeface="Calibri" pitchFamily="34" charset="0"/>
              </a:rPr>
              <a:t>peilin </a:t>
            </a:r>
            <a:r>
              <a:rPr lang="fi-FI" sz="2400" b="1" dirty="0" smtClean="0">
                <a:latin typeface="Calibri" pitchFamily="34" charset="0"/>
              </a:rPr>
              <a:t>kaarevuuskeskipisteen</a:t>
            </a:r>
            <a:r>
              <a:rPr lang="fi-FI" sz="2400" dirty="0" smtClean="0">
                <a:latin typeface="Calibri" pitchFamily="34" charset="0"/>
              </a:rPr>
              <a:t> O </a:t>
            </a:r>
            <a:r>
              <a:rPr lang="fi-FI" sz="2400" b="1" dirty="0" smtClean="0">
                <a:latin typeface="Calibri" pitchFamily="34" charset="0"/>
              </a:rPr>
              <a:t>puolivälissä</a:t>
            </a:r>
            <a:r>
              <a:rPr lang="fi-FI" sz="2400" dirty="0" smtClean="0">
                <a:latin typeface="Calibri" pitchFamily="34" charset="0"/>
              </a:rPr>
              <a:t>.</a:t>
            </a:r>
            <a:br>
              <a:rPr lang="fi-FI" sz="2400" dirty="0" smtClean="0">
                <a:latin typeface="Calibri" pitchFamily="34" charset="0"/>
              </a:rPr>
            </a:br>
            <a:r>
              <a:rPr lang="fi-FI" sz="2400" dirty="0" smtClean="0">
                <a:latin typeface="Calibri" pitchFamily="34" charset="0"/>
              </a:rPr>
              <a:t>Polttoväli f = r/2</a:t>
            </a:r>
            <a:endParaRPr lang="fi-FI" sz="2400" b="1" dirty="0">
              <a:latin typeface="Calibri" pitchFamily="34" charset="0"/>
            </a:endParaRPr>
          </a:p>
        </p:txBody>
      </p:sp>
    </p:spTree>
    <p:extLst>
      <p:ext uri="{BB962C8B-B14F-4D97-AF65-F5344CB8AC3E}">
        <p14:creationId xmlns:p14="http://schemas.microsoft.com/office/powerpoint/2010/main" val="26633417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b="1" dirty="0">
                <a:solidFill>
                  <a:srgbClr val="000000"/>
                </a:solidFill>
                <a:latin typeface="Calibri" pitchFamily="34" charset="0"/>
                <a:cs typeface="Calibri" pitchFamily="34" charset="0"/>
              </a:rPr>
              <a:t>Kovera pallopeili</a:t>
            </a:r>
            <a:r>
              <a:rPr lang="fi-FI" sz="3200" dirty="0">
                <a:solidFill>
                  <a:srgbClr val="000000"/>
                </a:solidFill>
                <a:latin typeface="Calibri" pitchFamily="34" charset="0"/>
                <a:cs typeface="Calibri" pitchFamily="34" charset="0"/>
              </a:rPr>
              <a:t>: esine kaukana</a:t>
            </a:r>
            <a:endParaRPr lang="fi-FI" dirty="0"/>
          </a:p>
        </p:txBody>
      </p:sp>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5716344" cy="456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iruutu 2"/>
          <p:cNvSpPr txBox="1"/>
          <p:nvPr/>
        </p:nvSpPr>
        <p:spPr>
          <a:xfrm>
            <a:off x="4109095" y="4337774"/>
            <a:ext cx="325730" cy="369332"/>
          </a:xfrm>
          <a:prstGeom prst="rect">
            <a:avLst/>
          </a:prstGeom>
          <a:noFill/>
        </p:spPr>
        <p:txBody>
          <a:bodyPr wrap="none" rtlCol="0">
            <a:spAutoFit/>
          </a:bodyPr>
          <a:lstStyle/>
          <a:p>
            <a:r>
              <a:rPr lang="fi-FI" dirty="0" smtClean="0"/>
              <a:t>F</a:t>
            </a:r>
            <a:endParaRPr lang="fi-FI" dirty="0"/>
          </a:p>
        </p:txBody>
      </p:sp>
      <p:cxnSp>
        <p:nvCxnSpPr>
          <p:cNvPr id="5" name="Suora nuoliyhdysviiva 4"/>
          <p:cNvCxnSpPr/>
          <p:nvPr/>
        </p:nvCxnSpPr>
        <p:spPr>
          <a:xfrm>
            <a:off x="1547664" y="2708920"/>
            <a:ext cx="31683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1619672" y="2276872"/>
            <a:ext cx="312906" cy="369332"/>
          </a:xfrm>
          <a:prstGeom prst="rect">
            <a:avLst/>
          </a:prstGeom>
          <a:noFill/>
        </p:spPr>
        <p:txBody>
          <a:bodyPr wrap="none" rtlCol="0">
            <a:spAutoFit/>
          </a:bodyPr>
          <a:lstStyle/>
          <a:p>
            <a:r>
              <a:rPr lang="fi-FI" dirty="0" smtClean="0"/>
              <a:t>1</a:t>
            </a:r>
            <a:endParaRPr lang="fi-FI" dirty="0"/>
          </a:p>
        </p:txBody>
      </p:sp>
      <p:sp>
        <p:nvSpPr>
          <p:cNvPr id="7" name="Tekstiruutu 6"/>
          <p:cNvSpPr txBox="1"/>
          <p:nvPr/>
        </p:nvSpPr>
        <p:spPr>
          <a:xfrm>
            <a:off x="5292080" y="1029851"/>
            <a:ext cx="3416384" cy="830997"/>
          </a:xfrm>
          <a:prstGeom prst="rect">
            <a:avLst/>
          </a:prstGeom>
          <a:noFill/>
        </p:spPr>
        <p:txBody>
          <a:bodyPr wrap="none" rtlCol="0">
            <a:spAutoFit/>
          </a:bodyPr>
          <a:lstStyle/>
          <a:p>
            <a:r>
              <a:rPr lang="fi-FI" sz="2400" dirty="0" smtClean="0">
                <a:latin typeface="Calibri" pitchFamily="34" charset="0"/>
              </a:rPr>
              <a:t>1 = pääakselin suuntainen</a:t>
            </a:r>
            <a:br>
              <a:rPr lang="fi-FI" sz="2400" dirty="0" smtClean="0">
                <a:latin typeface="Calibri" pitchFamily="34" charset="0"/>
              </a:rPr>
            </a:br>
            <a:r>
              <a:rPr lang="fi-FI" sz="2400" dirty="0" smtClean="0">
                <a:latin typeface="Calibri" pitchFamily="34" charset="0"/>
              </a:rPr>
              <a:t>      polttopisteen F kautta</a:t>
            </a:r>
            <a:endParaRPr lang="fi-FI" sz="2400" dirty="0">
              <a:latin typeface="Calibri" pitchFamily="34" charset="0"/>
            </a:endParaRPr>
          </a:p>
        </p:txBody>
      </p:sp>
      <p:cxnSp>
        <p:nvCxnSpPr>
          <p:cNvPr id="9" name="Suora nuoliyhdysviiva 8"/>
          <p:cNvCxnSpPr/>
          <p:nvPr/>
        </p:nvCxnSpPr>
        <p:spPr>
          <a:xfrm flipH="1">
            <a:off x="3563888" y="2708920"/>
            <a:ext cx="1152128" cy="31683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kstiruutu 9"/>
          <p:cNvSpPr txBox="1"/>
          <p:nvPr/>
        </p:nvSpPr>
        <p:spPr>
          <a:xfrm>
            <a:off x="5313387" y="2348879"/>
            <a:ext cx="3785973" cy="830997"/>
          </a:xfrm>
          <a:prstGeom prst="rect">
            <a:avLst/>
          </a:prstGeom>
          <a:noFill/>
        </p:spPr>
        <p:txBody>
          <a:bodyPr wrap="none" rtlCol="0">
            <a:spAutoFit/>
          </a:bodyPr>
          <a:lstStyle/>
          <a:p>
            <a:r>
              <a:rPr lang="fi-FI" sz="2400" dirty="0" smtClean="0">
                <a:latin typeface="Calibri" pitchFamily="34" charset="0"/>
              </a:rPr>
              <a:t>2=kaarevuuskeskipisteen O</a:t>
            </a:r>
            <a:br>
              <a:rPr lang="fi-FI" sz="2400" dirty="0" smtClean="0">
                <a:latin typeface="Calibri" pitchFamily="34" charset="0"/>
              </a:rPr>
            </a:br>
            <a:r>
              <a:rPr lang="fi-FI" sz="2400" dirty="0" smtClean="0">
                <a:latin typeface="Calibri" pitchFamily="34" charset="0"/>
              </a:rPr>
              <a:t>    kautta samaa tietä takaisin</a:t>
            </a:r>
            <a:endParaRPr lang="fi-FI" sz="2400" dirty="0">
              <a:latin typeface="Calibri" pitchFamily="34" charset="0"/>
            </a:endParaRPr>
          </a:p>
        </p:txBody>
      </p:sp>
      <p:cxnSp>
        <p:nvCxnSpPr>
          <p:cNvPr id="12" name="Suora nuoliyhdysviiva 11"/>
          <p:cNvCxnSpPr/>
          <p:nvPr/>
        </p:nvCxnSpPr>
        <p:spPr>
          <a:xfrm>
            <a:off x="1547664" y="2708920"/>
            <a:ext cx="3312368" cy="309634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Suora yhdysviiva 14"/>
          <p:cNvCxnSpPr/>
          <p:nvPr/>
        </p:nvCxnSpPr>
        <p:spPr>
          <a:xfrm>
            <a:off x="3131840" y="4293096"/>
            <a:ext cx="0" cy="22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uora yhdysviiva 17"/>
          <p:cNvCxnSpPr/>
          <p:nvPr/>
        </p:nvCxnSpPr>
        <p:spPr>
          <a:xfrm flipV="1">
            <a:off x="3131840" y="4221088"/>
            <a:ext cx="0" cy="1166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uora nuoliyhdysviiva 21"/>
          <p:cNvCxnSpPr/>
          <p:nvPr/>
        </p:nvCxnSpPr>
        <p:spPr>
          <a:xfrm flipH="1" flipV="1">
            <a:off x="1115616" y="2276872"/>
            <a:ext cx="3744416" cy="352839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3" name="Tekstiruutu 22"/>
          <p:cNvSpPr txBox="1"/>
          <p:nvPr/>
        </p:nvSpPr>
        <p:spPr>
          <a:xfrm>
            <a:off x="971600" y="6165304"/>
            <a:ext cx="7476599" cy="461665"/>
          </a:xfrm>
          <a:prstGeom prst="rect">
            <a:avLst/>
          </a:prstGeom>
          <a:noFill/>
        </p:spPr>
        <p:txBody>
          <a:bodyPr wrap="none" rtlCol="0">
            <a:spAutoFit/>
          </a:bodyPr>
          <a:lstStyle/>
          <a:p>
            <a:r>
              <a:rPr lang="fi-FI" sz="2400" dirty="0" smtClean="0">
                <a:latin typeface="Calibri" pitchFamily="34" charset="0"/>
              </a:rPr>
              <a:t>Todellinen, nurinpäin, pienennetty kuva (säteet leikkaavat)</a:t>
            </a:r>
            <a:endParaRPr lang="fi-FI" sz="2400" dirty="0">
              <a:latin typeface="Calibri" pitchFamily="34" charset="0"/>
            </a:endParaRPr>
          </a:p>
        </p:txBody>
      </p:sp>
      <p:sp>
        <p:nvSpPr>
          <p:cNvPr id="24" name="Tekstiruutu 23"/>
          <p:cNvSpPr txBox="1"/>
          <p:nvPr/>
        </p:nvSpPr>
        <p:spPr>
          <a:xfrm>
            <a:off x="2944215" y="4218409"/>
            <a:ext cx="388248" cy="461665"/>
          </a:xfrm>
          <a:prstGeom prst="rect">
            <a:avLst/>
          </a:prstGeom>
          <a:noFill/>
        </p:spPr>
        <p:txBody>
          <a:bodyPr wrap="none" rtlCol="0">
            <a:spAutoFit/>
          </a:bodyPr>
          <a:lstStyle/>
          <a:p>
            <a:r>
              <a:rPr lang="fi-FI" sz="2400" dirty="0" smtClean="0">
                <a:latin typeface="Calibri" pitchFamily="34" charset="0"/>
              </a:rPr>
              <a:t>O</a:t>
            </a:r>
            <a:endParaRPr lang="fi-FI" sz="2400" dirty="0">
              <a:latin typeface="Calibri" pitchFamily="34" charset="0"/>
            </a:endParaRPr>
          </a:p>
        </p:txBody>
      </p:sp>
      <p:sp>
        <p:nvSpPr>
          <p:cNvPr id="25" name="Tekstiruutu 24"/>
          <p:cNvSpPr txBox="1"/>
          <p:nvPr/>
        </p:nvSpPr>
        <p:spPr>
          <a:xfrm>
            <a:off x="1115616" y="1484784"/>
            <a:ext cx="841897" cy="461665"/>
          </a:xfrm>
          <a:prstGeom prst="rect">
            <a:avLst/>
          </a:prstGeom>
          <a:noFill/>
        </p:spPr>
        <p:txBody>
          <a:bodyPr wrap="none" rtlCol="0">
            <a:spAutoFit/>
          </a:bodyPr>
          <a:lstStyle/>
          <a:p>
            <a:r>
              <a:rPr lang="fi-FI" sz="2400" dirty="0" smtClean="0">
                <a:latin typeface="Calibri" pitchFamily="34" charset="0"/>
              </a:rPr>
              <a:t>Esine</a:t>
            </a:r>
            <a:endParaRPr lang="fi-FI" sz="2400" dirty="0">
              <a:latin typeface="Calibri" pitchFamily="34" charset="0"/>
            </a:endParaRPr>
          </a:p>
        </p:txBody>
      </p:sp>
      <p:sp>
        <p:nvSpPr>
          <p:cNvPr id="26" name="Tekstiruutu 25"/>
          <p:cNvSpPr txBox="1"/>
          <p:nvPr/>
        </p:nvSpPr>
        <p:spPr>
          <a:xfrm>
            <a:off x="6424364" y="4073432"/>
            <a:ext cx="1330942" cy="461665"/>
          </a:xfrm>
          <a:prstGeom prst="rect">
            <a:avLst/>
          </a:prstGeom>
          <a:noFill/>
        </p:spPr>
        <p:txBody>
          <a:bodyPr wrap="none" rtlCol="0">
            <a:spAutoFit/>
          </a:bodyPr>
          <a:lstStyle/>
          <a:p>
            <a:r>
              <a:rPr lang="fi-FI" sz="2400" dirty="0" smtClean="0">
                <a:latin typeface="Calibri" pitchFamily="34" charset="0"/>
              </a:rPr>
              <a:t>Pääakseli</a:t>
            </a:r>
            <a:endParaRPr lang="fi-FI" sz="2400" dirty="0">
              <a:latin typeface="Calibri" pitchFamily="34" charset="0"/>
            </a:endParaRPr>
          </a:p>
        </p:txBody>
      </p:sp>
    </p:spTree>
    <p:extLst>
      <p:ext uri="{BB962C8B-B14F-4D97-AF65-F5344CB8AC3E}">
        <p14:creationId xmlns:p14="http://schemas.microsoft.com/office/powerpoint/2010/main" val="70887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2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aari 1"/>
          <p:cNvSpPr/>
          <p:nvPr/>
        </p:nvSpPr>
        <p:spPr bwMode="auto">
          <a:xfrm rot="2713439">
            <a:off x="863528" y="1245574"/>
            <a:ext cx="4396213" cy="4366848"/>
          </a:xfrm>
          <a:prstGeom prst="arc">
            <a:avLst/>
          </a:prstGeom>
          <a:noFill/>
          <a:ln w="3810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fi-FI" sz="2800" b="0" i="0" u="none" strike="noStrike" cap="none" normalizeH="0" baseline="0" smtClean="0">
              <a:ln>
                <a:noFill/>
              </a:ln>
              <a:solidFill>
                <a:srgbClr val="000000"/>
              </a:solidFill>
              <a:effectLst/>
              <a:latin typeface="Times New Roman" pitchFamily="18" charset="0"/>
            </a:endParaRPr>
          </a:p>
        </p:txBody>
      </p:sp>
      <p:cxnSp>
        <p:nvCxnSpPr>
          <p:cNvPr id="4" name="Suora yhdysviiva 3"/>
          <p:cNvCxnSpPr/>
          <p:nvPr/>
        </p:nvCxnSpPr>
        <p:spPr bwMode="auto">
          <a:xfrm>
            <a:off x="539552" y="3428998"/>
            <a:ext cx="7632848" cy="0"/>
          </a:xfrm>
          <a:prstGeom prst="line">
            <a:avLst/>
          </a:prstGeom>
          <a:noFill/>
          <a:ln w="28575" cap="flat" cmpd="sng" algn="ctr">
            <a:solidFill>
              <a:schemeClr val="tx1"/>
            </a:solidFill>
            <a:prstDash val="solid"/>
            <a:round/>
            <a:headEnd type="none" w="med" len="med"/>
            <a:tailEnd type="none" w="med" len="med"/>
          </a:ln>
          <a:effectLst/>
        </p:spPr>
      </p:cxnSp>
      <p:cxnSp>
        <p:nvCxnSpPr>
          <p:cNvPr id="6" name="Suora yhdysviiva 5"/>
          <p:cNvCxnSpPr/>
          <p:nvPr/>
        </p:nvCxnSpPr>
        <p:spPr bwMode="auto">
          <a:xfrm>
            <a:off x="3851920" y="3356992"/>
            <a:ext cx="0" cy="216024"/>
          </a:xfrm>
          <a:prstGeom prst="line">
            <a:avLst/>
          </a:prstGeom>
          <a:noFill/>
          <a:ln w="28575" cap="flat" cmpd="sng" algn="ctr">
            <a:solidFill>
              <a:schemeClr val="tx1"/>
            </a:solidFill>
            <a:prstDash val="solid"/>
            <a:round/>
            <a:headEnd type="none" w="med" len="med"/>
            <a:tailEnd type="none" w="med" len="med"/>
          </a:ln>
          <a:effectLst/>
        </p:spPr>
      </p:cxnSp>
      <p:sp>
        <p:nvSpPr>
          <p:cNvPr id="7" name="Tekstiruutu 6"/>
          <p:cNvSpPr txBox="1"/>
          <p:nvPr/>
        </p:nvSpPr>
        <p:spPr>
          <a:xfrm>
            <a:off x="3689055" y="3748390"/>
            <a:ext cx="325730" cy="461665"/>
          </a:xfrm>
          <a:prstGeom prst="rect">
            <a:avLst/>
          </a:prstGeom>
          <a:noFill/>
        </p:spPr>
        <p:txBody>
          <a:bodyPr wrap="none" rtlCol="0">
            <a:spAutoFit/>
          </a:bodyPr>
          <a:lstStyle/>
          <a:p>
            <a:r>
              <a:rPr lang="fi-FI" sz="2400" dirty="0" smtClean="0">
                <a:latin typeface="Calibri" pitchFamily="34" charset="0"/>
              </a:rPr>
              <a:t>F</a:t>
            </a:r>
            <a:endParaRPr lang="fi-FI" sz="2400" dirty="0">
              <a:latin typeface="Calibri" pitchFamily="34" charset="0"/>
            </a:endParaRPr>
          </a:p>
        </p:txBody>
      </p:sp>
      <p:cxnSp>
        <p:nvCxnSpPr>
          <p:cNvPr id="9" name="Suora yhdysviiva 8"/>
          <p:cNvCxnSpPr/>
          <p:nvPr/>
        </p:nvCxnSpPr>
        <p:spPr bwMode="auto">
          <a:xfrm>
            <a:off x="2411760" y="3356992"/>
            <a:ext cx="0" cy="216024"/>
          </a:xfrm>
          <a:prstGeom prst="line">
            <a:avLst/>
          </a:prstGeom>
          <a:noFill/>
          <a:ln w="38100" cap="flat" cmpd="sng" algn="ctr">
            <a:solidFill>
              <a:schemeClr val="tx1"/>
            </a:solidFill>
            <a:prstDash val="solid"/>
            <a:round/>
            <a:headEnd type="none" w="med" len="med"/>
            <a:tailEnd type="none" w="med" len="med"/>
          </a:ln>
          <a:effectLst/>
        </p:spPr>
      </p:cxnSp>
      <p:sp>
        <p:nvSpPr>
          <p:cNvPr id="10" name="Tekstiruutu 9"/>
          <p:cNvSpPr txBox="1"/>
          <p:nvPr/>
        </p:nvSpPr>
        <p:spPr>
          <a:xfrm>
            <a:off x="2217636" y="3748389"/>
            <a:ext cx="388248" cy="461665"/>
          </a:xfrm>
          <a:prstGeom prst="rect">
            <a:avLst/>
          </a:prstGeom>
          <a:noFill/>
        </p:spPr>
        <p:txBody>
          <a:bodyPr wrap="none" rtlCol="0">
            <a:spAutoFit/>
          </a:bodyPr>
          <a:lstStyle/>
          <a:p>
            <a:r>
              <a:rPr lang="fi-FI" sz="2400" dirty="0">
                <a:latin typeface="Calibri" pitchFamily="34" charset="0"/>
              </a:rPr>
              <a:t>O</a:t>
            </a:r>
          </a:p>
        </p:txBody>
      </p:sp>
      <p:sp>
        <p:nvSpPr>
          <p:cNvPr id="11" name="Ylänuoli 10"/>
          <p:cNvSpPr/>
          <p:nvPr/>
        </p:nvSpPr>
        <p:spPr bwMode="auto">
          <a:xfrm>
            <a:off x="2843808" y="2204864"/>
            <a:ext cx="217826" cy="1224134"/>
          </a:xfrm>
          <a:prstGeom prst="up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fi-FI" sz="2800" b="0" i="0" u="none" strike="noStrike" cap="none" normalizeH="0" baseline="0" smtClean="0">
              <a:ln>
                <a:noFill/>
              </a:ln>
              <a:solidFill>
                <a:srgbClr val="000000"/>
              </a:solidFill>
              <a:effectLst/>
              <a:latin typeface="Times New Roman" pitchFamily="18" charset="0"/>
            </a:endParaRPr>
          </a:p>
        </p:txBody>
      </p:sp>
      <p:sp>
        <p:nvSpPr>
          <p:cNvPr id="12" name="Tekstiruutu 11"/>
          <p:cNvSpPr txBox="1"/>
          <p:nvPr/>
        </p:nvSpPr>
        <p:spPr>
          <a:xfrm>
            <a:off x="2247669" y="1693332"/>
            <a:ext cx="841897" cy="461665"/>
          </a:xfrm>
          <a:prstGeom prst="rect">
            <a:avLst/>
          </a:prstGeom>
          <a:noFill/>
        </p:spPr>
        <p:txBody>
          <a:bodyPr wrap="none" rtlCol="0">
            <a:spAutoFit/>
          </a:bodyPr>
          <a:lstStyle/>
          <a:p>
            <a:r>
              <a:rPr lang="fi-FI" sz="2400" dirty="0" smtClean="0">
                <a:latin typeface="Calibri" pitchFamily="34" charset="0"/>
              </a:rPr>
              <a:t>Esine</a:t>
            </a:r>
            <a:endParaRPr lang="fi-FI" sz="2400" dirty="0">
              <a:latin typeface="Calibri" pitchFamily="34" charset="0"/>
            </a:endParaRPr>
          </a:p>
        </p:txBody>
      </p:sp>
      <p:sp>
        <p:nvSpPr>
          <p:cNvPr id="13" name="Tekstiruutu 12"/>
          <p:cNvSpPr txBox="1"/>
          <p:nvPr/>
        </p:nvSpPr>
        <p:spPr>
          <a:xfrm>
            <a:off x="899592" y="476672"/>
            <a:ext cx="6818405" cy="1077218"/>
          </a:xfrm>
          <a:prstGeom prst="rect">
            <a:avLst/>
          </a:prstGeom>
          <a:noFill/>
        </p:spPr>
        <p:txBody>
          <a:bodyPr wrap="none" rtlCol="0">
            <a:spAutoFit/>
          </a:bodyPr>
          <a:lstStyle/>
          <a:p>
            <a:r>
              <a:rPr lang="fi-FI" sz="3200" b="1" dirty="0" smtClean="0">
                <a:latin typeface="Calibri" pitchFamily="34" charset="0"/>
              </a:rPr>
              <a:t>Kovera pallopeili</a:t>
            </a:r>
            <a:r>
              <a:rPr lang="fi-FI" sz="3200" dirty="0" smtClean="0">
                <a:latin typeface="Calibri" pitchFamily="34" charset="0"/>
              </a:rPr>
              <a:t>: Esine polttopisteen ja</a:t>
            </a:r>
            <a:br>
              <a:rPr lang="fi-FI" sz="3200" dirty="0" smtClean="0">
                <a:latin typeface="Calibri" pitchFamily="34" charset="0"/>
              </a:rPr>
            </a:br>
            <a:r>
              <a:rPr lang="fi-FI" sz="3200" dirty="0" err="1" smtClean="0">
                <a:latin typeface="Calibri" pitchFamily="34" charset="0"/>
              </a:rPr>
              <a:t>kaaevuuskeskipisteen</a:t>
            </a:r>
            <a:r>
              <a:rPr lang="fi-FI" sz="3200" dirty="0" smtClean="0">
                <a:latin typeface="Calibri" pitchFamily="34" charset="0"/>
              </a:rPr>
              <a:t> välissä</a:t>
            </a:r>
            <a:endParaRPr lang="fi-FI" sz="3200" dirty="0">
              <a:latin typeface="Calibri" pitchFamily="34" charset="0"/>
            </a:endParaRPr>
          </a:p>
        </p:txBody>
      </p:sp>
      <p:cxnSp>
        <p:nvCxnSpPr>
          <p:cNvPr id="16" name="Suora nuoliyhdysviiva 15"/>
          <p:cNvCxnSpPr>
            <a:stCxn id="11" idx="0"/>
          </p:cNvCxnSpPr>
          <p:nvPr/>
        </p:nvCxnSpPr>
        <p:spPr bwMode="auto">
          <a:xfrm>
            <a:off x="2952721" y="2204864"/>
            <a:ext cx="1907311" cy="0"/>
          </a:xfrm>
          <a:prstGeom prst="straightConnector1">
            <a:avLst/>
          </a:prstGeom>
          <a:noFill/>
          <a:ln w="38100" cap="flat" cmpd="sng" algn="ctr">
            <a:solidFill>
              <a:srgbClr val="FF0000"/>
            </a:solidFill>
            <a:prstDash val="solid"/>
            <a:round/>
            <a:headEnd type="none" w="med" len="med"/>
            <a:tailEnd type="arrow"/>
          </a:ln>
          <a:effectLst/>
        </p:spPr>
      </p:cxnSp>
      <p:cxnSp>
        <p:nvCxnSpPr>
          <p:cNvPr id="18" name="Suora nuoliyhdysviiva 17"/>
          <p:cNvCxnSpPr/>
          <p:nvPr/>
        </p:nvCxnSpPr>
        <p:spPr bwMode="auto">
          <a:xfrm flipH="1">
            <a:off x="1187624" y="2204864"/>
            <a:ext cx="3672408" cy="4392488"/>
          </a:xfrm>
          <a:prstGeom prst="straightConnector1">
            <a:avLst/>
          </a:prstGeom>
          <a:noFill/>
          <a:ln w="38100" cap="flat" cmpd="sng" algn="ctr">
            <a:solidFill>
              <a:srgbClr val="FF0000"/>
            </a:solidFill>
            <a:prstDash val="solid"/>
            <a:round/>
            <a:headEnd type="none" w="med" len="med"/>
            <a:tailEnd type="arrow"/>
          </a:ln>
          <a:effectLst/>
        </p:spPr>
      </p:cxnSp>
      <p:cxnSp>
        <p:nvCxnSpPr>
          <p:cNvPr id="22" name="Suora nuoliyhdysviiva 21"/>
          <p:cNvCxnSpPr>
            <a:stCxn id="11" idx="0"/>
          </p:cNvCxnSpPr>
          <p:nvPr/>
        </p:nvCxnSpPr>
        <p:spPr bwMode="auto">
          <a:xfrm>
            <a:off x="2952721" y="2204864"/>
            <a:ext cx="1907311" cy="2520280"/>
          </a:xfrm>
          <a:prstGeom prst="straightConnector1">
            <a:avLst/>
          </a:prstGeom>
          <a:noFill/>
          <a:ln w="38100" cap="flat" cmpd="sng" algn="ctr">
            <a:solidFill>
              <a:srgbClr val="7030A0"/>
            </a:solidFill>
            <a:prstDash val="solid"/>
            <a:round/>
            <a:headEnd type="none" w="med" len="med"/>
            <a:tailEnd type="arrow"/>
          </a:ln>
          <a:effectLst/>
        </p:spPr>
      </p:cxnSp>
      <p:cxnSp>
        <p:nvCxnSpPr>
          <p:cNvPr id="24" name="Suora nuoliyhdysviiva 23"/>
          <p:cNvCxnSpPr/>
          <p:nvPr/>
        </p:nvCxnSpPr>
        <p:spPr bwMode="auto">
          <a:xfrm flipH="1">
            <a:off x="1619672" y="4725144"/>
            <a:ext cx="3240360" cy="0"/>
          </a:xfrm>
          <a:prstGeom prst="straightConnector1">
            <a:avLst/>
          </a:prstGeom>
          <a:noFill/>
          <a:ln w="38100" cap="flat" cmpd="sng" algn="ctr">
            <a:solidFill>
              <a:srgbClr val="7030A0"/>
            </a:solidFill>
            <a:prstDash val="solid"/>
            <a:round/>
            <a:headEnd type="none" w="med" len="med"/>
            <a:tailEnd type="arrow"/>
          </a:ln>
          <a:effectLst/>
        </p:spPr>
      </p:cxnSp>
      <p:sp>
        <p:nvSpPr>
          <p:cNvPr id="25" name="Alanuoli 24"/>
          <p:cNvSpPr/>
          <p:nvPr/>
        </p:nvSpPr>
        <p:spPr bwMode="auto">
          <a:xfrm>
            <a:off x="2668618" y="3428998"/>
            <a:ext cx="144016" cy="1260140"/>
          </a:xfrm>
          <a:prstGeom prst="downArrow">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fi-FI" sz="2800" b="0" i="0" u="none" strike="noStrike" cap="none" normalizeH="0" baseline="0" smtClean="0">
              <a:ln>
                <a:noFill/>
              </a:ln>
              <a:solidFill>
                <a:srgbClr val="000000"/>
              </a:solidFill>
              <a:effectLst/>
              <a:latin typeface="Times New Roman" pitchFamily="18" charset="0"/>
            </a:endParaRPr>
          </a:p>
        </p:txBody>
      </p:sp>
      <p:sp>
        <p:nvSpPr>
          <p:cNvPr id="26" name="Tekstiruutu 25"/>
          <p:cNvSpPr txBox="1"/>
          <p:nvPr/>
        </p:nvSpPr>
        <p:spPr>
          <a:xfrm>
            <a:off x="3291328" y="1804740"/>
            <a:ext cx="312906" cy="369332"/>
          </a:xfrm>
          <a:prstGeom prst="rect">
            <a:avLst/>
          </a:prstGeom>
          <a:noFill/>
        </p:spPr>
        <p:txBody>
          <a:bodyPr wrap="none" rtlCol="0">
            <a:spAutoFit/>
          </a:bodyPr>
          <a:lstStyle/>
          <a:p>
            <a:r>
              <a:rPr lang="fi-FI" dirty="0" smtClean="0"/>
              <a:t>1</a:t>
            </a:r>
            <a:endParaRPr lang="fi-FI" dirty="0"/>
          </a:p>
        </p:txBody>
      </p:sp>
      <p:sp>
        <p:nvSpPr>
          <p:cNvPr id="28" name="Tekstiruutu 27"/>
          <p:cNvSpPr txBox="1"/>
          <p:nvPr/>
        </p:nvSpPr>
        <p:spPr>
          <a:xfrm>
            <a:off x="5508104" y="1724140"/>
            <a:ext cx="3337645" cy="461665"/>
          </a:xfrm>
          <a:prstGeom prst="rect">
            <a:avLst/>
          </a:prstGeom>
          <a:noFill/>
        </p:spPr>
        <p:txBody>
          <a:bodyPr wrap="none" rtlCol="0">
            <a:spAutoFit/>
          </a:bodyPr>
          <a:lstStyle/>
          <a:p>
            <a:r>
              <a:rPr lang="fi-FI" sz="2400" dirty="0" smtClean="0">
                <a:latin typeface="Calibri" pitchFamily="34" charset="0"/>
              </a:rPr>
              <a:t>1= Pääakselin suuntainen</a:t>
            </a:r>
            <a:endParaRPr lang="fi-FI" sz="2400" dirty="0">
              <a:latin typeface="Calibri" pitchFamily="34" charset="0"/>
            </a:endParaRPr>
          </a:p>
        </p:txBody>
      </p:sp>
      <p:sp>
        <p:nvSpPr>
          <p:cNvPr id="29" name="Tekstiruutu 28"/>
          <p:cNvSpPr txBox="1"/>
          <p:nvPr/>
        </p:nvSpPr>
        <p:spPr>
          <a:xfrm>
            <a:off x="3424936" y="2452246"/>
            <a:ext cx="312906" cy="369332"/>
          </a:xfrm>
          <a:prstGeom prst="rect">
            <a:avLst/>
          </a:prstGeom>
          <a:noFill/>
        </p:spPr>
        <p:txBody>
          <a:bodyPr wrap="none" rtlCol="0">
            <a:spAutoFit/>
          </a:bodyPr>
          <a:lstStyle/>
          <a:p>
            <a:r>
              <a:rPr lang="fi-FI" dirty="0" smtClean="0"/>
              <a:t>2</a:t>
            </a:r>
            <a:endParaRPr lang="fi-FI" dirty="0"/>
          </a:p>
        </p:txBody>
      </p:sp>
      <p:sp>
        <p:nvSpPr>
          <p:cNvPr id="30" name="Tekstiruutu 29"/>
          <p:cNvSpPr txBox="1"/>
          <p:nvPr/>
        </p:nvSpPr>
        <p:spPr>
          <a:xfrm>
            <a:off x="5508104" y="2401432"/>
            <a:ext cx="3194080" cy="830997"/>
          </a:xfrm>
          <a:prstGeom prst="rect">
            <a:avLst/>
          </a:prstGeom>
          <a:noFill/>
        </p:spPr>
        <p:txBody>
          <a:bodyPr wrap="none" rtlCol="0">
            <a:spAutoFit/>
          </a:bodyPr>
          <a:lstStyle/>
          <a:p>
            <a:r>
              <a:rPr lang="fi-FI" sz="2400" dirty="0" smtClean="0">
                <a:latin typeface="Calibri" pitchFamily="34" charset="0"/>
              </a:rPr>
              <a:t>2=Polttopisteen kautta</a:t>
            </a:r>
            <a:br>
              <a:rPr lang="fi-FI" sz="2400" dirty="0" smtClean="0">
                <a:latin typeface="Calibri" pitchFamily="34" charset="0"/>
              </a:rPr>
            </a:br>
            <a:r>
              <a:rPr lang="fi-FI" sz="2400" dirty="0" smtClean="0">
                <a:latin typeface="Calibri" pitchFamily="34" charset="0"/>
              </a:rPr>
              <a:t>    takaisin vaakasuoraan</a:t>
            </a:r>
            <a:endParaRPr lang="fi-FI" sz="2400" dirty="0">
              <a:latin typeface="Calibri" pitchFamily="34" charset="0"/>
            </a:endParaRPr>
          </a:p>
        </p:txBody>
      </p:sp>
      <p:sp>
        <p:nvSpPr>
          <p:cNvPr id="32" name="Tekstiruutu 31"/>
          <p:cNvSpPr txBox="1"/>
          <p:nvPr/>
        </p:nvSpPr>
        <p:spPr>
          <a:xfrm>
            <a:off x="2605884" y="5157192"/>
            <a:ext cx="5262723" cy="461665"/>
          </a:xfrm>
          <a:prstGeom prst="rect">
            <a:avLst/>
          </a:prstGeom>
          <a:noFill/>
        </p:spPr>
        <p:txBody>
          <a:bodyPr wrap="none" rtlCol="0">
            <a:spAutoFit/>
          </a:bodyPr>
          <a:lstStyle/>
          <a:p>
            <a:r>
              <a:rPr lang="fi-FI" sz="2400" dirty="0" smtClean="0">
                <a:latin typeface="Calibri" pitchFamily="34" charset="0"/>
              </a:rPr>
              <a:t>Kuva: Todellinen, nurinpäin, suurennettu</a:t>
            </a:r>
            <a:endParaRPr lang="fi-FI" sz="2400" dirty="0">
              <a:latin typeface="Calibri" pitchFamily="34" charset="0"/>
            </a:endParaRPr>
          </a:p>
        </p:txBody>
      </p:sp>
    </p:spTree>
    <p:extLst>
      <p:ext uri="{BB962C8B-B14F-4D97-AF65-F5344CB8AC3E}">
        <p14:creationId xmlns:p14="http://schemas.microsoft.com/office/powerpoint/2010/main" val="30669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8" grpId="0"/>
      <p:bldP spid="29" grpId="0"/>
      <p:bldP spid="30" grpId="0"/>
      <p:bldP spid="3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aari 1"/>
          <p:cNvSpPr/>
          <p:nvPr/>
        </p:nvSpPr>
        <p:spPr bwMode="auto">
          <a:xfrm rot="2713439">
            <a:off x="863528" y="1245574"/>
            <a:ext cx="4396213" cy="4366848"/>
          </a:xfrm>
          <a:prstGeom prst="arc">
            <a:avLst/>
          </a:prstGeom>
          <a:no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449263">
              <a:buClr>
                <a:srgbClr val="000000"/>
              </a:buClr>
              <a:buSzPct val="100000"/>
              <a:buFont typeface="Times New Roman" pitchFamily="18" charset="0"/>
              <a:buNone/>
            </a:pPr>
            <a:endParaRPr lang="fi-FI" sz="2800" smtClean="0">
              <a:solidFill>
                <a:srgbClr val="000000"/>
              </a:solidFill>
              <a:latin typeface="Times New Roman" pitchFamily="18" charset="0"/>
            </a:endParaRPr>
          </a:p>
        </p:txBody>
      </p:sp>
      <p:cxnSp>
        <p:nvCxnSpPr>
          <p:cNvPr id="4" name="Suora yhdysviiva 3"/>
          <p:cNvCxnSpPr/>
          <p:nvPr/>
        </p:nvCxnSpPr>
        <p:spPr bwMode="auto">
          <a:xfrm>
            <a:off x="971600" y="3428998"/>
            <a:ext cx="7272808" cy="0"/>
          </a:xfrm>
          <a:prstGeom prst="line">
            <a:avLst/>
          </a:prstGeom>
          <a:noFill/>
          <a:ln w="38100" cap="flat" cmpd="sng" algn="ctr">
            <a:solidFill>
              <a:schemeClr val="tx2"/>
            </a:solidFill>
            <a:prstDash val="solid"/>
            <a:round/>
            <a:headEnd type="none" w="med" len="med"/>
            <a:tailEnd type="none" w="med" len="med"/>
          </a:ln>
          <a:effectLst/>
        </p:spPr>
      </p:cxnSp>
      <p:cxnSp>
        <p:nvCxnSpPr>
          <p:cNvPr id="6" name="Suora yhdysviiva 5"/>
          <p:cNvCxnSpPr/>
          <p:nvPr/>
        </p:nvCxnSpPr>
        <p:spPr bwMode="auto">
          <a:xfrm>
            <a:off x="3851920" y="3356992"/>
            <a:ext cx="0" cy="216024"/>
          </a:xfrm>
          <a:prstGeom prst="line">
            <a:avLst/>
          </a:prstGeom>
          <a:noFill/>
          <a:ln w="28575" cap="flat" cmpd="sng" algn="ctr">
            <a:solidFill>
              <a:schemeClr val="tx1"/>
            </a:solidFill>
            <a:prstDash val="solid"/>
            <a:round/>
            <a:headEnd type="none" w="med" len="med"/>
            <a:tailEnd type="none" w="med" len="med"/>
          </a:ln>
          <a:effectLst/>
        </p:spPr>
      </p:cxnSp>
      <p:sp>
        <p:nvSpPr>
          <p:cNvPr id="7" name="Tekstiruutu 6"/>
          <p:cNvSpPr txBox="1"/>
          <p:nvPr/>
        </p:nvSpPr>
        <p:spPr>
          <a:xfrm>
            <a:off x="3689055" y="3717032"/>
            <a:ext cx="325730" cy="461665"/>
          </a:xfrm>
          <a:prstGeom prst="rect">
            <a:avLst/>
          </a:prstGeom>
          <a:noFill/>
        </p:spPr>
        <p:txBody>
          <a:bodyPr wrap="none" rtlCol="0">
            <a:spAutoFit/>
          </a:bodyPr>
          <a:lstStyle/>
          <a:p>
            <a:r>
              <a:rPr lang="fi-FI" sz="2400" dirty="0" smtClean="0">
                <a:latin typeface="Calibri" pitchFamily="34" charset="0"/>
              </a:rPr>
              <a:t>F</a:t>
            </a:r>
            <a:endParaRPr lang="fi-FI" sz="2400" dirty="0">
              <a:latin typeface="Calibri" pitchFamily="34" charset="0"/>
            </a:endParaRPr>
          </a:p>
        </p:txBody>
      </p:sp>
      <p:cxnSp>
        <p:nvCxnSpPr>
          <p:cNvPr id="9" name="Suora yhdysviiva 8"/>
          <p:cNvCxnSpPr/>
          <p:nvPr/>
        </p:nvCxnSpPr>
        <p:spPr bwMode="auto">
          <a:xfrm>
            <a:off x="2411760" y="3284984"/>
            <a:ext cx="0" cy="288032"/>
          </a:xfrm>
          <a:prstGeom prst="line">
            <a:avLst/>
          </a:prstGeom>
          <a:noFill/>
          <a:ln w="28575" cap="flat" cmpd="sng" algn="ctr">
            <a:solidFill>
              <a:schemeClr val="tx1"/>
            </a:solidFill>
            <a:prstDash val="solid"/>
            <a:round/>
            <a:headEnd type="none" w="med" len="med"/>
            <a:tailEnd type="none" w="med" len="med"/>
          </a:ln>
          <a:effectLst/>
        </p:spPr>
      </p:cxnSp>
      <p:sp>
        <p:nvSpPr>
          <p:cNvPr id="10" name="Tekstiruutu 9"/>
          <p:cNvSpPr txBox="1"/>
          <p:nvPr/>
        </p:nvSpPr>
        <p:spPr>
          <a:xfrm>
            <a:off x="2217636" y="3692970"/>
            <a:ext cx="388248" cy="461665"/>
          </a:xfrm>
          <a:prstGeom prst="rect">
            <a:avLst/>
          </a:prstGeom>
          <a:noFill/>
        </p:spPr>
        <p:txBody>
          <a:bodyPr wrap="none" rtlCol="0">
            <a:spAutoFit/>
          </a:bodyPr>
          <a:lstStyle/>
          <a:p>
            <a:r>
              <a:rPr lang="fi-FI" sz="2400" dirty="0" smtClean="0">
                <a:latin typeface="Calibri" pitchFamily="34" charset="0"/>
              </a:rPr>
              <a:t>O</a:t>
            </a:r>
            <a:endParaRPr lang="fi-FI" sz="2400" dirty="0">
              <a:latin typeface="Calibri" pitchFamily="34" charset="0"/>
            </a:endParaRPr>
          </a:p>
        </p:txBody>
      </p:sp>
      <p:sp>
        <p:nvSpPr>
          <p:cNvPr id="11" name="Ylänuoli 10"/>
          <p:cNvSpPr/>
          <p:nvPr/>
        </p:nvSpPr>
        <p:spPr bwMode="auto">
          <a:xfrm>
            <a:off x="4499992" y="2708920"/>
            <a:ext cx="108012" cy="720078"/>
          </a:xfrm>
          <a:prstGeom prst="up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fi-FI" sz="2800" b="0" i="0" u="none" strike="noStrike" cap="none" normalizeH="0" baseline="0" smtClean="0">
              <a:ln>
                <a:noFill/>
              </a:ln>
              <a:solidFill>
                <a:srgbClr val="000000"/>
              </a:solidFill>
              <a:effectLst/>
              <a:latin typeface="Times New Roman" pitchFamily="18" charset="0"/>
            </a:endParaRPr>
          </a:p>
        </p:txBody>
      </p:sp>
      <p:sp>
        <p:nvSpPr>
          <p:cNvPr id="12" name="Tekstiruutu 11"/>
          <p:cNvSpPr txBox="1"/>
          <p:nvPr/>
        </p:nvSpPr>
        <p:spPr>
          <a:xfrm>
            <a:off x="957139" y="327001"/>
            <a:ext cx="6688562" cy="1200329"/>
          </a:xfrm>
          <a:prstGeom prst="rect">
            <a:avLst/>
          </a:prstGeom>
          <a:noFill/>
        </p:spPr>
        <p:txBody>
          <a:bodyPr wrap="none" rtlCol="0">
            <a:spAutoFit/>
          </a:bodyPr>
          <a:lstStyle/>
          <a:p>
            <a:r>
              <a:rPr lang="fi-FI" sz="3600" b="1" dirty="0" smtClean="0">
                <a:latin typeface="Calibri" pitchFamily="34" charset="0"/>
              </a:rPr>
              <a:t>Kovera peili</a:t>
            </a:r>
            <a:r>
              <a:rPr lang="fi-FI" sz="3600" dirty="0" smtClean="0">
                <a:latin typeface="Calibri" pitchFamily="34" charset="0"/>
              </a:rPr>
              <a:t>: Esine polttopisteen ja</a:t>
            </a:r>
            <a:br>
              <a:rPr lang="fi-FI" sz="3600" dirty="0" smtClean="0">
                <a:latin typeface="Calibri" pitchFamily="34" charset="0"/>
              </a:rPr>
            </a:br>
            <a:r>
              <a:rPr lang="fi-FI" sz="3600" dirty="0" smtClean="0">
                <a:latin typeface="Calibri" pitchFamily="34" charset="0"/>
              </a:rPr>
              <a:t>peilin välissä</a:t>
            </a:r>
            <a:endParaRPr lang="fi-FI" sz="3600" dirty="0">
              <a:latin typeface="Calibri" pitchFamily="34" charset="0"/>
            </a:endParaRPr>
          </a:p>
        </p:txBody>
      </p:sp>
      <p:cxnSp>
        <p:nvCxnSpPr>
          <p:cNvPr id="14" name="Suora nuoliyhdysviiva 13"/>
          <p:cNvCxnSpPr>
            <a:stCxn id="11" idx="0"/>
          </p:cNvCxnSpPr>
          <p:nvPr/>
        </p:nvCxnSpPr>
        <p:spPr bwMode="auto">
          <a:xfrm>
            <a:off x="4553998" y="2708920"/>
            <a:ext cx="594066" cy="0"/>
          </a:xfrm>
          <a:prstGeom prst="straightConnector1">
            <a:avLst/>
          </a:prstGeom>
          <a:noFill/>
          <a:ln w="38100" cap="flat" cmpd="sng" algn="ctr">
            <a:solidFill>
              <a:srgbClr val="FF0000"/>
            </a:solidFill>
            <a:prstDash val="solid"/>
            <a:round/>
            <a:headEnd type="none" w="med" len="med"/>
            <a:tailEnd type="arrow"/>
          </a:ln>
          <a:effectLst/>
        </p:spPr>
      </p:cxnSp>
      <p:cxnSp>
        <p:nvCxnSpPr>
          <p:cNvPr id="16" name="Suora nuoliyhdysviiva 15"/>
          <p:cNvCxnSpPr/>
          <p:nvPr/>
        </p:nvCxnSpPr>
        <p:spPr bwMode="auto">
          <a:xfrm flipH="1">
            <a:off x="1259632" y="2708920"/>
            <a:ext cx="3888432" cy="2160240"/>
          </a:xfrm>
          <a:prstGeom prst="straightConnector1">
            <a:avLst/>
          </a:prstGeom>
          <a:noFill/>
          <a:ln w="38100" cap="flat" cmpd="sng" algn="ctr">
            <a:solidFill>
              <a:srgbClr val="FF0000"/>
            </a:solidFill>
            <a:prstDash val="solid"/>
            <a:round/>
            <a:headEnd type="none" w="med" len="med"/>
            <a:tailEnd type="arrow"/>
          </a:ln>
          <a:effectLst/>
        </p:spPr>
      </p:cxnSp>
      <p:cxnSp>
        <p:nvCxnSpPr>
          <p:cNvPr id="18" name="Suora nuoliyhdysviiva 17"/>
          <p:cNvCxnSpPr/>
          <p:nvPr/>
        </p:nvCxnSpPr>
        <p:spPr bwMode="auto">
          <a:xfrm flipV="1">
            <a:off x="755576" y="2492896"/>
            <a:ext cx="4320480" cy="1512168"/>
          </a:xfrm>
          <a:prstGeom prst="straightConnector1">
            <a:avLst/>
          </a:prstGeom>
          <a:noFill/>
          <a:ln w="38100" cap="flat" cmpd="sng" algn="ctr">
            <a:solidFill>
              <a:srgbClr val="7030A0"/>
            </a:solidFill>
            <a:prstDash val="solid"/>
            <a:round/>
            <a:headEnd type="arrow"/>
            <a:tailEnd type="arrow"/>
          </a:ln>
          <a:effectLst/>
        </p:spPr>
      </p:cxnSp>
      <p:sp>
        <p:nvSpPr>
          <p:cNvPr id="20" name="Tekstiruutu 19"/>
          <p:cNvSpPr txBox="1"/>
          <p:nvPr/>
        </p:nvSpPr>
        <p:spPr>
          <a:xfrm>
            <a:off x="971600" y="1412776"/>
            <a:ext cx="5086457" cy="461665"/>
          </a:xfrm>
          <a:prstGeom prst="rect">
            <a:avLst/>
          </a:prstGeom>
          <a:noFill/>
        </p:spPr>
        <p:txBody>
          <a:bodyPr wrap="none" rtlCol="0">
            <a:spAutoFit/>
          </a:bodyPr>
          <a:lstStyle/>
          <a:p>
            <a:r>
              <a:rPr lang="fi-FI" sz="2400" dirty="0" smtClean="0">
                <a:latin typeface="Calibri" pitchFamily="34" charset="0"/>
              </a:rPr>
              <a:t>Säteet eivät </a:t>
            </a:r>
            <a:r>
              <a:rPr lang="fi-FI" sz="2400" dirty="0" err="1" smtClean="0">
                <a:latin typeface="Calibri" pitchFamily="34" charset="0"/>
              </a:rPr>
              <a:t>kohtaa</a:t>
            </a:r>
            <a:r>
              <a:rPr lang="fi-FI" sz="2400" dirty="0" err="1" smtClean="0">
                <a:latin typeface="Calibri" pitchFamily="34" charset="0"/>
                <a:sym typeface="Wingdings" pitchFamily="2" charset="2"/>
              </a:rPr>
              <a:t></a:t>
            </a:r>
            <a:r>
              <a:rPr lang="fi-FI" sz="2400" dirty="0" smtClean="0">
                <a:latin typeface="Calibri" pitchFamily="34" charset="0"/>
                <a:sym typeface="Wingdings" pitchFamily="2" charset="2"/>
              </a:rPr>
              <a:t> piirretään jatkeet</a:t>
            </a:r>
            <a:endParaRPr lang="fi-FI" sz="2400" dirty="0">
              <a:latin typeface="Calibri" pitchFamily="34" charset="0"/>
            </a:endParaRPr>
          </a:p>
        </p:txBody>
      </p:sp>
      <p:cxnSp>
        <p:nvCxnSpPr>
          <p:cNvPr id="22" name="Suora yhdysviiva 21"/>
          <p:cNvCxnSpPr/>
          <p:nvPr/>
        </p:nvCxnSpPr>
        <p:spPr bwMode="auto">
          <a:xfrm flipV="1">
            <a:off x="5076056" y="1643608"/>
            <a:ext cx="2566922" cy="849288"/>
          </a:xfrm>
          <a:prstGeom prst="line">
            <a:avLst/>
          </a:prstGeom>
          <a:noFill/>
          <a:ln w="38100" cap="flat" cmpd="sng" algn="ctr">
            <a:solidFill>
              <a:srgbClr val="7030A0"/>
            </a:solidFill>
            <a:prstDash val="sysDash"/>
            <a:round/>
            <a:headEnd type="none" w="med" len="med"/>
            <a:tailEnd type="none" w="med" len="med"/>
          </a:ln>
          <a:effectLst/>
        </p:spPr>
      </p:cxnSp>
      <p:cxnSp>
        <p:nvCxnSpPr>
          <p:cNvPr id="24" name="Suora yhdysviiva 23"/>
          <p:cNvCxnSpPr/>
          <p:nvPr/>
        </p:nvCxnSpPr>
        <p:spPr bwMode="auto">
          <a:xfrm flipV="1">
            <a:off x="5148064" y="1340768"/>
            <a:ext cx="2808312" cy="1368152"/>
          </a:xfrm>
          <a:prstGeom prst="line">
            <a:avLst/>
          </a:prstGeom>
          <a:noFill/>
          <a:ln w="38100" cap="flat" cmpd="sng" algn="ctr">
            <a:solidFill>
              <a:srgbClr val="FF0000"/>
            </a:solidFill>
            <a:prstDash val="sysDash"/>
            <a:round/>
            <a:headEnd type="none" w="med" len="med"/>
            <a:tailEnd type="none" w="med" len="med"/>
          </a:ln>
          <a:effectLst/>
        </p:spPr>
      </p:cxnSp>
      <p:sp>
        <p:nvSpPr>
          <p:cNvPr id="25" name="Ylänuoli 24"/>
          <p:cNvSpPr/>
          <p:nvPr/>
        </p:nvSpPr>
        <p:spPr bwMode="auto">
          <a:xfrm>
            <a:off x="6660232" y="2024844"/>
            <a:ext cx="72008" cy="1404154"/>
          </a:xfrm>
          <a:prstGeom prst="upArrow">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fi-FI" sz="2800" b="0" i="0" u="none" strike="noStrike" cap="none" normalizeH="0" baseline="0" smtClean="0">
              <a:ln>
                <a:noFill/>
              </a:ln>
              <a:solidFill>
                <a:srgbClr val="000000"/>
              </a:solidFill>
              <a:effectLst/>
              <a:latin typeface="Times New Roman" pitchFamily="18" charset="0"/>
            </a:endParaRPr>
          </a:p>
        </p:txBody>
      </p:sp>
      <p:sp>
        <p:nvSpPr>
          <p:cNvPr id="26" name="Tekstiruutu 25"/>
          <p:cNvSpPr txBox="1"/>
          <p:nvPr/>
        </p:nvSpPr>
        <p:spPr>
          <a:xfrm>
            <a:off x="6159781" y="3923801"/>
            <a:ext cx="2730043" cy="830997"/>
          </a:xfrm>
          <a:prstGeom prst="rect">
            <a:avLst/>
          </a:prstGeom>
          <a:noFill/>
        </p:spPr>
        <p:txBody>
          <a:bodyPr wrap="none" rtlCol="0">
            <a:spAutoFit/>
          </a:bodyPr>
          <a:lstStyle/>
          <a:p>
            <a:r>
              <a:rPr lang="fi-FI" sz="2400" dirty="0" smtClean="0">
                <a:latin typeface="Calibri" pitchFamily="34" charset="0"/>
              </a:rPr>
              <a:t>Valekuva, oikeinpäin</a:t>
            </a:r>
            <a:br>
              <a:rPr lang="fi-FI" sz="2400" dirty="0" smtClean="0">
                <a:latin typeface="Calibri" pitchFamily="34" charset="0"/>
              </a:rPr>
            </a:br>
            <a:r>
              <a:rPr lang="fi-FI" sz="2400" dirty="0" smtClean="0">
                <a:latin typeface="Calibri" pitchFamily="34" charset="0"/>
              </a:rPr>
              <a:t>suurennettu</a:t>
            </a:r>
            <a:endParaRPr lang="fi-FI" sz="2400" dirty="0">
              <a:latin typeface="Calibri" pitchFamily="34" charset="0"/>
            </a:endParaRPr>
          </a:p>
        </p:txBody>
      </p:sp>
    </p:spTree>
    <p:extLst>
      <p:ext uri="{BB962C8B-B14F-4D97-AF65-F5344CB8AC3E}">
        <p14:creationId xmlns:p14="http://schemas.microsoft.com/office/powerpoint/2010/main" val="14686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P spid="2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sz="3600" b="1" dirty="0" smtClean="0">
                <a:latin typeface="Calibri" pitchFamily="34" charset="0"/>
                <a:cs typeface="Calibri" pitchFamily="34" charset="0"/>
              </a:rPr>
              <a:t>Kupera pallopeili</a:t>
            </a:r>
            <a:r>
              <a:rPr lang="fi-FI" sz="3600" dirty="0" smtClean="0">
                <a:latin typeface="Calibri" pitchFamily="34" charset="0"/>
                <a:cs typeface="Calibri" pitchFamily="34" charset="0"/>
              </a:rPr>
              <a:t>: F valepolttopiste</a:t>
            </a:r>
            <a:br>
              <a:rPr lang="fi-FI" sz="3600" dirty="0" smtClean="0">
                <a:latin typeface="Calibri" pitchFamily="34" charset="0"/>
                <a:cs typeface="Calibri" pitchFamily="34" charset="0"/>
              </a:rPr>
            </a:br>
            <a:r>
              <a:rPr lang="fi-FI" sz="3600" dirty="0" smtClean="0">
                <a:latin typeface="Calibri" pitchFamily="34" charset="0"/>
                <a:cs typeface="Calibri" pitchFamily="34" charset="0"/>
              </a:rPr>
              <a:t> Pienennetty oikeinpäin oleva valekuva</a:t>
            </a:r>
            <a:endParaRPr lang="fi-FI" sz="3600" dirty="0">
              <a:latin typeface="Calibri" pitchFamily="34" charset="0"/>
              <a:cs typeface="Calibri" pitchFamily="34" charset="0"/>
            </a:endParaRPr>
          </a:p>
        </p:txBody>
      </p:sp>
      <p:sp>
        <p:nvSpPr>
          <p:cNvPr id="3" name="Kaari 2"/>
          <p:cNvSpPr/>
          <p:nvPr/>
        </p:nvSpPr>
        <p:spPr>
          <a:xfrm rot="13400852">
            <a:off x="3168807" y="1809784"/>
            <a:ext cx="3312368" cy="3312368"/>
          </a:xfrm>
          <a:prstGeom prst="arc">
            <a:avLst>
              <a:gd name="adj1" fmla="val 16200000"/>
              <a:gd name="adj2" fmla="val 393851"/>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cxnSp>
        <p:nvCxnSpPr>
          <p:cNvPr id="5" name="Suora yhdysviiva 4"/>
          <p:cNvCxnSpPr/>
          <p:nvPr/>
        </p:nvCxnSpPr>
        <p:spPr>
          <a:xfrm>
            <a:off x="755576" y="3465968"/>
            <a:ext cx="662473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uora yhdysviiva 6"/>
          <p:cNvCxnSpPr/>
          <p:nvPr/>
        </p:nvCxnSpPr>
        <p:spPr>
          <a:xfrm>
            <a:off x="4572000" y="3356992"/>
            <a:ext cx="0" cy="28803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a:off x="4409135" y="3774231"/>
            <a:ext cx="325730" cy="461665"/>
          </a:xfrm>
          <a:prstGeom prst="rect">
            <a:avLst/>
          </a:prstGeom>
          <a:noFill/>
        </p:spPr>
        <p:txBody>
          <a:bodyPr wrap="none" rtlCol="0">
            <a:spAutoFit/>
          </a:bodyPr>
          <a:lstStyle/>
          <a:p>
            <a:r>
              <a:rPr lang="fi-FI" sz="2400" dirty="0" smtClean="0">
                <a:latin typeface="Calibri" pitchFamily="34" charset="0"/>
              </a:rPr>
              <a:t>F</a:t>
            </a:r>
            <a:endParaRPr lang="fi-FI" sz="2400" dirty="0">
              <a:latin typeface="Calibri" pitchFamily="34" charset="0"/>
            </a:endParaRPr>
          </a:p>
        </p:txBody>
      </p:sp>
      <p:cxnSp>
        <p:nvCxnSpPr>
          <p:cNvPr id="10" name="Suora yhdysviiva 9"/>
          <p:cNvCxnSpPr/>
          <p:nvPr/>
        </p:nvCxnSpPr>
        <p:spPr>
          <a:xfrm>
            <a:off x="6012160" y="3356992"/>
            <a:ext cx="0" cy="28803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kstiruutu 10"/>
          <p:cNvSpPr txBox="1"/>
          <p:nvPr/>
        </p:nvSpPr>
        <p:spPr>
          <a:xfrm>
            <a:off x="5818036" y="3774231"/>
            <a:ext cx="388248" cy="461665"/>
          </a:xfrm>
          <a:prstGeom prst="rect">
            <a:avLst/>
          </a:prstGeom>
          <a:noFill/>
        </p:spPr>
        <p:txBody>
          <a:bodyPr wrap="none" rtlCol="0">
            <a:spAutoFit/>
          </a:bodyPr>
          <a:lstStyle/>
          <a:p>
            <a:r>
              <a:rPr lang="fi-FI" sz="2400" dirty="0" smtClean="0">
                <a:latin typeface="Calibri" pitchFamily="34" charset="0"/>
              </a:rPr>
              <a:t>O</a:t>
            </a:r>
            <a:endParaRPr lang="fi-FI" sz="2400" dirty="0">
              <a:latin typeface="Calibri" pitchFamily="34" charset="0"/>
            </a:endParaRPr>
          </a:p>
        </p:txBody>
      </p:sp>
      <p:sp>
        <p:nvSpPr>
          <p:cNvPr id="12" name="Ylänuoli 11"/>
          <p:cNvSpPr/>
          <p:nvPr/>
        </p:nvSpPr>
        <p:spPr>
          <a:xfrm>
            <a:off x="1619672" y="2204864"/>
            <a:ext cx="72008" cy="1261104"/>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nuoliyhdysviiva 14"/>
          <p:cNvCxnSpPr>
            <a:stCxn id="12" idx="0"/>
            <a:endCxn id="3" idx="2"/>
          </p:cNvCxnSpPr>
          <p:nvPr/>
        </p:nvCxnSpPr>
        <p:spPr>
          <a:xfrm flipV="1">
            <a:off x="1655676" y="2198899"/>
            <a:ext cx="2102787" cy="59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kstiruutu 15"/>
          <p:cNvSpPr txBox="1"/>
          <p:nvPr/>
        </p:nvSpPr>
        <p:spPr>
          <a:xfrm>
            <a:off x="1259632" y="3933056"/>
            <a:ext cx="841897" cy="461665"/>
          </a:xfrm>
          <a:prstGeom prst="rect">
            <a:avLst/>
          </a:prstGeom>
          <a:noFill/>
        </p:spPr>
        <p:txBody>
          <a:bodyPr wrap="none" rtlCol="0">
            <a:spAutoFit/>
          </a:bodyPr>
          <a:lstStyle/>
          <a:p>
            <a:r>
              <a:rPr lang="fi-FI" sz="2400" dirty="0" smtClean="0">
                <a:latin typeface="Calibri" pitchFamily="34" charset="0"/>
              </a:rPr>
              <a:t>Esine</a:t>
            </a:r>
            <a:endParaRPr lang="fi-FI" sz="2400" dirty="0">
              <a:latin typeface="Calibri" pitchFamily="34" charset="0"/>
            </a:endParaRPr>
          </a:p>
        </p:txBody>
      </p:sp>
      <p:cxnSp>
        <p:nvCxnSpPr>
          <p:cNvPr id="18" name="Suora yhdysviiva 17"/>
          <p:cNvCxnSpPr/>
          <p:nvPr/>
        </p:nvCxnSpPr>
        <p:spPr>
          <a:xfrm flipH="1" flipV="1">
            <a:off x="3203848" y="1412776"/>
            <a:ext cx="1368152" cy="205319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uora nuoliyhdysviiva 19"/>
          <p:cNvCxnSpPr>
            <a:stCxn id="3" idx="2"/>
          </p:cNvCxnSpPr>
          <p:nvPr/>
        </p:nvCxnSpPr>
        <p:spPr>
          <a:xfrm flipH="1" flipV="1">
            <a:off x="3203848" y="1412776"/>
            <a:ext cx="554615" cy="7861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kstiruutu 20"/>
          <p:cNvSpPr txBox="1"/>
          <p:nvPr/>
        </p:nvSpPr>
        <p:spPr>
          <a:xfrm>
            <a:off x="971600" y="5013176"/>
            <a:ext cx="7296485" cy="830997"/>
          </a:xfrm>
          <a:prstGeom prst="rect">
            <a:avLst/>
          </a:prstGeom>
          <a:noFill/>
        </p:spPr>
        <p:txBody>
          <a:bodyPr wrap="none" rtlCol="0">
            <a:spAutoFit/>
          </a:bodyPr>
          <a:lstStyle/>
          <a:p>
            <a:r>
              <a:rPr lang="fi-FI" sz="2400" dirty="0" smtClean="0">
                <a:latin typeface="Calibri" pitchFamily="34" charset="0"/>
              </a:rPr>
              <a:t>1=Pääakselin suuntainen heijastuu polttopisteen F kautta</a:t>
            </a:r>
            <a:br>
              <a:rPr lang="fi-FI" sz="2400" dirty="0" smtClean="0">
                <a:latin typeface="Calibri" pitchFamily="34" charset="0"/>
              </a:rPr>
            </a:br>
            <a:r>
              <a:rPr lang="fi-FI" sz="2400" dirty="0" smtClean="0">
                <a:latin typeface="Calibri" pitchFamily="34" charset="0"/>
              </a:rPr>
              <a:t>     poispäin</a:t>
            </a:r>
            <a:endParaRPr lang="fi-FI" sz="2400" dirty="0">
              <a:latin typeface="Calibri" pitchFamily="34" charset="0"/>
            </a:endParaRPr>
          </a:p>
        </p:txBody>
      </p:sp>
      <p:sp>
        <p:nvSpPr>
          <p:cNvPr id="22" name="Tekstiruutu 21"/>
          <p:cNvSpPr txBox="1"/>
          <p:nvPr/>
        </p:nvSpPr>
        <p:spPr>
          <a:xfrm>
            <a:off x="1835696" y="1805837"/>
            <a:ext cx="340158" cy="461665"/>
          </a:xfrm>
          <a:prstGeom prst="rect">
            <a:avLst/>
          </a:prstGeom>
          <a:noFill/>
        </p:spPr>
        <p:txBody>
          <a:bodyPr wrap="none" rtlCol="0">
            <a:spAutoFit/>
          </a:bodyPr>
          <a:lstStyle/>
          <a:p>
            <a:r>
              <a:rPr lang="fi-FI" sz="2400" dirty="0" smtClean="0">
                <a:latin typeface="Calibri" pitchFamily="34" charset="0"/>
              </a:rPr>
              <a:t>1</a:t>
            </a:r>
            <a:endParaRPr lang="fi-FI" sz="2400" dirty="0">
              <a:latin typeface="Calibri" pitchFamily="34" charset="0"/>
            </a:endParaRPr>
          </a:p>
        </p:txBody>
      </p:sp>
      <p:cxnSp>
        <p:nvCxnSpPr>
          <p:cNvPr id="26" name="Suora yhdysviiva 25"/>
          <p:cNvCxnSpPr>
            <a:stCxn id="12" idx="3"/>
          </p:cNvCxnSpPr>
          <p:nvPr/>
        </p:nvCxnSpPr>
        <p:spPr>
          <a:xfrm>
            <a:off x="1691680" y="2240868"/>
            <a:ext cx="4392488" cy="1260140"/>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28" name="Tekstiruutu 27"/>
          <p:cNvSpPr txBox="1"/>
          <p:nvPr/>
        </p:nvSpPr>
        <p:spPr>
          <a:xfrm>
            <a:off x="1931450" y="2439372"/>
            <a:ext cx="340158" cy="461665"/>
          </a:xfrm>
          <a:prstGeom prst="rect">
            <a:avLst/>
          </a:prstGeom>
          <a:noFill/>
        </p:spPr>
        <p:txBody>
          <a:bodyPr wrap="none" rtlCol="0">
            <a:spAutoFit/>
          </a:bodyPr>
          <a:lstStyle/>
          <a:p>
            <a:r>
              <a:rPr lang="fi-FI" sz="2400" dirty="0" smtClean="0">
                <a:latin typeface="Calibri" pitchFamily="34" charset="0"/>
              </a:rPr>
              <a:t>2</a:t>
            </a:r>
            <a:endParaRPr lang="fi-FI" sz="2400" dirty="0">
              <a:latin typeface="Calibri" pitchFamily="34" charset="0"/>
            </a:endParaRPr>
          </a:p>
        </p:txBody>
      </p:sp>
      <p:cxnSp>
        <p:nvCxnSpPr>
          <p:cNvPr id="72704" name="Suora nuoliyhdysviiva 72703"/>
          <p:cNvCxnSpPr>
            <a:stCxn id="12" idx="0"/>
          </p:cNvCxnSpPr>
          <p:nvPr/>
        </p:nvCxnSpPr>
        <p:spPr>
          <a:xfrm>
            <a:off x="1655676" y="2204864"/>
            <a:ext cx="1764196" cy="504056"/>
          </a:xfrm>
          <a:prstGeom prst="straightConnector1">
            <a:avLst/>
          </a:prstGeom>
          <a:ln w="381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2705" name="Tekstiruutu 72704"/>
          <p:cNvSpPr txBox="1"/>
          <p:nvPr/>
        </p:nvSpPr>
        <p:spPr>
          <a:xfrm>
            <a:off x="1115616" y="6165304"/>
            <a:ext cx="7312579" cy="461665"/>
          </a:xfrm>
          <a:prstGeom prst="rect">
            <a:avLst/>
          </a:prstGeom>
          <a:noFill/>
        </p:spPr>
        <p:txBody>
          <a:bodyPr wrap="none" rtlCol="0">
            <a:spAutoFit/>
          </a:bodyPr>
          <a:lstStyle/>
          <a:p>
            <a:r>
              <a:rPr lang="fi-FI" sz="2400" dirty="0" smtClean="0">
                <a:latin typeface="Calibri" pitchFamily="34" charset="0"/>
              </a:rPr>
              <a:t>2 = Kaarevuuskeskipisteen O suunnasta heijastuu takaisin</a:t>
            </a:r>
            <a:endParaRPr lang="fi-FI" sz="2400" dirty="0">
              <a:latin typeface="Calibri" pitchFamily="34" charset="0"/>
            </a:endParaRPr>
          </a:p>
        </p:txBody>
      </p:sp>
    </p:spTree>
    <p:extLst>
      <p:ext uri="{BB962C8B-B14F-4D97-AF65-F5344CB8AC3E}">
        <p14:creationId xmlns:p14="http://schemas.microsoft.com/office/powerpoint/2010/main" val="427927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72704"/>
                                        </p:tgtEl>
                                        <p:attrNameLst>
                                          <p:attrName>style.visibility</p:attrName>
                                        </p:attrNameLst>
                                      </p:cBhvr>
                                      <p:to>
                                        <p:strVal val="visible"/>
                                      </p:to>
                                    </p:set>
                                    <p:anim calcmode="lin" valueType="num">
                                      <p:cBhvr>
                                        <p:cTn id="41" dur="500" fill="hold"/>
                                        <p:tgtEl>
                                          <p:spTgt spid="72704"/>
                                        </p:tgtEl>
                                        <p:attrNameLst>
                                          <p:attrName>ppt_w</p:attrName>
                                        </p:attrNameLst>
                                      </p:cBhvr>
                                      <p:tavLst>
                                        <p:tav tm="0">
                                          <p:val>
                                            <p:fltVal val="0"/>
                                          </p:val>
                                        </p:tav>
                                        <p:tav tm="100000">
                                          <p:val>
                                            <p:strVal val="#ppt_w"/>
                                          </p:val>
                                        </p:tav>
                                      </p:tavLst>
                                    </p:anim>
                                    <p:anim calcmode="lin" valueType="num">
                                      <p:cBhvr>
                                        <p:cTn id="42" dur="500" fill="hold"/>
                                        <p:tgtEl>
                                          <p:spTgt spid="72704"/>
                                        </p:tgtEl>
                                        <p:attrNameLst>
                                          <p:attrName>ppt_h</p:attrName>
                                        </p:attrNameLst>
                                      </p:cBhvr>
                                      <p:tavLst>
                                        <p:tav tm="0">
                                          <p:val>
                                            <p:fltVal val="0"/>
                                          </p:val>
                                        </p:tav>
                                        <p:tav tm="100000">
                                          <p:val>
                                            <p:strVal val="#ppt_h"/>
                                          </p:val>
                                        </p:tav>
                                      </p:tavLst>
                                    </p:anim>
                                    <p:animEffect transition="in" filter="fade">
                                      <p:cBhvr>
                                        <p:cTn id="43" dur="500"/>
                                        <p:tgtEl>
                                          <p:spTgt spid="7270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2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8" grpId="0"/>
      <p:bldP spid="7270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smtClean="0">
                <a:latin typeface="Calibri" pitchFamily="34" charset="0"/>
              </a:rPr>
              <a:t>Peilien kuvausyhtälö</a:t>
            </a:r>
            <a:endParaRPr lang="fi-FI" dirty="0">
              <a:latin typeface="Calibri" pitchFamily="34" charset="0"/>
            </a:endParaRPr>
          </a:p>
        </p:txBody>
      </p:sp>
      <p:graphicFrame>
        <p:nvGraphicFramePr>
          <p:cNvPr id="3" name="Objekti 2"/>
          <p:cNvGraphicFramePr>
            <a:graphicFrameLocks noChangeAspect="1"/>
          </p:cNvGraphicFramePr>
          <p:nvPr>
            <p:extLst>
              <p:ext uri="{D42A27DB-BD31-4B8C-83A1-F6EECF244321}">
                <p14:modId xmlns:p14="http://schemas.microsoft.com/office/powerpoint/2010/main" val="2247276204"/>
              </p:ext>
            </p:extLst>
          </p:nvPr>
        </p:nvGraphicFramePr>
        <p:xfrm>
          <a:off x="718455" y="1052736"/>
          <a:ext cx="2592288" cy="1584176"/>
        </p:xfrm>
        <a:graphic>
          <a:graphicData uri="http://schemas.openxmlformats.org/presentationml/2006/ole">
            <mc:AlternateContent xmlns:mc="http://schemas.openxmlformats.org/markup-compatibility/2006">
              <mc:Choice xmlns:v="urn:schemas-microsoft-com:vml" Requires="v">
                <p:oleObj spid="_x0000_s56338" name="Kaava" r:id="rId3" imgW="685800" imgH="419040" progId="Equation.3">
                  <p:embed/>
                </p:oleObj>
              </mc:Choice>
              <mc:Fallback>
                <p:oleObj name="Kaava" r:id="rId3" imgW="685800" imgH="419040" progId="Equation.3">
                  <p:embed/>
                  <p:pic>
                    <p:nvPicPr>
                      <p:cNvPr id="0" name=""/>
                      <p:cNvPicPr/>
                      <p:nvPr/>
                    </p:nvPicPr>
                    <p:blipFill>
                      <a:blip r:embed="rId4"/>
                      <a:stretch>
                        <a:fillRect/>
                      </a:stretch>
                    </p:blipFill>
                    <p:spPr>
                      <a:xfrm>
                        <a:off x="718455" y="1052736"/>
                        <a:ext cx="2592288" cy="1584176"/>
                      </a:xfrm>
                      <a:prstGeom prst="rect">
                        <a:avLst/>
                      </a:prstGeom>
                      <a:solidFill>
                        <a:srgbClr val="FFFF00"/>
                      </a:solidFill>
                    </p:spPr>
                  </p:pic>
                </p:oleObj>
              </mc:Fallback>
            </mc:AlternateContent>
          </a:graphicData>
        </a:graphic>
      </p:graphicFrame>
      <p:sp>
        <p:nvSpPr>
          <p:cNvPr id="4" name="Tekstiruutu 3"/>
          <p:cNvSpPr txBox="1"/>
          <p:nvPr/>
        </p:nvSpPr>
        <p:spPr>
          <a:xfrm>
            <a:off x="611560" y="2852936"/>
            <a:ext cx="7817012" cy="954107"/>
          </a:xfrm>
          <a:prstGeom prst="rect">
            <a:avLst/>
          </a:prstGeom>
          <a:noFill/>
        </p:spPr>
        <p:txBody>
          <a:bodyPr wrap="none" rtlCol="0">
            <a:spAutoFit/>
          </a:bodyPr>
          <a:lstStyle/>
          <a:p>
            <a:r>
              <a:rPr lang="fi-FI" sz="2800" dirty="0" smtClean="0">
                <a:latin typeface="Calibri" pitchFamily="34" charset="0"/>
              </a:rPr>
              <a:t>a = esineen etäisyys peilistä (esine vasemmalla, josta</a:t>
            </a:r>
            <a:br>
              <a:rPr lang="fi-FI" sz="2800" dirty="0" smtClean="0">
                <a:latin typeface="Calibri" pitchFamily="34" charset="0"/>
              </a:rPr>
            </a:br>
            <a:r>
              <a:rPr lang="fi-FI" sz="2800" dirty="0" smtClean="0">
                <a:latin typeface="Calibri" pitchFamily="34" charset="0"/>
              </a:rPr>
              <a:t>       valo tulee </a:t>
            </a:r>
            <a:r>
              <a:rPr lang="fi-FI" sz="2800" dirty="0" smtClean="0">
                <a:latin typeface="Calibri" pitchFamily="34" charset="0"/>
                <a:sym typeface="Wingdings" pitchFamily="2" charset="2"/>
              </a:rPr>
              <a:t> a positiivinen</a:t>
            </a:r>
            <a:endParaRPr lang="fi-FI" sz="2800" dirty="0">
              <a:latin typeface="Calibri" pitchFamily="34" charset="0"/>
            </a:endParaRPr>
          </a:p>
        </p:txBody>
      </p:sp>
      <p:sp>
        <p:nvSpPr>
          <p:cNvPr id="5" name="Tekstiruutu 4"/>
          <p:cNvSpPr txBox="1"/>
          <p:nvPr/>
        </p:nvSpPr>
        <p:spPr>
          <a:xfrm>
            <a:off x="611560" y="3850483"/>
            <a:ext cx="7981737" cy="1815882"/>
          </a:xfrm>
          <a:prstGeom prst="rect">
            <a:avLst/>
          </a:prstGeom>
          <a:noFill/>
        </p:spPr>
        <p:txBody>
          <a:bodyPr wrap="none" rtlCol="0">
            <a:spAutoFit/>
          </a:bodyPr>
          <a:lstStyle/>
          <a:p>
            <a:r>
              <a:rPr lang="fi-FI" sz="2800" dirty="0" smtClean="0">
                <a:latin typeface="Calibri" pitchFamily="34" charset="0"/>
              </a:rPr>
              <a:t>b = kuvan etäisyys peilistä. Jos kuva vasemmalla, josta</a:t>
            </a:r>
            <a:br>
              <a:rPr lang="fi-FI" sz="2800" dirty="0" smtClean="0">
                <a:latin typeface="Calibri" pitchFamily="34" charset="0"/>
              </a:rPr>
            </a:br>
            <a:r>
              <a:rPr lang="fi-FI" sz="2800" dirty="0" smtClean="0">
                <a:latin typeface="Calibri" pitchFamily="34" charset="0"/>
              </a:rPr>
              <a:t>       valo tulee ja jonne valo heijastuu, </a:t>
            </a:r>
            <a:r>
              <a:rPr lang="fi-FI" sz="2800" b="1" dirty="0" smtClean="0">
                <a:latin typeface="Calibri" pitchFamily="34" charset="0"/>
              </a:rPr>
              <a:t>b positiivinen</a:t>
            </a:r>
            <a:r>
              <a:rPr lang="fi-FI" sz="2800" dirty="0" smtClean="0">
                <a:latin typeface="Calibri" pitchFamily="34" charset="0"/>
              </a:rPr>
              <a:t>,</a:t>
            </a:r>
            <a:br>
              <a:rPr lang="fi-FI" sz="2800" dirty="0" smtClean="0">
                <a:latin typeface="Calibri" pitchFamily="34" charset="0"/>
              </a:rPr>
            </a:br>
            <a:r>
              <a:rPr lang="fi-FI" sz="2800" dirty="0" smtClean="0">
                <a:latin typeface="Calibri" pitchFamily="34" charset="0"/>
              </a:rPr>
              <a:t>       kuva on </a:t>
            </a:r>
            <a:r>
              <a:rPr lang="fi-FI" sz="2800" b="1" dirty="0" smtClean="0">
                <a:latin typeface="Calibri" pitchFamily="34" charset="0"/>
              </a:rPr>
              <a:t>todellinen</a:t>
            </a:r>
            <a:r>
              <a:rPr lang="fi-FI" sz="2800" dirty="0" smtClean="0">
                <a:latin typeface="Calibri" pitchFamily="34" charset="0"/>
              </a:rPr>
              <a:t>, saadaan varjostimelle</a:t>
            </a:r>
            <a:r>
              <a:rPr lang="fi-FI" sz="2800" dirty="0">
                <a:latin typeface="Calibri" pitchFamily="34" charset="0"/>
              </a:rPr>
              <a:t>.</a:t>
            </a:r>
            <a:endParaRPr lang="fi-FI" sz="2800" dirty="0" smtClean="0">
              <a:latin typeface="Calibri" pitchFamily="34" charset="0"/>
            </a:endParaRPr>
          </a:p>
          <a:p>
            <a:r>
              <a:rPr lang="fi-FI" sz="2800" dirty="0">
                <a:latin typeface="Calibri" pitchFamily="34" charset="0"/>
              </a:rPr>
              <a:t> </a:t>
            </a:r>
            <a:r>
              <a:rPr lang="fi-FI" sz="2800" dirty="0" smtClean="0">
                <a:latin typeface="Calibri" pitchFamily="34" charset="0"/>
              </a:rPr>
              <a:t>      Jos kuva peilin takana: </a:t>
            </a:r>
            <a:r>
              <a:rPr lang="fi-FI" sz="2800" b="1" dirty="0" smtClean="0">
                <a:latin typeface="Calibri" pitchFamily="34" charset="0"/>
              </a:rPr>
              <a:t>valekuva, b negatiivinen</a:t>
            </a:r>
            <a:endParaRPr lang="fi-FI" sz="2800" b="1" dirty="0">
              <a:latin typeface="Calibri" pitchFamily="34" charset="0"/>
            </a:endParaRPr>
          </a:p>
        </p:txBody>
      </p:sp>
      <p:sp>
        <p:nvSpPr>
          <p:cNvPr id="6" name="Tekstiruutu 5"/>
          <p:cNvSpPr txBox="1"/>
          <p:nvPr/>
        </p:nvSpPr>
        <p:spPr>
          <a:xfrm>
            <a:off x="617290" y="5805264"/>
            <a:ext cx="6320256" cy="523220"/>
          </a:xfrm>
          <a:prstGeom prst="rect">
            <a:avLst/>
          </a:prstGeom>
          <a:noFill/>
        </p:spPr>
        <p:txBody>
          <a:bodyPr wrap="none" rtlCol="0">
            <a:spAutoFit/>
          </a:bodyPr>
          <a:lstStyle/>
          <a:p>
            <a:r>
              <a:rPr lang="fi-FI" sz="2800" dirty="0" smtClean="0">
                <a:latin typeface="Calibri" pitchFamily="34" charset="0"/>
              </a:rPr>
              <a:t>f = polttoväli = r/2   koveralle +, kuperalle -</a:t>
            </a:r>
            <a:endParaRPr lang="fi-FI" sz="2800" dirty="0">
              <a:latin typeface="Calibri" pitchFamily="34" charset="0"/>
            </a:endParaRPr>
          </a:p>
        </p:txBody>
      </p:sp>
      <p:graphicFrame>
        <p:nvGraphicFramePr>
          <p:cNvPr id="7" name="Objekti 6"/>
          <p:cNvGraphicFramePr>
            <a:graphicFrameLocks noChangeAspect="1"/>
          </p:cNvGraphicFramePr>
          <p:nvPr>
            <p:extLst>
              <p:ext uri="{D42A27DB-BD31-4B8C-83A1-F6EECF244321}">
                <p14:modId xmlns:p14="http://schemas.microsoft.com/office/powerpoint/2010/main" val="1141882748"/>
              </p:ext>
            </p:extLst>
          </p:nvPr>
        </p:nvGraphicFramePr>
        <p:xfrm>
          <a:off x="3951919" y="1196752"/>
          <a:ext cx="4580844" cy="1080591"/>
        </p:xfrm>
        <a:graphic>
          <a:graphicData uri="http://schemas.openxmlformats.org/presentationml/2006/ole">
            <mc:AlternateContent xmlns:mc="http://schemas.openxmlformats.org/markup-compatibility/2006">
              <mc:Choice xmlns:v="urn:schemas-microsoft-com:vml" Requires="v">
                <p:oleObj spid="_x0000_s56339" name="Kaava" r:id="rId5" imgW="1993680" imgH="469800" progId="Equation.3">
                  <p:embed/>
                </p:oleObj>
              </mc:Choice>
              <mc:Fallback>
                <p:oleObj name="Kaava" r:id="rId5" imgW="1993680" imgH="469800" progId="Equation.3">
                  <p:embed/>
                  <p:pic>
                    <p:nvPicPr>
                      <p:cNvPr id="0" name=""/>
                      <p:cNvPicPr/>
                      <p:nvPr/>
                    </p:nvPicPr>
                    <p:blipFill>
                      <a:blip r:embed="rId6"/>
                      <a:stretch>
                        <a:fillRect/>
                      </a:stretch>
                    </p:blipFill>
                    <p:spPr>
                      <a:xfrm>
                        <a:off x="3951919" y="1196752"/>
                        <a:ext cx="4580844" cy="1080591"/>
                      </a:xfrm>
                      <a:prstGeom prst="rect">
                        <a:avLst/>
                      </a:prstGeom>
                    </p:spPr>
                  </p:pic>
                </p:oleObj>
              </mc:Fallback>
            </mc:AlternateContent>
          </a:graphicData>
        </a:graphic>
      </p:graphicFrame>
    </p:spTree>
    <p:extLst>
      <p:ext uri="{BB962C8B-B14F-4D97-AF65-F5344CB8AC3E}">
        <p14:creationId xmlns:p14="http://schemas.microsoft.com/office/powerpoint/2010/main" val="302512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539552" y="620688"/>
            <a:ext cx="8499443" cy="1384995"/>
          </a:xfrm>
          <a:prstGeom prst="rect">
            <a:avLst/>
          </a:prstGeom>
          <a:noFill/>
        </p:spPr>
        <p:txBody>
          <a:bodyPr wrap="none" rtlCol="0">
            <a:spAutoFit/>
          </a:bodyPr>
          <a:lstStyle/>
          <a:p>
            <a:r>
              <a:rPr lang="fi-FI" sz="2800" dirty="0" smtClean="0">
                <a:latin typeface="Calibri" pitchFamily="34" charset="0"/>
              </a:rPr>
              <a:t>Esim. Kuperan pallopeilin kaarevuussäde on 16 cm.</a:t>
            </a:r>
            <a:br>
              <a:rPr lang="fi-FI" sz="2800" dirty="0" smtClean="0">
                <a:latin typeface="Calibri" pitchFamily="34" charset="0"/>
              </a:rPr>
            </a:br>
            <a:r>
              <a:rPr lang="fi-FI" sz="2800" dirty="0" err="1" smtClean="0">
                <a:latin typeface="Calibri" pitchFamily="34" charset="0"/>
              </a:rPr>
              <a:t>Esime</a:t>
            </a:r>
            <a:r>
              <a:rPr lang="fi-FI" sz="2800" dirty="0" smtClean="0">
                <a:latin typeface="Calibri" pitchFamily="34" charset="0"/>
              </a:rPr>
              <a:t> on 32 cm päässä peilistä ja sen korkeus on 10,0 cm</a:t>
            </a:r>
          </a:p>
          <a:p>
            <a:r>
              <a:rPr lang="fi-FI" sz="2800" dirty="0" smtClean="0">
                <a:latin typeface="Calibri" pitchFamily="34" charset="0"/>
              </a:rPr>
              <a:t>Laske kuvan paikka, korkeus ja luonne.</a:t>
            </a:r>
            <a:endParaRPr lang="fi-FI" sz="2800" dirty="0">
              <a:latin typeface="Calibri" pitchFamily="34" charset="0"/>
            </a:endParaRPr>
          </a:p>
        </p:txBody>
      </p:sp>
      <p:sp>
        <p:nvSpPr>
          <p:cNvPr id="3" name="Tekstiruutu 2"/>
          <p:cNvSpPr txBox="1"/>
          <p:nvPr/>
        </p:nvSpPr>
        <p:spPr>
          <a:xfrm>
            <a:off x="784176" y="2248694"/>
            <a:ext cx="4493538" cy="1384995"/>
          </a:xfrm>
          <a:prstGeom prst="rect">
            <a:avLst/>
          </a:prstGeom>
          <a:solidFill>
            <a:srgbClr val="FFFF00"/>
          </a:solidFill>
        </p:spPr>
        <p:txBody>
          <a:bodyPr wrap="none" rtlCol="0">
            <a:spAutoFit/>
          </a:bodyPr>
          <a:lstStyle/>
          <a:p>
            <a:r>
              <a:rPr lang="fi-FI" sz="2800" dirty="0" smtClean="0">
                <a:latin typeface="Calibri" pitchFamily="34" charset="0"/>
              </a:rPr>
              <a:t>r = 16 cm </a:t>
            </a:r>
            <a:r>
              <a:rPr lang="fi-FI" sz="2800" dirty="0" smtClean="0">
                <a:latin typeface="Calibri" pitchFamily="34" charset="0"/>
                <a:sym typeface="Wingdings" pitchFamily="2" charset="2"/>
              </a:rPr>
              <a:t> f = -r/2 = -8,0 cm</a:t>
            </a:r>
          </a:p>
          <a:p>
            <a:r>
              <a:rPr lang="fi-FI" sz="2800" dirty="0" smtClean="0">
                <a:latin typeface="Calibri" pitchFamily="34" charset="0"/>
                <a:sym typeface="Wingdings" pitchFamily="2" charset="2"/>
              </a:rPr>
              <a:t>a = 32 cm</a:t>
            </a:r>
          </a:p>
          <a:p>
            <a:r>
              <a:rPr lang="fi-FI" sz="2800" dirty="0" smtClean="0">
                <a:latin typeface="Calibri" pitchFamily="34" charset="0"/>
                <a:sym typeface="Wingdings" pitchFamily="2" charset="2"/>
              </a:rPr>
              <a:t>e = 10,0 cm</a:t>
            </a:r>
            <a:endParaRPr lang="fi-FI" sz="2800" dirty="0">
              <a:latin typeface="Calibri" pitchFamily="34" charset="0"/>
            </a:endParaRPr>
          </a:p>
        </p:txBody>
      </p:sp>
      <p:graphicFrame>
        <p:nvGraphicFramePr>
          <p:cNvPr id="4" name="Objekti 3"/>
          <p:cNvGraphicFramePr>
            <a:graphicFrameLocks noChangeAspect="1"/>
          </p:cNvGraphicFramePr>
          <p:nvPr>
            <p:extLst>
              <p:ext uri="{D42A27DB-BD31-4B8C-83A1-F6EECF244321}">
                <p14:modId xmlns:p14="http://schemas.microsoft.com/office/powerpoint/2010/main" val="3733584433"/>
              </p:ext>
            </p:extLst>
          </p:nvPr>
        </p:nvGraphicFramePr>
        <p:xfrm>
          <a:off x="5868144" y="2365052"/>
          <a:ext cx="1885439" cy="1152277"/>
        </p:xfrm>
        <a:graphic>
          <a:graphicData uri="http://schemas.openxmlformats.org/presentationml/2006/ole">
            <mc:AlternateContent xmlns:mc="http://schemas.openxmlformats.org/markup-compatibility/2006">
              <mc:Choice xmlns:v="urn:schemas-microsoft-com:vml" Requires="v">
                <p:oleObj spid="_x0000_s57364" name="Kaava" r:id="rId3" imgW="685800" imgH="419040" progId="Equation.3">
                  <p:embed/>
                </p:oleObj>
              </mc:Choice>
              <mc:Fallback>
                <p:oleObj name="Kaava" r:id="rId3" imgW="685800" imgH="419040" progId="Equation.3">
                  <p:embed/>
                  <p:pic>
                    <p:nvPicPr>
                      <p:cNvPr id="0" name="Objekti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365052"/>
                        <a:ext cx="1885439" cy="1152277"/>
                      </a:xfrm>
                      <a:prstGeom prst="rect">
                        <a:avLst/>
                      </a:prstGeom>
                      <a:solidFill>
                        <a:srgbClr val="FFFF00"/>
                      </a:solidFill>
                      <a:ln>
                        <a:noFill/>
                      </a:ln>
                    </p:spPr>
                  </p:pic>
                </p:oleObj>
              </mc:Fallback>
            </mc:AlternateContent>
          </a:graphicData>
        </a:graphic>
      </p:graphicFrame>
      <p:graphicFrame>
        <p:nvGraphicFramePr>
          <p:cNvPr id="5" name="Objekti 4"/>
          <p:cNvGraphicFramePr>
            <a:graphicFrameLocks noChangeAspect="1"/>
          </p:cNvGraphicFramePr>
          <p:nvPr>
            <p:extLst>
              <p:ext uri="{D42A27DB-BD31-4B8C-83A1-F6EECF244321}">
                <p14:modId xmlns:p14="http://schemas.microsoft.com/office/powerpoint/2010/main" val="2799341652"/>
              </p:ext>
            </p:extLst>
          </p:nvPr>
        </p:nvGraphicFramePr>
        <p:xfrm>
          <a:off x="899592" y="3933056"/>
          <a:ext cx="2423424" cy="1080716"/>
        </p:xfrm>
        <a:graphic>
          <a:graphicData uri="http://schemas.openxmlformats.org/presentationml/2006/ole">
            <mc:AlternateContent xmlns:mc="http://schemas.openxmlformats.org/markup-compatibility/2006">
              <mc:Choice xmlns:v="urn:schemas-microsoft-com:vml" Requires="v">
                <p:oleObj spid="_x0000_s57365" name="Kaava" r:id="rId5" imgW="939600" imgH="419040" progId="Equation.3">
                  <p:embed/>
                </p:oleObj>
              </mc:Choice>
              <mc:Fallback>
                <p:oleObj name="Kaava" r:id="rId5" imgW="939600" imgH="419040" progId="Equation.3">
                  <p:embed/>
                  <p:pic>
                    <p:nvPicPr>
                      <p:cNvPr id="0" name="Objekti 3"/>
                      <p:cNvPicPr>
                        <a:picLocks noChangeAspect="1" noChangeArrowheads="1"/>
                      </p:cNvPicPr>
                      <p:nvPr/>
                    </p:nvPicPr>
                    <p:blipFill>
                      <a:blip r:embed="rId6"/>
                      <a:srcRect/>
                      <a:stretch>
                        <a:fillRect/>
                      </a:stretch>
                    </p:blipFill>
                    <p:spPr bwMode="auto">
                      <a:xfrm>
                        <a:off x="899592" y="3933056"/>
                        <a:ext cx="2423424" cy="1080716"/>
                      </a:xfrm>
                      <a:prstGeom prst="rect">
                        <a:avLst/>
                      </a:prstGeom>
                      <a:solidFill>
                        <a:srgbClr val="FFFF00"/>
                      </a:solidFill>
                      <a:ln>
                        <a:noFill/>
                      </a:ln>
                    </p:spPr>
                  </p:pic>
                </p:oleObj>
              </mc:Fallback>
            </mc:AlternateContent>
          </a:graphicData>
        </a:graphic>
      </p:graphicFrame>
      <p:graphicFrame>
        <p:nvGraphicFramePr>
          <p:cNvPr id="6" name="Objekti 5"/>
          <p:cNvGraphicFramePr>
            <a:graphicFrameLocks noChangeAspect="1"/>
          </p:cNvGraphicFramePr>
          <p:nvPr>
            <p:extLst>
              <p:ext uri="{D42A27DB-BD31-4B8C-83A1-F6EECF244321}">
                <p14:modId xmlns:p14="http://schemas.microsoft.com/office/powerpoint/2010/main" val="967945322"/>
              </p:ext>
            </p:extLst>
          </p:nvPr>
        </p:nvGraphicFramePr>
        <p:xfrm>
          <a:off x="3798914" y="4005064"/>
          <a:ext cx="3659316" cy="936104"/>
        </p:xfrm>
        <a:graphic>
          <a:graphicData uri="http://schemas.openxmlformats.org/presentationml/2006/ole">
            <mc:AlternateContent xmlns:mc="http://schemas.openxmlformats.org/markup-compatibility/2006">
              <mc:Choice xmlns:v="urn:schemas-microsoft-com:vml" Requires="v">
                <p:oleObj spid="_x0000_s57366" name="Kaava" r:id="rId7" imgW="1638000" imgH="419040" progId="Equation.3">
                  <p:embed/>
                </p:oleObj>
              </mc:Choice>
              <mc:Fallback>
                <p:oleObj name="Kaava" r:id="rId7" imgW="1638000" imgH="419040" progId="Equation.3">
                  <p:embed/>
                  <p:pic>
                    <p:nvPicPr>
                      <p:cNvPr id="0" name=""/>
                      <p:cNvPicPr/>
                      <p:nvPr/>
                    </p:nvPicPr>
                    <p:blipFill>
                      <a:blip r:embed="rId8"/>
                      <a:stretch>
                        <a:fillRect/>
                      </a:stretch>
                    </p:blipFill>
                    <p:spPr>
                      <a:xfrm>
                        <a:off x="3798914" y="4005064"/>
                        <a:ext cx="3659316" cy="936104"/>
                      </a:xfrm>
                      <a:prstGeom prst="rect">
                        <a:avLst/>
                      </a:prstGeom>
                    </p:spPr>
                  </p:pic>
                </p:oleObj>
              </mc:Fallback>
            </mc:AlternateContent>
          </a:graphicData>
        </a:graphic>
      </p:graphicFrame>
      <p:sp>
        <p:nvSpPr>
          <p:cNvPr id="7" name="Tekstiruutu 6"/>
          <p:cNvSpPr txBox="1"/>
          <p:nvPr/>
        </p:nvSpPr>
        <p:spPr>
          <a:xfrm>
            <a:off x="539552" y="5229200"/>
            <a:ext cx="2040943" cy="1077218"/>
          </a:xfrm>
          <a:prstGeom prst="rect">
            <a:avLst/>
          </a:prstGeom>
          <a:solidFill>
            <a:srgbClr val="FFFF00"/>
          </a:solidFill>
        </p:spPr>
        <p:txBody>
          <a:bodyPr wrap="none" rtlCol="0">
            <a:spAutoFit/>
          </a:bodyPr>
          <a:lstStyle/>
          <a:p>
            <a:r>
              <a:rPr lang="fi-FI" sz="3200" b="1" dirty="0" smtClean="0">
                <a:latin typeface="Calibri" pitchFamily="34" charset="0"/>
              </a:rPr>
              <a:t>b = -6,4 cm</a:t>
            </a:r>
          </a:p>
          <a:p>
            <a:r>
              <a:rPr lang="fi-FI" sz="3200" b="1" dirty="0" smtClean="0">
                <a:latin typeface="Calibri" pitchFamily="34" charset="0"/>
              </a:rPr>
              <a:t>valekuva</a:t>
            </a:r>
            <a:endParaRPr lang="fi-FI" sz="3200" b="1" dirty="0">
              <a:latin typeface="Calibri" pitchFamily="34" charset="0"/>
            </a:endParaRPr>
          </a:p>
        </p:txBody>
      </p:sp>
      <p:graphicFrame>
        <p:nvGraphicFramePr>
          <p:cNvPr id="8" name="Objekti 7"/>
          <p:cNvGraphicFramePr>
            <a:graphicFrameLocks noChangeAspect="1"/>
          </p:cNvGraphicFramePr>
          <p:nvPr>
            <p:extLst>
              <p:ext uri="{D42A27DB-BD31-4B8C-83A1-F6EECF244321}">
                <p14:modId xmlns:p14="http://schemas.microsoft.com/office/powerpoint/2010/main" val="148999430"/>
              </p:ext>
            </p:extLst>
          </p:nvPr>
        </p:nvGraphicFramePr>
        <p:xfrm>
          <a:off x="3030945" y="5453038"/>
          <a:ext cx="2467883" cy="853380"/>
        </p:xfrm>
        <a:graphic>
          <a:graphicData uri="http://schemas.openxmlformats.org/presentationml/2006/ole">
            <mc:AlternateContent xmlns:mc="http://schemas.openxmlformats.org/markup-compatibility/2006">
              <mc:Choice xmlns:v="urn:schemas-microsoft-com:vml" Requires="v">
                <p:oleObj spid="_x0000_s57367" name="Kaava" r:id="rId9" imgW="1358640" imgH="469800" progId="Equation.3">
                  <p:embed/>
                </p:oleObj>
              </mc:Choice>
              <mc:Fallback>
                <p:oleObj name="Kaava" r:id="rId9" imgW="1358640" imgH="469800" progId="Equation.3">
                  <p:embed/>
                  <p:pic>
                    <p:nvPicPr>
                      <p:cNvPr id="0" name=""/>
                      <p:cNvPicPr/>
                      <p:nvPr/>
                    </p:nvPicPr>
                    <p:blipFill>
                      <a:blip r:embed="rId10"/>
                      <a:stretch>
                        <a:fillRect/>
                      </a:stretch>
                    </p:blipFill>
                    <p:spPr>
                      <a:xfrm>
                        <a:off x="3030945" y="5453038"/>
                        <a:ext cx="2467883" cy="853380"/>
                      </a:xfrm>
                      <a:prstGeom prst="rect">
                        <a:avLst/>
                      </a:prstGeom>
                    </p:spPr>
                  </p:pic>
                </p:oleObj>
              </mc:Fallback>
            </mc:AlternateContent>
          </a:graphicData>
        </a:graphic>
      </p:graphicFrame>
      <p:sp>
        <p:nvSpPr>
          <p:cNvPr id="9" name="Tekstiruutu 8"/>
          <p:cNvSpPr txBox="1"/>
          <p:nvPr/>
        </p:nvSpPr>
        <p:spPr>
          <a:xfrm>
            <a:off x="5821238" y="5506199"/>
            <a:ext cx="3225563" cy="954107"/>
          </a:xfrm>
          <a:prstGeom prst="rect">
            <a:avLst/>
          </a:prstGeom>
          <a:noFill/>
        </p:spPr>
        <p:txBody>
          <a:bodyPr wrap="none" rtlCol="0">
            <a:spAutoFit/>
          </a:bodyPr>
          <a:lstStyle/>
          <a:p>
            <a:r>
              <a:rPr lang="fi-FI" sz="2800" b="1" dirty="0" smtClean="0">
                <a:latin typeface="Calibri" pitchFamily="34" charset="0"/>
              </a:rPr>
              <a:t>k= 0,2∙10 cm=2,0 cm</a:t>
            </a:r>
            <a:br>
              <a:rPr lang="fi-FI" sz="2800" b="1" dirty="0" smtClean="0">
                <a:latin typeface="Calibri" pitchFamily="34" charset="0"/>
              </a:rPr>
            </a:br>
            <a:r>
              <a:rPr lang="fi-FI" sz="2800" b="1" dirty="0" smtClean="0">
                <a:latin typeface="Calibri" pitchFamily="34" charset="0"/>
              </a:rPr>
              <a:t>     pienennetty</a:t>
            </a:r>
            <a:endParaRPr lang="fi-FI" sz="2800" b="1" dirty="0">
              <a:latin typeface="Calibri" pitchFamily="34" charset="0"/>
            </a:endParaRPr>
          </a:p>
        </p:txBody>
      </p:sp>
    </p:spTree>
    <p:extLst>
      <p:ext uri="{BB962C8B-B14F-4D97-AF65-F5344CB8AC3E}">
        <p14:creationId xmlns:p14="http://schemas.microsoft.com/office/powerpoint/2010/main" val="237645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i-FI"/>
              <a:t>Radioaallot</a:t>
            </a:r>
          </a:p>
        </p:txBody>
      </p:sp>
      <p:sp>
        <p:nvSpPr>
          <p:cNvPr id="13315" name="Rectangle 3"/>
          <p:cNvSpPr>
            <a:spLocks noGrp="1" noChangeArrowheads="1"/>
          </p:cNvSpPr>
          <p:nvPr>
            <p:ph type="body" idx="1"/>
          </p:nvPr>
        </p:nvSpPr>
        <p:spPr/>
        <p:txBody>
          <a:bodyPr/>
          <a:lstStyle/>
          <a:p>
            <a:r>
              <a:rPr lang="fi-FI"/>
              <a:t>Aallonpituusalue 0,1 m-100 000 km.</a:t>
            </a:r>
          </a:p>
          <a:p>
            <a:r>
              <a:rPr lang="fi-FI"/>
              <a:t>Usein mainitaan aallonpituuden sijasta taajuus: 3 Hz–300 GHz </a:t>
            </a:r>
          </a:p>
          <a:p>
            <a:r>
              <a:rPr lang="fi-FI"/>
              <a:t>Käytetään mm. langattomaan tiedonsiirtoon: radio- ja tv-lähetykset, matkapuhelimet.</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941888"/>
            <a:ext cx="12477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12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fi-FI"/>
              <a:t>Mikroaallot</a:t>
            </a:r>
          </a:p>
        </p:txBody>
      </p:sp>
      <p:sp>
        <p:nvSpPr>
          <p:cNvPr id="14339" name="Rectangle 3"/>
          <p:cNvSpPr>
            <a:spLocks noGrp="1" noChangeArrowheads="1"/>
          </p:cNvSpPr>
          <p:nvPr>
            <p:ph type="body" idx="1"/>
          </p:nvPr>
        </p:nvSpPr>
        <p:spPr>
          <a:xfrm>
            <a:off x="457200" y="1828800"/>
            <a:ext cx="8435975" cy="4302125"/>
          </a:xfrm>
        </p:spPr>
        <p:txBody>
          <a:bodyPr/>
          <a:lstStyle/>
          <a:p>
            <a:pPr>
              <a:lnSpc>
                <a:spcPct val="90000"/>
              </a:lnSpc>
            </a:pPr>
            <a:r>
              <a:rPr lang="fi-FI" sz="2400"/>
              <a:t>Mikroaallot ovat aallonpituuksien 30 cm–1 mm ja taajuuksien 1 GHz–300 GHz välissä </a:t>
            </a:r>
          </a:p>
          <a:p>
            <a:pPr>
              <a:lnSpc>
                <a:spcPct val="90000"/>
              </a:lnSpc>
            </a:pPr>
            <a:r>
              <a:rPr lang="fi-FI" sz="2400"/>
              <a:t>Käytetään mm. tutkissa ja mikroaaltouuneissa.</a:t>
            </a:r>
          </a:p>
          <a:p>
            <a:pPr>
              <a:lnSpc>
                <a:spcPct val="90000"/>
              </a:lnSpc>
            </a:pPr>
            <a:r>
              <a:rPr lang="fi-FI" sz="2400"/>
              <a:t>Mikroaaltouunin keksi Raytheonilla työskentelevä Perc Spencer vuonna 1945. Hän kehitti magnetroneja erilaisia tutkasovelluksia varten ja huomasi sattumalta, että mikroaalloilla pystyi kuumentamaan ruokaa. Tarinan mukaan suklaapatukka hänen taskussaan oli sulanut. Seuraavaksi hän laittoi popcornin siemeniä magnetronin lähelle ja hetken kuluttua popcornit poksahtelivat ja pomppivat ympäri hänen laboratoriotaan.</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620713"/>
            <a:ext cx="11811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7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i-FI"/>
              <a:t>Infrapunasäteily</a:t>
            </a:r>
          </a:p>
        </p:txBody>
      </p:sp>
      <p:sp>
        <p:nvSpPr>
          <p:cNvPr id="15363" name="Rectangle 3"/>
          <p:cNvSpPr>
            <a:spLocks noGrp="1" noChangeArrowheads="1"/>
          </p:cNvSpPr>
          <p:nvPr>
            <p:ph type="body" idx="1"/>
          </p:nvPr>
        </p:nvSpPr>
        <p:spPr/>
        <p:txBody>
          <a:bodyPr/>
          <a:lstStyle/>
          <a:p>
            <a:r>
              <a:rPr lang="fi-FI"/>
              <a:t>Aallonpituusalue 700 nm...1 mm </a:t>
            </a:r>
          </a:p>
          <a:p>
            <a:r>
              <a:rPr lang="fi-FI"/>
              <a:t>Aineen rakennehiukkasten lämpövärähtelyistä johtuvaa.</a:t>
            </a:r>
          </a:p>
          <a:p>
            <a:r>
              <a:rPr lang="fi-FI"/>
              <a:t>Aurinko tärkein infrapunasäteilyn lähde.</a:t>
            </a:r>
          </a:p>
          <a:p>
            <a:r>
              <a:rPr lang="fi-FI"/>
              <a:t>Käytetään mm. lämpökameroissa, kaukosäätimissä ja cd-soittimissa.</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49275"/>
            <a:ext cx="12477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048882"/>
      </p:ext>
    </p:extLst>
  </p:cSld>
  <p:clrMapOvr>
    <a:masterClrMapping/>
  </p:clrMapOvr>
</p:sld>
</file>

<file path=ppt/theme/theme1.xml><?xml version="1.0" encoding="utf-8"?>
<a:theme xmlns:a="http://schemas.openxmlformats.org/drawingml/2006/main" name="Ohut reunaviiva">
  <a:themeElements>
    <a:clrScheme name="Ohut reunaviiva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hut reunaviiva">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hut reunaviiva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hut reunaviiva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hut reunaviiva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hut reunaviiva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hut reunaviiva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Ohut reunaviiva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Ohut reunaviiva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Ohut reunaviiva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Ohut reunaviiva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letusrakenne">
      <a:majorFont>
        <a:latin typeface="Times New Roman"/>
        <a:ea typeface=""/>
        <a:cs typeface="Lucida Sans Unicode"/>
      </a:majorFont>
      <a:minorFont>
        <a:latin typeface="Times New Roman"/>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Oletusraken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ljännes">
  <a:themeElements>
    <a:clrScheme name="Neljännes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Neljänn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ljännes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eljännes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Neljännes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eljännes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Neljännes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Neljännes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Neljännes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Neljännes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Neljännes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eljännes">
  <a:themeElements>
    <a:clrScheme name="Neljännes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Neljänn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ljännes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eljännes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Neljännes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eljännes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Neljännes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Neljännes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Neljännes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Neljännes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Neljännes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Neljännes">
  <a:themeElements>
    <a:clrScheme name="Neljännes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Neljänn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ljännes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eljännes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Neljännes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eljännes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Neljännes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Neljännes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Neljännes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Neljännes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Neljännes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letusrakenne">
  <a:themeElements>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letusraken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letusrakenne">
  <a:themeElements>
    <a:clrScheme name="1_Oletusraken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Oletusrakenne">
      <a:majorFont>
        <a:latin typeface="Times New Roman"/>
        <a:ea typeface=""/>
        <a:cs typeface="Lucida Sans Unicode"/>
      </a:majorFont>
      <a:minorFont>
        <a:latin typeface="Times New Roman"/>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letusraken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Oletusraken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Oletusrakenn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Oletusrakenn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745</TotalTime>
  <Words>2205</Words>
  <Application>Microsoft Office PowerPoint</Application>
  <PresentationFormat>Näytössä katseltava diaesitys (4:3)</PresentationFormat>
  <Paragraphs>459</Paragraphs>
  <Slides>66</Slides>
  <Notes>10</Notes>
  <HiddenSlides>0</HiddenSlides>
  <MMClips>0</MMClips>
  <ScaleCrop>false</ScaleCrop>
  <HeadingPairs>
    <vt:vector size="6" baseType="variant">
      <vt:variant>
        <vt:lpstr>Teema</vt:lpstr>
      </vt:variant>
      <vt:variant>
        <vt:i4>9</vt:i4>
      </vt:variant>
      <vt:variant>
        <vt:lpstr>Upotetut OLE-palvelimet</vt:lpstr>
      </vt:variant>
      <vt:variant>
        <vt:i4>2</vt:i4>
      </vt:variant>
      <vt:variant>
        <vt:lpstr>Dian otsikot</vt:lpstr>
      </vt:variant>
      <vt:variant>
        <vt:i4>66</vt:i4>
      </vt:variant>
    </vt:vector>
  </HeadingPairs>
  <TitlesOfParts>
    <vt:vector size="77" baseType="lpstr">
      <vt:lpstr>Ohut reunaviiva</vt:lpstr>
      <vt:lpstr>Oletusrakenne</vt:lpstr>
      <vt:lpstr>Neljännes</vt:lpstr>
      <vt:lpstr>1_Neljännes</vt:lpstr>
      <vt:lpstr>2_Neljännes</vt:lpstr>
      <vt:lpstr>1_Oletusrakenne</vt:lpstr>
      <vt:lpstr>2_Oletusrakenne</vt:lpstr>
      <vt:lpstr>3_Oletusrakenne</vt:lpstr>
      <vt:lpstr>4_Oletusrakenne</vt:lpstr>
      <vt:lpstr>Equation</vt:lpstr>
      <vt:lpstr>Kaava</vt:lpstr>
      <vt:lpstr>Valo</vt:lpstr>
      <vt:lpstr>Selitä ilmiöt</vt:lpstr>
      <vt:lpstr>Mitä valo on?</vt:lpstr>
      <vt:lpstr>Mitä valo on?</vt:lpstr>
      <vt:lpstr>Ihmiselle näkyvä valo 380nm-760 nm</vt:lpstr>
      <vt:lpstr>Sähkömagneettinen säteily</vt:lpstr>
      <vt:lpstr>Radioaallot</vt:lpstr>
      <vt:lpstr>Mikroaallot</vt:lpstr>
      <vt:lpstr>Infrapunasäteily</vt:lpstr>
      <vt:lpstr>Näkyvä valo</vt:lpstr>
      <vt:lpstr>Ultraviolettisäteily</vt:lpstr>
      <vt:lpstr>PowerPoint-esitys</vt:lpstr>
      <vt:lpstr>Gammasäteily (ionisoivaa)</vt:lpstr>
      <vt:lpstr>Valovirta Ф (lumen-yksiköt)</vt:lpstr>
      <vt:lpstr>Pinnan valaistus E (luksit)</vt:lpstr>
      <vt:lpstr>Kandelat, Lumenit ja Luksit</vt:lpstr>
      <vt:lpstr>PowerPoint-esitys</vt:lpstr>
      <vt:lpstr>Valon kirkkaus ja pinnan valaistus</vt:lpstr>
      <vt:lpstr>PowerPoint-esitys</vt:lpstr>
      <vt:lpstr>Ihmiselle näkyvät värit</vt:lpstr>
      <vt:lpstr>Ihmiselle näkyvä valo 380nm-760 nm</vt:lpstr>
      <vt:lpstr>VÄRIJÄRJESTELMÄT</vt:lpstr>
      <vt:lpstr>Värioppi ja biologia</vt:lpstr>
      <vt:lpstr>Silmän rakenne</vt:lpstr>
      <vt:lpstr>Silmän herkkyys RGB-väreille</vt:lpstr>
      <vt:lpstr>Verkkokalvon rakenne</vt:lpstr>
      <vt:lpstr>Sauvat ja Tapit (”teletapit värillisiä”) Tapit aistivat värejä, sauvat hämärässä</vt:lpstr>
      <vt:lpstr>Sauvojen ja tappien vertailu</vt:lpstr>
      <vt:lpstr>PowerPoint-esitys</vt:lpstr>
      <vt:lpstr>A. RGB-värit = valoa lähettävät</vt:lpstr>
      <vt:lpstr>B. PAINOVÄRIT, eivät lähetä      omaa valoa</vt:lpstr>
      <vt:lpstr>RGB:n ja CMYK:n yhteys</vt:lpstr>
      <vt:lpstr>Valon heijastuminen</vt:lpstr>
      <vt:lpstr>Valon taittuminen</vt:lpstr>
      <vt:lpstr>PowerPoint-esitys</vt:lpstr>
      <vt:lpstr>Kokonaisheijastuminen (valo ei pääse rajapinnan läpi, </vt:lpstr>
      <vt:lpstr>Kokonaisheijastus valokuidussa</vt:lpstr>
      <vt:lpstr>Illuusio: silmää huijataan ihminen näkee kuvan, ei esinettä</vt:lpstr>
      <vt:lpstr>Valo kulkee vinosti lasilevyn läpi</vt:lpstr>
      <vt:lpstr>Valon taittuminen prismassa</vt:lpstr>
      <vt:lpstr>Valon interferenssi</vt:lpstr>
      <vt:lpstr>Diffraktio</vt:lpstr>
      <vt:lpstr>Diffraktio</vt:lpstr>
      <vt:lpstr>Valon diffraktio hilassa</vt:lpstr>
      <vt:lpstr>Polarisaatio</vt:lpstr>
      <vt:lpstr>Polarisaatio polarisaatiolevyssä</vt:lpstr>
      <vt:lpstr>Polarisaatio: Brewsterin laki</vt:lpstr>
      <vt:lpstr>PowerPoint-esitys</vt:lpstr>
      <vt:lpstr>Linssit</vt:lpstr>
      <vt:lpstr>Linssin kuvausyhtälö</vt:lpstr>
      <vt:lpstr>PowerPoint-esitys</vt:lpstr>
      <vt:lpstr>kaksi linssiä, eivät kiinni toisissaan</vt:lpstr>
      <vt:lpstr>Ensimmäisen linssin antama kuva</vt:lpstr>
      <vt:lpstr>Toisen linssin antama kuva</vt:lpstr>
      <vt:lpstr>Kaksi ohutta linssiä kiinni tai hyvin lähellä toisiaan </vt:lpstr>
      <vt:lpstr>PowerPoint-esitys</vt:lpstr>
      <vt:lpstr>PowerPoint-esitys</vt:lpstr>
      <vt:lpstr>PowerPoint-esitys</vt:lpstr>
      <vt:lpstr>PowerPoint-esitys</vt:lpstr>
      <vt:lpstr>Pallopeilien muodostama kuva</vt:lpstr>
      <vt:lpstr>Kovera pallopeili: esine kaukana</vt:lpstr>
      <vt:lpstr>PowerPoint-esitys</vt:lpstr>
      <vt:lpstr>PowerPoint-esitys</vt:lpstr>
      <vt:lpstr>Kupera pallopeili: F valepolttopiste  Pienennetty oikeinpäin oleva valekuva</vt:lpstr>
      <vt:lpstr>Peilien kuvausyhtälö</vt:lpstr>
      <vt:lpstr>PowerPoint-esitys</vt:lpstr>
    </vt:vector>
  </TitlesOfParts>
  <Company>Raahen kaupunki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Mitä valo on?</dc:title>
  <dc:creator>tyotila4</dc:creator>
  <cp:lastModifiedBy>fysiikka</cp:lastModifiedBy>
  <cp:revision>81</cp:revision>
  <dcterms:created xsi:type="dcterms:W3CDTF">2011-03-14T11:45:48Z</dcterms:created>
  <dcterms:modified xsi:type="dcterms:W3CDTF">2013-03-19T07:49:20Z</dcterms:modified>
</cp:coreProperties>
</file>