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2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3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4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5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6.xml" ContentType="application/vnd.openxmlformats-officedocument.them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7.xml" ContentType="application/vnd.openxmlformats-officedocument.them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18.xml" ContentType="application/vnd.openxmlformats-officedocument.theme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theme/theme19.xml" ContentType="application/vnd.openxmlformats-officedocument.theme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theme/theme20.xml" ContentType="application/vnd.openxmlformats-officedocument.theme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11" r:id="rId6"/>
    <p:sldMasterId id="2147483723" r:id="rId7"/>
    <p:sldMasterId id="2147483735" r:id="rId8"/>
    <p:sldMasterId id="2147483747" r:id="rId9"/>
    <p:sldMasterId id="2147483759" r:id="rId10"/>
    <p:sldMasterId id="2147483771" r:id="rId11"/>
    <p:sldMasterId id="2147483783" r:id="rId12"/>
    <p:sldMasterId id="2147483795" r:id="rId13"/>
    <p:sldMasterId id="2147483807" r:id="rId14"/>
    <p:sldMasterId id="2147483819" r:id="rId15"/>
    <p:sldMasterId id="2147483831" r:id="rId16"/>
    <p:sldMasterId id="2147483843" r:id="rId17"/>
    <p:sldMasterId id="2147483856" r:id="rId18"/>
    <p:sldMasterId id="2147483869" r:id="rId19"/>
    <p:sldMasterId id="2147483882" r:id="rId20"/>
    <p:sldMasterId id="2147483895" r:id="rId21"/>
  </p:sldMasterIdLst>
  <p:notesMasterIdLst>
    <p:notesMasterId r:id="rId79"/>
  </p:notesMasterIdLst>
  <p:sldIdLst>
    <p:sldId id="315" r:id="rId22"/>
    <p:sldId id="257" r:id="rId23"/>
    <p:sldId id="258" r:id="rId24"/>
    <p:sldId id="316" r:id="rId25"/>
    <p:sldId id="259" r:id="rId26"/>
    <p:sldId id="260" r:id="rId27"/>
    <p:sldId id="261" r:id="rId28"/>
    <p:sldId id="264" r:id="rId29"/>
    <p:sldId id="265" r:id="rId30"/>
    <p:sldId id="266" r:id="rId31"/>
    <p:sldId id="280" r:id="rId32"/>
    <p:sldId id="267" r:id="rId33"/>
    <p:sldId id="268" r:id="rId34"/>
    <p:sldId id="269" r:id="rId35"/>
    <p:sldId id="270" r:id="rId36"/>
    <p:sldId id="271" r:id="rId37"/>
    <p:sldId id="272" r:id="rId38"/>
    <p:sldId id="273" r:id="rId39"/>
    <p:sldId id="274" r:id="rId40"/>
    <p:sldId id="307" r:id="rId41"/>
    <p:sldId id="306" r:id="rId42"/>
    <p:sldId id="275" r:id="rId43"/>
    <p:sldId id="308" r:id="rId44"/>
    <p:sldId id="276" r:id="rId45"/>
    <p:sldId id="277" r:id="rId46"/>
    <p:sldId id="278" r:id="rId47"/>
    <p:sldId id="279" r:id="rId48"/>
    <p:sldId id="281" r:id="rId49"/>
    <p:sldId id="282" r:id="rId50"/>
    <p:sldId id="283" r:id="rId51"/>
    <p:sldId id="284" r:id="rId52"/>
    <p:sldId id="285" r:id="rId53"/>
    <p:sldId id="286" r:id="rId54"/>
    <p:sldId id="287" r:id="rId55"/>
    <p:sldId id="289" r:id="rId56"/>
    <p:sldId id="290" r:id="rId57"/>
    <p:sldId id="291" r:id="rId58"/>
    <p:sldId id="292" r:id="rId59"/>
    <p:sldId id="293" r:id="rId60"/>
    <p:sldId id="302" r:id="rId61"/>
    <p:sldId id="303" r:id="rId62"/>
    <p:sldId id="294" r:id="rId63"/>
    <p:sldId id="295" r:id="rId64"/>
    <p:sldId id="296" r:id="rId65"/>
    <p:sldId id="297" r:id="rId66"/>
    <p:sldId id="305" r:id="rId67"/>
    <p:sldId id="298" r:id="rId68"/>
    <p:sldId id="309" r:id="rId69"/>
    <p:sldId id="310" r:id="rId70"/>
    <p:sldId id="299" r:id="rId71"/>
    <p:sldId id="300" r:id="rId72"/>
    <p:sldId id="301" r:id="rId73"/>
    <p:sldId id="304" r:id="rId74"/>
    <p:sldId id="311" r:id="rId75"/>
    <p:sldId id="312" r:id="rId76"/>
    <p:sldId id="313" r:id="rId77"/>
    <p:sldId id="314" r:id="rId78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42" Type="http://schemas.openxmlformats.org/officeDocument/2006/relationships/slide" Target="slides/slide21.xml"/><Relationship Id="rId47" Type="http://schemas.openxmlformats.org/officeDocument/2006/relationships/slide" Target="slides/slide26.xml"/><Relationship Id="rId50" Type="http://schemas.openxmlformats.org/officeDocument/2006/relationships/slide" Target="slides/slide29.xml"/><Relationship Id="rId55" Type="http://schemas.openxmlformats.org/officeDocument/2006/relationships/slide" Target="slides/slide34.xml"/><Relationship Id="rId63" Type="http://schemas.openxmlformats.org/officeDocument/2006/relationships/slide" Target="slides/slide42.xml"/><Relationship Id="rId68" Type="http://schemas.openxmlformats.org/officeDocument/2006/relationships/slide" Target="slides/slide47.xml"/><Relationship Id="rId76" Type="http://schemas.openxmlformats.org/officeDocument/2006/relationships/slide" Target="slides/slide55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0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53" Type="http://schemas.openxmlformats.org/officeDocument/2006/relationships/slide" Target="slides/slide32.xml"/><Relationship Id="rId58" Type="http://schemas.openxmlformats.org/officeDocument/2006/relationships/slide" Target="slides/slide37.xml"/><Relationship Id="rId66" Type="http://schemas.openxmlformats.org/officeDocument/2006/relationships/slide" Target="slides/slide45.xml"/><Relationship Id="rId74" Type="http://schemas.openxmlformats.org/officeDocument/2006/relationships/slide" Target="slides/slide53.xml"/><Relationship Id="rId79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0.xml"/><Relationship Id="rId82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52" Type="http://schemas.openxmlformats.org/officeDocument/2006/relationships/slide" Target="slides/slide31.xml"/><Relationship Id="rId60" Type="http://schemas.openxmlformats.org/officeDocument/2006/relationships/slide" Target="slides/slide39.xml"/><Relationship Id="rId65" Type="http://schemas.openxmlformats.org/officeDocument/2006/relationships/slide" Target="slides/slide44.xml"/><Relationship Id="rId73" Type="http://schemas.openxmlformats.org/officeDocument/2006/relationships/slide" Target="slides/slide52.xml"/><Relationship Id="rId78" Type="http://schemas.openxmlformats.org/officeDocument/2006/relationships/slide" Target="slides/slide57.xml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slide" Target="slides/slide27.xml"/><Relationship Id="rId56" Type="http://schemas.openxmlformats.org/officeDocument/2006/relationships/slide" Target="slides/slide35.xml"/><Relationship Id="rId64" Type="http://schemas.openxmlformats.org/officeDocument/2006/relationships/slide" Target="slides/slide43.xml"/><Relationship Id="rId69" Type="http://schemas.openxmlformats.org/officeDocument/2006/relationships/slide" Target="slides/slide48.xml"/><Relationship Id="rId77" Type="http://schemas.openxmlformats.org/officeDocument/2006/relationships/slide" Target="slides/slide5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0.xml"/><Relationship Id="rId72" Type="http://schemas.openxmlformats.org/officeDocument/2006/relationships/slide" Target="slides/slide51.xml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slide" Target="slides/slide25.xml"/><Relationship Id="rId59" Type="http://schemas.openxmlformats.org/officeDocument/2006/relationships/slide" Target="slides/slide38.xml"/><Relationship Id="rId67" Type="http://schemas.openxmlformats.org/officeDocument/2006/relationships/slide" Target="slides/slide46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0.xml"/><Relationship Id="rId54" Type="http://schemas.openxmlformats.org/officeDocument/2006/relationships/slide" Target="slides/slide33.xml"/><Relationship Id="rId62" Type="http://schemas.openxmlformats.org/officeDocument/2006/relationships/slide" Target="slides/slide41.xml"/><Relationship Id="rId70" Type="http://schemas.openxmlformats.org/officeDocument/2006/relationships/slide" Target="slides/slide49.xml"/><Relationship Id="rId75" Type="http://schemas.openxmlformats.org/officeDocument/2006/relationships/slide" Target="slides/slide5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slide" Target="slides/slide28.xml"/><Relationship Id="rId57" Type="http://schemas.openxmlformats.org/officeDocument/2006/relationships/slide" Target="slides/slide3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4" Type="http://schemas.openxmlformats.org/officeDocument/2006/relationships/image" Target="../media/image50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4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0ACAF-5CBB-463F-8E2A-C4FF1AE06A74}" type="datetimeFigureOut">
              <a:rPr lang="fi-FI" smtClean="0"/>
              <a:t>7.11.2012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603C3-008B-4BF6-A1C4-13276EC0EEF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4662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736ABB-1357-4E26-9635-92AE449A7622}" type="slidenum">
              <a:rPr lang="fi-FI" sz="1200">
                <a:solidFill>
                  <a:prstClr val="black"/>
                </a:solidFill>
              </a:rPr>
              <a:pPr eaLnBrk="1" hangingPunct="1"/>
              <a:t>6</a:t>
            </a:fld>
            <a:endParaRPr lang="fi-FI" sz="1200">
              <a:solidFill>
                <a:prstClr val="black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592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AA4A8EE-2AD0-4194-8491-AC540CCC8DAB}" type="slidenum">
              <a:rPr lang="en-GB" smtClean="0">
                <a:solidFill>
                  <a:srgbClr val="000000"/>
                </a:solidFill>
              </a:rPr>
              <a:pPr eaLnBrk="1" hangingPunct="1"/>
              <a:t>12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i-FI" smtClean="0"/>
              <a:t>Tämän kevään aikana eduskunnassa ratkaistaan, millä tavalla Suomessa jatkossa hoidetaan energiahuolto</a:t>
            </a:r>
          </a:p>
          <a:p>
            <a:pPr eaLnBrk="1" hangingPunct="1">
              <a:spcBef>
                <a:spcPct val="0"/>
              </a:spcBef>
            </a:pPr>
            <a:r>
              <a:rPr lang="fi-FI" smtClean="0"/>
              <a:t>Rakennetaan uusi ydinvoimala,</a:t>
            </a:r>
          </a:p>
          <a:p>
            <a:pPr eaLnBrk="1" hangingPunct="1">
              <a:spcBef>
                <a:spcPct val="0"/>
              </a:spcBef>
            </a:pPr>
            <a:r>
              <a:rPr lang="fi-FI" smtClean="0"/>
              <a:t> vai turvaudutaanko energian tuontiin Venäjältä, siis venäläistä maakaasua ja venäläistä ydinsähkö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37A8063-F4EF-41AD-B174-8C0F63AB12C4}" type="slidenum">
              <a:rPr lang="fi-FI" sz="1200">
                <a:solidFill>
                  <a:prstClr val="black"/>
                </a:solidFill>
              </a:rPr>
              <a:pPr eaLnBrk="1" hangingPunct="1"/>
              <a:t>38</a:t>
            </a:fld>
            <a:endParaRPr lang="fi-FI" sz="1200">
              <a:solidFill>
                <a:prstClr val="black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592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AB070CC-D6CE-4579-A4D9-6962A84C6176}" type="slidenum">
              <a:rPr lang="fi-FI" sz="1200">
                <a:solidFill>
                  <a:prstClr val="black"/>
                </a:solidFill>
              </a:rPr>
              <a:pPr eaLnBrk="1" hangingPunct="1"/>
              <a:t>40</a:t>
            </a:fld>
            <a:endParaRPr lang="fi-FI" sz="1200">
              <a:solidFill>
                <a:prstClr val="black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52" tIns="45226" rIns="90452" bIns="45226" anchor="ctr"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303213"/>
            <a:ext cx="3175" cy="3175"/>
          </a:xfrm>
          <a:ln/>
        </p:spPr>
      </p:sp>
      <p:sp>
        <p:nvSpPr>
          <p:cNvPr id="74755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0DABC-4A1D-4D9A-AA07-9EC9FC19788C}" type="datetimeFigureOut">
              <a:rPr lang="fi-FI" smtClean="0"/>
              <a:t>7.11.2012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1BC2-DE48-441F-A794-ECEA3EC97A0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1149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0DABC-4A1D-4D9A-AA07-9EC9FC19788C}" type="datetimeFigureOut">
              <a:rPr lang="fi-FI" smtClean="0"/>
              <a:t>7.11.2012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1BC2-DE48-441F-A794-ECEA3EC97A0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499757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E8587-BF0E-4F70-8E23-88901A5FAD51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51947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E3535-049E-4842-A7DE-D51E3DE5EFF7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93544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84BC9-1F58-480A-B9EC-C200B04436DC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66137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 sz="2400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srgbClr val="000000"/>
                </a:solidFill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srgbClr val="000000"/>
                </a:solidFill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srgbClr val="000000"/>
                </a:solidFill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srgbClr val="000000"/>
                </a:solidFill>
              </a:endParaRPr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srgbClr val="000000"/>
                </a:solidFill>
              </a:endParaRPr>
            </a:p>
          </p:txBody>
        </p:sp>
      </p:grpSp>
      <p:sp>
        <p:nvSpPr>
          <p:cNvPr id="14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charset="0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C9F856B4-4D11-4909-B7FB-5300922AF22D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47900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42BD3-2354-4178-AEBD-89270CA0926E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45718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451EC-ED78-4BCB-ACE7-E78D64E63847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16953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BB91F-1053-48BD-AEF8-E38223A24DB9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76949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06815-F037-4B79-B4CA-BDB8838ABA07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23769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587A7-AC1E-4429-9997-D2323CA0ED2E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76614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49EB2-5812-4E90-9D64-6B4CD70E7BE3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672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0DABC-4A1D-4D9A-AA07-9EC9FC19788C}" type="datetimeFigureOut">
              <a:rPr lang="fi-FI" smtClean="0"/>
              <a:t>7.11.2012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1BC2-DE48-441F-A794-ECEA3EC97A0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811026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64F02-DE8B-4B40-B552-118E3F9E7F57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6014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E8587-BF0E-4F70-8E23-88901A5FAD51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43786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E3535-049E-4842-A7DE-D51E3DE5EFF7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81526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84BC9-1F58-480A-B9EC-C200B04436DC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25434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 sz="2400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srgbClr val="000000"/>
                </a:solidFill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srgbClr val="000000"/>
                </a:solidFill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srgbClr val="000000"/>
                </a:solidFill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srgbClr val="000000"/>
                </a:solidFill>
              </a:endParaRPr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srgbClr val="000000"/>
                </a:solidFill>
              </a:endParaRPr>
            </a:p>
          </p:txBody>
        </p:sp>
      </p:grpSp>
      <p:sp>
        <p:nvSpPr>
          <p:cNvPr id="14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charset="0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C9F856B4-4D11-4909-B7FB-5300922AF22D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53284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42BD3-2354-4178-AEBD-89270CA0926E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83537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451EC-ED78-4BCB-ACE7-E78D64E63847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53252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BB91F-1053-48BD-AEF8-E38223A24DB9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00951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06815-F037-4B79-B4CA-BDB8838ABA07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08901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587A7-AC1E-4429-9997-D2323CA0ED2E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563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EE3B08-E8FE-4799-9C93-9321B274BB2C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38467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49EB2-5812-4E90-9D64-6B4CD70E7BE3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46060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64F02-DE8B-4B40-B552-118E3F9E7F57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32135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E8587-BF0E-4F70-8E23-88901A5FAD51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30074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E3535-049E-4842-A7DE-D51E3DE5EFF7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22123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84BC9-1F58-480A-B9EC-C200B04436DC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90763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68373F-BE1C-4A02-B5BE-380AA0718177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14176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B5B13-5233-4408-8ED4-AAB929268D12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14146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C34DD6-3C5D-418C-9409-870EB1F6CCA3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48677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CB330D-8EFB-4202-AD1B-08F3D809D544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52336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A0085-0D8B-43D0-ADF6-899E87250BB2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782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91369-6678-4D9F-87CB-020630A118A1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14198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5ED91-03DF-41A9-809E-2311AB8AC302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66332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BAA65-41A9-47B9-B8C9-62E029CDC9D1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82396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045C1-E539-4505-9CD8-72A34F494ED9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73092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01339B-AFFD-4CEC-8F90-BD377D07F927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25938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DDE727-BA51-4FDA-8133-EB470FAD0471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80607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DE14E-4F75-4E01-BF61-68D725F009F3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17376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192130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743993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10246529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2412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39A98-04A2-4CA4-A94D-6E6C5448E35E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9478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397730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620313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934186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23677930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11221677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755896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15100" y="241300"/>
            <a:ext cx="1943100" cy="58547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85800" y="241300"/>
            <a:ext cx="5676900" cy="58547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821001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EE3B08-E8FE-4799-9C93-9321B274BB2C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52965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91369-6678-4D9F-87CB-020630A118A1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12540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39A98-04A2-4CA4-A94D-6E6C5448E35E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391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E6A0FB-41C6-428F-B369-148EE75EFBF7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77372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E6A0FB-41C6-428F-B369-148EE75EFBF7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9396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92A82-ECDD-4D0C-B67E-E14F09EE68AF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40608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45275-F4E6-4A43-BF11-50397EAE66A8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5868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D392E-6CBA-40FB-B6E8-50F8B28165E3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93127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3275E-7720-4B06-9998-A226B8213D66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74605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3FE8C-616B-4203-86EF-E11018B15047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3392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169DD4-23BE-450D-847F-2176370CF275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66188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8A9DA-430B-4436-A661-A7F9327C4E60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66815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EE3B08-E8FE-4799-9C93-9321B274BB2C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53347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91369-6678-4D9F-87CB-020630A118A1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624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92A82-ECDD-4D0C-B67E-E14F09EE68AF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81944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39A98-04A2-4CA4-A94D-6E6C5448E35E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26205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E6A0FB-41C6-428F-B369-148EE75EFBF7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33430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92A82-ECDD-4D0C-B67E-E14F09EE68AF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13435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45275-F4E6-4A43-BF11-50397EAE66A8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74277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D392E-6CBA-40FB-B6E8-50F8B28165E3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56824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3275E-7720-4B06-9998-A226B8213D66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36007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3FE8C-616B-4203-86EF-E11018B15047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085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169DD4-23BE-450D-847F-2176370CF275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8024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8A9DA-430B-4436-A661-A7F9327C4E60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41847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EE3B08-E8FE-4799-9C93-9321B274BB2C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288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45275-F4E6-4A43-BF11-50397EAE66A8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47932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91369-6678-4D9F-87CB-020630A118A1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20624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39A98-04A2-4CA4-A94D-6E6C5448E35E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06223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E6A0FB-41C6-428F-B369-148EE75EFBF7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54527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92A82-ECDD-4D0C-B67E-E14F09EE68AF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56200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45275-F4E6-4A43-BF11-50397EAE66A8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08774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D392E-6CBA-40FB-B6E8-50F8B28165E3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75131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3275E-7720-4B06-9998-A226B8213D66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33496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3FE8C-616B-4203-86EF-E11018B15047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70624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169DD4-23BE-450D-847F-2176370CF275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21496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8A9DA-430B-4436-A661-A7F9327C4E60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948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D392E-6CBA-40FB-B6E8-50F8B28165E3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83836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786911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426599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>
                <a:solidFill>
                  <a:srgbClr val="000000"/>
                </a:solidFill>
              </a:rPr>
              <a:t>©Huippuvalmennus 1998–2007. Kaikki oikeudet pidätetään.</a:t>
            </a:r>
          </a:p>
          <a:p>
            <a:r>
              <a:rPr lang="fi-FI">
                <a:solidFill>
                  <a:srgbClr val="000000"/>
                </a:solidFill>
              </a:rPr>
              <a:t>www.huippuvalmennus.fi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66813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5800" y="1484313"/>
            <a:ext cx="3810000" cy="4611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3810000" cy="4611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>
                <a:solidFill>
                  <a:srgbClr val="000000"/>
                </a:solidFill>
              </a:rPr>
              <a:t>©Huippuvalmennus 1998–2007. Kaikki oikeudet pidätetään.</a:t>
            </a:r>
          </a:p>
          <a:p>
            <a:r>
              <a:rPr lang="fi-FI">
                <a:solidFill>
                  <a:srgbClr val="000000"/>
                </a:solidFill>
              </a:rPr>
              <a:t>www.huippuvalmennus.fi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86662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>
                <a:solidFill>
                  <a:srgbClr val="000000"/>
                </a:solidFill>
              </a:rPr>
              <a:t>©Huippuvalmennus 1998–2007. Kaikki oikeudet pidätetään.</a:t>
            </a:r>
          </a:p>
          <a:p>
            <a:r>
              <a:rPr lang="fi-FI">
                <a:solidFill>
                  <a:srgbClr val="000000"/>
                </a:solidFill>
              </a:rPr>
              <a:t>www.huippuvalmennus.fi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76238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>
                <a:solidFill>
                  <a:srgbClr val="000000"/>
                </a:solidFill>
              </a:rPr>
              <a:t>©Huippuvalmennus 1998–2007. Kaikki oikeudet pidätetään.</a:t>
            </a:r>
          </a:p>
          <a:p>
            <a:r>
              <a:rPr lang="fi-FI">
                <a:solidFill>
                  <a:srgbClr val="000000"/>
                </a:solidFill>
              </a:rPr>
              <a:t>www.huippuvalmennus.fi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36163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702242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56402121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96964560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95891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3275E-7720-4B06-9998-A226B8213D66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24223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15100" y="333375"/>
            <a:ext cx="1943100" cy="57626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85800" y="333375"/>
            <a:ext cx="5676900" cy="57626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206920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5800" y="333375"/>
            <a:ext cx="7772400" cy="1143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685800" y="1484313"/>
            <a:ext cx="3810000" cy="461168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3810000" cy="461168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370723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5D40F-641B-4B55-A741-A9ECC6CEAD6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58361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C2F61-C8D0-4474-950C-40AE21C2071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26160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EFD1B-D278-4716-AB3D-145966F4806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02842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AD2AF-6042-47D4-BE2A-30218566E39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41599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70638-A5BF-4C98-B232-3662D2AF142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57349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15671-7D2C-4197-8A7D-9384BD2352E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93241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D0AA2-A76E-40DF-9F39-AFE21891D2C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94553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9E5B1-F73B-445C-90F0-E6DD511B2BA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313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0DABC-4A1D-4D9A-AA07-9EC9FC19788C}" type="datetimeFigureOut">
              <a:rPr lang="fi-FI" smtClean="0"/>
              <a:t>7.11.2012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1BC2-DE48-441F-A794-ECEA3EC97A0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68507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3FE8C-616B-4203-86EF-E11018B15047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969067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37673-CC67-4E2A-A1B9-D7F0D97AAF5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26340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1A06B-3B23-4F73-9D0B-76FD6E4A2AA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24776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018D6-8624-4162-AC29-9B8B1362D29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250367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Otsikko, teksti ja 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57C61-0365-4D84-A9BF-5E98F2D1853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39142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fi-FI" altLang="en-US" noProof="0" smtClean="0"/>
              <a:t>Muokkaa perustyyl. napsautt.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fi-FI" altLang="en-US" noProof="0" smtClean="0"/>
              <a:t>Muokkaa alaotsikon perustyyliä napsautt.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i-FI" alt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6D2DF49-7878-4A97-8692-278AD17EF8DF}" type="slidenum">
              <a:rPr lang="fi-FI" altLang="en-US">
                <a:solidFill>
                  <a:srgbClr val="000000"/>
                </a:solidFill>
              </a:rPr>
              <a:pPr/>
              <a:t>‹#›</a:t>
            </a:fld>
            <a:endParaRPr lang="fi-FI" altLang="en-US">
              <a:solidFill>
                <a:srgbClr val="000000"/>
              </a:solidFill>
            </a:endParaRPr>
          </a:p>
        </p:txBody>
      </p:sp>
      <p:sp>
        <p:nvSpPr>
          <p:cNvPr id="9223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901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US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US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090B8-BEEA-43B4-BD5D-927070713C80}" type="slidenum">
              <a:rPr lang="fi-FI" altLang="en-US">
                <a:solidFill>
                  <a:srgbClr val="000000"/>
                </a:solidFill>
              </a:rPr>
              <a:pPr/>
              <a:t>‹#›</a:t>
            </a:fld>
            <a:endParaRPr lang="fi-FI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86952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US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US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B8306C-0D10-4180-B069-5C0BAF9844A0}" type="slidenum">
              <a:rPr lang="fi-FI" altLang="en-US">
                <a:solidFill>
                  <a:srgbClr val="000000"/>
                </a:solidFill>
              </a:rPr>
              <a:pPr/>
              <a:t>‹#›</a:t>
            </a:fld>
            <a:endParaRPr lang="fi-FI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14116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US">
              <a:solidFill>
                <a:srgbClr val="000000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US">
              <a:solidFill>
                <a:srgbClr val="000000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891FE3-2A90-45BD-A384-B68CA867DEF2}" type="slidenum">
              <a:rPr lang="fi-FI" altLang="en-US">
                <a:solidFill>
                  <a:srgbClr val="000000"/>
                </a:solidFill>
              </a:rPr>
              <a:pPr/>
              <a:t>‹#›</a:t>
            </a:fld>
            <a:endParaRPr lang="fi-FI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95444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US">
              <a:solidFill>
                <a:srgbClr val="000000"/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US">
              <a:solidFill>
                <a:srgbClr val="000000"/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ED9CA-5428-46CD-982C-BEC0679594B6}" type="slidenum">
              <a:rPr lang="fi-FI" altLang="en-US">
                <a:solidFill>
                  <a:srgbClr val="000000"/>
                </a:solidFill>
              </a:rPr>
              <a:pPr/>
              <a:t>‹#›</a:t>
            </a:fld>
            <a:endParaRPr lang="fi-FI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37631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US">
              <a:solidFill>
                <a:srgbClr val="000000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US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A4A07-D510-47A8-B457-790185C26752}" type="slidenum">
              <a:rPr lang="fi-FI" altLang="en-US">
                <a:solidFill>
                  <a:srgbClr val="000000"/>
                </a:solidFill>
              </a:rPr>
              <a:pPr/>
              <a:t>‹#›</a:t>
            </a:fld>
            <a:endParaRPr lang="fi-FI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3192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169DD4-23BE-450D-847F-2176370CF275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076742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US">
              <a:solidFill>
                <a:srgbClr val="000000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US">
              <a:solidFill>
                <a:srgbClr val="00000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56DA4-5DA5-4D91-9522-F17887BC96AC}" type="slidenum">
              <a:rPr lang="fi-FI" altLang="en-US">
                <a:solidFill>
                  <a:srgbClr val="000000"/>
                </a:solidFill>
              </a:rPr>
              <a:pPr/>
              <a:t>‹#›</a:t>
            </a:fld>
            <a:endParaRPr lang="fi-FI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99592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US">
              <a:solidFill>
                <a:srgbClr val="000000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US">
              <a:solidFill>
                <a:srgbClr val="000000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BCD958-6F17-4A9B-BB0B-114767E5A894}" type="slidenum">
              <a:rPr lang="fi-FI" altLang="en-US">
                <a:solidFill>
                  <a:srgbClr val="000000"/>
                </a:solidFill>
              </a:rPr>
              <a:pPr/>
              <a:t>‹#›</a:t>
            </a:fld>
            <a:endParaRPr lang="fi-FI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471697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US">
              <a:solidFill>
                <a:srgbClr val="000000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US">
              <a:solidFill>
                <a:srgbClr val="000000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94963-6043-4F26-9A65-BFEB9AC05DA2}" type="slidenum">
              <a:rPr lang="fi-FI" altLang="en-US">
                <a:solidFill>
                  <a:srgbClr val="000000"/>
                </a:solidFill>
              </a:rPr>
              <a:pPr/>
              <a:t>‹#›</a:t>
            </a:fld>
            <a:endParaRPr lang="fi-FI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4187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US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US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62A2D-27F0-4BBC-8282-0AF1D588EEA3}" type="slidenum">
              <a:rPr lang="fi-FI" altLang="en-US">
                <a:solidFill>
                  <a:srgbClr val="000000"/>
                </a:solidFill>
              </a:rPr>
              <a:pPr/>
              <a:t>‹#›</a:t>
            </a:fld>
            <a:endParaRPr lang="fi-FI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690258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US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US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7AA5B-4D19-44B4-A8A5-D07631ADAE85}" type="slidenum">
              <a:rPr lang="fi-FI" altLang="en-US">
                <a:solidFill>
                  <a:srgbClr val="000000"/>
                </a:solidFill>
              </a:rPr>
              <a:pPr/>
              <a:t>‹#›</a:t>
            </a:fld>
            <a:endParaRPr lang="fi-FI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65056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Otsikko, sisältö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fi-FI" altLang="en-US">
              <a:solidFill>
                <a:srgbClr val="000000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i-FI" altLang="en-US">
              <a:solidFill>
                <a:srgbClr val="000000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8BBF93F-E12F-48BA-A91D-03F59F3F146E}" type="slidenum">
              <a:rPr lang="fi-FI" altLang="en-US">
                <a:solidFill>
                  <a:srgbClr val="000000"/>
                </a:solidFill>
              </a:rPr>
              <a:pPr/>
              <a:t>‹#›</a:t>
            </a:fld>
            <a:endParaRPr lang="fi-FI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91873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fi-FI" altLang="en-US" noProof="0" smtClean="0"/>
              <a:t>Muokkaa perustyyl. napsautt.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fi-FI" altLang="en-US" noProof="0" smtClean="0"/>
              <a:t>Muokkaa alaotsikon perustyyliä napsautt.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i-FI" alt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6D2DF49-7878-4A97-8692-278AD17EF8DF}" type="slidenum">
              <a:rPr lang="fi-FI" altLang="en-US">
                <a:solidFill>
                  <a:srgbClr val="000000"/>
                </a:solidFill>
              </a:rPr>
              <a:pPr/>
              <a:t>‹#›</a:t>
            </a:fld>
            <a:endParaRPr lang="fi-FI" altLang="en-US">
              <a:solidFill>
                <a:srgbClr val="000000"/>
              </a:solidFill>
            </a:endParaRPr>
          </a:p>
        </p:txBody>
      </p:sp>
      <p:sp>
        <p:nvSpPr>
          <p:cNvPr id="9223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053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US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US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090B8-BEEA-43B4-BD5D-927070713C80}" type="slidenum">
              <a:rPr lang="fi-FI" altLang="en-US">
                <a:solidFill>
                  <a:srgbClr val="000000"/>
                </a:solidFill>
              </a:rPr>
              <a:pPr/>
              <a:t>‹#›</a:t>
            </a:fld>
            <a:endParaRPr lang="fi-FI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162634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US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US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B8306C-0D10-4180-B069-5C0BAF9844A0}" type="slidenum">
              <a:rPr lang="fi-FI" altLang="en-US">
                <a:solidFill>
                  <a:srgbClr val="000000"/>
                </a:solidFill>
              </a:rPr>
              <a:pPr/>
              <a:t>‹#›</a:t>
            </a:fld>
            <a:endParaRPr lang="fi-FI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37633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US">
              <a:solidFill>
                <a:srgbClr val="000000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US">
              <a:solidFill>
                <a:srgbClr val="000000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891FE3-2A90-45BD-A384-B68CA867DEF2}" type="slidenum">
              <a:rPr lang="fi-FI" altLang="en-US">
                <a:solidFill>
                  <a:srgbClr val="000000"/>
                </a:solidFill>
              </a:rPr>
              <a:pPr/>
              <a:t>‹#›</a:t>
            </a:fld>
            <a:endParaRPr lang="fi-FI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0016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8A9DA-430B-4436-A661-A7F9327C4E60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86203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US">
              <a:solidFill>
                <a:srgbClr val="000000"/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US">
              <a:solidFill>
                <a:srgbClr val="000000"/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ED9CA-5428-46CD-982C-BEC0679594B6}" type="slidenum">
              <a:rPr lang="fi-FI" altLang="en-US">
                <a:solidFill>
                  <a:srgbClr val="000000"/>
                </a:solidFill>
              </a:rPr>
              <a:pPr/>
              <a:t>‹#›</a:t>
            </a:fld>
            <a:endParaRPr lang="fi-FI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018716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US">
              <a:solidFill>
                <a:srgbClr val="000000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US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A4A07-D510-47A8-B457-790185C26752}" type="slidenum">
              <a:rPr lang="fi-FI" altLang="en-US">
                <a:solidFill>
                  <a:srgbClr val="000000"/>
                </a:solidFill>
              </a:rPr>
              <a:pPr/>
              <a:t>‹#›</a:t>
            </a:fld>
            <a:endParaRPr lang="fi-FI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681850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US">
              <a:solidFill>
                <a:srgbClr val="000000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US">
              <a:solidFill>
                <a:srgbClr val="00000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56DA4-5DA5-4D91-9522-F17887BC96AC}" type="slidenum">
              <a:rPr lang="fi-FI" altLang="en-US">
                <a:solidFill>
                  <a:srgbClr val="000000"/>
                </a:solidFill>
              </a:rPr>
              <a:pPr/>
              <a:t>‹#›</a:t>
            </a:fld>
            <a:endParaRPr lang="fi-FI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888333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US">
              <a:solidFill>
                <a:srgbClr val="000000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US">
              <a:solidFill>
                <a:srgbClr val="000000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BCD958-6F17-4A9B-BB0B-114767E5A894}" type="slidenum">
              <a:rPr lang="fi-FI" altLang="en-US">
                <a:solidFill>
                  <a:srgbClr val="000000"/>
                </a:solidFill>
              </a:rPr>
              <a:pPr/>
              <a:t>‹#›</a:t>
            </a:fld>
            <a:endParaRPr lang="fi-FI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28414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US">
              <a:solidFill>
                <a:srgbClr val="000000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US">
              <a:solidFill>
                <a:srgbClr val="000000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94963-6043-4F26-9A65-BFEB9AC05DA2}" type="slidenum">
              <a:rPr lang="fi-FI" altLang="en-US">
                <a:solidFill>
                  <a:srgbClr val="000000"/>
                </a:solidFill>
              </a:rPr>
              <a:pPr/>
              <a:t>‹#›</a:t>
            </a:fld>
            <a:endParaRPr lang="fi-FI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665980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US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US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62A2D-27F0-4BBC-8282-0AF1D588EEA3}" type="slidenum">
              <a:rPr lang="fi-FI" altLang="en-US">
                <a:solidFill>
                  <a:srgbClr val="000000"/>
                </a:solidFill>
              </a:rPr>
              <a:pPr/>
              <a:t>‹#›</a:t>
            </a:fld>
            <a:endParaRPr lang="fi-FI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361147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US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US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7AA5B-4D19-44B4-A8A5-D07631ADAE85}" type="slidenum">
              <a:rPr lang="fi-FI" altLang="en-US">
                <a:solidFill>
                  <a:srgbClr val="000000"/>
                </a:solidFill>
              </a:rPr>
              <a:pPr/>
              <a:t>‹#›</a:t>
            </a:fld>
            <a:endParaRPr lang="fi-FI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53677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Otsikko, sisältö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fi-FI" altLang="en-US">
              <a:solidFill>
                <a:srgbClr val="000000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i-FI" altLang="en-US">
              <a:solidFill>
                <a:srgbClr val="000000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8BBF93F-E12F-48BA-A91D-03F59F3F146E}" type="slidenum">
              <a:rPr lang="fi-FI" altLang="en-US">
                <a:solidFill>
                  <a:srgbClr val="000000"/>
                </a:solidFill>
              </a:rPr>
              <a:pPr/>
              <a:t>‹#›</a:t>
            </a:fld>
            <a:endParaRPr lang="fi-FI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278356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1275587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46365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EE3B08-E8FE-4799-9C93-9321B274BB2C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113599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>
                <a:solidFill>
                  <a:srgbClr val="000000"/>
                </a:solidFill>
              </a:rPr>
              <a:t>©Huippuvalmennus 1998–2007. Kaikki oikeudet pidätetään.</a:t>
            </a:r>
          </a:p>
          <a:p>
            <a:r>
              <a:rPr lang="fi-FI">
                <a:solidFill>
                  <a:srgbClr val="000000"/>
                </a:solidFill>
              </a:rPr>
              <a:t>www.huippuvalmennus.fi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49220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5800" y="1484313"/>
            <a:ext cx="3810000" cy="4611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3810000" cy="4611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>
                <a:solidFill>
                  <a:srgbClr val="000000"/>
                </a:solidFill>
              </a:rPr>
              <a:t>©Huippuvalmennus 1998–2007. Kaikki oikeudet pidätetään.</a:t>
            </a:r>
          </a:p>
          <a:p>
            <a:r>
              <a:rPr lang="fi-FI">
                <a:solidFill>
                  <a:srgbClr val="000000"/>
                </a:solidFill>
              </a:rPr>
              <a:t>www.huippuvalmennus.fi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301026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>
                <a:solidFill>
                  <a:srgbClr val="000000"/>
                </a:solidFill>
              </a:rPr>
              <a:t>©Huippuvalmennus 1998–2007. Kaikki oikeudet pidätetään.</a:t>
            </a:r>
          </a:p>
          <a:p>
            <a:r>
              <a:rPr lang="fi-FI">
                <a:solidFill>
                  <a:srgbClr val="000000"/>
                </a:solidFill>
              </a:rPr>
              <a:t>www.huippuvalmennus.fi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408473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>
                <a:solidFill>
                  <a:srgbClr val="000000"/>
                </a:solidFill>
              </a:rPr>
              <a:t>©Huippuvalmennus 1998–2007. Kaikki oikeudet pidätetään.</a:t>
            </a:r>
          </a:p>
          <a:p>
            <a:r>
              <a:rPr lang="fi-FI">
                <a:solidFill>
                  <a:srgbClr val="000000"/>
                </a:solidFill>
              </a:rPr>
              <a:t>www.huippuvalmennus.fi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180434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5363610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971530506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879885572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9181427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15100" y="333375"/>
            <a:ext cx="1943100" cy="57626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85800" y="333375"/>
            <a:ext cx="5676900" cy="57626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8318465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5800" y="333375"/>
            <a:ext cx="7772400" cy="1143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685800" y="1484313"/>
            <a:ext cx="3810000" cy="461168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3810000" cy="461168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92501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91369-6678-4D9F-87CB-020630A118A1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7508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39A98-04A2-4CA4-A94D-6E6C5448E35E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2686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E6A0FB-41C6-428F-B369-148EE75EFBF7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6430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92A82-ECDD-4D0C-B67E-E14F09EE68AF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0201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45275-F4E6-4A43-BF11-50397EAE66A8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5490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D392E-6CBA-40FB-B6E8-50F8B28165E3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40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0DABC-4A1D-4D9A-AA07-9EC9FC19788C}" type="datetimeFigureOut">
              <a:rPr lang="fi-FI" smtClean="0"/>
              <a:t>7.11.2012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1BC2-DE48-441F-A794-ECEA3EC97A0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63693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3275E-7720-4B06-9998-A226B8213D66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3587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3FE8C-616B-4203-86EF-E11018B15047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2000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169DD4-23BE-450D-847F-2176370CF275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2704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8A9DA-430B-4436-A661-A7F9327C4E60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3729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EE3B08-E8FE-4799-9C93-9321B274BB2C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0838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91369-6678-4D9F-87CB-020630A118A1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2319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39A98-04A2-4CA4-A94D-6E6C5448E35E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1220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E6A0FB-41C6-428F-B369-148EE75EFBF7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2992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92A82-ECDD-4D0C-B67E-E14F09EE68AF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0232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45275-F4E6-4A43-BF11-50397EAE66A8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025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0DABC-4A1D-4D9A-AA07-9EC9FC19788C}" type="datetimeFigureOut">
              <a:rPr lang="fi-FI" smtClean="0"/>
              <a:t>7.11.2012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1BC2-DE48-441F-A794-ECEA3EC97A0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6724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D392E-6CBA-40FB-B6E8-50F8B28165E3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8019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3275E-7720-4B06-9998-A226B8213D66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910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3FE8C-616B-4203-86EF-E11018B15047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8643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169DD4-23BE-450D-847F-2176370CF275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7865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8A9DA-430B-4436-A661-A7F9327C4E60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2400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EFF08-3D76-4BD5-B23A-4D4F9A1D7D27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4374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41799-D36E-45B7-9FD3-58BC34A9FC47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0707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78C16-20CA-4DD5-B108-275D03AB271C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7267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B4D6B-AF13-440B-BFD1-D989CE933C8C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5888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82DB3-0963-494F-818F-5C7702252727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6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0DABC-4A1D-4D9A-AA07-9EC9FC19788C}" type="datetimeFigureOut">
              <a:rPr lang="fi-FI" smtClean="0"/>
              <a:t>7.11.2012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1BC2-DE48-441F-A794-ECEA3EC97A0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07447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A04F7-3F3A-49C5-9896-2C7CBDA02A05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5122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5C404-9395-424A-ABE9-83DF91FA17DB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397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E567F-A31C-401C-B7C1-C8F1AEBA71B1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5305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11B83-1053-4C2B-A9CE-3792EE6424BB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2154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92906-88FE-47F9-B423-9672AE69B8A6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4566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E0D58-0557-403F-9AEA-DCEAC5252407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8757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Otsikko, teksti ja 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28D97-175E-4F21-AAFC-8C1511F3C89E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7109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Otsikko ja neljä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F2064-CD4F-4CAA-8B49-3D71A9BCE2CC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5964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1E2EB-B361-447D-A92F-C31C9EBFDCD2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3585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EE3B08-E8FE-4799-9C93-9321B274BB2C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682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0DABC-4A1D-4D9A-AA07-9EC9FC19788C}" type="datetimeFigureOut">
              <a:rPr lang="fi-FI" smtClean="0"/>
              <a:t>7.11.2012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1BC2-DE48-441F-A794-ECEA3EC97A0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28666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91369-6678-4D9F-87CB-020630A118A1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7128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39A98-04A2-4CA4-A94D-6E6C5448E35E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7195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E6A0FB-41C6-428F-B369-148EE75EFBF7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223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92A82-ECDD-4D0C-B67E-E14F09EE68AF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6736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45275-F4E6-4A43-BF11-50397EAE66A8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1792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D392E-6CBA-40FB-B6E8-50F8B28165E3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2675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3275E-7720-4B06-9998-A226B8213D66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9719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3FE8C-616B-4203-86EF-E11018B15047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8749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169DD4-23BE-450D-847F-2176370CF275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1156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8A9DA-430B-4436-A661-A7F9327C4E60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018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0DABC-4A1D-4D9A-AA07-9EC9FC19788C}" type="datetimeFigureOut">
              <a:rPr lang="fi-FI" smtClean="0"/>
              <a:t>7.11.2012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1BC2-DE48-441F-A794-ECEA3EC97A0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5973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DB550-CF59-459F-8FAC-91B4D8A76AD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860297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D8555-9F6C-4A7C-ACB3-36A10BE8C76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01677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3D742-5ACB-497C-B855-A709EF056EA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03318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B8FF2-2C1C-4AF6-9029-79E88EF5022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685629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3B875-7717-427E-A579-AD91AEECFC8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145426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5A78E-5303-4F92-B9FD-0D2226CE1BB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65216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1C6FA-5EAD-4387-B6A8-354D1B9BF04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84777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9E5E8-0FF7-41D2-8D6C-5BD18F9C8FA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229261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A39F1-B432-428F-B4F1-3B356579A89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709428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20CED-36DF-495D-B344-806ACEEBB64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073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0DABC-4A1D-4D9A-AA07-9EC9FC19788C}" type="datetimeFigureOut">
              <a:rPr lang="fi-FI" smtClean="0"/>
              <a:t>7.11.2012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1BC2-DE48-441F-A794-ECEA3EC97A0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87199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9FEF4-D571-4C12-91EF-B0D21A25EF9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376640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68373F-BE1C-4A02-B5BE-380AA0718177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38001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B5B13-5233-4408-8ED4-AAB929268D12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67477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C34DD6-3C5D-418C-9409-870EB1F6CCA3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16448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CB330D-8EFB-4202-AD1B-08F3D809D544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1522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A0085-0D8B-43D0-ADF6-899E87250BB2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53521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5ED91-03DF-41A9-809E-2311AB8AC302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6193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BAA65-41A9-47B9-B8C9-62E029CDC9D1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07009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045C1-E539-4505-9CD8-72A34F494ED9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67273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01339B-AFFD-4CEC-8F90-BD377D07F927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53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0DABC-4A1D-4D9A-AA07-9EC9FC19788C}" type="datetimeFigureOut">
              <a:rPr lang="fi-FI" smtClean="0"/>
              <a:t>7.11.2012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1BC2-DE48-441F-A794-ECEA3EC97A0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30770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DDE727-BA51-4FDA-8133-EB470FAD0471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04130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DE14E-4F75-4E01-BF61-68D725F009F3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909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 sz="2400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srgbClr val="000000"/>
                </a:solidFill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srgbClr val="000000"/>
                </a:solidFill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srgbClr val="000000"/>
                </a:solidFill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srgbClr val="000000"/>
                </a:solidFill>
              </a:endParaRPr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srgbClr val="000000"/>
                </a:solidFill>
              </a:endParaRPr>
            </a:p>
          </p:txBody>
        </p:sp>
      </p:grpSp>
      <p:sp>
        <p:nvSpPr>
          <p:cNvPr id="14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charset="0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C9F856B4-4D11-4909-B7FB-5300922AF22D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54472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42BD3-2354-4178-AEBD-89270CA0926E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56539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451EC-ED78-4BCB-ACE7-E78D64E63847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08545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BB91F-1053-48BD-AEF8-E38223A24DB9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35857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06815-F037-4B79-B4CA-BDB8838ABA07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27085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587A7-AC1E-4429-9997-D2323CA0ED2E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65151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49EB2-5812-4E90-9D64-6B4CD70E7BE3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07626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64F02-DE8B-4B40-B552-118E3F9E7F57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427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6.xml"/><Relationship Id="rId12" Type="http://schemas.openxmlformats.org/officeDocument/2006/relationships/slideLayout" Target="../slideLayouts/slideLayout191.xml"/><Relationship Id="rId2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12" Type="http://schemas.openxmlformats.org/officeDocument/2006/relationships/slideLayout" Target="../slideLayouts/slideLayout203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1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06.xml"/><Relationship Id="rId7" Type="http://schemas.openxmlformats.org/officeDocument/2006/relationships/slideLayout" Target="../slideLayouts/slideLayout210.xml"/><Relationship Id="rId12" Type="http://schemas.openxmlformats.org/officeDocument/2006/relationships/slideLayout" Target="../slideLayouts/slideLayout215.xml"/><Relationship Id="rId2" Type="http://schemas.openxmlformats.org/officeDocument/2006/relationships/slideLayout" Target="../slideLayouts/slideLayout205.xml"/><Relationship Id="rId1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9.xml"/><Relationship Id="rId11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08.xml"/><Relationship Id="rId10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07.xml"/><Relationship Id="rId9" Type="http://schemas.openxmlformats.org/officeDocument/2006/relationships/slideLayout" Target="../slideLayouts/slideLayout2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3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18.xml"/><Relationship Id="rId7" Type="http://schemas.openxmlformats.org/officeDocument/2006/relationships/slideLayout" Target="../slideLayouts/slideLayout222.xml"/><Relationship Id="rId12" Type="http://schemas.openxmlformats.org/officeDocument/2006/relationships/slideLayout" Target="../slideLayouts/slideLayout227.xml"/><Relationship Id="rId2" Type="http://schemas.openxmlformats.org/officeDocument/2006/relationships/slideLayout" Target="../slideLayouts/slideLayout217.xml"/><Relationship Id="rId1" Type="http://schemas.openxmlformats.org/officeDocument/2006/relationships/slideLayout" Target="../slideLayouts/slideLayout216.xml"/><Relationship Id="rId6" Type="http://schemas.openxmlformats.org/officeDocument/2006/relationships/slideLayout" Target="../slideLayouts/slideLayout221.xml"/><Relationship Id="rId11" Type="http://schemas.openxmlformats.org/officeDocument/2006/relationships/slideLayout" Target="../slideLayouts/slideLayout226.xml"/><Relationship Id="rId5" Type="http://schemas.openxmlformats.org/officeDocument/2006/relationships/slideLayout" Target="../slideLayouts/slideLayout220.xml"/><Relationship Id="rId10" Type="http://schemas.openxmlformats.org/officeDocument/2006/relationships/slideLayout" Target="../slideLayouts/slideLayout225.xml"/><Relationship Id="rId4" Type="http://schemas.openxmlformats.org/officeDocument/2006/relationships/slideLayout" Target="../slideLayouts/slideLayout219.xml"/><Relationship Id="rId9" Type="http://schemas.openxmlformats.org/officeDocument/2006/relationships/slideLayout" Target="../slideLayouts/slideLayout224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5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30.xml"/><Relationship Id="rId7" Type="http://schemas.openxmlformats.org/officeDocument/2006/relationships/slideLayout" Target="../slideLayouts/slideLayout234.xml"/><Relationship Id="rId12" Type="http://schemas.openxmlformats.org/officeDocument/2006/relationships/slideLayout" Target="../slideLayouts/slideLayout239.xml"/><Relationship Id="rId2" Type="http://schemas.openxmlformats.org/officeDocument/2006/relationships/slideLayout" Target="../slideLayouts/slideLayout229.xml"/><Relationship Id="rId1" Type="http://schemas.openxmlformats.org/officeDocument/2006/relationships/slideLayout" Target="../slideLayouts/slideLayout228.xml"/><Relationship Id="rId6" Type="http://schemas.openxmlformats.org/officeDocument/2006/relationships/slideLayout" Target="../slideLayouts/slideLayout233.xml"/><Relationship Id="rId11" Type="http://schemas.openxmlformats.org/officeDocument/2006/relationships/slideLayout" Target="../slideLayouts/slideLayout238.xml"/><Relationship Id="rId5" Type="http://schemas.openxmlformats.org/officeDocument/2006/relationships/slideLayout" Target="../slideLayouts/slideLayout232.xml"/><Relationship Id="rId10" Type="http://schemas.openxmlformats.org/officeDocument/2006/relationships/slideLayout" Target="../slideLayouts/slideLayout237.xml"/><Relationship Id="rId4" Type="http://schemas.openxmlformats.org/officeDocument/2006/relationships/slideLayout" Target="../slideLayouts/slideLayout231.xml"/><Relationship Id="rId9" Type="http://schemas.openxmlformats.org/officeDocument/2006/relationships/slideLayout" Target="../slideLayouts/slideLayout2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0DABC-4A1D-4D9A-AA07-9EC9FC19788C}" type="datetimeFigureOut">
              <a:rPr lang="fi-FI" smtClean="0"/>
              <a:t>7.11.2012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01BC2-DE48-441F-A794-ECEA3EC97A0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4091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7757DA-28A0-4DEE-9304-33B6834F28D6}" type="slidenum">
              <a:rPr lang="fi-FI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79400" y="152400"/>
            <a:ext cx="8686800" cy="1600200"/>
            <a:chOff x="176" y="96"/>
            <a:chExt cx="5472" cy="1008"/>
          </a:xfrm>
        </p:grpSpPr>
        <p:sp>
          <p:nvSpPr>
            <p:cNvPr id="1032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srgbClr val="000000"/>
                </a:solidFill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srgbClr val="000000"/>
                </a:solidFill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srgbClr val="000000"/>
                </a:solidFill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2831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7757DA-28A0-4DEE-9304-33B6834F28D6}" type="slidenum">
              <a:rPr lang="fi-FI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79400" y="152400"/>
            <a:ext cx="8686800" cy="1600200"/>
            <a:chOff x="176" y="96"/>
            <a:chExt cx="5472" cy="1008"/>
          </a:xfrm>
        </p:grpSpPr>
        <p:sp>
          <p:nvSpPr>
            <p:cNvPr id="1032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srgbClr val="000000"/>
                </a:solidFill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srgbClr val="000000"/>
                </a:solidFill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srgbClr val="000000"/>
                </a:solidFill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934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42B8097-687A-4DC0-A93C-45065DCFEAA9}" type="slidenum">
              <a:rPr lang="fi-FI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896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41300"/>
            <a:ext cx="7772400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7747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3D057C-C928-4EC7-8781-FB75BB2B553F}" type="slidenum">
              <a:rPr lang="fi-FI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06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3D057C-C928-4EC7-8781-FB75BB2B553F}" type="slidenum">
              <a:rPr lang="fi-FI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44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3D057C-C928-4EC7-8781-FB75BB2B553F}" type="slidenum">
              <a:rPr lang="fi-FI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38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333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4313"/>
            <a:ext cx="7772400" cy="461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2484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>
                <a:solidFill>
                  <a:srgbClr val="000000"/>
                </a:solidFill>
              </a:rPr>
              <a:t>©Huippuvalmennus 1998–2007. Kaikki oikeudet pidätetään.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>
                <a:solidFill>
                  <a:srgbClr val="000000"/>
                </a:solidFill>
              </a:rPr>
              <a:t>www.huippuvalmennus.fi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5541" name="AutoShape 5"/>
          <p:cNvSpPr>
            <a:spLocks noChangeArrowheads="1"/>
          </p:cNvSpPr>
          <p:nvPr userDrawn="1"/>
        </p:nvSpPr>
        <p:spPr bwMode="auto">
          <a:xfrm>
            <a:off x="457200" y="231775"/>
            <a:ext cx="8253413" cy="5940425"/>
          </a:xfrm>
          <a:prstGeom prst="roundRect">
            <a:avLst>
              <a:gd name="adj" fmla="val 16667"/>
            </a:avLst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671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2A49B6-E724-4732-9A5D-CF8B0C292941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522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0000C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0000C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0000C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0000C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 smtClean="0"/>
              <a:t>Muokkaa perustyyl. napsautt.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 smtClean="0"/>
              <a:t>Muokkaa tekstin perustyylejä napsauttamalla</a:t>
            </a:r>
          </a:p>
          <a:p>
            <a:pPr lvl="1"/>
            <a:r>
              <a:rPr lang="fi-FI" altLang="en-US" smtClean="0"/>
              <a:t>toinen taso</a:t>
            </a:r>
          </a:p>
          <a:p>
            <a:pPr lvl="2"/>
            <a:r>
              <a:rPr lang="fi-FI" altLang="en-US" smtClean="0"/>
              <a:t>kolmas taso</a:t>
            </a:r>
          </a:p>
          <a:p>
            <a:pPr lvl="3"/>
            <a:r>
              <a:rPr lang="fi-FI" altLang="en-US" smtClean="0"/>
              <a:t>neljäs taso</a:t>
            </a:r>
          </a:p>
          <a:p>
            <a:pPr lvl="4"/>
            <a:r>
              <a:rPr lang="fi-FI" altLang="en-US" smtClean="0"/>
              <a:t>viides taso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 altLang="en-US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 altLang="en-US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A8CA01-9EAF-49AA-B5FA-B400FD61EE2C}" type="slidenum">
              <a:rPr lang="fi-FI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i-FI" altLang="en-US">
              <a:solidFill>
                <a:srgbClr val="000000"/>
              </a:solidFill>
            </a:endParaRPr>
          </a:p>
        </p:txBody>
      </p:sp>
      <p:sp>
        <p:nvSpPr>
          <p:cNvPr id="819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288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3D057C-C928-4EC7-8781-FB75BB2B553F}" type="slidenum">
              <a:rPr lang="fi-FI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568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 smtClean="0"/>
              <a:t>Muokkaa perustyyl. napsautt.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 smtClean="0"/>
              <a:t>Muokkaa tekstin perustyylejä napsauttamalla</a:t>
            </a:r>
          </a:p>
          <a:p>
            <a:pPr lvl="1"/>
            <a:r>
              <a:rPr lang="fi-FI" altLang="en-US" smtClean="0"/>
              <a:t>toinen taso</a:t>
            </a:r>
          </a:p>
          <a:p>
            <a:pPr lvl="2"/>
            <a:r>
              <a:rPr lang="fi-FI" altLang="en-US" smtClean="0"/>
              <a:t>kolmas taso</a:t>
            </a:r>
          </a:p>
          <a:p>
            <a:pPr lvl="3"/>
            <a:r>
              <a:rPr lang="fi-FI" altLang="en-US" smtClean="0"/>
              <a:t>neljäs taso</a:t>
            </a:r>
          </a:p>
          <a:p>
            <a:pPr lvl="4"/>
            <a:r>
              <a:rPr lang="fi-FI" altLang="en-US" smtClean="0"/>
              <a:t>viides taso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 altLang="en-US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 altLang="en-US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A8CA01-9EAF-49AA-B5FA-B400FD61EE2C}" type="slidenum">
              <a:rPr lang="fi-FI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i-FI" altLang="en-US">
              <a:solidFill>
                <a:srgbClr val="000000"/>
              </a:solidFill>
            </a:endParaRPr>
          </a:p>
        </p:txBody>
      </p:sp>
      <p:sp>
        <p:nvSpPr>
          <p:cNvPr id="819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457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333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4313"/>
            <a:ext cx="7772400" cy="461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2484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>
                <a:solidFill>
                  <a:srgbClr val="000000"/>
                </a:solidFill>
              </a:rPr>
              <a:t>©Huippuvalmennus 1998–2007. Kaikki oikeudet pidätetään.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>
                <a:solidFill>
                  <a:srgbClr val="000000"/>
                </a:solidFill>
              </a:rPr>
              <a:t>www.huippuvalmennus.fi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5541" name="AutoShape 5"/>
          <p:cNvSpPr>
            <a:spLocks noChangeArrowheads="1"/>
          </p:cNvSpPr>
          <p:nvPr userDrawn="1"/>
        </p:nvSpPr>
        <p:spPr bwMode="auto">
          <a:xfrm>
            <a:off x="457200" y="231775"/>
            <a:ext cx="8253413" cy="5940425"/>
          </a:xfrm>
          <a:prstGeom prst="roundRect">
            <a:avLst>
              <a:gd name="adj" fmla="val 16667"/>
            </a:avLst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99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3D057C-C928-4EC7-8781-FB75BB2B553F}" type="slidenum">
              <a:rPr lang="fi-FI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21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3D057C-C928-4EC7-8781-FB75BB2B553F}" type="slidenum">
              <a:rPr lang="fi-FI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24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071E0C-1F65-4CC0-9492-B6ADC295C506}" type="slidenum">
              <a:rPr lang="fi-FI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276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3D057C-C928-4EC7-8781-FB75BB2B553F}" type="slidenum">
              <a:rPr lang="fi-FI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73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2375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i-FI"/>
          </a:p>
        </p:txBody>
      </p:sp>
      <p:sp>
        <p:nvSpPr>
          <p:cNvPr id="2375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i-FI"/>
          </a:p>
        </p:txBody>
      </p:sp>
      <p:sp>
        <p:nvSpPr>
          <p:cNvPr id="2375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3DFB42-16CC-4829-A33C-A8BF36321E37}" type="slidenum">
              <a:rPr lang="fi-FI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919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42B8097-687A-4DC0-A93C-45065DCFEAA9}" type="slidenum">
              <a:rPr lang="fi-FI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061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7757DA-28A0-4DEE-9304-33B6834F28D6}" type="slidenum">
              <a:rPr lang="fi-FI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79400" y="152400"/>
            <a:ext cx="8686800" cy="1600200"/>
            <a:chOff x="176" y="96"/>
            <a:chExt cx="5472" cy="1008"/>
          </a:xfrm>
        </p:grpSpPr>
        <p:sp>
          <p:nvSpPr>
            <p:cNvPr id="1032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srgbClr val="000000"/>
                </a:solidFill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srgbClr val="000000"/>
                </a:solidFill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srgbClr val="000000"/>
                </a:solidFill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9918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75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7.emf"/><Relationship Id="rId5" Type="http://schemas.openxmlformats.org/officeDocument/2006/relationships/image" Target="../media/image14.e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4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15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9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1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2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04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3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4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4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5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6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5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7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8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0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50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24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50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38.wmf"/><Relationship Id="rId5" Type="http://schemas.openxmlformats.org/officeDocument/2006/relationships/image" Target="../media/image35.w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37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186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9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50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41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6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33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45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5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193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50.wmf"/><Relationship Id="rId5" Type="http://schemas.openxmlformats.org/officeDocument/2006/relationships/image" Target="../media/image47.wmf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5.bin"/><Relationship Id="rId9" Type="http://schemas.openxmlformats.org/officeDocument/2006/relationships/image" Target="../media/image49.w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197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51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19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52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19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5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5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50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Fysiikka 2 tiivistelmä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fi-FI" dirty="0" smtClean="0">
                <a:solidFill>
                  <a:schemeClr val="tx1"/>
                </a:solidFill>
              </a:rPr>
              <a:t>Juhani Kaukoranta</a:t>
            </a:r>
          </a:p>
          <a:p>
            <a:r>
              <a:rPr lang="fi-FI" dirty="0" smtClean="0">
                <a:solidFill>
                  <a:schemeClr val="tx1"/>
                </a:solidFill>
              </a:rPr>
              <a:t>Raahen lukio 2012</a:t>
            </a:r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325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Näyttöleik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5400599" cy="4149613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827584" y="332656"/>
            <a:ext cx="735489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b="1" dirty="0" smtClean="0">
                <a:latin typeface="+mj-lt"/>
              </a:rPr>
              <a:t>Hydraulinen nosturi:</a:t>
            </a:r>
            <a:br>
              <a:rPr lang="fi-FI" sz="2800" b="1" dirty="0" smtClean="0">
                <a:latin typeface="+mj-lt"/>
              </a:rPr>
            </a:br>
            <a:r>
              <a:rPr lang="fi-FI" sz="2800" b="1" dirty="0" smtClean="0">
                <a:latin typeface="+mj-lt"/>
              </a:rPr>
              <a:t> Pienellä voimalla nostetaan suuri kuorma</a:t>
            </a:r>
            <a:r>
              <a:rPr lang="fi-FI" sz="2800" dirty="0" smtClean="0">
                <a:latin typeface="+mj-lt"/>
              </a:rPr>
              <a:t/>
            </a:r>
            <a:br>
              <a:rPr lang="fi-FI" sz="2800" dirty="0" smtClean="0">
                <a:latin typeface="+mj-lt"/>
              </a:rPr>
            </a:br>
            <a:endParaRPr lang="fi-FI" sz="2800" dirty="0">
              <a:latin typeface="+mj-lt"/>
            </a:endParaRPr>
          </a:p>
        </p:txBody>
      </p:sp>
      <p:cxnSp>
        <p:nvCxnSpPr>
          <p:cNvPr id="5" name="Suora nuoliyhdysviiva 4"/>
          <p:cNvCxnSpPr/>
          <p:nvPr/>
        </p:nvCxnSpPr>
        <p:spPr>
          <a:xfrm>
            <a:off x="1907704" y="1268760"/>
            <a:ext cx="360040" cy="9361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uora nuoliyhdysviiva 6"/>
          <p:cNvCxnSpPr/>
          <p:nvPr/>
        </p:nvCxnSpPr>
        <p:spPr>
          <a:xfrm flipH="1">
            <a:off x="5220072" y="1268760"/>
            <a:ext cx="2160240" cy="44889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iruutu 7"/>
          <p:cNvSpPr txBox="1"/>
          <p:nvPr/>
        </p:nvSpPr>
        <p:spPr>
          <a:xfrm>
            <a:off x="461445" y="5792600"/>
            <a:ext cx="4022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/>
              <a:t>Paine nesteessä sama: </a:t>
            </a:r>
            <a:endParaRPr lang="fi-FI" sz="2800" dirty="0"/>
          </a:p>
        </p:txBody>
      </p:sp>
      <p:graphicFrame>
        <p:nvGraphicFramePr>
          <p:cNvPr id="9" name="Objekti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059923"/>
              </p:ext>
            </p:extLst>
          </p:nvPr>
        </p:nvGraphicFramePr>
        <p:xfrm>
          <a:off x="4932040" y="5679411"/>
          <a:ext cx="1121041" cy="907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" name="Equation" r:id="rId4" imgW="533160" imgH="431640" progId="Equation.DSMT4">
                  <p:embed/>
                </p:oleObj>
              </mc:Choice>
              <mc:Fallback>
                <p:oleObj name="Equation" r:id="rId4" imgW="5331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32040" y="5679411"/>
                        <a:ext cx="1121041" cy="90751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352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Verenpaine mmHg ja kPa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395288" y="1557338"/>
            <a:ext cx="832961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>
                <a:solidFill>
                  <a:srgbClr val="000000"/>
                </a:solidFill>
                <a:cs typeface="Arial" charset="0"/>
              </a:rPr>
              <a:t>Verenpaine ilmoitetaan yleensä elehopeamillimetriä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>
                <a:solidFill>
                  <a:srgbClr val="000000"/>
                </a:solidFill>
                <a:cs typeface="Arial" charset="0"/>
              </a:rPr>
              <a:t>esimerkiksi 120/80 mmHg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519113" y="2749550"/>
            <a:ext cx="6480175" cy="946150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>
                <a:solidFill>
                  <a:srgbClr val="000000"/>
                </a:solidFill>
                <a:cs typeface="Arial" charset="0"/>
              </a:rPr>
              <a:t>Elohopean tiheys </a:t>
            </a:r>
            <a:r>
              <a:rPr lang="el-GR">
                <a:solidFill>
                  <a:srgbClr val="000000"/>
                </a:solidFill>
                <a:cs typeface="Arial" charset="0"/>
              </a:rPr>
              <a:t>ρ</a:t>
            </a:r>
            <a:r>
              <a:rPr lang="fi-FI">
                <a:solidFill>
                  <a:srgbClr val="000000"/>
                </a:solidFill>
                <a:cs typeface="Arial" charset="0"/>
              </a:rPr>
              <a:t> = 13540 kg/m</a:t>
            </a:r>
            <a:r>
              <a:rPr lang="fi-FI" baseline="30000">
                <a:solidFill>
                  <a:srgbClr val="000000"/>
                </a:solidFill>
                <a:cs typeface="Arial" charset="0"/>
              </a:rPr>
              <a:t>3</a:t>
            </a:r>
            <a:r>
              <a:rPr lang="fi-FI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>
                <a:solidFill>
                  <a:srgbClr val="000000"/>
                </a:solidFill>
                <a:cs typeface="Arial" charset="0"/>
              </a:rPr>
              <a:t>patsaan korkeus h = 120 mm = 0,120 m</a:t>
            </a:r>
            <a:endParaRPr lang="el-GR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395288" y="4005263"/>
            <a:ext cx="8483600" cy="5191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>
                <a:solidFill>
                  <a:srgbClr val="000000"/>
                </a:solidFill>
                <a:cs typeface="Arial" charset="0"/>
              </a:rPr>
              <a:t>p = </a:t>
            </a:r>
            <a:r>
              <a:rPr lang="el-GR">
                <a:solidFill>
                  <a:srgbClr val="000000"/>
                </a:solidFill>
                <a:cs typeface="Arial" charset="0"/>
              </a:rPr>
              <a:t>ρ</a:t>
            </a:r>
            <a:r>
              <a:rPr lang="fi-FI">
                <a:solidFill>
                  <a:srgbClr val="000000"/>
                </a:solidFill>
                <a:cs typeface="Arial" charset="0"/>
              </a:rPr>
              <a:t>gh = 13540 kg/m</a:t>
            </a:r>
            <a:r>
              <a:rPr lang="fi-FI" baseline="30000">
                <a:solidFill>
                  <a:srgbClr val="000000"/>
                </a:solidFill>
                <a:cs typeface="Arial" charset="0"/>
              </a:rPr>
              <a:t>3</a:t>
            </a:r>
            <a:r>
              <a:rPr lang="en-US">
                <a:solidFill>
                  <a:srgbClr val="000000"/>
                </a:solidFill>
                <a:cs typeface="Arial" charset="0"/>
              </a:rPr>
              <a:t>·9,81 m/s</a:t>
            </a:r>
            <a:r>
              <a:rPr lang="en-US" baseline="30000">
                <a:solidFill>
                  <a:srgbClr val="000000"/>
                </a:solidFill>
                <a:cs typeface="Arial" charset="0"/>
              </a:rPr>
              <a:t>2</a:t>
            </a:r>
            <a:r>
              <a:rPr lang="en-US">
                <a:solidFill>
                  <a:srgbClr val="000000"/>
                </a:solidFill>
                <a:cs typeface="Arial" charset="0"/>
              </a:rPr>
              <a:t>·0,120 m =15,9 kPa</a:t>
            </a:r>
          </a:p>
        </p:txBody>
      </p:sp>
    </p:spTree>
    <p:extLst>
      <p:ext uri="{BB962C8B-B14F-4D97-AF65-F5344CB8AC3E}">
        <p14:creationId xmlns:p14="http://schemas.microsoft.com/office/powerpoint/2010/main" val="195931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animBg="1"/>
      <p:bldP spid="604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ChangeArrowheads="1"/>
          </p:cNvSpPr>
          <p:nvPr/>
        </p:nvSpPr>
        <p:spPr bwMode="auto">
          <a:xfrm>
            <a:off x="3635375" y="1628775"/>
            <a:ext cx="4105275" cy="863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 sz="3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3600" smtClean="0"/>
              <a:t>ENERGIA ja ENERGIARATKAISUT</a:t>
            </a:r>
          </a:p>
        </p:txBody>
      </p:sp>
      <p:sp>
        <p:nvSpPr>
          <p:cNvPr id="238596" name="Text Box 4"/>
          <p:cNvSpPr txBox="1">
            <a:spLocks noChangeArrowheads="1"/>
          </p:cNvSpPr>
          <p:nvPr/>
        </p:nvSpPr>
        <p:spPr bwMode="auto">
          <a:xfrm>
            <a:off x="592138" y="1714500"/>
            <a:ext cx="2152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3600">
                <a:solidFill>
                  <a:srgbClr val="000000"/>
                </a:solidFill>
                <a:latin typeface="Arial" charset="0"/>
              </a:rPr>
              <a:t>Energia =</a:t>
            </a:r>
          </a:p>
        </p:txBody>
      </p:sp>
      <p:sp>
        <p:nvSpPr>
          <p:cNvPr id="238597" name="Text Box 5"/>
          <p:cNvSpPr txBox="1">
            <a:spLocks noChangeArrowheads="1"/>
          </p:cNvSpPr>
          <p:nvPr/>
        </p:nvSpPr>
        <p:spPr bwMode="auto">
          <a:xfrm>
            <a:off x="3543300" y="1643063"/>
            <a:ext cx="4121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3600">
                <a:solidFill>
                  <a:srgbClr val="000000"/>
                </a:solidFill>
                <a:latin typeface="Arial" charset="0"/>
              </a:rPr>
              <a:t>”Kykyä tehdä työtä”</a:t>
            </a:r>
          </a:p>
        </p:txBody>
      </p:sp>
      <p:sp>
        <p:nvSpPr>
          <p:cNvPr id="238598" name="Text Box 6"/>
          <p:cNvSpPr txBox="1">
            <a:spLocks noChangeArrowheads="1"/>
          </p:cNvSpPr>
          <p:nvPr/>
        </p:nvSpPr>
        <p:spPr bwMode="auto">
          <a:xfrm>
            <a:off x="3635375" y="2565400"/>
            <a:ext cx="3562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3600">
                <a:solidFill>
                  <a:srgbClr val="000000"/>
                </a:solidFill>
                <a:latin typeface="Arial" charset="0"/>
              </a:rPr>
              <a:t>(”Käyttövoimaa”)</a:t>
            </a:r>
          </a:p>
        </p:txBody>
      </p:sp>
      <p:sp>
        <p:nvSpPr>
          <p:cNvPr id="238599" name="Text Box 7"/>
          <p:cNvSpPr txBox="1">
            <a:spLocks noChangeArrowheads="1"/>
          </p:cNvSpPr>
          <p:nvPr/>
        </p:nvSpPr>
        <p:spPr bwMode="auto">
          <a:xfrm>
            <a:off x="3635375" y="3500438"/>
            <a:ext cx="526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3600">
                <a:solidFill>
                  <a:srgbClr val="000000"/>
                </a:solidFill>
                <a:latin typeface="Arial" charset="0"/>
              </a:rPr>
              <a:t>(”Saa pyörät pyörimään”)</a:t>
            </a:r>
          </a:p>
        </p:txBody>
      </p:sp>
      <p:sp>
        <p:nvSpPr>
          <p:cNvPr id="238600" name="Text Box 8"/>
          <p:cNvSpPr txBox="1">
            <a:spLocks noChangeArrowheads="1"/>
          </p:cNvSpPr>
          <p:nvPr/>
        </p:nvSpPr>
        <p:spPr bwMode="auto">
          <a:xfrm>
            <a:off x="3708400" y="4437063"/>
            <a:ext cx="4146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3600">
                <a:solidFill>
                  <a:srgbClr val="000000"/>
                </a:solidFill>
                <a:latin typeface="Arial" charset="0"/>
              </a:rPr>
              <a:t>(”Kykyä lämmittää”)</a:t>
            </a:r>
          </a:p>
        </p:txBody>
      </p:sp>
      <p:graphicFrame>
        <p:nvGraphicFramePr>
          <p:cNvPr id="238601" name="Object 9"/>
          <p:cNvGraphicFramePr>
            <a:graphicFrameLocks noChangeAspect="1"/>
          </p:cNvGraphicFramePr>
          <p:nvPr/>
        </p:nvGraphicFramePr>
        <p:xfrm>
          <a:off x="1258888" y="3429000"/>
          <a:ext cx="1152525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8" name="CorelDRAW" r:id="rId4" imgW="2773440" imgH="2182680" progId="CorelDraw.Graphic.8">
                  <p:embed/>
                </p:oleObj>
              </mc:Choice>
              <mc:Fallback>
                <p:oleObj name="CorelDRAW" r:id="rId4" imgW="2773440" imgH="2182680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3429000"/>
                        <a:ext cx="1152525" cy="90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602" name="Object 10"/>
          <p:cNvGraphicFramePr>
            <a:graphicFrameLocks noChangeAspect="1"/>
          </p:cNvGraphicFramePr>
          <p:nvPr/>
        </p:nvGraphicFramePr>
        <p:xfrm>
          <a:off x="1258888" y="2565400"/>
          <a:ext cx="17303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9" name="CorelDRAW" r:id="rId6" imgW="2774880" imgH="980280" progId="CorelDraw.Graphic.8">
                  <p:embed/>
                </p:oleObj>
              </mc:Choice>
              <mc:Fallback>
                <p:oleObj name="CorelDRAW" r:id="rId6" imgW="2774880" imgH="980280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2565400"/>
                        <a:ext cx="173037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603" name="Object 11"/>
          <p:cNvGraphicFramePr>
            <a:graphicFrameLocks noChangeAspect="1"/>
          </p:cNvGraphicFramePr>
          <p:nvPr/>
        </p:nvGraphicFramePr>
        <p:xfrm>
          <a:off x="7308850" y="2565400"/>
          <a:ext cx="153511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0" name="CorelDRAW" r:id="rId8" imgW="2773800" imgH="1482480" progId="CorelDraw.Graphic.8">
                  <p:embed/>
                </p:oleObj>
              </mc:Choice>
              <mc:Fallback>
                <p:oleObj name="CorelDRAW" r:id="rId8" imgW="2773800" imgH="1482480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2565400"/>
                        <a:ext cx="1535113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604" name="Object 12"/>
          <p:cNvGraphicFramePr>
            <a:graphicFrameLocks noChangeAspect="1"/>
          </p:cNvGraphicFramePr>
          <p:nvPr/>
        </p:nvGraphicFramePr>
        <p:xfrm>
          <a:off x="1908175" y="4581525"/>
          <a:ext cx="1133475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1" name="CorelDRAW" r:id="rId10" imgW="2153520" imgH="2605680" progId="CorelDraw.Graphic.8">
                  <p:embed/>
                </p:oleObj>
              </mc:Choice>
              <mc:Fallback>
                <p:oleObj name="CorelDRAW" r:id="rId10" imgW="2153520" imgH="2605680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4581525"/>
                        <a:ext cx="1133475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989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4" grpId="0" animBg="1"/>
      <p:bldP spid="238596" grpId="0"/>
      <p:bldP spid="238597" grpId="0"/>
      <p:bldP spid="238598" grpId="0"/>
      <p:bldP spid="238599" grpId="0"/>
      <p:bldP spid="23860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Energian lajeja</a:t>
            </a: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663575" y="1477963"/>
            <a:ext cx="184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fi-FI" sz="3200">
              <a:solidFill>
                <a:srgbClr val="000000"/>
              </a:solidFill>
            </a:endParaRPr>
          </a:p>
        </p:txBody>
      </p:sp>
      <p:sp>
        <p:nvSpPr>
          <p:cNvPr id="6148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smtClean="0"/>
              <a:t>Liike-energia</a:t>
            </a:r>
          </a:p>
          <a:p>
            <a:pPr eaLnBrk="1" hangingPunct="1"/>
            <a:r>
              <a:rPr lang="fi-FI" smtClean="0"/>
              <a:t>Kappaleiden potentiaalienergia</a:t>
            </a:r>
          </a:p>
          <a:p>
            <a:pPr eaLnBrk="1" hangingPunct="1"/>
            <a:r>
              <a:rPr lang="fi-FI" smtClean="0"/>
              <a:t>Lämpöenergia</a:t>
            </a:r>
          </a:p>
          <a:p>
            <a:pPr eaLnBrk="1" hangingPunct="1"/>
            <a:r>
              <a:rPr lang="fi-FI" smtClean="0"/>
              <a:t>Säteilyenergia</a:t>
            </a:r>
          </a:p>
          <a:p>
            <a:pPr eaLnBrk="1" hangingPunct="1"/>
            <a:r>
              <a:rPr lang="fi-FI" smtClean="0"/>
              <a:t>Kemiallinen energia</a:t>
            </a:r>
          </a:p>
          <a:p>
            <a:pPr eaLnBrk="1" hangingPunct="1"/>
            <a:r>
              <a:rPr lang="fi-FI" smtClean="0"/>
              <a:t>Ydinenergia</a:t>
            </a:r>
          </a:p>
        </p:txBody>
      </p:sp>
    </p:spTree>
    <p:extLst>
      <p:ext uri="{BB962C8B-B14F-4D97-AF65-F5344CB8AC3E}">
        <p14:creationId xmlns:p14="http://schemas.microsoft.com/office/powerpoint/2010/main" val="261551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549275"/>
            <a:ext cx="6842125" cy="936625"/>
          </a:xfrm>
        </p:spPr>
        <p:txBody>
          <a:bodyPr/>
          <a:lstStyle/>
          <a:p>
            <a:pPr eaLnBrk="1" hangingPunct="1"/>
            <a:r>
              <a:rPr lang="fi-FI" smtClean="0"/>
              <a:t>MEKAANINEN ENERGIA</a:t>
            </a:r>
            <a:r>
              <a:rPr lang="fi-FI" sz="4000" smtClean="0"/>
              <a:t/>
            </a:r>
            <a:br>
              <a:rPr lang="fi-FI" sz="4000" smtClean="0"/>
            </a:br>
            <a:endParaRPr lang="fi-FI" sz="4000" smtClean="0"/>
          </a:p>
        </p:txBody>
      </p:sp>
      <p:sp>
        <p:nvSpPr>
          <p:cNvPr id="240643" name="Text Box 3"/>
          <p:cNvSpPr txBox="1">
            <a:spLocks noChangeArrowheads="1"/>
          </p:cNvSpPr>
          <p:nvPr/>
        </p:nvSpPr>
        <p:spPr bwMode="auto">
          <a:xfrm>
            <a:off x="1042988" y="2636838"/>
            <a:ext cx="57578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i-FI" sz="4400">
                <a:solidFill>
                  <a:srgbClr val="000000"/>
                </a:solidFill>
                <a:latin typeface="Arial" charset="0"/>
              </a:rPr>
              <a:t> Potentiaalienergiasta</a:t>
            </a:r>
          </a:p>
        </p:txBody>
      </p:sp>
      <p:sp>
        <p:nvSpPr>
          <p:cNvPr id="240644" name="Text Box 4"/>
          <p:cNvSpPr txBox="1">
            <a:spLocks noChangeArrowheads="1"/>
          </p:cNvSpPr>
          <p:nvPr/>
        </p:nvSpPr>
        <p:spPr bwMode="auto">
          <a:xfrm>
            <a:off x="1187450" y="4149725"/>
            <a:ext cx="44815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i-FI" sz="4400">
                <a:solidFill>
                  <a:srgbClr val="000000"/>
                </a:solidFill>
                <a:latin typeface="Arial" charset="0"/>
              </a:rPr>
              <a:t> Liike-energiasta</a:t>
            </a:r>
          </a:p>
        </p:txBody>
      </p:sp>
      <p:sp>
        <p:nvSpPr>
          <p:cNvPr id="240645" name="Text Box 5"/>
          <p:cNvSpPr txBox="1">
            <a:spLocks noChangeArrowheads="1"/>
          </p:cNvSpPr>
          <p:nvPr/>
        </p:nvSpPr>
        <p:spPr bwMode="auto">
          <a:xfrm>
            <a:off x="1239838" y="1376363"/>
            <a:ext cx="19637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4000">
                <a:solidFill>
                  <a:srgbClr val="000000"/>
                </a:solidFill>
                <a:latin typeface="Arial" charset="0"/>
              </a:rPr>
              <a:t>koostuu</a:t>
            </a:r>
          </a:p>
        </p:txBody>
      </p:sp>
    </p:spTree>
    <p:extLst>
      <p:ext uri="{BB962C8B-B14F-4D97-AF65-F5344CB8AC3E}">
        <p14:creationId xmlns:p14="http://schemas.microsoft.com/office/powerpoint/2010/main" val="153312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3" grpId="0"/>
      <p:bldP spid="240644" grpId="0"/>
      <p:bldP spid="2406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ChangeArrowheads="1"/>
          </p:cNvSpPr>
          <p:nvPr/>
        </p:nvSpPr>
        <p:spPr bwMode="auto">
          <a:xfrm>
            <a:off x="4859338" y="1916113"/>
            <a:ext cx="3168650" cy="5048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 sz="3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POTENTIAALIENERGIA</a:t>
            </a:r>
          </a:p>
        </p:txBody>
      </p:sp>
      <p:sp>
        <p:nvSpPr>
          <p:cNvPr id="241668" name="Text Box 4"/>
          <p:cNvSpPr txBox="1">
            <a:spLocks noChangeArrowheads="1"/>
          </p:cNvSpPr>
          <p:nvPr/>
        </p:nvSpPr>
        <p:spPr bwMode="auto">
          <a:xfrm>
            <a:off x="611188" y="1773238"/>
            <a:ext cx="73977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3600">
                <a:solidFill>
                  <a:srgbClr val="000000"/>
                </a:solidFill>
                <a:latin typeface="Arial" charset="0"/>
              </a:rPr>
              <a:t>se on kappaleeseen varastoitunutta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3600">
                <a:solidFill>
                  <a:srgbClr val="000000"/>
                </a:solidFill>
                <a:latin typeface="Arial" charset="0"/>
              </a:rPr>
              <a:t>kykyä tehdä työtä.</a:t>
            </a:r>
          </a:p>
        </p:txBody>
      </p:sp>
      <p:sp>
        <p:nvSpPr>
          <p:cNvPr id="241669" name="Text Box 5"/>
          <p:cNvSpPr txBox="1">
            <a:spLocks noChangeArrowheads="1"/>
          </p:cNvSpPr>
          <p:nvPr/>
        </p:nvSpPr>
        <p:spPr bwMode="auto">
          <a:xfrm>
            <a:off x="755650" y="3141663"/>
            <a:ext cx="58420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i-FI" sz="4000">
                <a:solidFill>
                  <a:srgbClr val="000000"/>
                </a:solidFill>
                <a:latin typeface="Arial" charset="0"/>
              </a:rPr>
              <a:t>jännitetty jousi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i-FI" sz="4000">
                <a:solidFill>
                  <a:srgbClr val="000000"/>
                </a:solidFill>
                <a:latin typeface="Arial" charset="0"/>
              </a:rPr>
              <a:t>ylös nostettu paalujuntta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i-FI" sz="4000">
                <a:solidFill>
                  <a:srgbClr val="000000"/>
                </a:solidFill>
                <a:latin typeface="Arial" charset="0"/>
              </a:rPr>
              <a:t>ylös pumpattu vesi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fi-FI" sz="40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88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1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6" grpId="0" animBg="1"/>
      <p:bldP spid="241668" grpId="0"/>
      <p:bldP spid="241669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66E5-9D12-4303-A7FA-B77AD1252C64}" type="slidenum">
              <a:rPr lang="fi-FI">
                <a:solidFill>
                  <a:srgbClr val="000000"/>
                </a:solidFill>
              </a:rPr>
              <a:pPr/>
              <a:t>16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Energia 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fi-FI" sz="2800">
                <a:latin typeface="Times New Roman" pitchFamily="18" charset="0"/>
              </a:rPr>
              <a:t>Energia on kykyä tehdä työtä</a:t>
            </a:r>
          </a:p>
          <a:p>
            <a:pPr>
              <a:lnSpc>
                <a:spcPct val="80000"/>
              </a:lnSpc>
            </a:pPr>
            <a:r>
              <a:rPr lang="fi-FI" sz="2800">
                <a:latin typeface="Times New Roman" pitchFamily="18" charset="0"/>
              </a:rPr>
              <a:t>Energia on varastoitunutta työkykyä</a:t>
            </a:r>
          </a:p>
          <a:p>
            <a:pPr>
              <a:lnSpc>
                <a:spcPct val="80000"/>
              </a:lnSpc>
            </a:pPr>
            <a:r>
              <a:rPr lang="fi-FI" sz="2800">
                <a:latin typeface="Times New Roman" pitchFamily="18" charset="0"/>
              </a:rPr>
              <a:t>yksikkö 1 J (joule)</a:t>
            </a:r>
          </a:p>
          <a:p>
            <a:pPr>
              <a:lnSpc>
                <a:spcPct val="80000"/>
              </a:lnSpc>
            </a:pPr>
            <a:r>
              <a:rPr lang="fi-FI" sz="2800">
                <a:latin typeface="Times New Roman" pitchFamily="18" charset="0"/>
              </a:rPr>
              <a:t>1 kJ = 1 000 J</a:t>
            </a:r>
          </a:p>
          <a:p>
            <a:pPr>
              <a:lnSpc>
                <a:spcPct val="80000"/>
              </a:lnSpc>
            </a:pPr>
            <a:r>
              <a:rPr lang="fi-FI" sz="2800">
                <a:latin typeface="Times New Roman" pitchFamily="18" charset="0"/>
              </a:rPr>
              <a:t>1 MJ (megajoule) = 1 000 kJ = 1 000 000 J</a:t>
            </a:r>
          </a:p>
          <a:p>
            <a:pPr>
              <a:lnSpc>
                <a:spcPct val="80000"/>
              </a:lnSpc>
            </a:pPr>
            <a:r>
              <a:rPr lang="fi-FI" sz="2800">
                <a:latin typeface="Times New Roman" pitchFamily="18" charset="0"/>
              </a:rPr>
              <a:t>vanha yksikkö: 1 kcal (kilokalori)</a:t>
            </a:r>
          </a:p>
          <a:p>
            <a:pPr>
              <a:lnSpc>
                <a:spcPct val="80000"/>
              </a:lnSpc>
            </a:pPr>
            <a:r>
              <a:rPr lang="fi-FI" sz="2800">
                <a:latin typeface="Times New Roman" pitchFamily="18" charset="0"/>
              </a:rPr>
              <a:t>1 kcal = 4,2 kJ</a:t>
            </a:r>
          </a:p>
          <a:p>
            <a:pPr>
              <a:lnSpc>
                <a:spcPct val="80000"/>
              </a:lnSpc>
              <a:buFontTx/>
              <a:buNone/>
            </a:pPr>
            <a:endParaRPr lang="fi-FI" sz="280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fi-FI" sz="2800" i="1">
                <a:latin typeface="Times New Roman" pitchFamily="18" charset="0"/>
              </a:rPr>
              <a:t>esim. jäätelötuutissa 206 kcal/100 g on yhtä kuin 860 kJ/100 g</a:t>
            </a:r>
          </a:p>
        </p:txBody>
      </p:sp>
    </p:spTree>
    <p:extLst>
      <p:ext uri="{BB962C8B-B14F-4D97-AF65-F5344CB8AC3E}">
        <p14:creationId xmlns:p14="http://schemas.microsoft.com/office/powerpoint/2010/main" val="6747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3846-E639-4972-B89F-B104C48A6BA5}" type="slidenum">
              <a:rPr lang="fi-FI">
                <a:solidFill>
                  <a:srgbClr val="000000"/>
                </a:solidFill>
              </a:rPr>
              <a:pPr/>
              <a:t>17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Times New Roman" pitchFamily="18" charset="0"/>
              </a:rPr>
              <a:t>Energiamuotoja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i-FI">
                <a:latin typeface="Times New Roman" pitchFamily="18" charset="0"/>
              </a:rPr>
              <a:t>lämpöenergia</a:t>
            </a:r>
          </a:p>
          <a:p>
            <a:r>
              <a:rPr lang="fi-FI">
                <a:latin typeface="Times New Roman" pitchFamily="18" charset="0"/>
              </a:rPr>
              <a:t>kemiallinen energia </a:t>
            </a:r>
          </a:p>
          <a:p>
            <a:r>
              <a:rPr lang="fi-FI">
                <a:latin typeface="Times New Roman" pitchFamily="18" charset="0"/>
              </a:rPr>
              <a:t>sähköenergia</a:t>
            </a:r>
          </a:p>
          <a:p>
            <a:r>
              <a:rPr lang="fi-FI">
                <a:latin typeface="Times New Roman" pitchFamily="18" charset="0"/>
              </a:rPr>
              <a:t>liike-energia (kineettinen energia)</a:t>
            </a:r>
          </a:p>
          <a:p>
            <a:r>
              <a:rPr lang="fi-FI">
                <a:latin typeface="Times New Roman" pitchFamily="18" charset="0"/>
              </a:rPr>
              <a:t>asemaenergia (potentiaalienergia) </a:t>
            </a:r>
          </a:p>
          <a:p>
            <a:r>
              <a:rPr lang="fi-FI">
                <a:latin typeface="Times New Roman" pitchFamily="18" charset="0"/>
              </a:rPr>
              <a:t>ydinenergia</a:t>
            </a:r>
          </a:p>
          <a:p>
            <a:r>
              <a:rPr lang="fi-FI">
                <a:latin typeface="Times New Roman" pitchFamily="18" charset="0"/>
              </a:rPr>
              <a:t>säteilyenergia</a:t>
            </a:r>
          </a:p>
        </p:txBody>
      </p:sp>
    </p:spTree>
    <p:extLst>
      <p:ext uri="{BB962C8B-B14F-4D97-AF65-F5344CB8AC3E}">
        <p14:creationId xmlns:p14="http://schemas.microsoft.com/office/powerpoint/2010/main" val="418150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CA5B-3A00-450F-A244-957BFD1DCD30}" type="slidenum">
              <a:rPr lang="fi-FI">
                <a:solidFill>
                  <a:srgbClr val="000000"/>
                </a:solidFill>
              </a:rPr>
              <a:pPr/>
              <a:t>18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Times New Roman" pitchFamily="18" charset="0"/>
              </a:rPr>
              <a:t>Esimerkkejä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2800">
                <a:latin typeface="Times New Roman" pitchFamily="18" charset="0"/>
              </a:rPr>
              <a:t>Paristossa on </a:t>
            </a:r>
            <a:r>
              <a:rPr lang="fi-FI" sz="2800" b="1">
                <a:latin typeface="Times New Roman" pitchFamily="18" charset="0"/>
              </a:rPr>
              <a:t>kemiallista </a:t>
            </a:r>
            <a:r>
              <a:rPr lang="fi-FI" sz="2800">
                <a:latin typeface="Times New Roman" pitchFamily="18" charset="0"/>
              </a:rPr>
              <a:t>energiaa, joka vapautuessaan</a:t>
            </a:r>
          </a:p>
          <a:p>
            <a:r>
              <a:rPr lang="fi-FI" sz="2800">
                <a:latin typeface="Times New Roman" pitchFamily="18" charset="0"/>
              </a:rPr>
              <a:t>muuttuu </a:t>
            </a:r>
            <a:r>
              <a:rPr lang="fi-FI" sz="2800" b="1">
                <a:latin typeface="Times New Roman" pitchFamily="18" charset="0"/>
              </a:rPr>
              <a:t>sähköenergiaksi</a:t>
            </a:r>
          </a:p>
          <a:p>
            <a:r>
              <a:rPr lang="fi-FI" sz="2800">
                <a:latin typeface="Times New Roman" pitchFamily="18" charset="0"/>
              </a:rPr>
              <a:t>Bensiinissä on kemiallista energiaa</a:t>
            </a:r>
          </a:p>
          <a:p>
            <a:r>
              <a:rPr lang="fi-FI" sz="2800">
                <a:latin typeface="Times New Roman" pitchFamily="18" charset="0"/>
              </a:rPr>
              <a:t>Lämpö on </a:t>
            </a:r>
            <a:r>
              <a:rPr lang="fi-FI" sz="2800" b="1">
                <a:latin typeface="Times New Roman" pitchFamily="18" charset="0"/>
              </a:rPr>
              <a:t>lämpöenergiaa</a:t>
            </a:r>
          </a:p>
          <a:p>
            <a:r>
              <a:rPr lang="fi-FI" sz="2800">
                <a:latin typeface="Times New Roman" pitchFamily="18" charset="0"/>
              </a:rPr>
              <a:t>Liikkuvassa kappaleessa on </a:t>
            </a:r>
            <a:r>
              <a:rPr lang="fi-FI" sz="2800" b="1">
                <a:latin typeface="Times New Roman" pitchFamily="18" charset="0"/>
              </a:rPr>
              <a:t>liike-energiaa</a:t>
            </a:r>
          </a:p>
          <a:p>
            <a:r>
              <a:rPr lang="fi-FI" sz="2800">
                <a:latin typeface="Times New Roman" pitchFamily="18" charset="0"/>
              </a:rPr>
              <a:t>Valossa, mikroaalloissa on </a:t>
            </a:r>
            <a:r>
              <a:rPr lang="fi-FI" sz="2800" b="1">
                <a:latin typeface="Times New Roman" pitchFamily="18" charset="0"/>
              </a:rPr>
              <a:t>säteilyenergiaa</a:t>
            </a:r>
          </a:p>
          <a:p>
            <a:r>
              <a:rPr lang="fi-FI" sz="2800">
                <a:latin typeface="Times New Roman" pitchFamily="18" charset="0"/>
              </a:rPr>
              <a:t>Korkealla sijaitsevalla kappaleella on </a:t>
            </a:r>
            <a:r>
              <a:rPr lang="fi-FI" sz="2800" b="1">
                <a:latin typeface="Times New Roman" pitchFamily="18" charset="0"/>
              </a:rPr>
              <a:t>asemaenergiaa</a:t>
            </a:r>
          </a:p>
        </p:txBody>
      </p:sp>
    </p:spTree>
    <p:extLst>
      <p:ext uri="{BB962C8B-B14F-4D97-AF65-F5344CB8AC3E}">
        <p14:creationId xmlns:p14="http://schemas.microsoft.com/office/powerpoint/2010/main" val="395193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6E6F1-C316-4CEE-87A3-31B951F51340}" type="slidenum">
              <a:rPr lang="fi-FI">
                <a:solidFill>
                  <a:srgbClr val="000000"/>
                </a:solidFill>
              </a:rPr>
              <a:pPr/>
              <a:t>19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Times New Roman" pitchFamily="18" charset="0"/>
              </a:rPr>
              <a:t>Energian häviämättömyyden laki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fi-FI">
                <a:latin typeface="Times New Roman" pitchFamily="18" charset="0"/>
              </a:rPr>
              <a:t>	Energiaa ei voi luoda tyhjästä eikä hävittää olemattomiin.</a:t>
            </a:r>
          </a:p>
          <a:p>
            <a:pPr>
              <a:buFontTx/>
              <a:buNone/>
            </a:pPr>
            <a:endParaRPr lang="fi-FI"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fi-FI">
                <a:latin typeface="Times New Roman" pitchFamily="18" charset="0"/>
              </a:rPr>
              <a:t>	Energiaa voidaan muuttaa toiseen energiamuotoon.</a:t>
            </a:r>
          </a:p>
          <a:p>
            <a:pPr>
              <a:buFontTx/>
              <a:buNone/>
            </a:pPr>
            <a:endParaRPr lang="fi-FI"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fi-FI">
                <a:latin typeface="Times New Roman" pitchFamily="18" charset="0"/>
              </a:rPr>
              <a:t> </a:t>
            </a:r>
          </a:p>
          <a:p>
            <a:endParaRPr lang="fi-FI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91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BA462-44E1-430D-BFF7-202E3D9FE569}" type="slidenum">
              <a:rPr lang="fi-FI">
                <a:solidFill>
                  <a:srgbClr val="000000"/>
                </a:solidFill>
              </a:rPr>
              <a:pPr/>
              <a:t>2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latin typeface="Times New Roman" pitchFamily="18" charset="0"/>
              </a:rPr>
              <a:t>Aineen olomuodot</a:t>
            </a:r>
            <a:endParaRPr lang="fi-FI" dirty="0">
              <a:latin typeface="Times New Roman" pitchFamily="18" charset="0"/>
            </a:endParaRPr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3213100"/>
            <a:ext cx="132715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213100"/>
            <a:ext cx="1727200" cy="165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338" y="2997200"/>
            <a:ext cx="142557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66" name="AutoShape 6"/>
          <p:cNvSpPr>
            <a:spLocks noChangeArrowheads="1"/>
          </p:cNvSpPr>
          <p:nvPr/>
        </p:nvSpPr>
        <p:spPr bwMode="auto">
          <a:xfrm>
            <a:off x="971550" y="1844675"/>
            <a:ext cx="1728788" cy="2879725"/>
          </a:xfrm>
          <a:prstGeom prst="can">
            <a:avLst>
              <a:gd name="adj" fmla="val 4164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92167" name="AutoShape 7"/>
          <p:cNvSpPr>
            <a:spLocks noChangeArrowheads="1"/>
          </p:cNvSpPr>
          <p:nvPr/>
        </p:nvSpPr>
        <p:spPr bwMode="auto">
          <a:xfrm>
            <a:off x="3059113" y="1916113"/>
            <a:ext cx="1873250" cy="3168650"/>
          </a:xfrm>
          <a:prstGeom prst="can">
            <a:avLst>
              <a:gd name="adj" fmla="val 4228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92168" name="AutoShape 8"/>
          <p:cNvSpPr>
            <a:spLocks noChangeArrowheads="1"/>
          </p:cNvSpPr>
          <p:nvPr/>
        </p:nvSpPr>
        <p:spPr bwMode="auto">
          <a:xfrm>
            <a:off x="5724525" y="2565400"/>
            <a:ext cx="1728788" cy="2232025"/>
          </a:xfrm>
          <a:prstGeom prst="can">
            <a:avLst>
              <a:gd name="adj" fmla="val 3227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92169" name="Freeform 9"/>
          <p:cNvSpPr>
            <a:spLocks/>
          </p:cNvSpPr>
          <p:nvPr/>
        </p:nvSpPr>
        <p:spPr bwMode="auto">
          <a:xfrm>
            <a:off x="1092200" y="3009900"/>
            <a:ext cx="1439863" cy="1643063"/>
          </a:xfrm>
          <a:custGeom>
            <a:avLst/>
            <a:gdLst>
              <a:gd name="T0" fmla="*/ 60 w 907"/>
              <a:gd name="T1" fmla="*/ 899 h 1035"/>
              <a:gd name="T2" fmla="*/ 60 w 907"/>
              <a:gd name="T3" fmla="*/ 128 h 1035"/>
              <a:gd name="T4" fmla="*/ 423 w 907"/>
              <a:gd name="T5" fmla="*/ 128 h 1035"/>
              <a:gd name="T6" fmla="*/ 831 w 907"/>
              <a:gd name="T7" fmla="*/ 128 h 1035"/>
              <a:gd name="T8" fmla="*/ 877 w 907"/>
              <a:gd name="T9" fmla="*/ 763 h 1035"/>
              <a:gd name="T10" fmla="*/ 650 w 907"/>
              <a:gd name="T11" fmla="*/ 990 h 1035"/>
              <a:gd name="T12" fmla="*/ 242 w 907"/>
              <a:gd name="T13" fmla="*/ 944 h 1035"/>
              <a:gd name="T14" fmla="*/ 60 w 907"/>
              <a:gd name="T15" fmla="*/ 899 h 10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07" h="1035">
                <a:moveTo>
                  <a:pt x="60" y="899"/>
                </a:moveTo>
                <a:cubicBezTo>
                  <a:pt x="30" y="763"/>
                  <a:pt x="0" y="256"/>
                  <a:pt x="60" y="128"/>
                </a:cubicBezTo>
                <a:cubicBezTo>
                  <a:pt x="120" y="0"/>
                  <a:pt x="295" y="128"/>
                  <a:pt x="423" y="128"/>
                </a:cubicBezTo>
                <a:cubicBezTo>
                  <a:pt x="551" y="128"/>
                  <a:pt x="755" y="22"/>
                  <a:pt x="831" y="128"/>
                </a:cubicBezTo>
                <a:cubicBezTo>
                  <a:pt x="907" y="234"/>
                  <a:pt x="907" y="620"/>
                  <a:pt x="877" y="763"/>
                </a:cubicBezTo>
                <a:cubicBezTo>
                  <a:pt x="847" y="906"/>
                  <a:pt x="756" y="960"/>
                  <a:pt x="650" y="990"/>
                </a:cubicBezTo>
                <a:cubicBezTo>
                  <a:pt x="544" y="1020"/>
                  <a:pt x="340" y="959"/>
                  <a:pt x="242" y="944"/>
                </a:cubicBezTo>
                <a:cubicBezTo>
                  <a:pt x="144" y="929"/>
                  <a:pt x="90" y="1035"/>
                  <a:pt x="60" y="899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92170" name="AutoShape 10"/>
          <p:cNvSpPr>
            <a:spLocks noChangeArrowheads="1"/>
          </p:cNvSpPr>
          <p:nvPr/>
        </p:nvSpPr>
        <p:spPr bwMode="auto">
          <a:xfrm>
            <a:off x="3059113" y="2852738"/>
            <a:ext cx="1873250" cy="2232025"/>
          </a:xfrm>
          <a:prstGeom prst="can">
            <a:avLst>
              <a:gd name="adj" fmla="val 2978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92171" name="Text Box 11"/>
          <p:cNvSpPr txBox="1">
            <a:spLocks noChangeArrowheads="1"/>
          </p:cNvSpPr>
          <p:nvPr/>
        </p:nvSpPr>
        <p:spPr bwMode="auto">
          <a:xfrm>
            <a:off x="323850" y="5087938"/>
            <a:ext cx="23669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2000" b="1">
                <a:solidFill>
                  <a:srgbClr val="000000"/>
                </a:solidFill>
                <a:latin typeface="Times New Roman" pitchFamily="18" charset="0"/>
              </a:rPr>
              <a:t>Kiinteä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2000">
                <a:solidFill>
                  <a:srgbClr val="000000"/>
                </a:solidFill>
                <a:latin typeface="Times New Roman" pitchFamily="18" charset="0"/>
              </a:rPr>
              <a:t>Pitää oman muotonsa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2000">
                <a:solidFill>
                  <a:srgbClr val="000000"/>
                </a:solidFill>
                <a:latin typeface="Times New Roman" pitchFamily="18" charset="0"/>
              </a:rPr>
              <a:t>astiassa</a:t>
            </a:r>
          </a:p>
        </p:txBody>
      </p:sp>
      <p:sp>
        <p:nvSpPr>
          <p:cNvPr id="92172" name="Text Box 12"/>
          <p:cNvSpPr txBox="1">
            <a:spLocks noChangeArrowheads="1"/>
          </p:cNvSpPr>
          <p:nvPr/>
        </p:nvSpPr>
        <p:spPr bwMode="auto">
          <a:xfrm>
            <a:off x="3132138" y="5232400"/>
            <a:ext cx="21002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2000" b="1">
                <a:solidFill>
                  <a:srgbClr val="000000"/>
                </a:solidFill>
                <a:latin typeface="Times New Roman" pitchFamily="18" charset="0"/>
              </a:rPr>
              <a:t>Neste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2000">
                <a:solidFill>
                  <a:srgbClr val="000000"/>
                </a:solidFill>
                <a:latin typeface="Times New Roman" pitchFamily="18" charset="0"/>
              </a:rPr>
              <a:t>Saa astian muodon</a:t>
            </a:r>
          </a:p>
        </p:txBody>
      </p:sp>
      <p:sp>
        <p:nvSpPr>
          <p:cNvPr id="92173" name="Text Box 13"/>
          <p:cNvSpPr txBox="1">
            <a:spLocks noChangeArrowheads="1"/>
          </p:cNvSpPr>
          <p:nvPr/>
        </p:nvSpPr>
        <p:spPr bwMode="auto">
          <a:xfrm>
            <a:off x="5867400" y="5087938"/>
            <a:ext cx="2365375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2000" b="1">
                <a:solidFill>
                  <a:srgbClr val="000000"/>
                </a:solidFill>
                <a:latin typeface="Times New Roman" pitchFamily="18" charset="0"/>
              </a:rPr>
              <a:t>Kaasu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2000">
                <a:solidFill>
                  <a:srgbClr val="000000"/>
                </a:solidFill>
                <a:latin typeface="Times New Roman" pitchFamily="18" charset="0"/>
              </a:rPr>
              <a:t>Jos kansi, niin täyttää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2000">
                <a:solidFill>
                  <a:srgbClr val="000000"/>
                </a:solidFill>
                <a:latin typeface="Times New Roman" pitchFamily="18" charset="0"/>
              </a:rPr>
              <a:t> koko astian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>
                <a:solidFill>
                  <a:srgbClr val="000000"/>
                </a:solidFill>
                <a:latin typeface="Times New Roman" pitchFamily="18" charset="0"/>
              </a:rPr>
              <a:t>Leviää astiasta pois, jos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>
                <a:solidFill>
                  <a:srgbClr val="000000"/>
                </a:solidFill>
                <a:latin typeface="Times New Roman" pitchFamily="18" charset="0"/>
              </a:rPr>
              <a:t>kansi kiinni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 sz="20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517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1043608" y="620688"/>
            <a:ext cx="76226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Hyötysuhde= kuinka suuri osa käytetystä</a:t>
            </a:r>
            <a:br>
              <a:rPr lang="fi-FI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fi-FI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tai kulutetusta energiasta saadaan</a:t>
            </a:r>
            <a:br>
              <a:rPr lang="fi-FI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fi-FI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muutetuksi hyödyksi</a:t>
            </a:r>
          </a:p>
        </p:txBody>
      </p:sp>
      <p:graphicFrame>
        <p:nvGraphicFramePr>
          <p:cNvPr id="4" name="Objekti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542883"/>
              </p:ext>
            </p:extLst>
          </p:nvPr>
        </p:nvGraphicFramePr>
        <p:xfrm>
          <a:off x="1547664" y="2420888"/>
          <a:ext cx="5547646" cy="7659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1" name="Equation" r:id="rId3" imgW="3035160" imgH="419040" progId="Equation.DSMT4">
                  <p:embed/>
                </p:oleObj>
              </mc:Choice>
              <mc:Fallback>
                <p:oleObj name="Equation" r:id="rId3" imgW="30351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7664" y="2420888"/>
                        <a:ext cx="5547646" cy="76599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kstiruutu 4"/>
          <p:cNvSpPr txBox="1"/>
          <p:nvPr/>
        </p:nvSpPr>
        <p:spPr>
          <a:xfrm>
            <a:off x="971600" y="4077072"/>
            <a:ext cx="76610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Bensiinimoottori muuttaa 35 % bensiinin energiaksi liike-energiaksi</a:t>
            </a:r>
          </a:p>
          <a:p>
            <a:r>
              <a:rPr lang="fi-FI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Dieselmoottori muuttaa 40 % polttoaineen energiaksi liike-energiaksi</a:t>
            </a:r>
          </a:p>
          <a:p>
            <a:r>
              <a:rPr lang="fi-FI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Sähkömoottori muuttaa 90 % ottamasta sähköenergiasta liike-energiaksi</a:t>
            </a:r>
          </a:p>
          <a:p>
            <a:r>
              <a:rPr lang="fi-FI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LED-lamppu muuttaa 40 % sähköenergiaksi valoenergiaksi (säteilyksi)</a:t>
            </a:r>
          </a:p>
        </p:txBody>
      </p:sp>
    </p:spTree>
    <p:extLst>
      <p:ext uri="{BB962C8B-B14F-4D97-AF65-F5344CB8AC3E}">
        <p14:creationId xmlns:p14="http://schemas.microsoft.com/office/powerpoint/2010/main" val="133826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Hyötysuhde</a:t>
            </a:r>
          </a:p>
        </p:txBody>
      </p:sp>
      <p:grpSp>
        <p:nvGrpSpPr>
          <p:cNvPr id="11278" name="Group 14"/>
          <p:cNvGrpSpPr>
            <a:grpSpLocks/>
          </p:cNvGrpSpPr>
          <p:nvPr/>
        </p:nvGrpSpPr>
        <p:grpSpPr bwMode="auto">
          <a:xfrm>
            <a:off x="4491038" y="414338"/>
            <a:ext cx="3268662" cy="3649662"/>
            <a:chOff x="996" y="1080"/>
            <a:chExt cx="2059" cy="2299"/>
          </a:xfrm>
        </p:grpSpPr>
        <p:sp>
          <p:nvSpPr>
            <p:cNvPr id="11270" name="Rectangle 6"/>
            <p:cNvSpPr>
              <a:spLocks noChangeArrowheads="1"/>
            </p:cNvSpPr>
            <p:nvPr/>
          </p:nvSpPr>
          <p:spPr bwMode="auto">
            <a:xfrm>
              <a:off x="1048" y="1957"/>
              <a:ext cx="923" cy="659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11271" name="Text Box 7"/>
            <p:cNvSpPr txBox="1">
              <a:spLocks noChangeArrowheads="1"/>
            </p:cNvSpPr>
            <p:nvPr/>
          </p:nvSpPr>
          <p:spPr bwMode="auto">
            <a:xfrm>
              <a:off x="1219" y="2170"/>
              <a:ext cx="5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>
                  <a:solidFill>
                    <a:srgbClr val="000000"/>
                  </a:solidFill>
                </a:rPr>
                <a:t>KONE</a:t>
              </a:r>
            </a:p>
          </p:txBody>
        </p:sp>
        <p:sp>
          <p:nvSpPr>
            <p:cNvPr id="11272" name="Line 8"/>
            <p:cNvSpPr>
              <a:spLocks noChangeShapeType="1"/>
            </p:cNvSpPr>
            <p:nvPr/>
          </p:nvSpPr>
          <p:spPr bwMode="auto">
            <a:xfrm>
              <a:off x="1492" y="1346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11273" name="Line 9"/>
            <p:cNvSpPr>
              <a:spLocks noChangeShapeType="1"/>
            </p:cNvSpPr>
            <p:nvPr/>
          </p:nvSpPr>
          <p:spPr bwMode="auto">
            <a:xfrm>
              <a:off x="2026" y="2248"/>
              <a:ext cx="49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11274" name="Line 10"/>
            <p:cNvSpPr>
              <a:spLocks noChangeShapeType="1"/>
            </p:cNvSpPr>
            <p:nvPr/>
          </p:nvSpPr>
          <p:spPr bwMode="auto">
            <a:xfrm>
              <a:off x="1485" y="2644"/>
              <a:ext cx="0" cy="55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11275" name="Text Box 11"/>
            <p:cNvSpPr txBox="1">
              <a:spLocks noChangeArrowheads="1"/>
            </p:cNvSpPr>
            <p:nvPr/>
          </p:nvSpPr>
          <p:spPr bwMode="auto">
            <a:xfrm>
              <a:off x="996" y="1080"/>
              <a:ext cx="10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>
                  <a:solidFill>
                    <a:srgbClr val="000000"/>
                  </a:solidFill>
                </a:rPr>
                <a:t>Ottaa energiaa</a:t>
              </a:r>
            </a:p>
          </p:txBody>
        </p:sp>
        <p:sp>
          <p:nvSpPr>
            <p:cNvPr id="11276" name="Text Box 12"/>
            <p:cNvSpPr txBox="1">
              <a:spLocks noChangeArrowheads="1"/>
            </p:cNvSpPr>
            <p:nvPr/>
          </p:nvSpPr>
          <p:spPr bwMode="auto">
            <a:xfrm>
              <a:off x="2051" y="1983"/>
              <a:ext cx="10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>
                  <a:solidFill>
                    <a:srgbClr val="000000"/>
                  </a:solidFill>
                </a:rPr>
                <a:t>Hukkaenergia</a:t>
              </a:r>
            </a:p>
          </p:txBody>
        </p:sp>
        <p:sp>
          <p:nvSpPr>
            <p:cNvPr id="11277" name="Text Box 13"/>
            <p:cNvSpPr txBox="1">
              <a:spLocks noChangeArrowheads="1"/>
            </p:cNvSpPr>
            <p:nvPr/>
          </p:nvSpPr>
          <p:spPr bwMode="auto">
            <a:xfrm>
              <a:off x="1038" y="3148"/>
              <a:ext cx="1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>
                  <a:solidFill>
                    <a:srgbClr val="000000"/>
                  </a:solidFill>
                </a:rPr>
                <a:t>Tuottaa energiaa</a:t>
              </a:r>
            </a:p>
          </p:txBody>
        </p:sp>
      </p:grpSp>
      <p:graphicFrame>
        <p:nvGraphicFramePr>
          <p:cNvPr id="11279" name="Object 15"/>
          <p:cNvGraphicFramePr>
            <a:graphicFrameLocks noChangeAspect="1"/>
          </p:cNvGraphicFramePr>
          <p:nvPr/>
        </p:nvGraphicFramePr>
        <p:xfrm>
          <a:off x="1201738" y="4383088"/>
          <a:ext cx="4256087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5" name="Equation" r:id="rId3" imgW="2527200" imgH="1002960" progId="Equation.DSMT4">
                  <p:embed/>
                </p:oleObj>
              </mc:Choice>
              <mc:Fallback>
                <p:oleObj name="Equation" r:id="rId3" imgW="2527200" imgH="1002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1738" y="4383088"/>
                        <a:ext cx="4256087" cy="1689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80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1255713"/>
            <a:ext cx="1803400" cy="256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853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Työ</a:t>
            </a:r>
          </a:p>
        </p:txBody>
      </p:sp>
      <p:sp>
        <p:nvSpPr>
          <p:cNvPr id="1229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686800" cy="42148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i-FI" sz="2800" smtClean="0"/>
              <a:t>Yksikkö [F]</a:t>
            </a:r>
            <a:r>
              <a:rPr lang="el-GR" sz="2800" smtClean="0">
                <a:cs typeface="Times New Roman" pitchFamily="18" charset="0"/>
              </a:rPr>
              <a:t>·</a:t>
            </a:r>
            <a:r>
              <a:rPr lang="fi-FI" sz="2800" smtClean="0">
                <a:cs typeface="Times New Roman" pitchFamily="18" charset="0"/>
              </a:rPr>
              <a:t>[s] = Nm = J (Joule)</a:t>
            </a:r>
          </a:p>
          <a:p>
            <a:pPr eaLnBrk="1" hangingPunct="1">
              <a:lnSpc>
                <a:spcPct val="80000"/>
              </a:lnSpc>
            </a:pPr>
            <a:r>
              <a:rPr lang="fi-FI" sz="2800" smtClean="0">
                <a:cs typeface="Times New Roman" pitchFamily="18" charset="0"/>
              </a:rPr>
              <a:t>Voima tekee työtä </a:t>
            </a:r>
            <a:r>
              <a:rPr lang="fi-FI" sz="2800" b="1" smtClean="0">
                <a:cs typeface="Times New Roman" pitchFamily="18" charset="0"/>
              </a:rPr>
              <a:t>siirtäessään</a:t>
            </a:r>
            <a:r>
              <a:rPr lang="fi-FI" sz="2800" smtClean="0">
                <a:cs typeface="Times New Roman" pitchFamily="18" charset="0"/>
              </a:rPr>
              <a:t> kappaletta</a:t>
            </a:r>
          </a:p>
          <a:p>
            <a:pPr eaLnBrk="1" hangingPunct="1">
              <a:lnSpc>
                <a:spcPct val="80000"/>
              </a:lnSpc>
            </a:pPr>
            <a:r>
              <a:rPr lang="fi-FI" sz="2800" b="1" smtClean="0">
                <a:cs typeface="Times New Roman" pitchFamily="18" charset="0"/>
              </a:rPr>
              <a:t>Nostotyö = painovoima · pystysuora nostomatka</a:t>
            </a:r>
          </a:p>
          <a:p>
            <a:pPr eaLnBrk="1" hangingPunct="1">
              <a:lnSpc>
                <a:spcPct val="80000"/>
              </a:lnSpc>
            </a:pPr>
            <a:r>
              <a:rPr lang="fi-FI" sz="2800" b="1" smtClean="0">
                <a:cs typeface="Times New Roman" pitchFamily="18" charset="0"/>
              </a:rPr>
              <a:t>                              m·g·h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fi-FI" sz="280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i-FI" sz="2800" u="sng" smtClean="0">
                <a:cs typeface="Times New Roman" pitchFamily="18" charset="0"/>
              </a:rPr>
              <a:t>Esim.</a:t>
            </a:r>
            <a:r>
              <a:rPr lang="fi-FI" sz="2800" smtClean="0">
                <a:cs typeface="Times New Roman" pitchFamily="18" charset="0"/>
              </a:rPr>
              <a:t> a) 7,2 kg painava matkalaukku nostetaan 70 cm 	korkealle pöydälle. Kuinka suuri työ tehdään?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i-FI" sz="2800" smtClean="0">
                <a:cs typeface="Times New Roman" pitchFamily="18" charset="0"/>
              </a:rPr>
              <a:t>		b) Samaa laukkua vedetään 32 newtonin voimalla 	85 metrin matka parkkipaikalta hotellille. Laske työ.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i-FI" sz="2800" smtClean="0">
                <a:cs typeface="Times New Roman" pitchFamily="18" charset="0"/>
              </a:rPr>
              <a:t>		c) Kuinka suuria liikevastukset ovat vedon aikana, 	jos laukun liike on tasaista (=vakionopeus)?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i-FI" sz="2800" smtClean="0">
                <a:cs typeface="Times New Roman" pitchFamily="18" charset="0"/>
              </a:rPr>
              <a:t>		.</a:t>
            </a:r>
            <a:endParaRPr lang="el-GR" sz="2800" smtClean="0">
              <a:cs typeface="Times New Roman" pitchFamily="18" charset="0"/>
            </a:endParaRPr>
          </a:p>
        </p:txBody>
      </p:sp>
      <p:graphicFrame>
        <p:nvGraphicFramePr>
          <p:cNvPr id="12292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2987675" y="836613"/>
          <a:ext cx="2303463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5" name="Equation" r:id="rId3" imgW="583693" imgH="177646" progId="Equation.DSMT4">
                  <p:embed/>
                </p:oleObj>
              </mc:Choice>
              <mc:Fallback>
                <p:oleObj name="Equation" r:id="rId3" imgW="583693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836613"/>
                        <a:ext cx="2303463" cy="7016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5508625" y="692150"/>
            <a:ext cx="30241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2000">
                <a:solidFill>
                  <a:srgbClr val="000000"/>
                </a:solidFill>
              </a:rPr>
              <a:t>W = Työ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2000">
                <a:solidFill>
                  <a:srgbClr val="000000"/>
                </a:solidFill>
              </a:rPr>
              <a:t>F = Voima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2000">
                <a:solidFill>
                  <a:srgbClr val="000000"/>
                </a:solidFill>
              </a:rPr>
              <a:t>s = </a:t>
            </a:r>
            <a:r>
              <a:rPr lang="el-GR" sz="2000">
                <a:solidFill>
                  <a:srgbClr val="000000"/>
                </a:solidFill>
                <a:cs typeface="Times New Roman" pitchFamily="18" charset="0"/>
              </a:rPr>
              <a:t>Δ</a:t>
            </a:r>
            <a:r>
              <a:rPr lang="fi-FI" sz="2000">
                <a:solidFill>
                  <a:srgbClr val="000000"/>
                </a:solidFill>
                <a:cs typeface="Times New Roman" pitchFamily="18" charset="0"/>
              </a:rPr>
              <a:t>x = matka tai siirtymä</a:t>
            </a:r>
            <a:endParaRPr lang="el-GR" sz="200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40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Teho kuvaa työntekovauhtia</a:t>
            </a:r>
            <a:endParaRPr lang="fi-FI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Kuinka nopeasti voima tekee työn</a:t>
            </a:r>
            <a:r>
              <a:rPr lang="fi-FI" dirty="0" smtClean="0"/>
              <a:t>.</a:t>
            </a:r>
          </a:p>
          <a:p>
            <a:pPr marL="0" indent="0">
              <a:buNone/>
            </a:pPr>
            <a:r>
              <a:rPr lang="fi-FI" dirty="0"/>
              <a:t> </a:t>
            </a:r>
            <a:r>
              <a:rPr lang="fi-FI" dirty="0" smtClean="0"/>
              <a:t>   			(työntekovauhti)</a:t>
            </a:r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Yksikkö: </a:t>
            </a:r>
            <a:r>
              <a:rPr lang="fi-FI" dirty="0">
                <a:solidFill>
                  <a:schemeClr val="hlink"/>
                </a:solidFill>
              </a:rPr>
              <a:t>J/s = W (watti)</a:t>
            </a:r>
          </a:p>
          <a:p>
            <a:r>
              <a:rPr lang="fi-FI" dirty="0"/>
              <a:t>Työ/energia lasketaan usein tehon avulla.</a:t>
            </a:r>
          </a:p>
          <a:p>
            <a:pPr lvl="1"/>
            <a:r>
              <a:rPr lang="fi-FI" dirty="0"/>
              <a:t>Työn/energian yksikkö J = </a:t>
            </a:r>
            <a:r>
              <a:rPr lang="fi-FI" dirty="0" err="1"/>
              <a:t>Ws</a:t>
            </a:r>
            <a:r>
              <a:rPr lang="fi-FI" dirty="0"/>
              <a:t> on pieni </a:t>
            </a:r>
            <a:r>
              <a:rPr lang="fi-FI" dirty="0">
                <a:sym typeface="Wingdings" pitchFamily="2" charset="2"/>
              </a:rPr>
              <a:t> Yleisesti käytetään yksikköä </a:t>
            </a:r>
            <a:r>
              <a:rPr lang="fi-FI" dirty="0">
                <a:solidFill>
                  <a:schemeClr val="hlink"/>
                </a:solidFill>
                <a:sym typeface="Wingdings" pitchFamily="2" charset="2"/>
              </a:rPr>
              <a:t>kWh</a:t>
            </a:r>
            <a:r>
              <a:rPr lang="fi-FI" dirty="0">
                <a:sym typeface="Wingdings" pitchFamily="2" charset="2"/>
              </a:rPr>
              <a:t>.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1017588" y="2595563"/>
          <a:ext cx="1004887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7" name="Equation" r:id="rId3" imgW="520560" imgH="457200" progId="Equation.DSMT4">
                  <p:embed/>
                </p:oleObj>
              </mc:Choice>
              <mc:Fallback>
                <p:oleObj name="Equation" r:id="rId3" imgW="5205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588" y="2595563"/>
                        <a:ext cx="1004887" cy="8826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498725" y="2573338"/>
            <a:ext cx="23241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>
                <a:solidFill>
                  <a:srgbClr val="000000"/>
                </a:solidFill>
              </a:rPr>
              <a:t>P = Teho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>
                <a:solidFill>
                  <a:srgbClr val="000000"/>
                </a:solidFill>
              </a:rPr>
              <a:t>W = Työ (tai energia)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>
                <a:solidFill>
                  <a:srgbClr val="000000"/>
                </a:solidFill>
              </a:rPr>
              <a:t>t = aika</a:t>
            </a:r>
          </a:p>
        </p:txBody>
      </p:sp>
    </p:spTree>
    <p:extLst>
      <p:ext uri="{BB962C8B-B14F-4D97-AF65-F5344CB8AC3E}">
        <p14:creationId xmlns:p14="http://schemas.microsoft.com/office/powerpoint/2010/main" val="332432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Mekaaninen energia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fi-FI" b="1" smtClean="0"/>
              <a:t>= Potentiaalienergia + Liike-energia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fi-FI" u="sng" smtClean="0"/>
              <a:t>Potentiaalienergia</a:t>
            </a:r>
          </a:p>
          <a:p>
            <a:pPr marL="1004888" lvl="1" indent="-533400" eaLnBrk="1" hangingPunct="1"/>
            <a:r>
              <a:rPr lang="fi-FI" smtClean="0"/>
              <a:t>Energiaa, jota kappaleella on sijaintinsa perusteella.</a:t>
            </a:r>
          </a:p>
          <a:p>
            <a:pPr marL="1004888" lvl="1" indent="-533400" eaLnBrk="1" hangingPunct="1"/>
            <a:r>
              <a:rPr lang="fi-FI" smtClean="0"/>
              <a:t>Esim. Nostettaessa laukku pöydälle, tehty työ varastoituu laukun potentiaalienergiaksi.</a:t>
            </a:r>
          </a:p>
          <a:p>
            <a:pPr marL="1004888" lvl="1" indent="-533400" eaLnBrk="1" hangingPunct="1">
              <a:buFont typeface="Wingdings" pitchFamily="2" charset="2"/>
              <a:buNone/>
            </a:pPr>
            <a:r>
              <a:rPr lang="fi-FI" smtClean="0"/>
              <a:t>E</a:t>
            </a:r>
            <a:r>
              <a:rPr lang="fi-FI" baseline="-25000" smtClean="0"/>
              <a:t>p</a:t>
            </a:r>
            <a:r>
              <a:rPr lang="fi-FI" smtClean="0"/>
              <a:t>= mgh      Yksikkö: J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fi-FI" u="sng" smtClean="0"/>
          </a:p>
          <a:p>
            <a:pPr marL="609600" indent="-609600" eaLnBrk="1" hangingPunct="1"/>
            <a:endParaRPr lang="fi-FI" u="sng" smtClean="0"/>
          </a:p>
          <a:p>
            <a:pPr marL="609600" indent="-609600" eaLnBrk="1" hangingPunct="1"/>
            <a:endParaRPr lang="fi-FI" u="sng" smtClean="0"/>
          </a:p>
          <a:p>
            <a:pPr marL="609600" indent="-609600" eaLnBrk="1" hangingPunct="1"/>
            <a:endParaRPr lang="fi-FI" smtClean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827088" y="4797425"/>
            <a:ext cx="1657350" cy="792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53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Mekaaninen energia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 startAt="2"/>
            </a:pPr>
            <a:r>
              <a:rPr lang="fi-FI" u="sng" smtClean="0"/>
              <a:t>Liike-energia</a:t>
            </a:r>
          </a:p>
          <a:p>
            <a:pPr marL="609600" indent="-609600" eaLnBrk="1" hangingPunct="1">
              <a:buFont typeface="Wingdings" pitchFamily="2" charset="2"/>
              <a:buAutoNum type="arabicPeriod" startAt="2"/>
            </a:pPr>
            <a:endParaRPr lang="fi-FI" sz="1800" smtClean="0"/>
          </a:p>
          <a:p>
            <a:pPr lvl="4" eaLnBrk="1" hangingPunct="1">
              <a:buFont typeface="Wingdings" pitchFamily="2" charset="2"/>
              <a:buNone/>
            </a:pPr>
            <a:r>
              <a:rPr lang="fi-FI" sz="2400" smtClean="0"/>
              <a:t>		Yksikkö = J</a:t>
            </a:r>
          </a:p>
          <a:p>
            <a:pPr lvl="4" eaLnBrk="1" hangingPunct="1">
              <a:buFont typeface="Wingdings" pitchFamily="2" charset="2"/>
              <a:buNone/>
            </a:pPr>
            <a:endParaRPr lang="fi-FI" sz="2400" smtClean="0"/>
          </a:p>
          <a:p>
            <a:pPr marL="609600" indent="-609600" eaLnBrk="1" hangingPunct="1">
              <a:buFont typeface="Wingdings" pitchFamily="2" charset="2"/>
              <a:buNone/>
            </a:pPr>
            <a:endParaRPr lang="fi-FI" sz="2400" u="sng" smtClean="0"/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fi-FI" sz="2400" u="sng" smtClean="0"/>
              <a:t>Esim. </a:t>
            </a:r>
            <a:r>
              <a:rPr lang="fi-FI" sz="2400" smtClean="0"/>
              <a:t>Kuinka paljon on liike-energiaa 1500 kg painavalla autolla, joka liikkuu nopeudella 80 km/h? Kuinka monella prosentilla liike-energia suurenee, jos auton nopeus kasvaa 20 km/h? Kuinka korkealle auto pitäisi nostaa, jotta sillä olisi vastaava määrä potentiaalienergiaa?</a:t>
            </a:r>
          </a:p>
          <a:p>
            <a:pPr marL="609600" indent="-609600" eaLnBrk="1" hangingPunct="1">
              <a:buFont typeface="Wingdings" pitchFamily="2" charset="2"/>
              <a:buAutoNum type="arabicPeriod" startAt="2"/>
            </a:pPr>
            <a:endParaRPr lang="fi-FI" sz="1800" smtClean="0"/>
          </a:p>
          <a:p>
            <a:pPr marL="1004888" lvl="1" indent="-533400" eaLnBrk="1" hangingPunct="1">
              <a:buFont typeface="Wingdings" pitchFamily="2" charset="2"/>
              <a:buChar char="o"/>
            </a:pPr>
            <a:endParaRPr lang="fi-FI" smtClean="0"/>
          </a:p>
        </p:txBody>
      </p:sp>
      <p:graphicFrame>
        <p:nvGraphicFramePr>
          <p:cNvPr id="15364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187450" y="2565400"/>
          <a:ext cx="177165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9" name="Equation" r:id="rId3" imgW="710891" imgH="393529" progId="Equation.DSMT4">
                  <p:embed/>
                </p:oleObj>
              </mc:Choice>
              <mc:Fallback>
                <p:oleObj name="Equation" r:id="rId3" imgW="71089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565400"/>
                        <a:ext cx="1771650" cy="9810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71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Sisäenergia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9144000" cy="4302125"/>
          </a:xfrm>
        </p:spPr>
        <p:txBody>
          <a:bodyPr/>
          <a:lstStyle/>
          <a:p>
            <a:pPr eaLnBrk="1" hangingPunct="1"/>
            <a:r>
              <a:rPr lang="fi-FI" sz="2800" smtClean="0"/>
              <a:t>Kun kappale pudotetaan, osa sen potentiaalienergiasta muuttuu liike-energiaksi ja osa kappaleen </a:t>
            </a:r>
            <a:r>
              <a:rPr lang="fi-FI" sz="2800" u="sng" smtClean="0"/>
              <a:t>sisäiseksi energiaksi</a:t>
            </a:r>
            <a:r>
              <a:rPr lang="fi-FI" sz="2800" smtClean="0"/>
              <a:t>, joka havaitaan mm. kappaleen lämpenemisestä.</a:t>
            </a:r>
          </a:p>
          <a:p>
            <a:pPr eaLnBrk="1" hangingPunct="1"/>
            <a:r>
              <a:rPr lang="fi-FI" sz="2800" smtClean="0"/>
              <a:t>Systeemin sisäinen energia on rakenneosasten lämpö-</a:t>
            </a:r>
            <a:r>
              <a:rPr lang="fi-FI" sz="2800" b="1" smtClean="0"/>
              <a:t>liikkeen</a:t>
            </a:r>
            <a:r>
              <a:rPr lang="fi-FI" sz="2800" smtClean="0"/>
              <a:t> ja rakenneosasten välisiin </a:t>
            </a:r>
            <a:r>
              <a:rPr lang="fi-FI" sz="2800" b="1" smtClean="0"/>
              <a:t>vuorovaikutuksiin</a:t>
            </a:r>
            <a:r>
              <a:rPr lang="fi-FI" sz="2800" smtClean="0"/>
              <a:t> liittyvien potentiaalienergioiden </a:t>
            </a:r>
            <a:r>
              <a:rPr lang="fi-FI" sz="2800" b="1" smtClean="0"/>
              <a:t>summa</a:t>
            </a:r>
            <a:r>
              <a:rPr lang="fi-FI" sz="2800" smtClean="0"/>
              <a:t>. </a:t>
            </a:r>
          </a:p>
          <a:p>
            <a:pPr eaLnBrk="1" hangingPunct="1"/>
            <a:r>
              <a:rPr lang="fi-FI" sz="2800" smtClean="0"/>
              <a:t>Systeemin sisäenergiaa ei voida määrittää, mutta </a:t>
            </a:r>
            <a:r>
              <a:rPr lang="fi-FI" sz="2800" u="sng" smtClean="0">
                <a:solidFill>
                  <a:schemeClr val="tx2"/>
                </a:solidFill>
              </a:rPr>
              <a:t>termodynaamisten systeemien sisäenergioiden muutokset</a:t>
            </a:r>
            <a:r>
              <a:rPr lang="fi-FI" sz="2800" smtClean="0"/>
              <a:t> voidaan.</a:t>
            </a:r>
          </a:p>
        </p:txBody>
      </p:sp>
    </p:spTree>
    <p:extLst>
      <p:ext uri="{BB962C8B-B14F-4D97-AF65-F5344CB8AC3E}">
        <p14:creationId xmlns:p14="http://schemas.microsoft.com/office/powerpoint/2010/main" val="134108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D195-FB6E-4D40-AE3F-B5847BA58291}" type="slidenum">
              <a:rPr lang="fi-FI">
                <a:solidFill>
                  <a:srgbClr val="000000"/>
                </a:solidFill>
              </a:rPr>
              <a:pPr/>
              <a:t>27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Times New Roman" pitchFamily="18" charset="0"/>
              </a:rPr>
              <a:t>Ravinnosta saatava energia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i-FI">
                <a:latin typeface="Times New Roman" pitchFamily="18" charset="0"/>
              </a:rPr>
              <a:t>Energiaravintoaineet</a:t>
            </a:r>
          </a:p>
          <a:p>
            <a:pPr lvl="1"/>
            <a:r>
              <a:rPr lang="fi-FI">
                <a:latin typeface="Times New Roman" pitchFamily="18" charset="0"/>
              </a:rPr>
              <a:t>rasvat 38 kJ/g         </a:t>
            </a:r>
            <a:r>
              <a:rPr lang="fi-FI" i="1">
                <a:latin typeface="Times New Roman" pitchFamily="18" charset="0"/>
              </a:rPr>
              <a:t>(ravintosuositus alle 30 %)</a:t>
            </a:r>
          </a:p>
          <a:p>
            <a:pPr lvl="1"/>
            <a:r>
              <a:rPr lang="fi-FI">
                <a:latin typeface="Times New Roman" pitchFamily="18" charset="0"/>
              </a:rPr>
              <a:t>hiilihydraatit 17 kJ/g </a:t>
            </a:r>
            <a:r>
              <a:rPr lang="fi-FI" i="1">
                <a:latin typeface="Times New Roman" pitchFamily="18" charset="0"/>
              </a:rPr>
              <a:t>(ravintosuositus 55-60 %)</a:t>
            </a:r>
            <a:endParaRPr lang="fi-FI">
              <a:latin typeface="Times New Roman" pitchFamily="18" charset="0"/>
            </a:endParaRPr>
          </a:p>
          <a:p>
            <a:pPr lvl="1"/>
            <a:r>
              <a:rPr lang="fi-FI">
                <a:latin typeface="Times New Roman" pitchFamily="18" charset="0"/>
              </a:rPr>
              <a:t>valkuaisaineet (proteiinit) 17 kJ/g 			                             </a:t>
            </a:r>
            <a:r>
              <a:rPr lang="fi-FI" i="1">
                <a:latin typeface="Times New Roman" pitchFamily="18" charset="0"/>
              </a:rPr>
              <a:t>(ravintosuositus 10-15 %)</a:t>
            </a:r>
            <a:endParaRPr lang="fi-FI">
              <a:latin typeface="Times New Roman" pitchFamily="18" charset="0"/>
            </a:endParaRPr>
          </a:p>
          <a:p>
            <a:pPr lvl="1">
              <a:buFontTx/>
              <a:buNone/>
            </a:pPr>
            <a:endParaRPr lang="fi-FI">
              <a:latin typeface="Times New Roman" pitchFamily="18" charset="0"/>
            </a:endParaRPr>
          </a:p>
          <a:p>
            <a:pPr lvl="1">
              <a:buFontTx/>
              <a:buNone/>
            </a:pPr>
            <a:r>
              <a:rPr lang="fi-FI">
                <a:latin typeface="Times New Roman" pitchFamily="18" charset="0"/>
              </a:rPr>
              <a:t>Ravinnon energia peräisin auringosta.</a:t>
            </a:r>
          </a:p>
          <a:p>
            <a:pPr lvl="1">
              <a:buFontTx/>
              <a:buNone/>
            </a:pPr>
            <a:r>
              <a:rPr lang="fi-FI" i="1">
                <a:latin typeface="Times New Roman" pitchFamily="18" charset="0"/>
              </a:rPr>
              <a:t>(katso kuva sivulla 25)</a:t>
            </a:r>
          </a:p>
        </p:txBody>
      </p:sp>
    </p:spTree>
    <p:extLst>
      <p:ext uri="{BB962C8B-B14F-4D97-AF65-F5344CB8AC3E}">
        <p14:creationId xmlns:p14="http://schemas.microsoft.com/office/powerpoint/2010/main" val="197824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i-FI" smtClean="0"/>
              <a:t>Energiankulutus hapen avulla</a:t>
            </a:r>
          </a:p>
        </p:txBody>
      </p:sp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928688" y="1462088"/>
            <a:ext cx="67024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>
                <a:solidFill>
                  <a:srgbClr val="000000"/>
                </a:solidFill>
              </a:rPr>
              <a:t>Yksi litra happea (NTP) polttaessaan eri</a:t>
            </a:r>
            <a:br>
              <a:rPr lang="fi-FI">
                <a:solidFill>
                  <a:srgbClr val="000000"/>
                </a:solidFill>
              </a:rPr>
            </a:br>
            <a:r>
              <a:rPr lang="fi-FI">
                <a:solidFill>
                  <a:srgbClr val="000000"/>
                </a:solidFill>
              </a:rPr>
              <a:t>ravintoaineita tuottaa noin 20 kJ energiaa</a:t>
            </a:r>
          </a:p>
        </p:txBody>
      </p:sp>
      <p:graphicFrame>
        <p:nvGraphicFramePr>
          <p:cNvPr id="123911" name="Object 7"/>
          <p:cNvGraphicFramePr>
            <a:graphicFrameLocks noChangeAspect="1"/>
          </p:cNvGraphicFramePr>
          <p:nvPr/>
        </p:nvGraphicFramePr>
        <p:xfrm>
          <a:off x="1841500" y="2471738"/>
          <a:ext cx="4505325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2" name="Kaava" r:id="rId3" imgW="1638000" imgH="393480" progId="Equation.3">
                  <p:embed/>
                </p:oleObj>
              </mc:Choice>
              <mc:Fallback>
                <p:oleObj name="Kaava" r:id="rId3" imgW="1638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0" y="2471738"/>
                        <a:ext cx="4505325" cy="10826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4" name="Tekstikehys 5"/>
          <p:cNvSpPr txBox="1">
            <a:spLocks noChangeArrowheads="1"/>
          </p:cNvSpPr>
          <p:nvPr/>
        </p:nvSpPr>
        <p:spPr bwMode="auto">
          <a:xfrm>
            <a:off x="576263" y="4379913"/>
            <a:ext cx="78073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>
                <a:solidFill>
                  <a:srgbClr val="000000"/>
                </a:solidFill>
              </a:rPr>
              <a:t>Mittaamalla elimistön (tai elimen) hapenkulutus,</a:t>
            </a:r>
            <a:br>
              <a:rPr lang="fi-FI">
                <a:solidFill>
                  <a:srgbClr val="000000"/>
                </a:solidFill>
              </a:rPr>
            </a:br>
            <a:r>
              <a:rPr lang="fi-FI">
                <a:solidFill>
                  <a:srgbClr val="000000"/>
                </a:solidFill>
              </a:rPr>
              <a:t>saadaan epäsuorasti tieto energiankulutuksesta</a:t>
            </a:r>
            <a:br>
              <a:rPr lang="fi-FI">
                <a:solidFill>
                  <a:srgbClr val="000000"/>
                </a:solidFill>
              </a:rPr>
            </a:br>
            <a:r>
              <a:rPr lang="fi-FI">
                <a:solidFill>
                  <a:srgbClr val="000000"/>
                </a:solidFill>
              </a:rPr>
              <a:t>tai energiantuotosta</a:t>
            </a:r>
          </a:p>
        </p:txBody>
      </p:sp>
    </p:spTree>
    <p:extLst>
      <p:ext uri="{BB962C8B-B14F-4D97-AF65-F5344CB8AC3E}">
        <p14:creationId xmlns:p14="http://schemas.microsoft.com/office/powerpoint/2010/main" val="152845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8A44A-B358-4F60-9A88-2945EE8EAABC}" type="slidenum">
              <a:rPr lang="fi-FI">
                <a:solidFill>
                  <a:srgbClr val="000000"/>
                </a:solidFill>
              </a:rPr>
              <a:pPr/>
              <a:t>29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Lämmön siirtyminen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2800"/>
              <a:t>Lämpöopin toinen pääsääntö:</a:t>
            </a:r>
          </a:p>
          <a:p>
            <a:pPr lvl="1"/>
            <a:r>
              <a:rPr lang="fi-FI" sz="2400"/>
              <a:t>Lämpö siirtyy korkeammasta lämpötilasta matalampaan lämpötilaan, kunnes lämpötilaeroa ei enää ole.</a:t>
            </a:r>
          </a:p>
          <a:p>
            <a:pPr lvl="2"/>
            <a:r>
              <a:rPr lang="fi-FI"/>
              <a:t>sovellus: lämpö- ja kylmähauteet</a:t>
            </a:r>
          </a:p>
          <a:p>
            <a:endParaRPr lang="fi-FI" sz="2400"/>
          </a:p>
          <a:p>
            <a:r>
              <a:rPr lang="fi-FI" sz="2800"/>
              <a:t>Siirtotavat:</a:t>
            </a:r>
          </a:p>
          <a:p>
            <a:pPr lvl="1"/>
            <a:r>
              <a:rPr lang="fi-FI" sz="2400"/>
              <a:t>Johtuminen</a:t>
            </a:r>
          </a:p>
          <a:p>
            <a:pPr lvl="1"/>
            <a:r>
              <a:rPr lang="fi-FI" sz="2400"/>
              <a:t>Kuljetus</a:t>
            </a:r>
          </a:p>
          <a:p>
            <a:pPr lvl="1"/>
            <a:r>
              <a:rPr lang="fi-FI" sz="2400"/>
              <a:t>Säteily</a:t>
            </a:r>
          </a:p>
          <a:p>
            <a:pPr lvl="1"/>
            <a:endParaRPr lang="fi-FI" sz="2400"/>
          </a:p>
          <a:p>
            <a:pPr lvl="1"/>
            <a:endParaRPr lang="fi-FI" sz="2400"/>
          </a:p>
        </p:txBody>
      </p:sp>
    </p:spTree>
    <p:extLst>
      <p:ext uri="{BB962C8B-B14F-4D97-AF65-F5344CB8AC3E}">
        <p14:creationId xmlns:p14="http://schemas.microsoft.com/office/powerpoint/2010/main" val="464348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B167-1C12-48F1-A188-DD81539E8206}" type="slidenum">
              <a:rPr lang="fi-FI">
                <a:solidFill>
                  <a:srgbClr val="000000"/>
                </a:solidFill>
              </a:rPr>
              <a:pPr/>
              <a:t>3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Lämpö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600200"/>
            <a:ext cx="8640960" cy="4997152"/>
          </a:xfrm>
        </p:spPr>
        <p:txBody>
          <a:bodyPr/>
          <a:lstStyle/>
          <a:p>
            <a:r>
              <a:rPr lang="fi-FI" dirty="0">
                <a:latin typeface="Times New Roman" pitchFamily="18" charset="0"/>
              </a:rPr>
              <a:t>Lämpö on </a:t>
            </a:r>
            <a:r>
              <a:rPr lang="fi-FI" b="1" dirty="0">
                <a:latin typeface="Times New Roman" pitchFamily="18" charset="0"/>
              </a:rPr>
              <a:t>energiaa</a:t>
            </a:r>
            <a:r>
              <a:rPr lang="fi-FI" dirty="0">
                <a:latin typeface="Times New Roman" pitchFamily="18" charset="0"/>
              </a:rPr>
              <a:t>, joka ilmenee aineen perusosasten (atomien, molekyylien, ionien) </a:t>
            </a:r>
            <a:r>
              <a:rPr lang="fi-FI" dirty="0" smtClean="0">
                <a:latin typeface="Times New Roman" pitchFamily="18" charset="0"/>
              </a:rPr>
              <a:t>lämpöliikkeenä</a:t>
            </a:r>
          </a:p>
          <a:p>
            <a:r>
              <a:rPr lang="fi-FI" dirty="0" smtClean="0">
                <a:latin typeface="Times New Roman" pitchFamily="18" charset="0"/>
              </a:rPr>
              <a:t>Aineen </a:t>
            </a:r>
            <a:r>
              <a:rPr lang="fi-FI" b="1" dirty="0" smtClean="0">
                <a:latin typeface="Times New Roman" pitchFamily="18" charset="0"/>
              </a:rPr>
              <a:t>sisäenergia</a:t>
            </a:r>
            <a:r>
              <a:rPr lang="fi-FI" dirty="0" smtClean="0">
                <a:latin typeface="Times New Roman" pitchFamily="18" charset="0"/>
              </a:rPr>
              <a:t> on rakenneosasten liike-</a:t>
            </a:r>
            <a:br>
              <a:rPr lang="fi-FI" dirty="0" smtClean="0">
                <a:latin typeface="Times New Roman" pitchFamily="18" charset="0"/>
              </a:rPr>
            </a:br>
            <a:r>
              <a:rPr lang="fi-FI" dirty="0" smtClean="0">
                <a:latin typeface="Times New Roman" pitchFamily="18" charset="0"/>
              </a:rPr>
              <a:t>energian ja potentiaalienergian summa</a:t>
            </a:r>
            <a:endParaRPr lang="fi-FI" dirty="0">
              <a:latin typeface="Times New Roman" pitchFamily="18" charset="0"/>
            </a:endParaRPr>
          </a:p>
          <a:p>
            <a:r>
              <a:rPr lang="fi-FI" dirty="0">
                <a:latin typeface="Times New Roman" pitchFamily="18" charset="0"/>
              </a:rPr>
              <a:t>Lämpöenergian yksikkö on </a:t>
            </a:r>
            <a:r>
              <a:rPr lang="fi-FI" b="1" dirty="0">
                <a:latin typeface="Times New Roman" pitchFamily="18" charset="0"/>
              </a:rPr>
              <a:t>1 J</a:t>
            </a:r>
            <a:r>
              <a:rPr lang="fi-FI" dirty="0">
                <a:latin typeface="Times New Roman" pitchFamily="18" charset="0"/>
              </a:rPr>
              <a:t> (= joule)</a:t>
            </a:r>
          </a:p>
          <a:p>
            <a:r>
              <a:rPr lang="fi-FI" dirty="0">
                <a:latin typeface="Times New Roman" pitchFamily="18" charset="0"/>
              </a:rPr>
              <a:t>Lämpö siirtyy </a:t>
            </a:r>
            <a:r>
              <a:rPr lang="fi-FI" dirty="0" smtClean="0">
                <a:latin typeface="Times New Roman" pitchFamily="18" charset="0"/>
              </a:rPr>
              <a:t>lämpimämmästä kylmempään</a:t>
            </a:r>
          </a:p>
          <a:p>
            <a:r>
              <a:rPr lang="fi-FI" b="1" dirty="0" smtClean="0">
                <a:latin typeface="Times New Roman" pitchFamily="18" charset="0"/>
              </a:rPr>
              <a:t>Lämpötila</a:t>
            </a:r>
            <a:r>
              <a:rPr lang="fi-FI" dirty="0" smtClean="0">
                <a:latin typeface="Times New Roman" pitchFamily="18" charset="0"/>
              </a:rPr>
              <a:t> on </a:t>
            </a:r>
            <a:r>
              <a:rPr lang="fi-FI" dirty="0" err="1" smtClean="0">
                <a:latin typeface="Times New Roman" pitchFamily="18" charset="0"/>
              </a:rPr>
              <a:t>on</a:t>
            </a:r>
            <a:r>
              <a:rPr lang="fi-FI" dirty="0" smtClean="0">
                <a:latin typeface="Times New Roman" pitchFamily="18" charset="0"/>
              </a:rPr>
              <a:t> suure, joka riippuu</a:t>
            </a:r>
            <a:br>
              <a:rPr lang="fi-FI" dirty="0" smtClean="0">
                <a:latin typeface="Times New Roman" pitchFamily="18" charset="0"/>
              </a:rPr>
            </a:br>
            <a:r>
              <a:rPr lang="fi-FI" dirty="0" smtClean="0">
                <a:latin typeface="Times New Roman" pitchFamily="18" charset="0"/>
              </a:rPr>
              <a:t>rakenneosasten keskimääräisestä </a:t>
            </a:r>
            <a:r>
              <a:rPr lang="fi-FI" b="1" dirty="0" smtClean="0">
                <a:latin typeface="Times New Roman" pitchFamily="18" charset="0"/>
              </a:rPr>
              <a:t>liike-energiasta</a:t>
            </a:r>
            <a:endParaRPr lang="fi-FI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492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1775-01F2-4FAF-8B10-D2FB94F18AEF}" type="slidenum">
              <a:rPr lang="fi-FI">
                <a:solidFill>
                  <a:srgbClr val="000000"/>
                </a:solidFill>
              </a:rPr>
              <a:pPr/>
              <a:t>30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Johtuminen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Lämpö on </a:t>
            </a:r>
            <a:r>
              <a:rPr lang="fi-FI" dirty="0" smtClean="0"/>
              <a:t>rakenneosasten liike-energiaa</a:t>
            </a:r>
            <a:endParaRPr lang="fi-FI" dirty="0"/>
          </a:p>
          <a:p>
            <a:r>
              <a:rPr lang="fi-FI" dirty="0"/>
              <a:t>Lämmittäminen lisää liikettä</a:t>
            </a:r>
          </a:p>
          <a:p>
            <a:r>
              <a:rPr lang="fi-FI" dirty="0"/>
              <a:t>Lämpö johtuu </a:t>
            </a:r>
            <a:r>
              <a:rPr lang="fi-FI" b="1" dirty="0"/>
              <a:t>väliainetta pitkin</a:t>
            </a:r>
            <a:r>
              <a:rPr lang="fi-FI" dirty="0"/>
              <a:t> siten, että rakenneosaset (atomit, molekyylit, ionit) tönivät toisiaan</a:t>
            </a:r>
          </a:p>
        </p:txBody>
      </p:sp>
      <p:grpSp>
        <p:nvGrpSpPr>
          <p:cNvPr id="103428" name="Group 4"/>
          <p:cNvGrpSpPr>
            <a:grpSpLocks/>
          </p:cNvGrpSpPr>
          <p:nvPr/>
        </p:nvGrpSpPr>
        <p:grpSpPr bwMode="auto">
          <a:xfrm>
            <a:off x="1979613" y="4437063"/>
            <a:ext cx="4610100" cy="647700"/>
            <a:chOff x="1292" y="3158"/>
            <a:chExt cx="2904" cy="408"/>
          </a:xfrm>
        </p:grpSpPr>
        <p:sp>
          <p:nvSpPr>
            <p:cNvPr id="103429" name="Oval 5"/>
            <p:cNvSpPr>
              <a:spLocks noChangeArrowheads="1"/>
            </p:cNvSpPr>
            <p:nvPr/>
          </p:nvSpPr>
          <p:spPr bwMode="auto">
            <a:xfrm>
              <a:off x="3787" y="3158"/>
              <a:ext cx="409" cy="408"/>
            </a:xfrm>
            <a:prstGeom prst="ellipse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103430" name="Oval 6"/>
            <p:cNvSpPr>
              <a:spLocks noChangeArrowheads="1"/>
            </p:cNvSpPr>
            <p:nvPr/>
          </p:nvSpPr>
          <p:spPr bwMode="auto">
            <a:xfrm>
              <a:off x="3334" y="3158"/>
              <a:ext cx="409" cy="408"/>
            </a:xfrm>
            <a:prstGeom prst="ellipse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103431" name="Oval 7"/>
            <p:cNvSpPr>
              <a:spLocks noChangeArrowheads="1"/>
            </p:cNvSpPr>
            <p:nvPr/>
          </p:nvSpPr>
          <p:spPr bwMode="auto">
            <a:xfrm>
              <a:off x="2789" y="3158"/>
              <a:ext cx="409" cy="408"/>
            </a:xfrm>
            <a:prstGeom prst="ellipse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103432" name="Oval 8"/>
            <p:cNvSpPr>
              <a:spLocks noChangeArrowheads="1"/>
            </p:cNvSpPr>
            <p:nvPr/>
          </p:nvSpPr>
          <p:spPr bwMode="auto">
            <a:xfrm>
              <a:off x="2290" y="3158"/>
              <a:ext cx="409" cy="408"/>
            </a:xfrm>
            <a:prstGeom prst="ellipse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103433" name="Oval 9"/>
            <p:cNvSpPr>
              <a:spLocks noChangeArrowheads="1"/>
            </p:cNvSpPr>
            <p:nvPr/>
          </p:nvSpPr>
          <p:spPr bwMode="auto">
            <a:xfrm>
              <a:off x="1791" y="3158"/>
              <a:ext cx="409" cy="40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103434" name="Oval 10"/>
            <p:cNvSpPr>
              <a:spLocks noChangeArrowheads="1"/>
            </p:cNvSpPr>
            <p:nvPr/>
          </p:nvSpPr>
          <p:spPr bwMode="auto">
            <a:xfrm>
              <a:off x="1292" y="3158"/>
              <a:ext cx="409" cy="40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srgbClr val="000000"/>
                </a:solidFill>
              </a:endParaRPr>
            </a:p>
          </p:txBody>
        </p:sp>
      </p:grpSp>
      <p:sp>
        <p:nvSpPr>
          <p:cNvPr id="103435" name="Text Box 11"/>
          <p:cNvSpPr txBox="1">
            <a:spLocks noChangeArrowheads="1"/>
          </p:cNvSpPr>
          <p:nvPr/>
        </p:nvSpPr>
        <p:spPr bwMode="auto">
          <a:xfrm>
            <a:off x="1619250" y="5259927"/>
            <a:ext cx="475615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2400" dirty="0">
                <a:solidFill>
                  <a:srgbClr val="000000"/>
                </a:solidFill>
              </a:rPr>
              <a:t>Hyviä lämmönjohteita metallit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2400" dirty="0">
                <a:solidFill>
                  <a:srgbClr val="000000"/>
                </a:solidFill>
              </a:rPr>
              <a:t>Hyviä lämmöneristeitä ilma ja puu</a:t>
            </a:r>
          </a:p>
        </p:txBody>
      </p:sp>
    </p:spTree>
    <p:extLst>
      <p:ext uri="{BB962C8B-B14F-4D97-AF65-F5344CB8AC3E}">
        <p14:creationId xmlns:p14="http://schemas.microsoft.com/office/powerpoint/2010/main" val="238385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C -0.05573 0.00093 -0.09688 0.00394 -0.09688 0.00602 C -0.09688 0.0081 -0.0566 0.00973 -0.00243 0.00973 C 0.05139 0.00973 0.09705 0.0081 0.09705 0.00602 C 0.09705 0.00394 0.04982 0.00324 -0.00417 0.00486 C -0.05747 0.00648 -0.09688 0.00926 -0.09688 0.01135 C -0.09688 0.01343 -0.05573 0.01528 -0.00243 0.01528 C 0.05139 0.01528 0.09705 0.01343 0.09705 0.01135 C 0.09705 0.00926 0.04982 0.0088 -0.0033 0.01019 C -0.05747 0.01181 -0.09688 0.01459 -0.09688 0.01667 C -0.09688 0.01898 -0.05573 0.0206 -0.00174 0.0206 C 0.05139 0.0206 0.09705 0.01898 0.09705 0.01667 C 0.09705 0.01482 0.04982 0.01412 -0.0033 0.01551 C -0.0566 0.01713 -0.09688 0.02014 -0.09688 0.02223 C -0.09688 0.02431 -0.05469 0.02593 -0.00174 0.02593 C 0.05312 0.02593 0.09705 0.02431 0.09705 0.02223 C 0.09705 0.02014 0.05069 0.01945 -0.00243 0.02107 C -0.05573 0.02246 -0.09688 0.02547 -0.09688 0.02755 C -0.09688 0.02963 -0.05469 0.03125 -0.00087 0.03125 C 0.05312 0.03125 0.09705 0.0294 0.09705 0.02755 C 0.09705 0.02547 0.05069 0.02477 -0.00243 0.02639 C -0.05573 0.02778 -0.09688 0.03079 -0.09688 0.03264 C -0.09688 0.03473 -0.054 0.03658 -0.00087 0.03658 C 0.05312 0.03658 0.09705 0.03473 0.09705 0.03264 C 0.09705 0.03079 0.05139 0.03033 -0.00243 0.03172 C -0.05573 0.0331 -0.09688 0.03611 -0.09688 0.0382 C -0.09688 0.04005 -0.054 0.0419 2.77778E-6 0.0419 C 0.05399 0.0419 0.09705 0.04028 0.09705 0.0382 C 0.09705 0.03611 0.05139 0.03565 -0.00174 0.03704 C -0.05469 0.03866 -0.09775 0.04144 -0.09688 0.04352 C -0.09618 0.0456 -0.054 0.04723 2.77778E-6 0.04723 C 0.05399 0.04723 0.09705 0.04537 0.09705 0.04329 C 0.09705 0.04144 0.05312 0.04098 2.77778E-6 0.0426 " pathEditMode="relative" rAng="0" ptsTypes="fffffffffffffffffffffffffffffffff">
                                      <p:cBhvr>
                                        <p:cTn id="6" dur="20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D14F-12C7-4683-A15E-BB93BD5919B9}" type="slidenum">
              <a:rPr lang="fi-FI">
                <a:solidFill>
                  <a:srgbClr val="000000"/>
                </a:solidFill>
              </a:rPr>
              <a:pPr/>
              <a:t>31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Kuljetus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Lämpö siirtyy </a:t>
            </a:r>
            <a:r>
              <a:rPr lang="fi-FI" b="1"/>
              <a:t>väliaineen mukana</a:t>
            </a:r>
            <a:r>
              <a:rPr lang="fi-FI"/>
              <a:t> lämpimän aineen liikkuessa.</a:t>
            </a:r>
          </a:p>
          <a:p>
            <a:pPr lvl="1"/>
            <a:r>
              <a:rPr lang="fi-FI"/>
              <a:t>esim. Golf-virta, keskuslämmitys, verenkierto</a:t>
            </a:r>
          </a:p>
          <a:p>
            <a:pPr lvl="1"/>
            <a:r>
              <a:rPr lang="fi-FI"/>
              <a:t>Kun veri lämmittää kehoa, sen oma lämpötila laskee </a:t>
            </a:r>
            <a:r>
              <a:rPr lang="fi-FI">
                <a:sym typeface="Wingdings" pitchFamily="2" charset="2"/>
              </a:rPr>
              <a:t> kehon lämpötila on erilainen eri kohdissa esim. raajat 25 </a:t>
            </a:r>
            <a:r>
              <a:rPr lang="en-US">
                <a:cs typeface="Arial" charset="0"/>
                <a:sym typeface="Wingdings" pitchFamily="2" charset="2"/>
              </a:rPr>
              <a:t>ºC</a:t>
            </a:r>
          </a:p>
          <a:p>
            <a:pPr lvl="2"/>
            <a:r>
              <a:rPr lang="en-US">
                <a:cs typeface="Arial" charset="0"/>
              </a:rPr>
              <a:t>Aivot, sisäelimet, valtimoveri säädeltyä</a:t>
            </a:r>
          </a:p>
        </p:txBody>
      </p:sp>
    </p:spTree>
    <p:extLst>
      <p:ext uri="{BB962C8B-B14F-4D97-AF65-F5344CB8AC3E}">
        <p14:creationId xmlns:p14="http://schemas.microsoft.com/office/powerpoint/2010/main" val="343810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0A92-3B05-4A00-9AC6-3DF21AFE7B02}" type="slidenum">
              <a:rPr lang="fi-FI">
                <a:solidFill>
                  <a:srgbClr val="000000"/>
                </a:solidFill>
              </a:rPr>
              <a:pPr/>
              <a:t>32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Säteily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b="1"/>
              <a:t>Ei tarvitse väliainetta</a:t>
            </a:r>
          </a:p>
          <a:p>
            <a:r>
              <a:rPr lang="fi-FI"/>
              <a:t>Jokainen aine, esine tai kappale lähettää lämpö- eli </a:t>
            </a:r>
            <a:r>
              <a:rPr lang="fi-FI" b="1"/>
              <a:t>infrapunasäteilyä.</a:t>
            </a:r>
          </a:p>
          <a:p>
            <a:r>
              <a:rPr lang="fi-FI"/>
              <a:t>Infrapunasäteily on näkyvää valoa pitempiaaltoista </a:t>
            </a:r>
            <a:r>
              <a:rPr lang="fi-FI" b="1"/>
              <a:t>sähkömagneettista säteilyä.</a:t>
            </a:r>
          </a:p>
          <a:p>
            <a:pPr lvl="1"/>
            <a:r>
              <a:rPr lang="fi-FI"/>
              <a:t>esim. lämpölamppu</a:t>
            </a:r>
          </a:p>
        </p:txBody>
      </p:sp>
    </p:spTree>
    <p:extLst>
      <p:ext uri="{BB962C8B-B14F-4D97-AF65-F5344CB8AC3E}">
        <p14:creationId xmlns:p14="http://schemas.microsoft.com/office/powerpoint/2010/main" val="120696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368F-37E2-4451-81EE-D71A9ADE5AE3}" type="slidenum">
              <a:rPr lang="fi-FI">
                <a:solidFill>
                  <a:srgbClr val="000000"/>
                </a:solidFill>
              </a:rPr>
              <a:pPr/>
              <a:t>33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Pinnan vaikutus säteilyyn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Mitä tummempi ja karheampi pinta, sitä enempi se säteilee lämpösäteilyä.</a:t>
            </a:r>
          </a:p>
          <a:p>
            <a:r>
              <a:rPr lang="fi-FI"/>
              <a:t>Samoin tumma ja karhea pinta imee eli absorboi enempi lämpöä kuin vaalea ja sileä pinta.</a:t>
            </a:r>
          </a:p>
          <a:p>
            <a:pPr lvl="1"/>
            <a:endParaRPr lang="fi-FI"/>
          </a:p>
          <a:p>
            <a:pPr lvl="1"/>
            <a:r>
              <a:rPr lang="fi-FI"/>
              <a:t>esim. termospullon hopeoitu sisäpinta heijastaa lämpösäteilyn takaisin</a:t>
            </a:r>
          </a:p>
        </p:txBody>
      </p:sp>
    </p:spTree>
    <p:extLst>
      <p:ext uri="{BB962C8B-B14F-4D97-AF65-F5344CB8AC3E}">
        <p14:creationId xmlns:p14="http://schemas.microsoft.com/office/powerpoint/2010/main" val="51979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AD37-94B5-41FB-8A31-A1EB6B01CD47}" type="slidenum">
              <a:rPr lang="fi-FI">
                <a:solidFill>
                  <a:srgbClr val="000000"/>
                </a:solidFill>
              </a:rPr>
              <a:pPr/>
              <a:t>34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Infrapunakuvaus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5194300" cy="4784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i-FI" b="1"/>
              <a:t>Ihminen lähettää infrapunasäteilyä</a:t>
            </a:r>
          </a:p>
          <a:p>
            <a:pPr lvl="1">
              <a:lnSpc>
                <a:spcPct val="80000"/>
              </a:lnSpc>
            </a:pPr>
            <a:r>
              <a:rPr lang="fi-FI" sz="2400"/>
              <a:t>infrapunakuvaus:</a:t>
            </a:r>
          </a:p>
          <a:p>
            <a:pPr lvl="2">
              <a:lnSpc>
                <a:spcPct val="80000"/>
              </a:lnSpc>
            </a:pPr>
            <a:r>
              <a:rPr lang="fi-FI"/>
              <a:t>käytetään kadonneen etsimisessä</a:t>
            </a:r>
          </a:p>
          <a:p>
            <a:pPr lvl="2">
              <a:lnSpc>
                <a:spcPct val="80000"/>
              </a:lnSpc>
            </a:pPr>
            <a:r>
              <a:rPr lang="fi-FI"/>
              <a:t>kasvainten ja tulehdusten paikantaminen</a:t>
            </a:r>
          </a:p>
          <a:p>
            <a:pPr lvl="2">
              <a:lnSpc>
                <a:spcPct val="80000"/>
              </a:lnSpc>
            </a:pPr>
            <a:r>
              <a:rPr lang="fi-FI"/>
              <a:t>rakennusten lämpövuotojen löytäminen</a:t>
            </a:r>
          </a:p>
          <a:p>
            <a:pPr lvl="2">
              <a:lnSpc>
                <a:spcPct val="80000"/>
              </a:lnSpc>
            </a:pPr>
            <a:r>
              <a:rPr lang="fi-FI"/>
              <a:t>pimeällä kuvaus</a:t>
            </a:r>
          </a:p>
          <a:p>
            <a:pPr lvl="2">
              <a:lnSpc>
                <a:spcPct val="80000"/>
              </a:lnSpc>
            </a:pPr>
            <a:endParaRPr lang="fi-FI"/>
          </a:p>
          <a:p>
            <a:pPr lvl="2">
              <a:lnSpc>
                <a:spcPct val="80000"/>
              </a:lnSpc>
            </a:pPr>
            <a:r>
              <a:rPr lang="fi-FI"/>
              <a:t>Kuvissa lämmin punainen, kylmä sininen</a:t>
            </a:r>
          </a:p>
        </p:txBody>
      </p:sp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341438"/>
            <a:ext cx="335915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3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Lämpölaajeneminen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369-6678-4D9F-87CB-020630A118A1}" type="slidenum">
              <a:rPr lang="fi-FI" smtClean="0">
                <a:solidFill>
                  <a:srgbClr val="000000"/>
                </a:solidFill>
              </a:rPr>
              <a:pPr/>
              <a:t>35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611560" y="1412776"/>
            <a:ext cx="806502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/>
              <a:t>Kun lämpötila kasvaa, rakenneosasten lämpöliike</a:t>
            </a:r>
            <a:br>
              <a:rPr lang="fi-FI" sz="2800" dirty="0" smtClean="0"/>
            </a:br>
            <a:r>
              <a:rPr lang="fi-FI" sz="2800" dirty="0" smtClean="0"/>
              <a:t>kiihtyy. Tällöin osasten välimatka kasvaa.</a:t>
            </a:r>
            <a:br>
              <a:rPr lang="fi-FI" sz="2800" dirty="0" smtClean="0"/>
            </a:br>
            <a:r>
              <a:rPr lang="fi-FI" sz="2800" dirty="0" smtClean="0"/>
              <a:t>Aine siis laajenee. </a:t>
            </a:r>
          </a:p>
          <a:p>
            <a:r>
              <a:rPr lang="fi-FI" sz="2800" dirty="0" smtClean="0"/>
              <a:t>Aineen jäähtyessä osasten liike heikkenee ja</a:t>
            </a:r>
            <a:br>
              <a:rPr lang="fi-FI" sz="2800" dirty="0" smtClean="0"/>
            </a:br>
            <a:r>
              <a:rPr lang="fi-FI" sz="2800" dirty="0" smtClean="0"/>
              <a:t>osaset tulevat lähemmäksi toisiaan</a:t>
            </a:r>
          </a:p>
        </p:txBody>
      </p:sp>
      <p:graphicFrame>
        <p:nvGraphicFramePr>
          <p:cNvPr id="7" name="Objekti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228249"/>
              </p:ext>
            </p:extLst>
          </p:nvPr>
        </p:nvGraphicFramePr>
        <p:xfrm>
          <a:off x="1766576" y="4941168"/>
          <a:ext cx="5166320" cy="516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5" name="Equation" r:id="rId3" imgW="2286000" imgH="228600" progId="Equation.DSMT4">
                  <p:embed/>
                </p:oleObj>
              </mc:Choice>
              <mc:Fallback>
                <p:oleObj name="Equation" r:id="rId3" imgW="2286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6576" y="4941168"/>
                        <a:ext cx="5166320" cy="51663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971600" y="3789040"/>
            <a:ext cx="5277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b="1" dirty="0" smtClean="0"/>
              <a:t>Pituuden lämpölaajeneminen:</a:t>
            </a:r>
            <a:endParaRPr lang="fi-FI" sz="2800" b="1" dirty="0"/>
          </a:p>
        </p:txBody>
      </p:sp>
      <p:sp>
        <p:nvSpPr>
          <p:cNvPr id="9" name="Tekstiruutu 8"/>
          <p:cNvSpPr txBox="1"/>
          <p:nvPr/>
        </p:nvSpPr>
        <p:spPr>
          <a:xfrm>
            <a:off x="323528" y="5661248"/>
            <a:ext cx="2858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/>
              <a:t>alkuperäinen pituus</a:t>
            </a:r>
            <a:endParaRPr lang="fi-FI" sz="2400" dirty="0"/>
          </a:p>
        </p:txBody>
      </p:sp>
      <p:sp>
        <p:nvSpPr>
          <p:cNvPr id="10" name="Tekstiruutu 9"/>
          <p:cNvSpPr txBox="1"/>
          <p:nvPr/>
        </p:nvSpPr>
        <p:spPr>
          <a:xfrm>
            <a:off x="3347864" y="5661248"/>
            <a:ext cx="36295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/>
              <a:t>p</a:t>
            </a:r>
            <a:r>
              <a:rPr lang="fi-FI" sz="2400" dirty="0" smtClean="0"/>
              <a:t>ituuden lämpötilakerroin</a:t>
            </a:r>
            <a:br>
              <a:rPr lang="fi-FI" sz="2400" dirty="0" smtClean="0"/>
            </a:br>
            <a:r>
              <a:rPr lang="fi-FI" sz="2400" dirty="0" smtClean="0"/>
              <a:t>(taulukosta)</a:t>
            </a:r>
            <a:endParaRPr lang="fi-FI" sz="2400" dirty="0"/>
          </a:p>
        </p:txBody>
      </p:sp>
      <p:sp>
        <p:nvSpPr>
          <p:cNvPr id="11" name="Tekstiruutu 10"/>
          <p:cNvSpPr txBox="1"/>
          <p:nvPr/>
        </p:nvSpPr>
        <p:spPr>
          <a:xfrm>
            <a:off x="5970532" y="4278210"/>
            <a:ext cx="2685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/>
              <a:t>l</a:t>
            </a:r>
            <a:r>
              <a:rPr lang="fi-FI" sz="2400" dirty="0" smtClean="0"/>
              <a:t>ämpötilan muutos</a:t>
            </a:r>
            <a:endParaRPr lang="fi-FI" sz="2400" dirty="0"/>
          </a:p>
        </p:txBody>
      </p:sp>
      <p:cxnSp>
        <p:nvCxnSpPr>
          <p:cNvPr id="13" name="Suora nuoliyhdysviiva 12"/>
          <p:cNvCxnSpPr/>
          <p:nvPr/>
        </p:nvCxnSpPr>
        <p:spPr>
          <a:xfrm flipV="1">
            <a:off x="1979712" y="5373216"/>
            <a:ext cx="288032" cy="3600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uora nuoliyhdysviiva 14"/>
          <p:cNvCxnSpPr/>
          <p:nvPr/>
        </p:nvCxnSpPr>
        <p:spPr>
          <a:xfrm flipH="1" flipV="1">
            <a:off x="3182003" y="5373216"/>
            <a:ext cx="309877" cy="3600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uora nuoliyhdysviiva 16"/>
          <p:cNvCxnSpPr/>
          <p:nvPr/>
        </p:nvCxnSpPr>
        <p:spPr>
          <a:xfrm flipH="1">
            <a:off x="6876256" y="4725144"/>
            <a:ext cx="864096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iruutu 19"/>
          <p:cNvSpPr txBox="1"/>
          <p:nvPr/>
        </p:nvSpPr>
        <p:spPr>
          <a:xfrm>
            <a:off x="2987824" y="4263479"/>
            <a:ext cx="2462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/>
              <a:t>pituuden muutos</a:t>
            </a:r>
            <a:endParaRPr lang="fi-FI" sz="2400" dirty="0"/>
          </a:p>
        </p:txBody>
      </p:sp>
      <p:cxnSp>
        <p:nvCxnSpPr>
          <p:cNvPr id="22" name="Suora nuoliyhdysviiva 21"/>
          <p:cNvCxnSpPr/>
          <p:nvPr/>
        </p:nvCxnSpPr>
        <p:spPr>
          <a:xfrm>
            <a:off x="4572000" y="4653136"/>
            <a:ext cx="590624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39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2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 smtClean="0"/>
              <a:t>Pinta-alan ja tilavuuden laajeneminen</a:t>
            </a:r>
            <a:endParaRPr lang="fi-FI" sz="360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5275-F4E6-4A43-BF11-50397EAE66A8}" type="slidenum">
              <a:rPr lang="fi-FI" smtClean="0">
                <a:solidFill>
                  <a:srgbClr val="000000"/>
                </a:solidFill>
              </a:rPr>
              <a:pPr/>
              <a:t>36</a:t>
            </a:fld>
            <a:endParaRPr lang="fi-FI">
              <a:solidFill>
                <a:srgbClr val="000000"/>
              </a:solidFill>
            </a:endParaRPr>
          </a:p>
        </p:txBody>
      </p:sp>
      <p:graphicFrame>
        <p:nvGraphicFramePr>
          <p:cNvPr id="4" name="Objekti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700675"/>
              </p:ext>
            </p:extLst>
          </p:nvPr>
        </p:nvGraphicFramePr>
        <p:xfrm>
          <a:off x="1547664" y="1700808"/>
          <a:ext cx="5955985" cy="709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6" name="Equation" r:id="rId3" imgW="1917360" imgH="228600" progId="Equation.DSMT4">
                  <p:embed/>
                </p:oleObj>
              </mc:Choice>
              <mc:Fallback>
                <p:oleObj name="Equation" r:id="rId3" imgW="19173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7664" y="1700808"/>
                        <a:ext cx="5955985" cy="709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i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092997"/>
              </p:ext>
            </p:extLst>
          </p:nvPr>
        </p:nvGraphicFramePr>
        <p:xfrm>
          <a:off x="1547664" y="3140968"/>
          <a:ext cx="6524725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7" name="Equation" r:id="rId5" imgW="2958840" imgH="228600" progId="Equation.DSMT4">
                  <p:embed/>
                </p:oleObj>
              </mc:Choice>
              <mc:Fallback>
                <p:oleObj name="Equation" r:id="rId5" imgW="29588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47664" y="3140968"/>
                        <a:ext cx="6524725" cy="504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kstiruutu 5"/>
          <p:cNvSpPr txBox="1"/>
          <p:nvPr/>
        </p:nvSpPr>
        <p:spPr>
          <a:xfrm>
            <a:off x="971600" y="4653136"/>
            <a:ext cx="5891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Levyssä oleva tyhjä aukko laajenee samalla tavalla kuin</a:t>
            </a:r>
            <a:br>
              <a:rPr lang="fi-FI" dirty="0" smtClean="0"/>
            </a:br>
            <a:r>
              <a:rPr lang="fi-FI" dirty="0" smtClean="0"/>
              <a:t>se olisi umpinainen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608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5275-F4E6-4A43-BF11-50397EAE66A8}" type="slidenum">
              <a:rPr lang="fi-FI" smtClean="0">
                <a:solidFill>
                  <a:srgbClr val="000000"/>
                </a:solidFill>
              </a:rPr>
              <a:pPr/>
              <a:t>37</a:t>
            </a:fld>
            <a:endParaRPr lang="fi-FI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iruutu 3"/>
              <p:cNvSpPr txBox="1"/>
              <p:nvPr/>
            </p:nvSpPr>
            <p:spPr>
              <a:xfrm>
                <a:off x="683568" y="692696"/>
                <a:ext cx="8234498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sz="2800" dirty="0" smtClean="0"/>
                  <a:t>Tehtävä 3-14: Kallen auton teräksinen polttoainesäiliö</a:t>
                </a:r>
                <a:br>
                  <a:rPr lang="fi-FI" sz="2800" dirty="0" smtClean="0"/>
                </a:br>
                <a:r>
                  <a:rPr lang="fi-FI" sz="2800" dirty="0" smtClean="0"/>
                  <a:t>tankattiin aamulla aivan täyteen. Täytön jälkeen bensaa</a:t>
                </a:r>
                <a:br>
                  <a:rPr lang="fi-FI" sz="2800" dirty="0" smtClean="0"/>
                </a:br>
                <a:r>
                  <a:rPr lang="fi-FI" sz="2800" dirty="0" smtClean="0"/>
                  <a:t>oli 45,3 litraa. Tankin ja bensiinin lämpötila oli aamulla</a:t>
                </a:r>
                <a:br>
                  <a:rPr lang="fi-FI" sz="2800" dirty="0" smtClean="0"/>
                </a:br>
                <a:r>
                  <a:rPr lang="fi-FI" sz="2800" dirty="0" smtClean="0"/>
                  <a:t>+15 °C ja iltapäivällä +35 °C, Kuinka paljon bensiini</a:t>
                </a:r>
                <a:br>
                  <a:rPr lang="fi-FI" sz="2800" dirty="0" smtClean="0"/>
                </a:br>
                <a:r>
                  <a:rPr lang="fi-FI" sz="2800" dirty="0" smtClean="0"/>
                  <a:t>valui maahan, kun autolla ei ajettu lainkaan?</a:t>
                </a:r>
              </a:p>
              <a:p>
                <a:r>
                  <a:rPr lang="fi-FI" sz="2800" dirty="0" smtClean="0"/>
                  <a:t>Bensiinin tilavuuden lämpötilakerroin</a:t>
                </a:r>
                <a14:m>
                  <m:oMath xmlns:m="http://schemas.openxmlformats.org/officeDocument/2006/math">
                    <m:r>
                      <a:rPr lang="fi-FI" sz="28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l-GR" sz="2800" i="1" smtClean="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fi-FI" sz="2800" dirty="0" smtClean="0"/>
                  <a:t>=9,5∙10⁻⁴1/K</a:t>
                </a:r>
              </a:p>
            </p:txBody>
          </p:sp>
        </mc:Choice>
        <mc:Fallback xmlns="">
          <p:sp>
            <p:nvSpPr>
              <p:cNvPr id="4" name="Tekstiruut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692696"/>
                <a:ext cx="8234498" cy="2677656"/>
              </a:xfrm>
              <a:prstGeom prst="rect">
                <a:avLst/>
              </a:prstGeom>
              <a:blipFill rotWithShape="1">
                <a:blip r:embed="rId2"/>
                <a:stretch>
                  <a:fillRect l="-1480" t="-2050" r="-518" b="-5695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Kuva 4" descr="Näyttöleik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645024"/>
            <a:ext cx="779118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70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350962"/>
          </a:xfrm>
        </p:spPr>
        <p:txBody>
          <a:bodyPr/>
          <a:lstStyle/>
          <a:p>
            <a:pPr eaLnBrk="1" hangingPunct="1"/>
            <a:r>
              <a:rPr lang="en-US" sz="4000" smtClean="0"/>
              <a:t>Kaasujen yleinen tilanyhtälö</a:t>
            </a:r>
            <a:br>
              <a:rPr lang="en-US" sz="4000" smtClean="0"/>
            </a:br>
            <a:r>
              <a:rPr lang="en-US" sz="4000" smtClean="0"/>
              <a:t>(“ideaalikaasut”)</a:t>
            </a:r>
          </a:p>
        </p:txBody>
      </p:sp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2700338" y="4149725"/>
          <a:ext cx="2808287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9" name="Equation" r:id="rId4" imgW="16459200" imgH="4876920" progId="Equation.DSMT4">
                  <p:embed/>
                </p:oleObj>
              </mc:Choice>
              <mc:Fallback>
                <p:oleObj name="Equation" r:id="rId4" imgW="16459200" imgH="4876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4149725"/>
                        <a:ext cx="2808287" cy="9461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900113" y="5445125"/>
            <a:ext cx="1751012" cy="898525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93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400" b="1">
                <a:solidFill>
                  <a:srgbClr val="000000"/>
                </a:solidFill>
              </a:rPr>
              <a:t>tilavuus</a:t>
            </a:r>
          </a:p>
          <a:p>
            <a:pPr eaLnBrk="1" fontAlgn="base" hangingPunct="1">
              <a:lnSpc>
                <a:spcPct val="93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400" b="1">
                <a:solidFill>
                  <a:srgbClr val="000000"/>
                </a:solidFill>
              </a:rPr>
              <a:t>   (m</a:t>
            </a:r>
            <a:r>
              <a:rPr lang="en-GB" sz="2400" b="1" baseline="30000">
                <a:solidFill>
                  <a:srgbClr val="000000"/>
                </a:solidFill>
              </a:rPr>
              <a:t>3</a:t>
            </a:r>
            <a:r>
              <a:rPr lang="en-GB" sz="2400" b="1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900113" y="3860800"/>
            <a:ext cx="1160462" cy="898525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93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400" b="1">
                <a:solidFill>
                  <a:srgbClr val="000000"/>
                </a:solidFill>
              </a:rPr>
              <a:t>paine</a:t>
            </a:r>
          </a:p>
          <a:p>
            <a:pPr eaLnBrk="1" fontAlgn="base" hangingPunct="1">
              <a:lnSpc>
                <a:spcPct val="93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400" b="1">
                <a:solidFill>
                  <a:srgbClr val="000000"/>
                </a:solidFill>
              </a:rPr>
              <a:t>(Pa)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5940425" y="3141663"/>
            <a:ext cx="2879725" cy="898525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93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400" b="1">
                <a:solidFill>
                  <a:srgbClr val="000000"/>
                </a:solidFill>
              </a:rPr>
              <a:t>kaasuvakio</a:t>
            </a:r>
          </a:p>
          <a:p>
            <a:pPr eaLnBrk="1" fontAlgn="base" hangingPunct="1">
              <a:lnSpc>
                <a:spcPct val="93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400" b="1">
                <a:solidFill>
                  <a:srgbClr val="000000"/>
                </a:solidFill>
              </a:rPr>
              <a:t> R=8,31 J/mol</a:t>
            </a:r>
            <a:r>
              <a:rPr lang="en-GB" sz="2400" b="1">
                <a:solidFill>
                  <a:srgbClr val="000000"/>
                </a:solidFill>
                <a:cs typeface="Arial" charset="0"/>
              </a:rPr>
              <a:t>·</a:t>
            </a:r>
            <a:r>
              <a:rPr lang="en-GB" sz="2400" b="1">
                <a:solidFill>
                  <a:srgbClr val="000000"/>
                </a:solidFill>
              </a:rPr>
              <a:t>K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4500563" y="5300663"/>
            <a:ext cx="1854200" cy="898525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93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400" b="1">
                <a:solidFill>
                  <a:srgbClr val="000000"/>
                </a:solidFill>
              </a:rPr>
              <a:t>ainem</a:t>
            </a:r>
            <a:r>
              <a:rPr lang="en-GB" sz="2400" b="1">
                <a:solidFill>
                  <a:srgbClr val="000000"/>
                </a:solidFill>
                <a:cs typeface="Times New Roman" pitchFamily="18" charset="0"/>
              </a:rPr>
              <a:t>äärä</a:t>
            </a:r>
          </a:p>
          <a:p>
            <a:pPr eaLnBrk="1" fontAlgn="base" hangingPunct="1">
              <a:lnSpc>
                <a:spcPct val="93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400" b="1">
                <a:solidFill>
                  <a:srgbClr val="000000"/>
                </a:solidFill>
                <a:cs typeface="Times New Roman" pitchFamily="18" charset="0"/>
              </a:rPr>
              <a:t>(moolit)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6300788" y="4365625"/>
            <a:ext cx="2232025" cy="431800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93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400" b="1">
                <a:solidFill>
                  <a:srgbClr val="000000"/>
                </a:solidFill>
              </a:rPr>
              <a:t>l</a:t>
            </a:r>
            <a:r>
              <a:rPr lang="en-GB" sz="2400" b="1">
                <a:solidFill>
                  <a:srgbClr val="000000"/>
                </a:solidFill>
                <a:cs typeface="Times New Roman" pitchFamily="18" charset="0"/>
              </a:rPr>
              <a:t>ämpötila (K)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323850" y="1557338"/>
            <a:ext cx="82677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>
                <a:solidFill>
                  <a:srgbClr val="000000"/>
                </a:solidFill>
                <a:cs typeface="Arial" charset="0"/>
              </a:rPr>
              <a:t>Jos kaasun tiheys on alhainen, paine matala,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>
                <a:solidFill>
                  <a:srgbClr val="000000"/>
                </a:solidFill>
                <a:cs typeface="Arial" charset="0"/>
              </a:rPr>
              <a:t>lämpötila melko korkea, kaasu käyttäytyy lähes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>
                <a:solidFill>
                  <a:srgbClr val="000000"/>
                </a:solidFill>
                <a:cs typeface="Arial" charset="0"/>
              </a:rPr>
              <a:t>ideaalikaasun tavoin. Ideaalikaasua hallitsee yhtälö</a:t>
            </a:r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>
            <a:off x="1908175" y="4149725"/>
            <a:ext cx="863600" cy="431800"/>
          </a:xfrm>
          <a:prstGeom prst="line">
            <a:avLst/>
          </a:prstGeom>
          <a:noFill/>
          <a:ln w="57150">
            <a:solidFill>
              <a:srgbClr val="FF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 sz="2800">
              <a:solidFill>
                <a:srgbClr val="000000"/>
              </a:solidFill>
            </a:endParaRPr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 flipV="1">
            <a:off x="2339975" y="4868863"/>
            <a:ext cx="936625" cy="647700"/>
          </a:xfrm>
          <a:prstGeom prst="line">
            <a:avLst/>
          </a:prstGeom>
          <a:noFill/>
          <a:ln w="57150">
            <a:solidFill>
              <a:srgbClr val="FF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 sz="2800">
              <a:solidFill>
                <a:srgbClr val="000000"/>
              </a:solidFill>
            </a:endParaRPr>
          </a:p>
        </p:txBody>
      </p:sp>
      <p:sp>
        <p:nvSpPr>
          <p:cNvPr id="45068" name="Line 12"/>
          <p:cNvSpPr>
            <a:spLocks noChangeShapeType="1"/>
          </p:cNvSpPr>
          <p:nvPr/>
        </p:nvSpPr>
        <p:spPr bwMode="auto">
          <a:xfrm flipH="1" flipV="1">
            <a:off x="4427538" y="4868863"/>
            <a:ext cx="215900" cy="504825"/>
          </a:xfrm>
          <a:prstGeom prst="line">
            <a:avLst/>
          </a:prstGeom>
          <a:noFill/>
          <a:ln w="57150">
            <a:solidFill>
              <a:srgbClr val="FF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 sz="2800">
              <a:solidFill>
                <a:srgbClr val="000000"/>
              </a:solidFill>
            </a:endParaRPr>
          </a:p>
        </p:txBody>
      </p:sp>
      <p:sp>
        <p:nvSpPr>
          <p:cNvPr id="45069" name="Line 13"/>
          <p:cNvSpPr>
            <a:spLocks noChangeShapeType="1"/>
          </p:cNvSpPr>
          <p:nvPr/>
        </p:nvSpPr>
        <p:spPr bwMode="auto">
          <a:xfrm flipH="1">
            <a:off x="5003800" y="3500438"/>
            <a:ext cx="863600" cy="720725"/>
          </a:xfrm>
          <a:prstGeom prst="line">
            <a:avLst/>
          </a:prstGeom>
          <a:noFill/>
          <a:ln w="57150">
            <a:solidFill>
              <a:srgbClr val="FF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 sz="2800">
              <a:solidFill>
                <a:srgbClr val="000000"/>
              </a:solidFill>
            </a:endParaRPr>
          </a:p>
        </p:txBody>
      </p:sp>
      <p:sp>
        <p:nvSpPr>
          <p:cNvPr id="45070" name="Line 14"/>
          <p:cNvSpPr>
            <a:spLocks noChangeShapeType="1"/>
          </p:cNvSpPr>
          <p:nvPr/>
        </p:nvSpPr>
        <p:spPr bwMode="auto">
          <a:xfrm flipH="1" flipV="1">
            <a:off x="5364163" y="4581525"/>
            <a:ext cx="720725" cy="71438"/>
          </a:xfrm>
          <a:prstGeom prst="line">
            <a:avLst/>
          </a:prstGeom>
          <a:noFill/>
          <a:ln w="57150">
            <a:solidFill>
              <a:srgbClr val="FF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01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nimBg="1"/>
      <p:bldP spid="45061" grpId="0" animBg="1"/>
      <p:bldP spid="45062" grpId="0" animBg="1"/>
      <p:bldP spid="45063" grpId="0" animBg="1"/>
      <p:bldP spid="45064" grpId="0" animBg="1"/>
      <p:bldP spid="45065" grpId="0"/>
      <p:bldP spid="45066" grpId="0" animBg="1"/>
      <p:bldP spid="45067" grpId="0" animBg="1"/>
      <p:bldP spid="45068" grpId="0" animBg="1"/>
      <p:bldP spid="45069" grpId="0" animBg="1"/>
      <p:bldP spid="4507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229600" cy="774700"/>
          </a:xfrm>
        </p:spPr>
        <p:txBody>
          <a:bodyPr/>
          <a:lstStyle/>
          <a:p>
            <a:pPr eaLnBrk="1" hangingPunct="1"/>
            <a:r>
              <a:rPr lang="fi-FI" smtClean="0"/>
              <a:t>Kaasujen tilanyhtälön käyttö</a:t>
            </a:r>
          </a:p>
        </p:txBody>
      </p:sp>
      <p:sp>
        <p:nvSpPr>
          <p:cNvPr id="23559" name="Line 3"/>
          <p:cNvSpPr>
            <a:spLocks noChangeShapeType="1"/>
          </p:cNvSpPr>
          <p:nvPr/>
        </p:nvSpPr>
        <p:spPr bwMode="auto">
          <a:xfrm>
            <a:off x="4356100" y="1196975"/>
            <a:ext cx="0" cy="48244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 sz="2800">
              <a:solidFill>
                <a:srgbClr val="000000"/>
              </a:solidFill>
            </a:endParaRP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519113" y="1308100"/>
            <a:ext cx="3292475" cy="1373188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b="1">
                <a:solidFill>
                  <a:srgbClr val="000000"/>
                </a:solidFill>
                <a:cs typeface="Arial" charset="0"/>
              </a:rPr>
              <a:t>Sama kaasumäärä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>
                <a:solidFill>
                  <a:srgbClr val="000000"/>
                </a:solidFill>
                <a:cs typeface="Arial" charset="0"/>
              </a:rPr>
              <a:t>puristuu, laajenee,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>
                <a:solidFill>
                  <a:srgbClr val="000000"/>
                </a:solidFill>
                <a:cs typeface="Arial" charset="0"/>
              </a:rPr>
              <a:t>lämpenee, jäähtyy</a:t>
            </a:r>
          </a:p>
        </p:txBody>
      </p:sp>
      <p:graphicFrame>
        <p:nvGraphicFramePr>
          <p:cNvPr id="47109" name="Object 5"/>
          <p:cNvGraphicFramePr>
            <a:graphicFrameLocks noChangeAspect="1"/>
          </p:cNvGraphicFramePr>
          <p:nvPr/>
        </p:nvGraphicFramePr>
        <p:xfrm>
          <a:off x="900113" y="2924175"/>
          <a:ext cx="2376487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4" name="Equation" r:id="rId3" imgW="1104840" imgH="393480" progId="Equation.DSMT4">
                  <p:embed/>
                </p:oleObj>
              </mc:Choice>
              <mc:Fallback>
                <p:oleObj name="Equation" r:id="rId3" imgW="11048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924175"/>
                        <a:ext cx="2376487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0" name="Object 6"/>
          <p:cNvGraphicFramePr>
            <a:graphicFrameLocks noChangeAspect="1"/>
          </p:cNvGraphicFramePr>
          <p:nvPr/>
        </p:nvGraphicFramePr>
        <p:xfrm>
          <a:off x="900113" y="4437063"/>
          <a:ext cx="2376487" cy="1319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5" name="Equation" r:id="rId5" imgW="799920" imgH="444240" progId="Equation.DSMT4">
                  <p:embed/>
                </p:oleObj>
              </mc:Choice>
              <mc:Fallback>
                <p:oleObj name="Equation" r:id="rId5" imgW="7999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437063"/>
                        <a:ext cx="2376487" cy="13192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231775" y="3829050"/>
            <a:ext cx="4051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>
                <a:solidFill>
                  <a:srgbClr val="000000"/>
                </a:solidFill>
                <a:cs typeface="Arial" charset="0"/>
              </a:rPr>
              <a:t>Alussa 1	    Lopussa 2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4500563" y="1125538"/>
            <a:ext cx="4421187" cy="1800225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b="1">
                <a:solidFill>
                  <a:srgbClr val="000000"/>
                </a:solidFill>
                <a:cs typeface="Arial" charset="0"/>
              </a:rPr>
              <a:t>Eri määrät kaasua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>
                <a:solidFill>
                  <a:srgbClr val="000000"/>
                </a:solidFill>
                <a:cs typeface="Arial" charset="0"/>
              </a:rPr>
              <a:t>Toisin sanoen moolien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>
                <a:solidFill>
                  <a:srgbClr val="000000"/>
                </a:solidFill>
                <a:cs typeface="Arial" charset="0"/>
              </a:rPr>
              <a:t>määrä muuttuu kaasun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>
                <a:solidFill>
                  <a:srgbClr val="000000"/>
                </a:solidFill>
                <a:cs typeface="Arial" charset="0"/>
              </a:rPr>
              <a:t>poistuessa tai lisääntyessä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4695825" y="3108325"/>
            <a:ext cx="2105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>
                <a:solidFill>
                  <a:srgbClr val="000000"/>
                </a:solidFill>
                <a:cs typeface="Arial" charset="0"/>
              </a:rPr>
              <a:t>Kaasuerä 1:</a:t>
            </a:r>
          </a:p>
        </p:txBody>
      </p:sp>
      <p:graphicFrame>
        <p:nvGraphicFramePr>
          <p:cNvPr id="47114" name="Object 10"/>
          <p:cNvGraphicFramePr>
            <a:graphicFrameLocks noChangeAspect="1"/>
          </p:cNvGraphicFramePr>
          <p:nvPr/>
        </p:nvGraphicFramePr>
        <p:xfrm>
          <a:off x="5651500" y="3860800"/>
          <a:ext cx="1944688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6" name="Equation" r:id="rId7" imgW="787320" imgH="228600" progId="Equation.DSMT4">
                  <p:embed/>
                </p:oleObj>
              </mc:Choice>
              <mc:Fallback>
                <p:oleObj name="Equation" r:id="rId7" imgW="787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3860800"/>
                        <a:ext cx="1944688" cy="6492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5" name="Object 11"/>
          <p:cNvGraphicFramePr>
            <a:graphicFrameLocks noChangeAspect="1"/>
          </p:cNvGraphicFramePr>
          <p:nvPr/>
        </p:nvGraphicFramePr>
        <p:xfrm>
          <a:off x="5646738" y="5157788"/>
          <a:ext cx="2101850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7" name="Equation" r:id="rId9" imgW="850680" imgH="228600" progId="Equation.DSMT4">
                  <p:embed/>
                </p:oleObj>
              </mc:Choice>
              <mc:Fallback>
                <p:oleObj name="Equation" r:id="rId9" imgW="850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6738" y="5157788"/>
                        <a:ext cx="2101850" cy="64928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4840288" y="4549775"/>
            <a:ext cx="200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>
                <a:solidFill>
                  <a:srgbClr val="000000"/>
                </a:solidFill>
                <a:cs typeface="Arial" charset="0"/>
              </a:rPr>
              <a:t>Kaasuerä 2</a:t>
            </a:r>
          </a:p>
        </p:txBody>
      </p:sp>
    </p:spTree>
    <p:extLst>
      <p:ext uri="{BB962C8B-B14F-4D97-AF65-F5344CB8AC3E}">
        <p14:creationId xmlns:p14="http://schemas.microsoft.com/office/powerpoint/2010/main" val="296449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animBg="1"/>
      <p:bldP spid="47111" grpId="0"/>
      <p:bldP spid="47112" grpId="0" animBg="1"/>
      <p:bldP spid="47113" grpId="0"/>
      <p:bldP spid="471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Nimityksiä: systeemit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369-6678-4D9F-87CB-020630A118A1}" type="slidenum">
              <a:rPr lang="fi-FI" smtClean="0">
                <a:solidFill>
                  <a:srgbClr val="000000"/>
                </a:solidFill>
              </a:rPr>
              <a:pPr/>
              <a:t>4</a:t>
            </a:fld>
            <a:endParaRPr lang="fi-FI">
              <a:solidFill>
                <a:srgbClr val="000000"/>
              </a:solidFill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3445595" cy="4656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kstiruutu 6"/>
          <p:cNvSpPr txBox="1"/>
          <p:nvPr/>
        </p:nvSpPr>
        <p:spPr>
          <a:xfrm>
            <a:off x="4139952" y="2204864"/>
            <a:ext cx="42389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 smtClean="0">
                <a:latin typeface="Calibri" pitchFamily="34" charset="0"/>
                <a:cs typeface="Calibri" pitchFamily="34" charset="0"/>
              </a:rPr>
              <a:t>Eristetty: </a:t>
            </a:r>
            <a:r>
              <a:rPr lang="fi-FI" sz="2400" dirty="0" smtClean="0">
                <a:latin typeface="Calibri" pitchFamily="34" charset="0"/>
                <a:cs typeface="Calibri" pitchFamily="34" charset="0"/>
              </a:rPr>
              <a:t>ei vaihda ympäristönsä</a:t>
            </a:r>
            <a:br>
              <a:rPr lang="fi-FI" sz="2400" dirty="0" smtClean="0">
                <a:latin typeface="Calibri" pitchFamily="34" charset="0"/>
                <a:cs typeface="Calibri" pitchFamily="34" charset="0"/>
              </a:rPr>
            </a:br>
            <a:r>
              <a:rPr lang="fi-FI" sz="2400" dirty="0" smtClean="0">
                <a:latin typeface="Calibri" pitchFamily="34" charset="0"/>
                <a:cs typeface="Calibri" pitchFamily="34" charset="0"/>
              </a:rPr>
              <a:t>kanssa ainetta eikä energiaa</a:t>
            </a:r>
            <a:endParaRPr lang="fi-FI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4281999" y="3573016"/>
            <a:ext cx="45003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 smtClean="0">
                <a:latin typeface="Calibri" pitchFamily="34" charset="0"/>
                <a:cs typeface="Calibri" pitchFamily="34" charset="0"/>
              </a:rPr>
              <a:t>Suljettu: </a:t>
            </a:r>
            <a:r>
              <a:rPr lang="fi-FI" sz="2400" dirty="0" smtClean="0">
                <a:latin typeface="Calibri" pitchFamily="34" charset="0"/>
                <a:cs typeface="Calibri" pitchFamily="34" charset="0"/>
              </a:rPr>
              <a:t>Ei vaihda ainetta, vaihtaa</a:t>
            </a:r>
            <a:br>
              <a:rPr lang="fi-FI" sz="2400" dirty="0" smtClean="0">
                <a:latin typeface="Calibri" pitchFamily="34" charset="0"/>
                <a:cs typeface="Calibri" pitchFamily="34" charset="0"/>
              </a:rPr>
            </a:br>
            <a:r>
              <a:rPr lang="fi-FI" sz="2400" dirty="0" smtClean="0">
                <a:latin typeface="Calibri" pitchFamily="34" charset="0"/>
                <a:cs typeface="Calibri" pitchFamily="34" charset="0"/>
              </a:rPr>
              <a:t>vain energiaa ympäristönsä kanssa</a:t>
            </a:r>
            <a:endParaRPr lang="fi-FI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4427984" y="5085184"/>
            <a:ext cx="39165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 smtClean="0">
                <a:latin typeface="Calibri" pitchFamily="34" charset="0"/>
                <a:cs typeface="Calibri" pitchFamily="34" charset="0"/>
              </a:rPr>
              <a:t>Avoin: </a:t>
            </a:r>
            <a:r>
              <a:rPr lang="fi-FI" sz="2400" dirty="0" smtClean="0">
                <a:latin typeface="Calibri" pitchFamily="34" charset="0"/>
                <a:cs typeface="Calibri" pitchFamily="34" charset="0"/>
              </a:rPr>
              <a:t>vaihtaa ainetta ja</a:t>
            </a:r>
            <a:br>
              <a:rPr lang="fi-FI" sz="2400" dirty="0" smtClean="0">
                <a:latin typeface="Calibri" pitchFamily="34" charset="0"/>
                <a:cs typeface="Calibri" pitchFamily="34" charset="0"/>
              </a:rPr>
            </a:br>
            <a:r>
              <a:rPr lang="fi-FI" sz="2400" dirty="0" smtClean="0">
                <a:latin typeface="Calibri" pitchFamily="34" charset="0"/>
                <a:cs typeface="Calibri" pitchFamily="34" charset="0"/>
              </a:rPr>
              <a:t>energiaa ympäristönsä kanssa</a:t>
            </a:r>
            <a:endParaRPr lang="fi-FI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03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Text Box 2"/>
          <p:cNvSpPr txBox="1">
            <a:spLocks noChangeArrowheads="1"/>
          </p:cNvSpPr>
          <p:nvPr/>
        </p:nvSpPr>
        <p:spPr bwMode="auto">
          <a:xfrm>
            <a:off x="323850" y="1412875"/>
            <a:ext cx="3887788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93000"/>
              </a:lnSpc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b="1">
                <a:solidFill>
                  <a:srgbClr val="000000"/>
                </a:solidFill>
              </a:rPr>
              <a:t>Kaasujen yleinen tilanyhtälö  (sama kaasumäärä):</a:t>
            </a:r>
          </a:p>
        </p:txBody>
      </p:sp>
      <p:graphicFrame>
        <p:nvGraphicFramePr>
          <p:cNvPr id="26626" name="Object 3"/>
          <p:cNvGraphicFramePr>
            <a:graphicFrameLocks noChangeAspect="1"/>
          </p:cNvGraphicFramePr>
          <p:nvPr/>
        </p:nvGraphicFramePr>
        <p:xfrm>
          <a:off x="1331913" y="3141663"/>
          <a:ext cx="1873250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8" name="Equation" r:id="rId4" imgW="790560" imgH="428760" progId="Equation.DSMT4">
                  <p:embed/>
                </p:oleObj>
              </mc:Choice>
              <mc:Fallback>
                <p:oleObj name="Equation" r:id="rId4" imgW="790560" imgH="428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3141663"/>
                        <a:ext cx="1873250" cy="10271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4427538" y="2924175"/>
            <a:ext cx="4608512" cy="914400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93000"/>
              </a:lnSpc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400" b="1">
                <a:solidFill>
                  <a:srgbClr val="000000"/>
                </a:solidFill>
              </a:rPr>
              <a:t>Isoterminen muutos (</a:t>
            </a:r>
            <a:r>
              <a:rPr lang="en-GB" sz="2400" b="1" i="1">
                <a:solidFill>
                  <a:srgbClr val="000000"/>
                </a:solidFill>
              </a:rPr>
              <a:t>T</a:t>
            </a:r>
            <a:r>
              <a:rPr lang="en-GB" sz="2400" b="1" i="1" baseline="-25000">
                <a:solidFill>
                  <a:srgbClr val="000000"/>
                </a:solidFill>
              </a:rPr>
              <a:t>1</a:t>
            </a:r>
            <a:r>
              <a:rPr lang="en-GB" sz="2400" b="1" i="1">
                <a:solidFill>
                  <a:srgbClr val="000000"/>
                </a:solidFill>
              </a:rPr>
              <a:t>=T</a:t>
            </a:r>
            <a:r>
              <a:rPr lang="en-GB" sz="2400" b="1" i="1" baseline="-25000">
                <a:solidFill>
                  <a:srgbClr val="000000"/>
                </a:solidFill>
              </a:rPr>
              <a:t>2</a:t>
            </a:r>
            <a:r>
              <a:rPr lang="en-GB" sz="2400" b="1">
                <a:solidFill>
                  <a:srgbClr val="000000"/>
                </a:solidFill>
              </a:rPr>
              <a:t>):</a:t>
            </a:r>
          </a:p>
          <a:p>
            <a:pPr eaLnBrk="1" fontAlgn="base" hangingPunct="1">
              <a:lnSpc>
                <a:spcPct val="93000"/>
              </a:lnSpc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400" b="1">
                <a:solidFill>
                  <a:srgbClr val="000000"/>
                </a:solidFill>
              </a:rPr>
              <a:t>(lämpötila pysyy vakiona)</a:t>
            </a:r>
          </a:p>
        </p:txBody>
      </p:sp>
      <p:graphicFrame>
        <p:nvGraphicFramePr>
          <p:cNvPr id="52229" name="Object 5"/>
          <p:cNvGraphicFramePr>
            <a:graphicFrameLocks noChangeAspect="1"/>
          </p:cNvGraphicFramePr>
          <p:nvPr/>
        </p:nvGraphicFramePr>
        <p:xfrm>
          <a:off x="5508625" y="3976688"/>
          <a:ext cx="17272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9" name="Equation" r:id="rId6" imgW="17373600" imgH="5181480" progId="Equation.DSMT4">
                  <p:embed/>
                </p:oleObj>
              </mc:Choice>
              <mc:Fallback>
                <p:oleObj name="Equation" r:id="rId6" imgW="17373600" imgH="5181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3976688"/>
                        <a:ext cx="1727200" cy="5143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4356100" y="1125538"/>
            <a:ext cx="4275138" cy="914400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93000"/>
              </a:lnSpc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400" b="1">
                <a:solidFill>
                  <a:srgbClr val="000000"/>
                </a:solidFill>
              </a:rPr>
              <a:t>Isokoorinen (</a:t>
            </a:r>
            <a:r>
              <a:rPr lang="en-GB" sz="2400" b="1" i="1">
                <a:solidFill>
                  <a:srgbClr val="000000"/>
                </a:solidFill>
              </a:rPr>
              <a:t>V</a:t>
            </a:r>
            <a:r>
              <a:rPr lang="en-GB" sz="2400" b="1" i="1" baseline="-25000">
                <a:solidFill>
                  <a:srgbClr val="000000"/>
                </a:solidFill>
              </a:rPr>
              <a:t>1</a:t>
            </a:r>
            <a:r>
              <a:rPr lang="en-GB" sz="2400" b="1" i="1">
                <a:solidFill>
                  <a:srgbClr val="000000"/>
                </a:solidFill>
              </a:rPr>
              <a:t>=V</a:t>
            </a:r>
            <a:r>
              <a:rPr lang="en-GB" sz="2400" b="1" i="1" baseline="-25000">
                <a:solidFill>
                  <a:srgbClr val="000000"/>
                </a:solidFill>
              </a:rPr>
              <a:t>2</a:t>
            </a:r>
            <a:r>
              <a:rPr lang="en-GB" sz="2400" b="1">
                <a:solidFill>
                  <a:srgbClr val="000000"/>
                </a:solidFill>
              </a:rPr>
              <a:t>):</a:t>
            </a:r>
          </a:p>
          <a:p>
            <a:pPr eaLnBrk="1" fontAlgn="base" hangingPunct="1">
              <a:lnSpc>
                <a:spcPct val="93000"/>
              </a:lnSpc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400" b="1">
                <a:solidFill>
                  <a:srgbClr val="000000"/>
                </a:solidFill>
              </a:rPr>
              <a:t>(tilavuus pysyy vakiona)</a:t>
            </a:r>
          </a:p>
        </p:txBody>
      </p:sp>
      <p:graphicFrame>
        <p:nvGraphicFramePr>
          <p:cNvPr id="52231" name="Object 7"/>
          <p:cNvGraphicFramePr>
            <a:graphicFrameLocks noChangeAspect="1"/>
          </p:cNvGraphicFramePr>
          <p:nvPr/>
        </p:nvGraphicFramePr>
        <p:xfrm>
          <a:off x="6084888" y="2133600"/>
          <a:ext cx="9652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0" name="Equation" r:id="rId8" imgW="542880" imgH="428760" progId="Equation.3">
                  <p:embed/>
                </p:oleObj>
              </mc:Choice>
              <mc:Fallback>
                <p:oleObj name="Equation" r:id="rId8" imgW="542880" imgH="428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2133600"/>
                        <a:ext cx="965200" cy="762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4211638" y="4581525"/>
            <a:ext cx="4681537" cy="771525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93000"/>
              </a:lnSpc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400" b="1">
                <a:solidFill>
                  <a:srgbClr val="000000"/>
                </a:solidFill>
              </a:rPr>
              <a:t>Isobaarinen muutos (</a:t>
            </a:r>
            <a:r>
              <a:rPr lang="en-GB" sz="2400" b="1" i="1">
                <a:solidFill>
                  <a:srgbClr val="000000"/>
                </a:solidFill>
              </a:rPr>
              <a:t>p</a:t>
            </a:r>
            <a:r>
              <a:rPr lang="en-GB" sz="2400" b="1" i="1" baseline="-25000">
                <a:solidFill>
                  <a:srgbClr val="000000"/>
                </a:solidFill>
              </a:rPr>
              <a:t>1</a:t>
            </a:r>
            <a:r>
              <a:rPr lang="en-GB" sz="2400" b="1" i="1">
                <a:solidFill>
                  <a:srgbClr val="000000"/>
                </a:solidFill>
              </a:rPr>
              <a:t>=p</a:t>
            </a:r>
            <a:r>
              <a:rPr lang="en-GB" sz="2400" b="1" i="1" baseline="-25000">
                <a:solidFill>
                  <a:srgbClr val="000000"/>
                </a:solidFill>
              </a:rPr>
              <a:t>2</a:t>
            </a:r>
            <a:r>
              <a:rPr lang="en-GB" sz="2400" b="1">
                <a:solidFill>
                  <a:srgbClr val="000000"/>
                </a:solidFill>
              </a:rPr>
              <a:t>): (paine pysyy vakiona)</a:t>
            </a:r>
          </a:p>
        </p:txBody>
      </p:sp>
      <p:graphicFrame>
        <p:nvGraphicFramePr>
          <p:cNvPr id="52233" name="Object 9"/>
          <p:cNvGraphicFramePr>
            <a:graphicFrameLocks noChangeAspect="1"/>
          </p:cNvGraphicFramePr>
          <p:nvPr/>
        </p:nvGraphicFramePr>
        <p:xfrm>
          <a:off x="6084888" y="5373688"/>
          <a:ext cx="89693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1" name="Equation" r:id="rId10" imgW="504720" imgH="428760" progId="Equation.DSMT4">
                  <p:embed/>
                </p:oleObj>
              </mc:Choice>
              <mc:Fallback>
                <p:oleObj name="Equation" r:id="rId10" imgW="504720" imgH="428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5373688"/>
                        <a:ext cx="896937" cy="762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4" name="Rectangle 10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774700"/>
          </a:xfrm>
        </p:spPr>
        <p:txBody>
          <a:bodyPr/>
          <a:lstStyle/>
          <a:p>
            <a:pPr eaLnBrk="1" hangingPunct="1"/>
            <a:r>
              <a:rPr lang="fi-FI" sz="4000" smtClean="0"/>
              <a:t>Erikoistapaukset : joku tekijä vakio</a:t>
            </a:r>
            <a:br>
              <a:rPr lang="fi-FI" sz="4000" smtClean="0"/>
            </a:br>
            <a:endParaRPr lang="fi-FI" sz="4000" smtClean="0"/>
          </a:p>
        </p:txBody>
      </p:sp>
      <p:sp>
        <p:nvSpPr>
          <p:cNvPr id="52235" name="Line 11"/>
          <p:cNvSpPr>
            <a:spLocks noChangeShapeType="1"/>
          </p:cNvSpPr>
          <p:nvPr/>
        </p:nvSpPr>
        <p:spPr bwMode="auto">
          <a:xfrm flipV="1">
            <a:off x="3348038" y="1773238"/>
            <a:ext cx="792162" cy="1150937"/>
          </a:xfrm>
          <a:prstGeom prst="line">
            <a:avLst/>
          </a:prstGeom>
          <a:noFill/>
          <a:ln w="57150">
            <a:solidFill>
              <a:srgbClr val="FF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 sz="2800">
              <a:solidFill>
                <a:srgbClr val="000000"/>
              </a:solidFill>
            </a:endParaRPr>
          </a:p>
        </p:txBody>
      </p:sp>
      <p:sp>
        <p:nvSpPr>
          <p:cNvPr id="52236" name="Line 12"/>
          <p:cNvSpPr>
            <a:spLocks noChangeShapeType="1"/>
          </p:cNvSpPr>
          <p:nvPr/>
        </p:nvSpPr>
        <p:spPr bwMode="auto">
          <a:xfrm flipV="1">
            <a:off x="3348038" y="3213100"/>
            <a:ext cx="863600" cy="287338"/>
          </a:xfrm>
          <a:prstGeom prst="line">
            <a:avLst/>
          </a:prstGeom>
          <a:noFill/>
          <a:ln w="57150">
            <a:solidFill>
              <a:srgbClr val="FF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 sz="2800">
              <a:solidFill>
                <a:srgbClr val="000000"/>
              </a:solidFill>
            </a:endParaRPr>
          </a:p>
        </p:txBody>
      </p:sp>
      <p:sp>
        <p:nvSpPr>
          <p:cNvPr id="52237" name="Line 13"/>
          <p:cNvSpPr>
            <a:spLocks noChangeShapeType="1"/>
          </p:cNvSpPr>
          <p:nvPr/>
        </p:nvSpPr>
        <p:spPr bwMode="auto">
          <a:xfrm>
            <a:off x="3419475" y="3860800"/>
            <a:ext cx="720725" cy="792163"/>
          </a:xfrm>
          <a:prstGeom prst="line">
            <a:avLst/>
          </a:prstGeom>
          <a:noFill/>
          <a:ln w="57150">
            <a:solidFill>
              <a:srgbClr val="FF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1494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 animBg="1"/>
      <p:bldP spid="52230" grpId="0" animBg="1"/>
      <p:bldP spid="52232" grpId="0" animBg="1"/>
      <p:bldP spid="52235" grpId="0" animBg="1"/>
      <p:bldP spid="52236" grpId="0" animBg="1"/>
      <p:bldP spid="5223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6" name="Text Box 4"/>
          <p:cNvSpPr txBox="1">
            <a:spLocks noChangeArrowheads="1"/>
          </p:cNvSpPr>
          <p:nvPr/>
        </p:nvSpPr>
        <p:spPr bwMode="auto">
          <a:xfrm>
            <a:off x="811213" y="628650"/>
            <a:ext cx="795602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2400" dirty="0" smtClean="0">
                <a:solidFill>
                  <a:srgbClr val="000000"/>
                </a:solidFill>
              </a:rPr>
              <a:t>Hengität </a:t>
            </a:r>
            <a:r>
              <a:rPr lang="fi-FI" sz="2400" dirty="0">
                <a:solidFill>
                  <a:srgbClr val="000000"/>
                </a:solidFill>
              </a:rPr>
              <a:t>talvella -23,0 celsiusasteista k</a:t>
            </a:r>
            <a:r>
              <a:rPr lang="fi-FI" sz="2400" dirty="0" smtClean="0">
                <a:solidFill>
                  <a:srgbClr val="000000"/>
                </a:solidFill>
              </a:rPr>
              <a:t>uivaa </a:t>
            </a:r>
            <a:r>
              <a:rPr lang="fi-FI" sz="2400" dirty="0">
                <a:solidFill>
                  <a:srgbClr val="000000"/>
                </a:solidFill>
              </a:rPr>
              <a:t>ilmaa, </a:t>
            </a:r>
            <a:r>
              <a:rPr lang="fi-FI" sz="2400" dirty="0" smtClean="0">
                <a:solidFill>
                  <a:srgbClr val="000000"/>
                </a:solidFill>
              </a:rPr>
              <a:t>joka</a:t>
            </a:r>
            <a:br>
              <a:rPr lang="fi-FI" sz="2400" dirty="0" smtClean="0">
                <a:solidFill>
                  <a:srgbClr val="000000"/>
                </a:solidFill>
              </a:rPr>
            </a:br>
            <a:r>
              <a:rPr lang="fi-FI" sz="2400" dirty="0" smtClean="0">
                <a:solidFill>
                  <a:srgbClr val="000000"/>
                </a:solidFill>
              </a:rPr>
              <a:t>lämpiää </a:t>
            </a:r>
            <a:r>
              <a:rPr lang="fi-FI" sz="2400" dirty="0" err="1">
                <a:solidFill>
                  <a:srgbClr val="000000"/>
                </a:solidFill>
              </a:rPr>
              <a:t>isobaarisesti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smtClean="0">
                <a:solidFill>
                  <a:srgbClr val="000000"/>
                </a:solidFill>
              </a:rPr>
              <a:t>(paine pysyy vakiona) lämpötilaan </a:t>
            </a:r>
            <a:r>
              <a:rPr lang="fi-FI" sz="2400" dirty="0">
                <a:solidFill>
                  <a:srgbClr val="000000"/>
                </a:solidFill>
              </a:rPr>
              <a:t>37 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°</a:t>
            </a: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C.</a:t>
            </a:r>
            <a:b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cs typeface="Times New Roman" pitchFamily="18" charset="0"/>
              </a:rPr>
              <a:t>Kuinka</a:t>
            </a: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cs typeface="Times New Roman" pitchFamily="18" charset="0"/>
              </a:rPr>
              <a:t>monta</a:t>
            </a: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prosenttia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ilman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tilavuus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cs typeface="Times New Roman" pitchFamily="18" charset="0"/>
              </a:rPr>
              <a:t>kasvaa</a:t>
            </a: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?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240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sz="2400" dirty="0" err="1" smtClean="0">
                <a:solidFill>
                  <a:srgbClr val="000000"/>
                </a:solidFill>
                <a:cs typeface="Times New Roman" pitchFamily="18" charset="0"/>
              </a:rPr>
              <a:t>vesihöyryä</a:t>
            </a: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cs typeface="Times New Roman" pitchFamily="18" charset="0"/>
              </a:rPr>
              <a:t>ei</a:t>
            </a: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cs typeface="Times New Roman" pitchFamily="18" charset="0"/>
              </a:rPr>
              <a:t>oteta</a:t>
            </a: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cs typeface="Times New Roman" pitchFamily="18" charset="0"/>
              </a:rPr>
              <a:t>huomioon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)</a:t>
            </a:r>
          </a:p>
        </p:txBody>
      </p:sp>
      <p:graphicFrame>
        <p:nvGraphicFramePr>
          <p:cNvPr id="1515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785833"/>
              </p:ext>
            </p:extLst>
          </p:nvPr>
        </p:nvGraphicFramePr>
        <p:xfrm>
          <a:off x="1691680" y="2492896"/>
          <a:ext cx="4424362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9" name="Kaava" r:id="rId3" imgW="2831760" imgH="685800" progId="Equation.3">
                  <p:embed/>
                </p:oleObj>
              </mc:Choice>
              <mc:Fallback>
                <p:oleObj name="Kaava" r:id="rId3" imgW="283176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2492896"/>
                        <a:ext cx="4424362" cy="1071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5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4987491"/>
              </p:ext>
            </p:extLst>
          </p:nvPr>
        </p:nvGraphicFramePr>
        <p:xfrm>
          <a:off x="1115616" y="4149080"/>
          <a:ext cx="5845175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0" name="Kaava" r:id="rId5" imgW="2755800" imgH="431640" progId="Equation.3">
                  <p:embed/>
                </p:oleObj>
              </mc:Choice>
              <mc:Fallback>
                <p:oleObj name="Kaava" r:id="rId5" imgW="27558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4149080"/>
                        <a:ext cx="5845175" cy="9159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559" name="Text Box 7"/>
          <p:cNvSpPr txBox="1">
            <a:spLocks noChangeArrowheads="1"/>
          </p:cNvSpPr>
          <p:nvPr/>
        </p:nvSpPr>
        <p:spPr bwMode="auto">
          <a:xfrm>
            <a:off x="2123728" y="5330825"/>
            <a:ext cx="42200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2400" b="1" dirty="0">
                <a:solidFill>
                  <a:srgbClr val="000000"/>
                </a:solidFill>
              </a:rPr>
              <a:t>V</a:t>
            </a:r>
            <a:r>
              <a:rPr lang="fi-FI" sz="2400" b="1" dirty="0" smtClean="0">
                <a:solidFill>
                  <a:srgbClr val="000000"/>
                </a:solidFill>
              </a:rPr>
              <a:t>: Ilman tilavuus kasvaa </a:t>
            </a:r>
            <a:r>
              <a:rPr lang="fi-FI" sz="2400" b="1" dirty="0">
                <a:solidFill>
                  <a:srgbClr val="000000"/>
                </a:solidFill>
              </a:rPr>
              <a:t>24 %</a:t>
            </a:r>
          </a:p>
        </p:txBody>
      </p:sp>
    </p:spTree>
    <p:extLst>
      <p:ext uri="{BB962C8B-B14F-4D97-AF65-F5344CB8AC3E}">
        <p14:creationId xmlns:p14="http://schemas.microsoft.com/office/powerpoint/2010/main" val="265987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fi-FI" sz="4000" smtClean="0"/>
              <a:t>Moolit, massa, tiheys ja tilavuus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755650" y="1268413"/>
            <a:ext cx="2184400" cy="946150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b="1">
                <a:solidFill>
                  <a:srgbClr val="000000"/>
                </a:solidFill>
                <a:cs typeface="Arial" charset="0"/>
              </a:rPr>
              <a:t>Moolit n: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b="1">
                <a:solidFill>
                  <a:srgbClr val="000000"/>
                </a:solidFill>
                <a:cs typeface="Arial" charset="0"/>
              </a:rPr>
              <a:t>(ainemäärä)</a:t>
            </a:r>
          </a:p>
        </p:txBody>
      </p:sp>
      <p:graphicFrame>
        <p:nvGraphicFramePr>
          <p:cNvPr id="48132" name="Object 4"/>
          <p:cNvGraphicFramePr>
            <a:graphicFrameLocks noChangeAspect="1"/>
          </p:cNvGraphicFramePr>
          <p:nvPr/>
        </p:nvGraphicFramePr>
        <p:xfrm>
          <a:off x="3348038" y="1125538"/>
          <a:ext cx="1223962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4" name="Equation" r:id="rId3" imgW="469800" imgH="393480" progId="Equation.DSMT4">
                  <p:embed/>
                </p:oleObj>
              </mc:Choice>
              <mc:Fallback>
                <p:oleObj name="Equation" r:id="rId3" imgW="469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1125538"/>
                        <a:ext cx="1223962" cy="10255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5219700" y="1412875"/>
            <a:ext cx="3681413" cy="822325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2400" b="1">
                <a:solidFill>
                  <a:srgbClr val="000000"/>
                </a:solidFill>
                <a:cs typeface="Arial" charset="0"/>
              </a:rPr>
              <a:t>m = kaasun massa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2400" b="1">
                <a:solidFill>
                  <a:srgbClr val="000000"/>
                </a:solidFill>
                <a:cs typeface="Arial" charset="0"/>
              </a:rPr>
              <a:t>M = kaasun moolimassa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827088" y="2636838"/>
            <a:ext cx="1712912" cy="519112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b="1">
                <a:solidFill>
                  <a:srgbClr val="000000"/>
                </a:solidFill>
                <a:cs typeface="Arial" charset="0"/>
              </a:rPr>
              <a:t>Tiheys </a:t>
            </a:r>
            <a:r>
              <a:rPr lang="el-GR" b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ρ</a:t>
            </a:r>
            <a:r>
              <a:rPr lang="fi-FI">
                <a:solidFill>
                  <a:srgbClr val="000000"/>
                </a:solidFill>
                <a:cs typeface="Arial" charset="0"/>
              </a:rPr>
              <a:t> </a:t>
            </a:r>
          </a:p>
        </p:txBody>
      </p:sp>
      <p:graphicFrame>
        <p:nvGraphicFramePr>
          <p:cNvPr id="48135" name="Object 7"/>
          <p:cNvGraphicFramePr>
            <a:graphicFrameLocks noChangeAspect="1"/>
          </p:cNvGraphicFramePr>
          <p:nvPr/>
        </p:nvGraphicFramePr>
        <p:xfrm>
          <a:off x="3348038" y="2420938"/>
          <a:ext cx="1081087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5" name="Equation" r:id="rId5" imgW="444240" imgH="393480" progId="Equation.DSMT4">
                  <p:embed/>
                </p:oleObj>
              </mc:Choice>
              <mc:Fallback>
                <p:oleObj name="Equation" r:id="rId5" imgW="444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2420938"/>
                        <a:ext cx="1081087" cy="9588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5148263" y="2708275"/>
            <a:ext cx="2836862" cy="457200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2400">
                <a:solidFill>
                  <a:srgbClr val="000000"/>
                </a:solidFill>
                <a:cs typeface="Arial" charset="0"/>
              </a:rPr>
              <a:t>V = kaasun tilavuus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611188" y="3716338"/>
            <a:ext cx="74644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>
                <a:solidFill>
                  <a:srgbClr val="000000"/>
                </a:solidFill>
                <a:cs typeface="Arial" charset="0"/>
              </a:rPr>
              <a:t>Moolimassa M saadaan kaasumolekyylin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>
                <a:solidFill>
                  <a:srgbClr val="000000"/>
                </a:solidFill>
                <a:cs typeface="Arial" charset="0"/>
              </a:rPr>
              <a:t>rakennekaavasta. Esimerkiksi vesihöyryn H</a:t>
            </a:r>
            <a:r>
              <a:rPr lang="fi-FI" baseline="-25000">
                <a:solidFill>
                  <a:srgbClr val="000000"/>
                </a:solidFill>
                <a:cs typeface="Arial" charset="0"/>
              </a:rPr>
              <a:t>2</a:t>
            </a:r>
            <a:r>
              <a:rPr lang="fi-FI">
                <a:solidFill>
                  <a:srgbClr val="000000"/>
                </a:solidFill>
                <a:cs typeface="Arial" charset="0"/>
              </a:rPr>
              <a:t>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>
                <a:solidFill>
                  <a:srgbClr val="000000"/>
                </a:solidFill>
                <a:cs typeface="Arial" charset="0"/>
              </a:rPr>
              <a:t>moolimassa on (2 + 16) g /mol = 18 g/mol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>
                <a:solidFill>
                  <a:srgbClr val="000000"/>
                </a:solidFill>
                <a:cs typeface="Arial" charset="0"/>
              </a:rPr>
              <a:t>Hapen 32 g/mol.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684213" y="5734050"/>
            <a:ext cx="6999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>
                <a:solidFill>
                  <a:srgbClr val="000000"/>
                </a:solidFill>
                <a:cs typeface="Arial" charset="0"/>
              </a:rPr>
              <a:t>Tilavuudet saadaan kaasujen tilanyhtälöstä</a:t>
            </a:r>
          </a:p>
        </p:txBody>
      </p:sp>
    </p:spTree>
    <p:extLst>
      <p:ext uri="{BB962C8B-B14F-4D97-AF65-F5344CB8AC3E}">
        <p14:creationId xmlns:p14="http://schemas.microsoft.com/office/powerpoint/2010/main" val="283187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animBg="1"/>
      <p:bldP spid="48133" grpId="0" animBg="1"/>
      <p:bldP spid="48134" grpId="0" animBg="1"/>
      <p:bldP spid="4813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Nimityksiä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179388" y="1268413"/>
            <a:ext cx="86614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b="1">
                <a:solidFill>
                  <a:srgbClr val="000000"/>
                </a:solidFill>
                <a:cs typeface="Arial" charset="0"/>
              </a:rPr>
              <a:t>Mooli</a:t>
            </a:r>
            <a:r>
              <a:rPr lang="fi-FI">
                <a:solidFill>
                  <a:srgbClr val="000000"/>
                </a:solidFill>
                <a:cs typeface="Arial" charset="0"/>
              </a:rPr>
              <a:t> on ainemäärän n yksikkö. Yhdessä moolissa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>
                <a:solidFill>
                  <a:srgbClr val="000000"/>
                </a:solidFill>
                <a:cs typeface="Arial" charset="0"/>
              </a:rPr>
              <a:t>ainetta on Avogadron luvun N</a:t>
            </a:r>
            <a:r>
              <a:rPr lang="fi-FI" baseline="-25000">
                <a:solidFill>
                  <a:srgbClr val="000000"/>
                </a:solidFill>
                <a:cs typeface="Arial" charset="0"/>
              </a:rPr>
              <a:t>A</a:t>
            </a:r>
            <a:r>
              <a:rPr lang="fi-FI">
                <a:solidFill>
                  <a:srgbClr val="000000"/>
                </a:solidFill>
                <a:cs typeface="Arial" charset="0"/>
              </a:rPr>
              <a:t> =6,022</a:t>
            </a:r>
            <a:r>
              <a:rPr lang="en-US">
                <a:solidFill>
                  <a:srgbClr val="000000"/>
                </a:solidFill>
                <a:cs typeface="Arial" charset="0"/>
              </a:rPr>
              <a:t>·10</a:t>
            </a:r>
            <a:r>
              <a:rPr lang="en-US" baseline="30000">
                <a:solidFill>
                  <a:srgbClr val="000000"/>
                </a:solidFill>
                <a:cs typeface="Arial" charset="0"/>
              </a:rPr>
              <a:t>23</a:t>
            </a:r>
            <a:r>
              <a:rPr lang="en-US">
                <a:solidFill>
                  <a:srgbClr val="000000"/>
                </a:solidFill>
                <a:cs typeface="Arial" charset="0"/>
              </a:rPr>
              <a:t> määrä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cs typeface="Arial" charset="0"/>
              </a:rPr>
              <a:t>ainesosasia (samanlaista atomia, ionia tai molekyyliä)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79388" y="2852738"/>
            <a:ext cx="88011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b="1">
                <a:solidFill>
                  <a:srgbClr val="000000"/>
                </a:solidFill>
                <a:cs typeface="Arial" charset="0"/>
              </a:rPr>
              <a:t>Moolimassa</a:t>
            </a:r>
            <a:r>
              <a:rPr lang="fi-FI">
                <a:solidFill>
                  <a:srgbClr val="000000"/>
                </a:solidFill>
                <a:cs typeface="Arial" charset="0"/>
              </a:rPr>
              <a:t> M on yhden moolin massa yksiköissä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>
                <a:solidFill>
                  <a:srgbClr val="000000"/>
                </a:solidFill>
                <a:cs typeface="Arial" charset="0"/>
              </a:rPr>
              <a:t>g/mol. Saadaan molekyylin kaavasta. CO</a:t>
            </a:r>
            <a:r>
              <a:rPr lang="fi-FI" baseline="-25000">
                <a:solidFill>
                  <a:srgbClr val="000000"/>
                </a:solidFill>
                <a:cs typeface="Arial" charset="0"/>
              </a:rPr>
              <a:t>2</a:t>
            </a:r>
            <a:r>
              <a:rPr lang="fi-FI">
                <a:solidFill>
                  <a:srgbClr val="000000"/>
                </a:solidFill>
                <a:cs typeface="Arial" charset="0"/>
              </a:rPr>
              <a:t> M=44 g/mol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303213" y="4116388"/>
            <a:ext cx="842803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b="1">
                <a:solidFill>
                  <a:srgbClr val="000000"/>
                </a:solidFill>
                <a:cs typeface="Arial" charset="0"/>
              </a:rPr>
              <a:t>Moolitilavuus</a:t>
            </a:r>
            <a:r>
              <a:rPr lang="fi-FI">
                <a:solidFill>
                  <a:srgbClr val="000000"/>
                </a:solidFill>
                <a:cs typeface="Arial" charset="0"/>
              </a:rPr>
              <a:t> V</a:t>
            </a:r>
            <a:r>
              <a:rPr lang="fi-FI" baseline="-25000">
                <a:solidFill>
                  <a:srgbClr val="000000"/>
                </a:solidFill>
                <a:cs typeface="Arial" charset="0"/>
              </a:rPr>
              <a:t>m</a:t>
            </a:r>
            <a:r>
              <a:rPr lang="fi-FI">
                <a:solidFill>
                  <a:srgbClr val="000000"/>
                </a:solidFill>
                <a:cs typeface="Arial" charset="0"/>
              </a:rPr>
              <a:t> = 22,41 dm</a:t>
            </a:r>
            <a:r>
              <a:rPr lang="fi-FI" baseline="30000">
                <a:solidFill>
                  <a:srgbClr val="000000"/>
                </a:solidFill>
                <a:cs typeface="Arial" charset="0"/>
              </a:rPr>
              <a:t>3</a:t>
            </a:r>
            <a:r>
              <a:rPr lang="fi-FI">
                <a:solidFill>
                  <a:srgbClr val="000000"/>
                </a:solidFill>
                <a:cs typeface="Arial" charset="0"/>
              </a:rPr>
              <a:t>/mol on yhden kaasu-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>
                <a:solidFill>
                  <a:srgbClr val="000000"/>
                </a:solidFill>
                <a:cs typeface="Arial" charset="0"/>
              </a:rPr>
              <a:t>moolin tilavuus normaaliolosuhteissa NTP</a:t>
            </a:r>
          </a:p>
        </p:txBody>
      </p:sp>
    </p:spTree>
    <p:extLst>
      <p:ext uri="{BB962C8B-B14F-4D97-AF65-F5344CB8AC3E}">
        <p14:creationId xmlns:p14="http://schemas.microsoft.com/office/powerpoint/2010/main" val="12714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/>
      <p:bldP spid="49156" grpId="0"/>
      <p:bldP spid="4915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Esimerkkejä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468313" y="1125538"/>
            <a:ext cx="8069262" cy="393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>
                <a:solidFill>
                  <a:srgbClr val="000000"/>
                </a:solidFill>
                <a:cs typeface="Arial" charset="0"/>
              </a:rPr>
              <a:t>Pullossa 1000 g puhdasta happea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>
                <a:solidFill>
                  <a:srgbClr val="000000"/>
                </a:solidFill>
                <a:cs typeface="Arial" charset="0"/>
              </a:rPr>
              <a:t>200 bar paineessa 20 </a:t>
            </a:r>
            <a:r>
              <a:rPr lang="en-US">
                <a:solidFill>
                  <a:srgbClr val="000000"/>
                </a:solidFill>
                <a:cs typeface="Arial" charset="0"/>
              </a:rPr>
              <a:t>ºC lämpötilassa.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lphaLcParenR"/>
            </a:pPr>
            <a:r>
              <a:rPr lang="en-US">
                <a:solidFill>
                  <a:srgbClr val="000000"/>
                </a:solidFill>
                <a:cs typeface="Arial" charset="0"/>
              </a:rPr>
              <a:t>Kuinka monta moolia siinä on happea?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lphaLcParenR"/>
            </a:pPr>
            <a:r>
              <a:rPr lang="en-US">
                <a:solidFill>
                  <a:srgbClr val="000000"/>
                </a:solidFill>
                <a:cs typeface="Arial" charset="0"/>
              </a:rPr>
              <a:t>Kuinka suuri on pullon tilavuus?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lphaLcParenR"/>
            </a:pPr>
            <a:r>
              <a:rPr lang="en-US">
                <a:solidFill>
                  <a:srgbClr val="000000"/>
                </a:solidFill>
                <a:cs typeface="Arial" charset="0"/>
              </a:rPr>
              <a:t>Kuinka suuri on kyseisen happimäärän tilavuus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cs typeface="Arial" charset="0"/>
              </a:rPr>
              <a:t>     kun normaalipaineisena 101,3 kPa ja 20 ºC?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cs typeface="Arial" charset="0"/>
              </a:rPr>
              <a:t>d) Kuinka kauan happimäärä riittää kun potilas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cs typeface="Arial" charset="0"/>
              </a:rPr>
              <a:t>    hengittää sitä 20 ºC lämpötilassa 7,0 litraa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cs typeface="Arial" charset="0"/>
              </a:rPr>
              <a:t>    minuutissa paineistamattomassa tilassa.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827088" y="5516563"/>
            <a:ext cx="7399337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2400">
                <a:solidFill>
                  <a:srgbClr val="000000"/>
                </a:solidFill>
                <a:cs typeface="Arial" charset="0"/>
              </a:rPr>
              <a:t>V: a) 31 mol  b) 3,8 litraa  c) 750 litraa    d) 1 h 50 min</a:t>
            </a:r>
          </a:p>
        </p:txBody>
      </p:sp>
    </p:spTree>
    <p:extLst>
      <p:ext uri="{BB962C8B-B14F-4D97-AF65-F5344CB8AC3E}">
        <p14:creationId xmlns:p14="http://schemas.microsoft.com/office/powerpoint/2010/main" val="115996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fi-FI" sz="4000" smtClean="0"/>
              <a:t>Nimityksiä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827088" y="1196975"/>
            <a:ext cx="7359650" cy="13731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b="1">
                <a:solidFill>
                  <a:srgbClr val="000000"/>
                </a:solidFill>
                <a:cs typeface="Arial" charset="0"/>
              </a:rPr>
              <a:t>NTP</a:t>
            </a:r>
            <a:r>
              <a:rPr lang="fi-FI">
                <a:solidFill>
                  <a:srgbClr val="000000"/>
                </a:solidFill>
                <a:cs typeface="Arial" charset="0"/>
              </a:rPr>
              <a:t> = Normal Temperature and Pressure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>
                <a:solidFill>
                  <a:srgbClr val="000000"/>
                </a:solidFill>
                <a:cs typeface="Arial" charset="0"/>
              </a:rPr>
              <a:t>T = 273,15 K    p = 101 325 Pa = 1,01325 bar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>
                <a:solidFill>
                  <a:srgbClr val="000000"/>
                </a:solidFill>
                <a:cs typeface="Arial" charset="0"/>
              </a:rPr>
              <a:t>Yhden moolin tilavuus on noin 22,414 litraa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611188" y="2924175"/>
            <a:ext cx="8091487" cy="18002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b="1">
                <a:solidFill>
                  <a:srgbClr val="000000"/>
                </a:solidFill>
                <a:cs typeface="Arial" charset="0"/>
              </a:rPr>
              <a:t>STPD</a:t>
            </a:r>
            <a:r>
              <a:rPr lang="fi-FI">
                <a:solidFill>
                  <a:srgbClr val="000000"/>
                </a:solidFill>
                <a:cs typeface="Arial" charset="0"/>
              </a:rPr>
              <a:t> = Standard Temperature and Pressure, Dry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>
                <a:solidFill>
                  <a:srgbClr val="000000"/>
                </a:solidFill>
                <a:cs typeface="Arial" charset="0"/>
              </a:rPr>
              <a:t>T = 273,15 K    p = 101 325 Pa       kuiva kaasu.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>
                <a:solidFill>
                  <a:srgbClr val="000000"/>
                </a:solidFill>
                <a:cs typeface="Arial" charset="0"/>
              </a:rPr>
              <a:t>Käytetään, kun halutaan laskea kaasun massa.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>
                <a:solidFill>
                  <a:srgbClr val="000000"/>
                </a:solidFill>
                <a:cs typeface="Arial" charset="0"/>
              </a:rPr>
              <a:t>Tällöin </a:t>
            </a:r>
            <a:r>
              <a:rPr lang="fi-FI" b="1">
                <a:solidFill>
                  <a:srgbClr val="000000"/>
                </a:solidFill>
                <a:cs typeface="Arial" charset="0"/>
              </a:rPr>
              <a:t>22,414 litraa on yhden moolin tilavuus</a:t>
            </a:r>
            <a:r>
              <a:rPr lang="fi-FI">
                <a:solidFill>
                  <a:srgbClr val="000000"/>
                </a:solidFill>
                <a:cs typeface="Arial" charset="0"/>
              </a:rPr>
              <a:t>.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395288" y="4941888"/>
            <a:ext cx="8447087" cy="13731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b="1">
                <a:solidFill>
                  <a:srgbClr val="000000"/>
                </a:solidFill>
                <a:cs typeface="Arial" charset="0"/>
              </a:rPr>
              <a:t>BTPS</a:t>
            </a:r>
            <a:r>
              <a:rPr lang="fi-FI">
                <a:solidFill>
                  <a:srgbClr val="000000"/>
                </a:solidFill>
                <a:cs typeface="Arial" charset="0"/>
              </a:rPr>
              <a:t> = Body Temperature and Pressure, Saturated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>
                <a:solidFill>
                  <a:srgbClr val="000000"/>
                </a:solidFill>
                <a:cs typeface="Arial" charset="0"/>
              </a:rPr>
              <a:t>T = 310,15 K, vallitseva paine, kylläinen vesihöyry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>
                <a:solidFill>
                  <a:srgbClr val="000000"/>
                </a:solidFill>
                <a:cs typeface="Arial" charset="0"/>
              </a:rPr>
              <a:t>Esimerkiksi keuhkoissa vallitseva tilanne.</a:t>
            </a:r>
          </a:p>
        </p:txBody>
      </p:sp>
    </p:spTree>
    <p:extLst>
      <p:ext uri="{BB962C8B-B14F-4D97-AF65-F5344CB8AC3E}">
        <p14:creationId xmlns:p14="http://schemas.microsoft.com/office/powerpoint/2010/main" val="21972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animBg="1"/>
      <p:bldP spid="51204" grpId="0" animBg="1"/>
      <p:bldP spid="5120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/>
          <p:cNvSpPr txBox="1"/>
          <p:nvPr/>
        </p:nvSpPr>
        <p:spPr>
          <a:xfrm>
            <a:off x="539552" y="692696"/>
            <a:ext cx="836318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/>
              <a:t>Tehtävä 4-10. lasipullossa olevan ilman lämpötila</a:t>
            </a:r>
            <a:br>
              <a:rPr lang="fi-FI" sz="2800" dirty="0" smtClean="0"/>
            </a:br>
            <a:r>
              <a:rPr lang="fi-FI" sz="2800" dirty="0" smtClean="0"/>
              <a:t>on 25 °C ja paine 102,1 </a:t>
            </a:r>
            <a:r>
              <a:rPr lang="fi-FI" sz="2800" dirty="0" err="1" smtClean="0"/>
              <a:t>kPa</a:t>
            </a:r>
            <a:r>
              <a:rPr lang="fi-FI" sz="2800" dirty="0" smtClean="0"/>
              <a:t>. Pullo suljetaan</a:t>
            </a:r>
            <a:br>
              <a:rPr lang="fi-FI" sz="2800" dirty="0" smtClean="0"/>
            </a:br>
            <a:r>
              <a:rPr lang="fi-FI" sz="2800" dirty="0" smtClean="0"/>
              <a:t>tiiviillä korkilla. Pallo laitetaan pakastimeen, jossa</a:t>
            </a:r>
            <a:br>
              <a:rPr lang="fi-FI" sz="2800" dirty="0" smtClean="0"/>
            </a:br>
            <a:r>
              <a:rPr lang="fi-FI" sz="2800" dirty="0" smtClean="0"/>
              <a:t>lämpötila on -18 °C. kuinka suuri voima pullon</a:t>
            </a:r>
            <a:br>
              <a:rPr lang="fi-FI" sz="2800" dirty="0" smtClean="0"/>
            </a:br>
            <a:r>
              <a:rPr lang="fi-FI" sz="2800" dirty="0" smtClean="0"/>
              <a:t>korkkiin kohdistuu, kun korkin pinta-ala on 4,3 cm²?</a:t>
            </a:r>
          </a:p>
          <a:p>
            <a:r>
              <a:rPr lang="fi-FI" sz="2800" dirty="0" smtClean="0"/>
              <a:t>(lasipullon tilavuuden muutosta ei oteta huomioon) </a:t>
            </a:r>
            <a:endParaRPr lang="fi-FI" sz="2800" dirty="0"/>
          </a:p>
        </p:txBody>
      </p:sp>
      <p:pic>
        <p:nvPicPr>
          <p:cNvPr id="5" name="Kuva 4" descr="Näyttöleik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645024"/>
            <a:ext cx="7416433" cy="267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86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372C-E912-445F-93E8-7A0A59BFFCD9}" type="slidenum">
              <a:rPr lang="fi-FI">
                <a:solidFill>
                  <a:srgbClr val="000000"/>
                </a:solidFill>
              </a:rPr>
              <a:pPr/>
              <a:t>47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Olomuodon muutokset</a:t>
            </a:r>
          </a:p>
        </p:txBody>
      </p:sp>
      <p:sp>
        <p:nvSpPr>
          <p:cNvPr id="94211" name="Oval 3"/>
          <p:cNvSpPr>
            <a:spLocks noChangeArrowheads="1"/>
          </p:cNvSpPr>
          <p:nvPr/>
        </p:nvSpPr>
        <p:spPr bwMode="auto">
          <a:xfrm>
            <a:off x="755650" y="3644900"/>
            <a:ext cx="1584325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b="1">
                <a:solidFill>
                  <a:srgbClr val="000000"/>
                </a:solidFill>
              </a:rPr>
              <a:t>KIINTEÄ</a:t>
            </a:r>
          </a:p>
        </p:txBody>
      </p:sp>
      <p:sp>
        <p:nvSpPr>
          <p:cNvPr id="94212" name="Oval 4"/>
          <p:cNvSpPr>
            <a:spLocks noChangeArrowheads="1"/>
          </p:cNvSpPr>
          <p:nvPr/>
        </p:nvSpPr>
        <p:spPr bwMode="auto">
          <a:xfrm>
            <a:off x="3779838" y="3644900"/>
            <a:ext cx="1584325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b="1">
                <a:solidFill>
                  <a:srgbClr val="000000"/>
                </a:solidFill>
              </a:rPr>
              <a:t>NESTE</a:t>
            </a:r>
          </a:p>
        </p:txBody>
      </p:sp>
      <p:sp>
        <p:nvSpPr>
          <p:cNvPr id="94213" name="Oval 5"/>
          <p:cNvSpPr>
            <a:spLocks noChangeArrowheads="1"/>
          </p:cNvSpPr>
          <p:nvPr/>
        </p:nvSpPr>
        <p:spPr bwMode="auto">
          <a:xfrm>
            <a:off x="6877050" y="3644900"/>
            <a:ext cx="1584325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b="1">
                <a:solidFill>
                  <a:srgbClr val="000000"/>
                </a:solidFill>
              </a:rPr>
              <a:t>KAASU</a:t>
            </a:r>
          </a:p>
        </p:txBody>
      </p:sp>
      <p:cxnSp>
        <p:nvCxnSpPr>
          <p:cNvPr id="94214" name="AutoShape 6"/>
          <p:cNvCxnSpPr>
            <a:cxnSpLocks noChangeShapeType="1"/>
            <a:stCxn id="94211" idx="0"/>
            <a:endCxn id="94212" idx="0"/>
          </p:cNvCxnSpPr>
          <p:nvPr/>
        </p:nvCxnSpPr>
        <p:spPr bwMode="auto">
          <a:xfrm rot="5400000" flipV="1">
            <a:off x="3059113" y="2133600"/>
            <a:ext cx="1588" cy="3024187"/>
          </a:xfrm>
          <a:prstGeom prst="bentConnector3">
            <a:avLst>
              <a:gd name="adj1" fmla="val -1440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215" name="AutoShape 7"/>
          <p:cNvCxnSpPr>
            <a:cxnSpLocks noChangeShapeType="1"/>
          </p:cNvCxnSpPr>
          <p:nvPr/>
        </p:nvCxnSpPr>
        <p:spPr bwMode="auto">
          <a:xfrm rot="5400000" flipV="1">
            <a:off x="6264275" y="2097088"/>
            <a:ext cx="1588" cy="3097212"/>
          </a:xfrm>
          <a:prstGeom prst="bentConnector3">
            <a:avLst>
              <a:gd name="adj1" fmla="val -1440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216" name="AutoShape 8"/>
          <p:cNvCxnSpPr>
            <a:cxnSpLocks noChangeShapeType="1"/>
            <a:stCxn id="94212" idx="4"/>
            <a:endCxn id="94211" idx="4"/>
          </p:cNvCxnSpPr>
          <p:nvPr/>
        </p:nvCxnSpPr>
        <p:spPr bwMode="auto">
          <a:xfrm rot="5400000">
            <a:off x="3059113" y="2781300"/>
            <a:ext cx="1588" cy="3024187"/>
          </a:xfrm>
          <a:prstGeom prst="bentConnector3">
            <a:avLst>
              <a:gd name="adj1" fmla="val 1440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217" name="AutoShape 9"/>
          <p:cNvCxnSpPr>
            <a:cxnSpLocks noChangeShapeType="1"/>
          </p:cNvCxnSpPr>
          <p:nvPr/>
        </p:nvCxnSpPr>
        <p:spPr bwMode="auto">
          <a:xfrm rot="5400000">
            <a:off x="6264275" y="2744788"/>
            <a:ext cx="1588" cy="3097212"/>
          </a:xfrm>
          <a:prstGeom prst="bentConnector3">
            <a:avLst>
              <a:gd name="adj1" fmla="val 1440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4218" name="Line 10"/>
          <p:cNvSpPr>
            <a:spLocks noChangeShapeType="1"/>
          </p:cNvSpPr>
          <p:nvPr/>
        </p:nvSpPr>
        <p:spPr bwMode="auto">
          <a:xfrm flipV="1">
            <a:off x="1476375" y="2492375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94219" name="Line 11"/>
          <p:cNvSpPr>
            <a:spLocks noChangeShapeType="1"/>
          </p:cNvSpPr>
          <p:nvPr/>
        </p:nvSpPr>
        <p:spPr bwMode="auto">
          <a:xfrm>
            <a:off x="1476375" y="2492375"/>
            <a:ext cx="6408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94220" name="Line 12"/>
          <p:cNvSpPr>
            <a:spLocks noChangeShapeType="1"/>
          </p:cNvSpPr>
          <p:nvPr/>
        </p:nvSpPr>
        <p:spPr bwMode="auto">
          <a:xfrm>
            <a:off x="7885113" y="2492375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94221" name="Line 13"/>
          <p:cNvSpPr>
            <a:spLocks noChangeShapeType="1"/>
          </p:cNvSpPr>
          <p:nvPr/>
        </p:nvSpPr>
        <p:spPr bwMode="auto">
          <a:xfrm>
            <a:off x="7956550" y="4292600"/>
            <a:ext cx="0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94222" name="Line 14"/>
          <p:cNvSpPr>
            <a:spLocks noChangeShapeType="1"/>
          </p:cNvSpPr>
          <p:nvPr/>
        </p:nvSpPr>
        <p:spPr bwMode="auto">
          <a:xfrm flipH="1">
            <a:off x="1403350" y="5373688"/>
            <a:ext cx="655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94223" name="Line 15"/>
          <p:cNvSpPr>
            <a:spLocks noChangeShapeType="1"/>
          </p:cNvSpPr>
          <p:nvPr/>
        </p:nvSpPr>
        <p:spPr bwMode="auto">
          <a:xfrm flipV="1">
            <a:off x="1403350" y="4292600"/>
            <a:ext cx="0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94224" name="Text Box 16"/>
          <p:cNvSpPr txBox="1">
            <a:spLocks noChangeArrowheads="1"/>
          </p:cNvSpPr>
          <p:nvPr/>
        </p:nvSpPr>
        <p:spPr bwMode="auto">
          <a:xfrm>
            <a:off x="2176463" y="3016250"/>
            <a:ext cx="151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>
                <a:solidFill>
                  <a:srgbClr val="000000"/>
                </a:solidFill>
              </a:rPr>
              <a:t>SULAMINEN</a:t>
            </a:r>
          </a:p>
        </p:txBody>
      </p:sp>
      <p:sp>
        <p:nvSpPr>
          <p:cNvPr id="94225" name="Text Box 17"/>
          <p:cNvSpPr txBox="1">
            <a:spLocks noChangeArrowheads="1"/>
          </p:cNvSpPr>
          <p:nvPr/>
        </p:nvSpPr>
        <p:spPr bwMode="auto">
          <a:xfrm>
            <a:off x="5292725" y="2997200"/>
            <a:ext cx="2178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>
                <a:solidFill>
                  <a:srgbClr val="000000"/>
                </a:solidFill>
              </a:rPr>
              <a:t>HÖYRYSTYMINEN</a:t>
            </a:r>
          </a:p>
        </p:txBody>
      </p:sp>
      <p:sp>
        <p:nvSpPr>
          <p:cNvPr id="94226" name="Text Box 18"/>
          <p:cNvSpPr txBox="1">
            <a:spLocks noChangeArrowheads="1"/>
          </p:cNvSpPr>
          <p:nvPr/>
        </p:nvSpPr>
        <p:spPr bwMode="auto">
          <a:xfrm>
            <a:off x="2195513" y="4581525"/>
            <a:ext cx="212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>
                <a:solidFill>
                  <a:srgbClr val="000000"/>
                </a:solidFill>
              </a:rPr>
              <a:t>JÄHMETTYMINEN</a:t>
            </a:r>
          </a:p>
        </p:txBody>
      </p:sp>
      <p:sp>
        <p:nvSpPr>
          <p:cNvPr id="94227" name="Text Box 19"/>
          <p:cNvSpPr txBox="1">
            <a:spLocks noChangeArrowheads="1"/>
          </p:cNvSpPr>
          <p:nvPr/>
        </p:nvSpPr>
        <p:spPr bwMode="auto">
          <a:xfrm>
            <a:off x="5292725" y="4581525"/>
            <a:ext cx="1847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>
                <a:solidFill>
                  <a:srgbClr val="000000"/>
                </a:solidFill>
              </a:rPr>
              <a:t>TIIVISTYMINEN</a:t>
            </a:r>
          </a:p>
        </p:txBody>
      </p:sp>
      <p:sp>
        <p:nvSpPr>
          <p:cNvPr id="94228" name="Text Box 20"/>
          <p:cNvSpPr txBox="1">
            <a:spLocks noChangeArrowheads="1"/>
          </p:cNvSpPr>
          <p:nvPr/>
        </p:nvSpPr>
        <p:spPr bwMode="auto">
          <a:xfrm>
            <a:off x="3635375" y="2060575"/>
            <a:ext cx="2317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>
                <a:solidFill>
                  <a:srgbClr val="000000"/>
                </a:solidFill>
              </a:rPr>
              <a:t>SUBLIMOITUMINEN</a:t>
            </a:r>
          </a:p>
        </p:txBody>
      </p:sp>
      <p:sp>
        <p:nvSpPr>
          <p:cNvPr id="94229" name="Text Box 21"/>
          <p:cNvSpPr txBox="1">
            <a:spLocks noChangeArrowheads="1"/>
          </p:cNvSpPr>
          <p:nvPr/>
        </p:nvSpPr>
        <p:spPr bwMode="auto">
          <a:xfrm>
            <a:off x="3708400" y="5516563"/>
            <a:ext cx="210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>
                <a:solidFill>
                  <a:srgbClr val="000000"/>
                </a:solidFill>
              </a:rPr>
              <a:t>HÄRMISTYMINEN</a:t>
            </a:r>
          </a:p>
        </p:txBody>
      </p:sp>
    </p:spTree>
    <p:extLst>
      <p:ext uri="{BB962C8B-B14F-4D97-AF65-F5344CB8AC3E}">
        <p14:creationId xmlns:p14="http://schemas.microsoft.com/office/powerpoint/2010/main" val="237128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21195" y="116632"/>
            <a:ext cx="8229600" cy="1143000"/>
          </a:xfrm>
        </p:spPr>
        <p:txBody>
          <a:bodyPr/>
          <a:lstStyle/>
          <a:p>
            <a:r>
              <a:rPr lang="fi-FI" sz="3600" dirty="0" smtClean="0"/>
              <a:t>Faasikaavio (</a:t>
            </a:r>
            <a:r>
              <a:rPr lang="fi-FI" sz="3600" dirty="0" err="1" smtClean="0"/>
              <a:t>faasi=olomuoto</a:t>
            </a:r>
            <a:r>
              <a:rPr lang="fi-FI" sz="3600" dirty="0" smtClean="0"/>
              <a:t>)</a:t>
            </a:r>
            <a:endParaRPr lang="fi-FI" sz="36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369-6678-4D9F-87CB-020630A118A1}" type="slidenum">
              <a:rPr lang="fi-FI" smtClean="0">
                <a:solidFill>
                  <a:srgbClr val="000000"/>
                </a:solidFill>
              </a:rPr>
              <a:pPr/>
              <a:t>48</a:t>
            </a:fld>
            <a:endParaRPr lang="fi-FI">
              <a:solidFill>
                <a:srgbClr val="000000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6696743" cy="5001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kstiruutu 6"/>
          <p:cNvSpPr txBox="1"/>
          <p:nvPr/>
        </p:nvSpPr>
        <p:spPr>
          <a:xfrm>
            <a:off x="683568" y="5991671"/>
            <a:ext cx="55723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dirty="0" smtClean="0"/>
              <a:t>kriittistä lämpötilaa korkeammissa lämpötiloissa</a:t>
            </a:r>
            <a:br>
              <a:rPr lang="fi-FI" sz="2000" dirty="0" smtClean="0"/>
            </a:br>
            <a:r>
              <a:rPr lang="fi-FI" sz="2000" dirty="0" smtClean="0"/>
              <a:t>kaasua ei enää voi nesteyttää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209984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893175" cy="774700"/>
          </a:xfrm>
        </p:spPr>
        <p:txBody>
          <a:bodyPr/>
          <a:lstStyle/>
          <a:p>
            <a:r>
              <a:rPr lang="fi-FI" sz="2700" b="1" i="1"/>
              <a:t>Ilman absoluuttinen ja suhteellinen kosteus</a:t>
            </a:r>
            <a:endParaRPr lang="fi-FI" sz="2700"/>
          </a:p>
        </p:txBody>
      </p:sp>
      <p:graphicFrame>
        <p:nvGraphicFramePr>
          <p:cNvPr id="130051" name="Object 3"/>
          <p:cNvGraphicFramePr>
            <a:graphicFrameLocks noChangeAspect="1"/>
          </p:cNvGraphicFramePr>
          <p:nvPr/>
        </p:nvGraphicFramePr>
        <p:xfrm>
          <a:off x="2209800" y="5181600"/>
          <a:ext cx="4706938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8" name="Equation" r:id="rId3" imgW="2577960" imgH="469800" progId="Equation.DSMT4">
                  <p:embed/>
                </p:oleObj>
              </mc:Choice>
              <mc:Fallback>
                <p:oleObj name="Equation" r:id="rId3" imgW="25779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181600"/>
                        <a:ext cx="4706938" cy="8493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762000" y="1052513"/>
            <a:ext cx="8131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2400" b="1">
                <a:solidFill>
                  <a:srgbClr val="000000"/>
                </a:solidFill>
                <a:latin typeface="Arial" charset="0"/>
                <a:cs typeface="Arial" charset="0"/>
              </a:rPr>
              <a:t>Absoluuttinen kosteus</a:t>
            </a:r>
            <a:r>
              <a:rPr lang="fi-FI" sz="2400">
                <a:solidFill>
                  <a:srgbClr val="000000"/>
                </a:solidFill>
                <a:latin typeface="Arial" charset="0"/>
                <a:cs typeface="Arial" charset="0"/>
              </a:rPr>
              <a:t> ilmoittaa ilman vesihöyryn tiheyden, siis kuinka monta grammaa vesihöyryä on kuutiometrissä ilmaa.</a:t>
            </a:r>
          </a:p>
        </p:txBody>
      </p:sp>
      <p:graphicFrame>
        <p:nvGraphicFramePr>
          <p:cNvPr id="130053" name="Object 5"/>
          <p:cNvGraphicFramePr>
            <a:graphicFrameLocks noChangeAspect="1"/>
          </p:cNvGraphicFramePr>
          <p:nvPr/>
        </p:nvGraphicFramePr>
        <p:xfrm>
          <a:off x="4427538" y="1989138"/>
          <a:ext cx="1296987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9" name="Equation" r:id="rId5" imgW="507960" imgH="393480" progId="Equation.DSMT4">
                  <p:embed/>
                </p:oleObj>
              </mc:Choice>
              <mc:Fallback>
                <p:oleObj name="Equation" r:id="rId5" imgW="507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1989138"/>
                        <a:ext cx="1296987" cy="100488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611188" y="2997200"/>
            <a:ext cx="81375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2400" dirty="0">
                <a:solidFill>
                  <a:srgbClr val="000000"/>
                </a:solidFill>
                <a:latin typeface="Arial" charset="0"/>
                <a:cs typeface="Arial" charset="0"/>
              </a:rPr>
              <a:t>Taulukoista löytyy ilman sisältämän maksimaalisen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2400" dirty="0">
                <a:solidFill>
                  <a:srgbClr val="000000"/>
                </a:solidFill>
                <a:latin typeface="Arial" charset="0"/>
                <a:cs typeface="Arial" charset="0"/>
              </a:rPr>
              <a:t>kosteuden. Se riippuu lämpötilasta. </a:t>
            </a:r>
            <a:r>
              <a:rPr lang="fi-FI" sz="2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Esim</a:t>
            </a:r>
            <a:r>
              <a:rPr lang="fi-FI" sz="2400" dirty="0">
                <a:solidFill>
                  <a:srgbClr val="000000"/>
                </a:solidFill>
                <a:latin typeface="Arial" charset="0"/>
                <a:cs typeface="Arial" charset="0"/>
              </a:rPr>
              <a:t> +37 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º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C:ssa</a:t>
            </a:r>
            <a:endParaRPr lang="en-US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ilmassa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voi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 olla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enintään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 44 g/m</a:t>
            </a:r>
            <a:r>
              <a:rPr lang="en-US" sz="2400" baseline="30000" dirty="0">
                <a:solidFill>
                  <a:srgbClr val="000000"/>
                </a:solidFill>
                <a:latin typeface="Arial" charset="0"/>
                <a:cs typeface="Arial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vesihöyryä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  <a:endParaRPr lang="en-US" sz="28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0055" name="Text Box 7"/>
          <p:cNvSpPr txBox="1">
            <a:spLocks noChangeArrowheads="1"/>
          </p:cNvSpPr>
          <p:nvPr/>
        </p:nvSpPr>
        <p:spPr bwMode="auto">
          <a:xfrm>
            <a:off x="611188" y="4365625"/>
            <a:ext cx="7908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2400" b="1">
                <a:solidFill>
                  <a:srgbClr val="000000"/>
                </a:solidFill>
                <a:latin typeface="Arial" charset="0"/>
                <a:cs typeface="Arial" charset="0"/>
              </a:rPr>
              <a:t>Suhteellinen kosteus</a:t>
            </a:r>
            <a:r>
              <a:rPr lang="fi-FI" sz="2400">
                <a:solidFill>
                  <a:srgbClr val="000000"/>
                </a:solidFill>
                <a:latin typeface="Arial" charset="0"/>
                <a:cs typeface="Arial" charset="0"/>
              </a:rPr>
              <a:t> ilmoittaa, kuinka monta % ilmassa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2400">
                <a:solidFill>
                  <a:srgbClr val="000000"/>
                </a:solidFill>
                <a:latin typeface="Arial" charset="0"/>
                <a:cs typeface="Arial" charset="0"/>
              </a:rPr>
              <a:t>on vesihöyryä maksiarvosta kyseisessä lämpötilassa</a:t>
            </a:r>
          </a:p>
        </p:txBody>
      </p:sp>
    </p:spTree>
    <p:extLst>
      <p:ext uri="{BB962C8B-B14F-4D97-AF65-F5344CB8AC3E}">
        <p14:creationId xmlns:p14="http://schemas.microsoft.com/office/powerpoint/2010/main" val="251392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2" grpId="0" autoUpdateAnimBg="0"/>
      <p:bldP spid="130054" grpId="0" autoUpdateAnimBg="0"/>
      <p:bldP spid="13005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60894-4C76-47DB-BDC8-05DD9C165920}" type="slidenum">
              <a:rPr lang="fi-FI">
                <a:solidFill>
                  <a:srgbClr val="000000"/>
                </a:solidFill>
              </a:rPr>
              <a:pPr/>
              <a:t>5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Times New Roman" pitchFamily="18" charset="0"/>
              </a:rPr>
              <a:t>Lämpötila 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>
                <a:latin typeface="Times New Roman" pitchFamily="18" charset="0"/>
              </a:rPr>
              <a:t>yksikkö </a:t>
            </a:r>
            <a:r>
              <a:rPr lang="en-US" dirty="0">
                <a:latin typeface="Times New Roman" pitchFamily="18" charset="0"/>
                <a:cs typeface="Arial" charset="0"/>
              </a:rPr>
              <a:t>ºC </a:t>
            </a:r>
            <a:r>
              <a:rPr lang="en-US" dirty="0" err="1">
                <a:latin typeface="Times New Roman" pitchFamily="18" charset="0"/>
                <a:cs typeface="Arial" charset="0"/>
              </a:rPr>
              <a:t>ja</a:t>
            </a:r>
            <a:r>
              <a:rPr lang="en-US" dirty="0">
                <a:latin typeface="Times New Roman" pitchFamily="18" charset="0"/>
                <a:cs typeface="Arial" charset="0"/>
              </a:rPr>
              <a:t> K =kelvin</a:t>
            </a:r>
          </a:p>
          <a:p>
            <a:r>
              <a:rPr lang="en-US" dirty="0">
                <a:latin typeface="Times New Roman" pitchFamily="18" charset="0"/>
                <a:cs typeface="Arial" charset="0"/>
              </a:rPr>
              <a:t>0 K = -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273,15 </a:t>
            </a:r>
            <a:r>
              <a:rPr lang="en-US" dirty="0">
                <a:latin typeface="Times New Roman" pitchFamily="18" charset="0"/>
                <a:cs typeface="Arial" charset="0"/>
              </a:rPr>
              <a:t>ºC  </a:t>
            </a:r>
          </a:p>
          <a:p>
            <a:pPr>
              <a:buFontTx/>
              <a:buNone/>
            </a:pPr>
            <a:r>
              <a:rPr lang="en-US" dirty="0">
                <a:latin typeface="Times New Roman" pitchFamily="18" charset="0"/>
                <a:cs typeface="Arial" charset="0"/>
              </a:rPr>
              <a:t>	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( </a:t>
            </a:r>
            <a:r>
              <a:rPr lang="en-US" dirty="0">
                <a:latin typeface="Times New Roman" pitchFamily="18" charset="0"/>
                <a:cs typeface="Arial" charset="0"/>
              </a:rPr>
              <a:t>– 273,15 ºC = </a:t>
            </a:r>
            <a:r>
              <a:rPr lang="en-US" dirty="0" err="1">
                <a:latin typeface="Times New Roman" pitchFamily="18" charset="0"/>
                <a:cs typeface="Arial" charset="0"/>
              </a:rPr>
              <a:t>absoluuttinen</a:t>
            </a:r>
            <a:r>
              <a:rPr lang="en-US" dirty="0">
                <a:latin typeface="Times New Roman" pitchFamily="18" charset="0"/>
                <a:cs typeface="Arial" charset="0"/>
              </a:rPr>
              <a:t> </a:t>
            </a:r>
            <a:r>
              <a:rPr lang="en-US" dirty="0" err="1">
                <a:latin typeface="Times New Roman" pitchFamily="18" charset="0"/>
                <a:cs typeface="Arial" charset="0"/>
              </a:rPr>
              <a:t>nollapiste</a:t>
            </a:r>
            <a:r>
              <a:rPr lang="en-US" dirty="0">
                <a:latin typeface="Times New Roman" pitchFamily="18" charset="0"/>
                <a:cs typeface="Arial" charset="0"/>
              </a:rPr>
              <a:t>)</a:t>
            </a:r>
          </a:p>
          <a:p>
            <a:r>
              <a:rPr lang="en-US" b="1" dirty="0" smtClean="0">
                <a:latin typeface="Times New Roman" pitchFamily="18" charset="0"/>
                <a:cs typeface="Arial" charset="0"/>
              </a:rPr>
              <a:t>Kelvin = Celsius + 273,15</a:t>
            </a:r>
            <a:endParaRPr lang="en-US" b="1" dirty="0">
              <a:latin typeface="Times New Roman" pitchFamily="18" charset="0"/>
              <a:cs typeface="Arial" charset="0"/>
            </a:endParaRPr>
          </a:p>
          <a:p>
            <a:r>
              <a:rPr lang="en-US" dirty="0">
                <a:latin typeface="Times New Roman" pitchFamily="18" charset="0"/>
                <a:cs typeface="Arial" charset="0"/>
              </a:rPr>
              <a:t>100 ºC 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= 100 + 273,15 ≈ </a:t>
            </a:r>
            <a:r>
              <a:rPr lang="en-US" dirty="0">
                <a:latin typeface="Times New Roman" pitchFamily="18" charset="0"/>
                <a:cs typeface="Arial" charset="0"/>
              </a:rPr>
              <a:t>373 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K</a:t>
            </a:r>
          </a:p>
          <a:p>
            <a:r>
              <a:rPr lang="en-US" dirty="0" smtClean="0">
                <a:latin typeface="Times New Roman" pitchFamily="18" charset="0"/>
                <a:cs typeface="Arial" charset="0"/>
              </a:rPr>
              <a:t>+37 °C ≈ 300 K (</a:t>
            </a:r>
            <a:r>
              <a:rPr lang="en-US" dirty="0" err="1" smtClean="0">
                <a:latin typeface="Times New Roman" pitchFamily="18" charset="0"/>
                <a:cs typeface="Arial" charset="0"/>
              </a:rPr>
              <a:t>ihmisen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Arial" charset="0"/>
              </a:rPr>
              <a:t>normaali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Arial" charset="0"/>
              </a:rPr>
              <a:t>sisälämpö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)</a:t>
            </a:r>
            <a:endParaRPr lang="en-US" dirty="0">
              <a:latin typeface="Times New Roman" pitchFamily="18" charset="0"/>
              <a:cs typeface="Arial" charset="0"/>
            </a:endParaRPr>
          </a:p>
          <a:p>
            <a:r>
              <a:rPr lang="en-US" dirty="0">
                <a:latin typeface="Times New Roman" pitchFamily="18" charset="0"/>
                <a:cs typeface="Arial" charset="0"/>
              </a:rPr>
              <a:t>-20 ºC  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=-20 + 273,15 ≈ </a:t>
            </a:r>
            <a:r>
              <a:rPr lang="en-US" dirty="0">
                <a:latin typeface="Times New Roman" pitchFamily="18" charset="0"/>
                <a:cs typeface="Arial" charset="0"/>
              </a:rPr>
              <a:t>253 K</a:t>
            </a:r>
          </a:p>
        </p:txBody>
      </p:sp>
    </p:spTree>
    <p:extLst>
      <p:ext uri="{BB962C8B-B14F-4D97-AF65-F5344CB8AC3E}">
        <p14:creationId xmlns:p14="http://schemas.microsoft.com/office/powerpoint/2010/main" val="19943691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0BEE-BBA2-4A99-86F7-5710A7A86BFF}" type="slidenum">
              <a:rPr lang="fi-FI">
                <a:solidFill>
                  <a:srgbClr val="000000"/>
                </a:solidFill>
              </a:rPr>
              <a:pPr/>
              <a:t>50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fi-FI">
                <a:latin typeface="Times New Roman" pitchFamily="18" charset="0"/>
              </a:rPr>
              <a:t>Jään muuttuminen höyryksi</a:t>
            </a:r>
          </a:p>
        </p:txBody>
      </p:sp>
      <p:sp>
        <p:nvSpPr>
          <p:cNvPr id="95235" name="Line 3"/>
          <p:cNvSpPr>
            <a:spLocks noChangeShapeType="1"/>
          </p:cNvSpPr>
          <p:nvPr/>
        </p:nvSpPr>
        <p:spPr bwMode="auto">
          <a:xfrm>
            <a:off x="1692275" y="5589588"/>
            <a:ext cx="54721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95236" name="Line 4"/>
          <p:cNvSpPr>
            <a:spLocks noChangeShapeType="1"/>
          </p:cNvSpPr>
          <p:nvPr/>
        </p:nvSpPr>
        <p:spPr bwMode="auto">
          <a:xfrm flipV="1">
            <a:off x="1692275" y="2420938"/>
            <a:ext cx="0" cy="3168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1023938" y="1720850"/>
            <a:ext cx="13319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2400">
                <a:solidFill>
                  <a:srgbClr val="000000"/>
                </a:solidFill>
                <a:latin typeface="Times New Roman" pitchFamily="18" charset="0"/>
              </a:rPr>
              <a:t>lämpötila</a:t>
            </a:r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7235825" y="4797425"/>
            <a:ext cx="10795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2400">
                <a:solidFill>
                  <a:srgbClr val="000000"/>
                </a:solidFill>
                <a:latin typeface="Times New Roman" pitchFamily="18" charset="0"/>
              </a:rPr>
              <a:t>tuotu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2400">
                <a:solidFill>
                  <a:srgbClr val="000000"/>
                </a:solidFill>
                <a:latin typeface="Times New Roman" pitchFamily="18" charset="0"/>
              </a:rPr>
              <a:t>lämpö-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2400">
                <a:solidFill>
                  <a:srgbClr val="000000"/>
                </a:solidFill>
                <a:latin typeface="Times New Roman" pitchFamily="18" charset="0"/>
              </a:rPr>
              <a:t>energia</a:t>
            </a:r>
          </a:p>
        </p:txBody>
      </p:sp>
      <p:sp>
        <p:nvSpPr>
          <p:cNvPr id="95239" name="Text Box 7"/>
          <p:cNvSpPr txBox="1">
            <a:spLocks noChangeArrowheads="1"/>
          </p:cNvSpPr>
          <p:nvPr/>
        </p:nvSpPr>
        <p:spPr bwMode="auto">
          <a:xfrm>
            <a:off x="0" y="3068638"/>
            <a:ext cx="16668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2400">
                <a:solidFill>
                  <a:srgbClr val="000000"/>
                </a:solidFill>
                <a:latin typeface="Times New Roman" pitchFamily="18" charset="0"/>
              </a:rPr>
              <a:t>kiehumis-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2400">
                <a:solidFill>
                  <a:srgbClr val="000000"/>
                </a:solidFill>
                <a:latin typeface="Times New Roman" pitchFamily="18" charset="0"/>
              </a:rPr>
              <a:t>piste 100 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ºC</a:t>
            </a:r>
          </a:p>
        </p:txBody>
      </p:sp>
      <p:sp>
        <p:nvSpPr>
          <p:cNvPr id="95240" name="Text Box 8"/>
          <p:cNvSpPr txBox="1">
            <a:spLocks noChangeArrowheads="1"/>
          </p:cNvSpPr>
          <p:nvPr/>
        </p:nvSpPr>
        <p:spPr bwMode="auto">
          <a:xfrm>
            <a:off x="179388" y="4365625"/>
            <a:ext cx="13620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2400">
                <a:solidFill>
                  <a:srgbClr val="000000"/>
                </a:solidFill>
                <a:latin typeface="Times New Roman" pitchFamily="18" charset="0"/>
              </a:rPr>
              <a:t>sulamis-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2400">
                <a:solidFill>
                  <a:srgbClr val="000000"/>
                </a:solidFill>
                <a:latin typeface="Times New Roman" pitchFamily="18" charset="0"/>
              </a:rPr>
              <a:t>piste 0 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ºC</a:t>
            </a:r>
          </a:p>
        </p:txBody>
      </p:sp>
      <p:sp>
        <p:nvSpPr>
          <p:cNvPr id="95241" name="Line 9"/>
          <p:cNvSpPr>
            <a:spLocks noChangeShapeType="1"/>
          </p:cNvSpPr>
          <p:nvPr/>
        </p:nvSpPr>
        <p:spPr bwMode="auto">
          <a:xfrm flipV="1">
            <a:off x="1692275" y="4868863"/>
            <a:ext cx="719138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95242" name="Oval 10"/>
          <p:cNvSpPr>
            <a:spLocks noChangeArrowheads="1"/>
          </p:cNvSpPr>
          <p:nvPr/>
        </p:nvSpPr>
        <p:spPr bwMode="auto">
          <a:xfrm>
            <a:off x="1619250" y="4797425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95243" name="Oval 11"/>
          <p:cNvSpPr>
            <a:spLocks noChangeArrowheads="1"/>
          </p:cNvSpPr>
          <p:nvPr/>
        </p:nvSpPr>
        <p:spPr bwMode="auto">
          <a:xfrm>
            <a:off x="1619250" y="3357563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95244" name="Line 12"/>
          <p:cNvSpPr>
            <a:spLocks noChangeShapeType="1"/>
          </p:cNvSpPr>
          <p:nvPr/>
        </p:nvSpPr>
        <p:spPr bwMode="auto">
          <a:xfrm>
            <a:off x="2411413" y="4868863"/>
            <a:ext cx="1008062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95245" name="Line 13"/>
          <p:cNvSpPr>
            <a:spLocks noChangeShapeType="1"/>
          </p:cNvSpPr>
          <p:nvPr/>
        </p:nvSpPr>
        <p:spPr bwMode="auto">
          <a:xfrm flipV="1">
            <a:off x="3419475" y="3429000"/>
            <a:ext cx="1081088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95246" name="Line 14"/>
          <p:cNvSpPr>
            <a:spLocks noChangeShapeType="1"/>
          </p:cNvSpPr>
          <p:nvPr/>
        </p:nvSpPr>
        <p:spPr bwMode="auto">
          <a:xfrm>
            <a:off x="4500563" y="3429000"/>
            <a:ext cx="1871662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95247" name="Line 15"/>
          <p:cNvSpPr>
            <a:spLocks noChangeShapeType="1"/>
          </p:cNvSpPr>
          <p:nvPr/>
        </p:nvSpPr>
        <p:spPr bwMode="auto">
          <a:xfrm flipV="1">
            <a:off x="6372225" y="2420938"/>
            <a:ext cx="720725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95248" name="AutoShape 16"/>
          <p:cNvSpPr>
            <a:spLocks/>
          </p:cNvSpPr>
          <p:nvPr/>
        </p:nvSpPr>
        <p:spPr bwMode="auto">
          <a:xfrm rot="16200000">
            <a:off x="2699544" y="5301457"/>
            <a:ext cx="431800" cy="1008062"/>
          </a:xfrm>
          <a:prstGeom prst="leftBrace">
            <a:avLst>
              <a:gd name="adj1" fmla="val 19455"/>
              <a:gd name="adj2" fmla="val 5010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95249" name="AutoShape 17"/>
          <p:cNvSpPr>
            <a:spLocks/>
          </p:cNvSpPr>
          <p:nvPr/>
        </p:nvSpPr>
        <p:spPr bwMode="auto">
          <a:xfrm rot="16200000">
            <a:off x="5256213" y="4976812"/>
            <a:ext cx="431800" cy="1800225"/>
          </a:xfrm>
          <a:prstGeom prst="leftBrace">
            <a:avLst>
              <a:gd name="adj1" fmla="val 34743"/>
              <a:gd name="adj2" fmla="val 5010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95250" name="Line 18"/>
          <p:cNvSpPr>
            <a:spLocks noChangeShapeType="1"/>
          </p:cNvSpPr>
          <p:nvPr/>
        </p:nvSpPr>
        <p:spPr bwMode="auto">
          <a:xfrm>
            <a:off x="4500563" y="3500438"/>
            <a:ext cx="0" cy="20891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95251" name="Line 19"/>
          <p:cNvSpPr>
            <a:spLocks noChangeShapeType="1"/>
          </p:cNvSpPr>
          <p:nvPr/>
        </p:nvSpPr>
        <p:spPr bwMode="auto">
          <a:xfrm>
            <a:off x="6372225" y="3429000"/>
            <a:ext cx="0" cy="20891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95252" name="Line 20"/>
          <p:cNvSpPr>
            <a:spLocks noChangeShapeType="1"/>
          </p:cNvSpPr>
          <p:nvPr/>
        </p:nvSpPr>
        <p:spPr bwMode="auto">
          <a:xfrm>
            <a:off x="3419475" y="4868863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95253" name="Line 21"/>
          <p:cNvSpPr>
            <a:spLocks noChangeShapeType="1"/>
          </p:cNvSpPr>
          <p:nvPr/>
        </p:nvSpPr>
        <p:spPr bwMode="auto">
          <a:xfrm>
            <a:off x="2411413" y="4868863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95254" name="Line 22"/>
          <p:cNvSpPr>
            <a:spLocks noChangeShapeType="1"/>
          </p:cNvSpPr>
          <p:nvPr/>
        </p:nvSpPr>
        <p:spPr bwMode="auto">
          <a:xfrm flipV="1">
            <a:off x="1763713" y="4868863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95255" name="Line 23"/>
          <p:cNvSpPr>
            <a:spLocks noChangeShapeType="1"/>
          </p:cNvSpPr>
          <p:nvPr/>
        </p:nvSpPr>
        <p:spPr bwMode="auto">
          <a:xfrm>
            <a:off x="1763713" y="3429000"/>
            <a:ext cx="26638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95256" name="Text Box 24"/>
          <p:cNvSpPr txBox="1">
            <a:spLocks noChangeArrowheads="1"/>
          </p:cNvSpPr>
          <p:nvPr/>
        </p:nvSpPr>
        <p:spPr bwMode="auto">
          <a:xfrm>
            <a:off x="2051050" y="6092825"/>
            <a:ext cx="1874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2400">
                <a:solidFill>
                  <a:srgbClr val="FF3300"/>
                </a:solidFill>
                <a:latin typeface="Times New Roman" pitchFamily="18" charset="0"/>
              </a:rPr>
              <a:t>sulamislämpö</a:t>
            </a:r>
          </a:p>
        </p:txBody>
      </p:sp>
      <p:sp>
        <p:nvSpPr>
          <p:cNvPr id="95257" name="Text Box 25"/>
          <p:cNvSpPr txBox="1">
            <a:spLocks noChangeArrowheads="1"/>
          </p:cNvSpPr>
          <p:nvPr/>
        </p:nvSpPr>
        <p:spPr bwMode="auto">
          <a:xfrm>
            <a:off x="4643438" y="6237288"/>
            <a:ext cx="2451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2400">
                <a:solidFill>
                  <a:srgbClr val="FF3300"/>
                </a:solidFill>
                <a:latin typeface="Times New Roman" pitchFamily="18" charset="0"/>
              </a:rPr>
              <a:t>höyrystymislämpö</a:t>
            </a:r>
          </a:p>
        </p:txBody>
      </p:sp>
      <p:sp>
        <p:nvSpPr>
          <p:cNvPr id="95258" name="Text Box 26"/>
          <p:cNvSpPr txBox="1">
            <a:spLocks noChangeArrowheads="1"/>
          </p:cNvSpPr>
          <p:nvPr/>
        </p:nvSpPr>
        <p:spPr bwMode="auto">
          <a:xfrm>
            <a:off x="1403350" y="5516563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b="1">
                <a:solidFill>
                  <a:srgbClr val="0000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95259" name="Text Box 27"/>
          <p:cNvSpPr txBox="1">
            <a:spLocks noChangeArrowheads="1"/>
          </p:cNvSpPr>
          <p:nvPr/>
        </p:nvSpPr>
        <p:spPr bwMode="auto">
          <a:xfrm>
            <a:off x="2195513" y="4508500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b="1">
                <a:solidFill>
                  <a:srgbClr val="000000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95260" name="Text Box 28"/>
          <p:cNvSpPr txBox="1">
            <a:spLocks noChangeArrowheads="1"/>
          </p:cNvSpPr>
          <p:nvPr/>
        </p:nvSpPr>
        <p:spPr bwMode="auto">
          <a:xfrm>
            <a:off x="3203575" y="45085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b="1">
                <a:solidFill>
                  <a:srgbClr val="0000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95261" name="Text Box 29"/>
          <p:cNvSpPr txBox="1">
            <a:spLocks noChangeArrowheads="1"/>
          </p:cNvSpPr>
          <p:nvPr/>
        </p:nvSpPr>
        <p:spPr bwMode="auto">
          <a:xfrm>
            <a:off x="4356100" y="306863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b="1">
                <a:solidFill>
                  <a:srgbClr val="000000"/>
                </a:solidFill>
                <a:latin typeface="Times New Roman" pitchFamily="18" charset="0"/>
              </a:rPr>
              <a:t>D</a:t>
            </a:r>
          </a:p>
        </p:txBody>
      </p:sp>
      <p:sp>
        <p:nvSpPr>
          <p:cNvPr id="95262" name="Text Box 30"/>
          <p:cNvSpPr txBox="1">
            <a:spLocks noChangeArrowheads="1"/>
          </p:cNvSpPr>
          <p:nvPr/>
        </p:nvSpPr>
        <p:spPr bwMode="auto">
          <a:xfrm>
            <a:off x="6084888" y="2997200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b="1">
                <a:solidFill>
                  <a:srgbClr val="000000"/>
                </a:solidFill>
                <a:latin typeface="Times New Roman" pitchFamily="18" charset="0"/>
              </a:rPr>
              <a:t>E</a:t>
            </a:r>
          </a:p>
        </p:txBody>
      </p:sp>
      <p:sp>
        <p:nvSpPr>
          <p:cNvPr id="95263" name="Text Box 31"/>
          <p:cNvSpPr txBox="1">
            <a:spLocks noChangeArrowheads="1"/>
          </p:cNvSpPr>
          <p:nvPr/>
        </p:nvSpPr>
        <p:spPr bwMode="auto">
          <a:xfrm>
            <a:off x="6659563" y="2276475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b="1">
                <a:solidFill>
                  <a:srgbClr val="000000"/>
                </a:solidFill>
                <a:latin typeface="Times New Roman" pitchFamily="18" charset="0"/>
              </a:rPr>
              <a:t>F</a:t>
            </a:r>
          </a:p>
        </p:txBody>
      </p:sp>
      <p:sp>
        <p:nvSpPr>
          <p:cNvPr id="95264" name="Text Box 32"/>
          <p:cNvSpPr txBox="1">
            <a:spLocks noChangeArrowheads="1"/>
          </p:cNvSpPr>
          <p:nvPr/>
        </p:nvSpPr>
        <p:spPr bwMode="auto">
          <a:xfrm>
            <a:off x="2771775" y="1052513"/>
            <a:ext cx="2181225" cy="162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2000">
                <a:solidFill>
                  <a:srgbClr val="000000"/>
                </a:solidFill>
                <a:latin typeface="Times New Roman" pitchFamily="18" charset="0"/>
              </a:rPr>
              <a:t>AB jää lämpenee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2000">
                <a:solidFill>
                  <a:srgbClr val="000000"/>
                </a:solidFill>
                <a:latin typeface="Times New Roman" pitchFamily="18" charset="0"/>
              </a:rPr>
              <a:t>BC jää sulaa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2000">
                <a:solidFill>
                  <a:srgbClr val="000000"/>
                </a:solidFill>
                <a:latin typeface="Times New Roman" pitchFamily="18" charset="0"/>
              </a:rPr>
              <a:t>CD vesi lämpenee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2000">
                <a:solidFill>
                  <a:srgbClr val="000000"/>
                </a:solidFill>
                <a:latin typeface="Times New Roman" pitchFamily="18" charset="0"/>
              </a:rPr>
              <a:t>DE vesi höyrystyy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2000">
                <a:solidFill>
                  <a:srgbClr val="000000"/>
                </a:solidFill>
                <a:latin typeface="Times New Roman" pitchFamily="18" charset="0"/>
              </a:rPr>
              <a:t>EF höyry lämpenee</a:t>
            </a:r>
          </a:p>
        </p:txBody>
      </p:sp>
    </p:spTree>
    <p:extLst>
      <p:ext uri="{BB962C8B-B14F-4D97-AF65-F5344CB8AC3E}">
        <p14:creationId xmlns:p14="http://schemas.microsoft.com/office/powerpoint/2010/main" val="262672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5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5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5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52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52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52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52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52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52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52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52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6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766B-CB83-4B5A-A706-969AFA905083}" type="slidenum">
              <a:rPr lang="fi-FI">
                <a:solidFill>
                  <a:srgbClr val="000000"/>
                </a:solidFill>
              </a:rPr>
              <a:pPr/>
              <a:t>51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Ominaislämpökapasiteetti c</a:t>
            </a:r>
            <a:endParaRPr lang="fi-FI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3917032"/>
          </a:xfrm>
        </p:spPr>
        <p:txBody>
          <a:bodyPr/>
          <a:lstStyle/>
          <a:p>
            <a:r>
              <a:rPr lang="fi-FI" sz="2800" dirty="0">
                <a:latin typeface="Calibri" pitchFamily="34" charset="0"/>
                <a:cs typeface="Calibri" pitchFamily="34" charset="0"/>
              </a:rPr>
              <a:t>Eri aineet tarvitsevat eri määrän lämpöä lämmetäkseen</a:t>
            </a:r>
            <a:endParaRPr lang="fi-FI" sz="2800" b="1" dirty="0">
              <a:latin typeface="Calibri" pitchFamily="34" charset="0"/>
              <a:cs typeface="Calibri" pitchFamily="34" charset="0"/>
            </a:endParaRPr>
          </a:p>
          <a:p>
            <a:r>
              <a:rPr lang="fi-FI" sz="2800" b="1" dirty="0" smtClean="0">
                <a:latin typeface="Calibri" pitchFamily="34" charset="0"/>
                <a:cs typeface="Calibri" pitchFamily="34" charset="0"/>
              </a:rPr>
              <a:t>Ominaislämpökapasiteetti c </a:t>
            </a:r>
            <a:r>
              <a:rPr lang="fi-FI" sz="2800" dirty="0">
                <a:latin typeface="Calibri" pitchFamily="34" charset="0"/>
                <a:cs typeface="Calibri" pitchFamily="34" charset="0"/>
              </a:rPr>
              <a:t>ilmoittaa, kuinka monta kilojoulea kilogramma ainetta tarvitsee lämmetäkseen yhden asteen</a:t>
            </a:r>
          </a:p>
          <a:p>
            <a:pPr lvl="2"/>
            <a:r>
              <a:rPr lang="fi-FI" dirty="0">
                <a:latin typeface="Calibri" pitchFamily="34" charset="0"/>
                <a:cs typeface="Calibri" pitchFamily="34" charset="0"/>
              </a:rPr>
              <a:t>esim.</a:t>
            </a:r>
            <a:r>
              <a:rPr lang="fi-FI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fi-FI" dirty="0">
                <a:latin typeface="Calibri" pitchFamily="34" charset="0"/>
                <a:cs typeface="Calibri" pitchFamily="34" charset="0"/>
              </a:rPr>
              <a:t>vesi 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4,19 </a:t>
            </a:r>
            <a:r>
              <a:rPr lang="fi-FI" dirty="0" err="1">
                <a:latin typeface="Calibri" pitchFamily="34" charset="0"/>
                <a:cs typeface="Calibri" pitchFamily="34" charset="0"/>
              </a:rPr>
              <a:t>kJ/kg</a:t>
            </a:r>
            <a:r>
              <a:rPr lang="fi-FI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ºC </a:t>
            </a:r>
          </a:p>
          <a:p>
            <a:pPr lvl="1">
              <a:buFontTx/>
              <a:buNone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Siis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4,19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kilojoulea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yhtä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kilogrammaa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kohti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jotta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lämpötila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nousisi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yhden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asteen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.</a:t>
            </a:r>
            <a:endParaRPr lang="fi-FI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kstiruutu 1"/>
          <p:cNvSpPr txBox="1"/>
          <p:nvPr/>
        </p:nvSpPr>
        <p:spPr>
          <a:xfrm>
            <a:off x="5508104" y="5507267"/>
            <a:ext cx="1968809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i-FI" sz="2800" b="1" dirty="0" smtClean="0"/>
              <a:t>Q = </a:t>
            </a:r>
            <a:r>
              <a:rPr lang="fi-FI" sz="2800" b="1" dirty="0" err="1" smtClean="0"/>
              <a:t>c∙m∙</a:t>
            </a:r>
            <a:r>
              <a:rPr lang="el-GR" sz="2800" b="1" dirty="0" smtClean="0"/>
              <a:t>Δ</a:t>
            </a:r>
            <a:r>
              <a:rPr lang="fi-FI" sz="2800" b="1" dirty="0" smtClean="0"/>
              <a:t>t</a:t>
            </a:r>
            <a:endParaRPr lang="fi-FI" sz="2800" b="1" dirty="0"/>
          </a:p>
        </p:txBody>
      </p:sp>
      <p:sp>
        <p:nvSpPr>
          <p:cNvPr id="3" name="Tekstiruutu 2"/>
          <p:cNvSpPr txBox="1"/>
          <p:nvPr/>
        </p:nvSpPr>
        <p:spPr>
          <a:xfrm>
            <a:off x="827584" y="5499121"/>
            <a:ext cx="3749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m kilon lämmitys </a:t>
            </a:r>
            <a:r>
              <a:rPr lang="el-GR" dirty="0" smtClean="0"/>
              <a:t>Δ</a:t>
            </a:r>
            <a:r>
              <a:rPr lang="fi-FI" dirty="0" smtClean="0"/>
              <a:t>t asteella vaatii</a:t>
            </a:r>
            <a:br>
              <a:rPr lang="fi-FI" dirty="0" smtClean="0"/>
            </a:br>
            <a:r>
              <a:rPr lang="fi-FI" dirty="0" smtClean="0"/>
              <a:t>energian Q: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002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369-6678-4D9F-87CB-020630A118A1}" type="slidenum">
              <a:rPr lang="fi-FI" smtClean="0">
                <a:solidFill>
                  <a:srgbClr val="000000"/>
                </a:solidFill>
              </a:rPr>
              <a:pPr/>
              <a:t>52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683568" y="476672"/>
            <a:ext cx="3826689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i-FI" sz="3200" b="1" dirty="0" smtClean="0"/>
              <a:t>Aineen sulaminen:</a:t>
            </a:r>
            <a:endParaRPr lang="fi-FI" sz="3200" b="1" dirty="0"/>
          </a:p>
        </p:txBody>
      </p:sp>
      <p:sp>
        <p:nvSpPr>
          <p:cNvPr id="6" name="Tekstiruutu 5"/>
          <p:cNvSpPr txBox="1"/>
          <p:nvPr/>
        </p:nvSpPr>
        <p:spPr>
          <a:xfrm>
            <a:off x="572999" y="1061447"/>
            <a:ext cx="83712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b="1" dirty="0" smtClean="0"/>
              <a:t>Ominaissulamislämpö s</a:t>
            </a:r>
            <a:r>
              <a:rPr lang="fi-FI" sz="2800" dirty="0" smtClean="0"/>
              <a:t> = energiamäärä jouleina,</a:t>
            </a:r>
            <a:br>
              <a:rPr lang="fi-FI" sz="2800" dirty="0" smtClean="0"/>
            </a:br>
            <a:r>
              <a:rPr lang="fi-FI" sz="2800" dirty="0" smtClean="0"/>
              <a:t>joka tarvitaan sulattamaan 1 kg ainetta</a:t>
            </a:r>
            <a:endParaRPr lang="fi-FI" sz="2800" dirty="0"/>
          </a:p>
        </p:txBody>
      </p:sp>
      <p:sp>
        <p:nvSpPr>
          <p:cNvPr id="7" name="Tekstiruutu 6"/>
          <p:cNvSpPr txBox="1"/>
          <p:nvPr/>
        </p:nvSpPr>
        <p:spPr>
          <a:xfrm>
            <a:off x="1691680" y="2034798"/>
            <a:ext cx="56428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dirty="0" smtClean="0"/>
              <a:t>Esim. veden ominaissulamislämpö on 333 </a:t>
            </a:r>
            <a:r>
              <a:rPr lang="fi-FI" sz="2000" dirty="0" err="1" smtClean="0"/>
              <a:t>kJ/kg</a:t>
            </a:r>
            <a:endParaRPr lang="fi-FI" sz="2000" dirty="0" smtClean="0"/>
          </a:p>
          <a:p>
            <a:r>
              <a:rPr lang="fi-FI" sz="2000" dirty="0" smtClean="0"/>
              <a:t>Siis jääkilon sulatus vaatii 333 </a:t>
            </a:r>
            <a:r>
              <a:rPr lang="fi-FI" sz="2000" dirty="0" err="1" smtClean="0"/>
              <a:t>kJ</a:t>
            </a:r>
            <a:r>
              <a:rPr lang="fi-FI" sz="2000" dirty="0" smtClean="0"/>
              <a:t> energiaa</a:t>
            </a:r>
            <a:endParaRPr lang="fi-FI" sz="2000" dirty="0"/>
          </a:p>
        </p:txBody>
      </p:sp>
      <p:sp>
        <p:nvSpPr>
          <p:cNvPr id="8" name="Tekstiruutu 7"/>
          <p:cNvSpPr txBox="1"/>
          <p:nvPr/>
        </p:nvSpPr>
        <p:spPr>
          <a:xfrm>
            <a:off x="395536" y="3356992"/>
            <a:ext cx="6784230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i-FI" sz="3200" b="1" dirty="0" smtClean="0"/>
              <a:t>Aineen höyrystäminen (kiehutus):</a:t>
            </a:r>
            <a:endParaRPr lang="fi-FI" sz="3200" b="1" dirty="0"/>
          </a:p>
        </p:txBody>
      </p:sp>
      <p:sp>
        <p:nvSpPr>
          <p:cNvPr id="9" name="Tekstiruutu 8"/>
          <p:cNvSpPr txBox="1"/>
          <p:nvPr/>
        </p:nvSpPr>
        <p:spPr>
          <a:xfrm>
            <a:off x="683568" y="4149080"/>
            <a:ext cx="82686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b="1" dirty="0" smtClean="0"/>
              <a:t>Ominaishöyrystymislämpö r</a:t>
            </a:r>
            <a:r>
              <a:rPr lang="fi-FI" sz="2800" dirty="0" smtClean="0"/>
              <a:t> = energiamäärä (J),</a:t>
            </a:r>
            <a:br>
              <a:rPr lang="fi-FI" sz="2800" dirty="0" smtClean="0"/>
            </a:br>
            <a:r>
              <a:rPr lang="fi-FI" sz="2800" dirty="0" smtClean="0"/>
              <a:t>joka tarvitaan höyrystämään 1 kg ainetta</a:t>
            </a:r>
            <a:endParaRPr lang="fi-FI" sz="2800" dirty="0"/>
          </a:p>
        </p:txBody>
      </p:sp>
      <p:sp>
        <p:nvSpPr>
          <p:cNvPr id="10" name="Tekstiruutu 9"/>
          <p:cNvSpPr txBox="1"/>
          <p:nvPr/>
        </p:nvSpPr>
        <p:spPr>
          <a:xfrm>
            <a:off x="1146034" y="5103682"/>
            <a:ext cx="61446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dirty="0" smtClean="0"/>
              <a:t>Esim. veden </a:t>
            </a:r>
            <a:r>
              <a:rPr lang="fi-FI" sz="2000" dirty="0" err="1" smtClean="0"/>
              <a:t>ominaishöyrystymslämpö</a:t>
            </a:r>
            <a:r>
              <a:rPr lang="fi-FI" sz="2000" dirty="0" smtClean="0"/>
              <a:t> 2260 </a:t>
            </a:r>
            <a:r>
              <a:rPr lang="fi-FI" sz="2000" dirty="0" err="1" smtClean="0"/>
              <a:t>kJ/kg</a:t>
            </a:r>
            <a:endParaRPr lang="fi-FI" sz="2000" dirty="0" smtClean="0"/>
          </a:p>
          <a:p>
            <a:r>
              <a:rPr lang="fi-FI" sz="2000" dirty="0" err="1" smtClean="0"/>
              <a:t>Sis</a:t>
            </a:r>
            <a:r>
              <a:rPr lang="fi-FI" sz="2000" dirty="0" smtClean="0"/>
              <a:t> vesilitran kiehutus kuiviin vaatii 2260 </a:t>
            </a:r>
            <a:r>
              <a:rPr lang="fi-FI" sz="2000" dirty="0" err="1" smtClean="0"/>
              <a:t>kJ</a:t>
            </a:r>
            <a:r>
              <a:rPr lang="fi-FI" sz="2000" dirty="0" smtClean="0"/>
              <a:t> energiaa</a:t>
            </a:r>
            <a:endParaRPr lang="fi-FI" sz="2000" dirty="0"/>
          </a:p>
        </p:txBody>
      </p:sp>
      <p:sp>
        <p:nvSpPr>
          <p:cNvPr id="11" name="Tekstiruutu 10"/>
          <p:cNvSpPr txBox="1"/>
          <p:nvPr/>
        </p:nvSpPr>
        <p:spPr>
          <a:xfrm>
            <a:off x="5719506" y="2732114"/>
            <a:ext cx="2125903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i-FI" sz="2000" b="1" dirty="0" smtClean="0"/>
              <a:t>Energia Q = </a:t>
            </a:r>
            <a:r>
              <a:rPr lang="fi-FI" sz="2000" b="1" dirty="0" err="1" smtClean="0"/>
              <a:t>s∙m</a:t>
            </a:r>
            <a:endParaRPr lang="fi-FI" sz="2000" b="1" dirty="0"/>
          </a:p>
        </p:txBody>
      </p:sp>
      <p:sp>
        <p:nvSpPr>
          <p:cNvPr id="12" name="Tekstiruutu 11"/>
          <p:cNvSpPr txBox="1"/>
          <p:nvPr/>
        </p:nvSpPr>
        <p:spPr>
          <a:xfrm>
            <a:off x="5868144" y="5941643"/>
            <a:ext cx="2082621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i-FI" sz="2000" b="1" dirty="0" smtClean="0"/>
              <a:t>Energia Q = </a:t>
            </a:r>
            <a:r>
              <a:rPr lang="fi-FI" sz="2000" b="1" dirty="0" err="1"/>
              <a:t>r</a:t>
            </a:r>
            <a:r>
              <a:rPr lang="fi-FI" sz="2000" b="1" dirty="0" err="1" smtClean="0"/>
              <a:t>∙m</a:t>
            </a:r>
            <a:endParaRPr lang="fi-FI" sz="2000" b="1" dirty="0"/>
          </a:p>
        </p:txBody>
      </p:sp>
    </p:spTree>
    <p:extLst>
      <p:ext uri="{BB962C8B-B14F-4D97-AF65-F5344CB8AC3E}">
        <p14:creationId xmlns:p14="http://schemas.microsoft.com/office/powerpoint/2010/main" val="309067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000" tIns="46800" rIns="90000" bIns="46800" anchor="ctr"/>
          <a:lstStyle/>
          <a:p>
            <a:pPr defTabSz="449263" eaLnBrk="1" hangingPunct="1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smtClean="0"/>
              <a:t>Lämpö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4643438" y="3357563"/>
            <a:ext cx="40005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93000"/>
              </a:lnSpc>
              <a:spcBef>
                <a:spcPts val="8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000" b="1">
                <a:solidFill>
                  <a:srgbClr val="000000"/>
                </a:solidFill>
              </a:rPr>
              <a:t>Haihtuminen, höyrystyminen</a:t>
            </a:r>
            <a:r>
              <a:rPr lang="en-GB" sz="1400" b="1">
                <a:solidFill>
                  <a:srgbClr val="000000"/>
                </a:solidFill>
              </a:rPr>
              <a:t> (</a:t>
            </a:r>
            <a:r>
              <a:rPr lang="en-GB" sz="2000" b="1">
                <a:solidFill>
                  <a:srgbClr val="000000"/>
                </a:solidFill>
              </a:rPr>
              <a:t>haihtunut energia):</a:t>
            </a:r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1403350" y="3976688"/>
          <a:ext cx="126682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4" name="Kaava" r:id="rId4" imgW="11582280" imgH="4876920" progId="Equation.3">
                  <p:embed/>
                </p:oleObj>
              </mc:Choice>
              <mc:Fallback>
                <p:oleObj name="Kaava" r:id="rId4" imgW="11582280" imgH="4876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3976688"/>
                        <a:ext cx="1266825" cy="5365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3" name="Line 5"/>
          <p:cNvSpPr>
            <a:spLocks noChangeShapeType="1"/>
          </p:cNvSpPr>
          <p:nvPr/>
        </p:nvSpPr>
        <p:spPr bwMode="auto">
          <a:xfrm flipV="1">
            <a:off x="1763713" y="4508500"/>
            <a:ext cx="349250" cy="360363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 sz="2400">
              <a:solidFill>
                <a:srgbClr val="000000"/>
              </a:solidFill>
            </a:endParaRP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827088" y="4868863"/>
            <a:ext cx="338455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93000"/>
              </a:lnSpc>
              <a:spcBef>
                <a:spcPts val="8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000">
                <a:solidFill>
                  <a:srgbClr val="000000"/>
                </a:solidFill>
              </a:rPr>
              <a:t>ominais</a:t>
            </a:r>
            <a:r>
              <a:rPr lang="en-GB" sz="2000">
                <a:solidFill>
                  <a:srgbClr val="000000"/>
                </a:solidFill>
                <a:cs typeface="Times New Roman" pitchFamily="18" charset="0"/>
              </a:rPr>
              <a:t>sulamislä</a:t>
            </a:r>
            <a:r>
              <a:rPr lang="en-GB" sz="2000">
                <a:solidFill>
                  <a:srgbClr val="000000"/>
                </a:solidFill>
              </a:rPr>
              <a:t>mp</a:t>
            </a:r>
            <a:r>
              <a:rPr lang="en-GB" sz="2000">
                <a:solidFill>
                  <a:srgbClr val="000000"/>
                </a:solidFill>
                <a:cs typeface="Times New Roman" pitchFamily="18" charset="0"/>
              </a:rPr>
              <a:t>ö [J/kg]</a:t>
            </a:r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 flipH="1">
            <a:off x="2646363" y="4149725"/>
            <a:ext cx="341312" cy="109538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 sz="2400">
              <a:solidFill>
                <a:srgbClr val="000000"/>
              </a:solidFill>
            </a:endParaRP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2987675" y="4005263"/>
            <a:ext cx="1838325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93000"/>
              </a:lnSpc>
              <a:spcBef>
                <a:spcPts val="8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000">
                <a:solidFill>
                  <a:srgbClr val="000000"/>
                </a:solidFill>
              </a:rPr>
              <a:t>massa [kg]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395288" y="908050"/>
            <a:ext cx="3529012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93000"/>
              </a:lnSpc>
              <a:spcBef>
                <a:spcPts val="8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800" b="1">
                <a:solidFill>
                  <a:srgbClr val="000000"/>
                </a:solidFill>
                <a:cs typeface="Times New Roman" pitchFamily="18" charset="0"/>
              </a:rPr>
              <a:t>Lämpömäärä (=lämmittämiseen tarvittava energia tai jäähtymisestä vapautuva energia):</a:t>
            </a:r>
          </a:p>
        </p:txBody>
      </p:sp>
      <p:graphicFrame>
        <p:nvGraphicFramePr>
          <p:cNvPr id="27658" name="Object 10"/>
          <p:cNvGraphicFramePr>
            <a:graphicFrameLocks noChangeAspect="1"/>
          </p:cNvGraphicFramePr>
          <p:nvPr/>
        </p:nvGraphicFramePr>
        <p:xfrm>
          <a:off x="1331913" y="2320925"/>
          <a:ext cx="287972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5" name="Equation" r:id="rId6" imgW="1193800" imgH="215900" progId="Equation.3">
                  <p:embed/>
                </p:oleObj>
              </mc:Choice>
              <mc:Fallback>
                <p:oleObj name="Equation" r:id="rId6" imgW="11938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320925"/>
                        <a:ext cx="2879725" cy="5032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395288" y="2932113"/>
            <a:ext cx="3398837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93000"/>
              </a:lnSpc>
              <a:spcBef>
                <a:spcPts val="8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000">
                <a:solidFill>
                  <a:srgbClr val="000000"/>
                </a:solidFill>
              </a:rPr>
              <a:t>ominaisl</a:t>
            </a:r>
            <a:r>
              <a:rPr lang="en-GB" sz="2000">
                <a:solidFill>
                  <a:srgbClr val="000000"/>
                </a:solidFill>
                <a:cs typeface="Times New Roman" pitchFamily="18" charset="0"/>
              </a:rPr>
              <a:t>ämpökapasiteetti</a:t>
            </a:r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 flipV="1">
            <a:off x="3189288" y="2795588"/>
            <a:ext cx="230187" cy="249237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 sz="2400">
              <a:solidFill>
                <a:srgbClr val="000000"/>
              </a:solidFill>
            </a:endParaRPr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 flipH="1" flipV="1">
            <a:off x="3629025" y="2752725"/>
            <a:ext cx="214313" cy="287338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 sz="2400">
              <a:solidFill>
                <a:srgbClr val="000000"/>
              </a:solidFill>
            </a:endParaRP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3665538" y="2979738"/>
            <a:ext cx="1598612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93000"/>
              </a:lnSpc>
              <a:spcBef>
                <a:spcPts val="8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000">
                <a:solidFill>
                  <a:srgbClr val="000000"/>
                </a:solidFill>
              </a:rPr>
              <a:t>massa</a:t>
            </a:r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 flipH="1">
            <a:off x="4148138" y="2673350"/>
            <a:ext cx="358775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 sz="2400">
              <a:solidFill>
                <a:srgbClr val="000000"/>
              </a:solidFill>
            </a:endParaRP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4500563" y="2205038"/>
            <a:ext cx="1598612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93000"/>
              </a:lnSpc>
              <a:spcBef>
                <a:spcPts val="8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000">
                <a:solidFill>
                  <a:srgbClr val="000000"/>
                </a:solidFill>
              </a:rPr>
              <a:t>l</a:t>
            </a:r>
            <a:r>
              <a:rPr lang="en-GB" sz="2000">
                <a:solidFill>
                  <a:srgbClr val="000000"/>
                </a:solidFill>
                <a:cs typeface="Times New Roman" pitchFamily="18" charset="0"/>
              </a:rPr>
              <a:t>ämpötilan muutos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827088" y="3582988"/>
            <a:ext cx="3352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93000"/>
              </a:lnSpc>
              <a:spcBef>
                <a:spcPts val="8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400" b="1" dirty="0" err="1">
                <a:solidFill>
                  <a:srgbClr val="000000"/>
                </a:solidFill>
              </a:rPr>
              <a:t>Sulaminen</a:t>
            </a:r>
            <a:r>
              <a:rPr lang="en-GB" sz="1400" b="1" dirty="0">
                <a:solidFill>
                  <a:srgbClr val="000000"/>
                </a:solidFill>
              </a:rPr>
              <a:t> (tai </a:t>
            </a:r>
            <a:r>
              <a:rPr lang="en-GB" sz="1400" b="1" dirty="0" err="1" smtClean="0">
                <a:solidFill>
                  <a:srgbClr val="000000"/>
                </a:solidFill>
              </a:rPr>
              <a:t>jäätyminen</a:t>
            </a:r>
            <a:r>
              <a:rPr lang="en-GB" sz="1400" b="1" dirty="0">
                <a:solidFill>
                  <a:srgbClr val="000000"/>
                </a:solidFill>
              </a:rPr>
              <a:t>):</a:t>
            </a:r>
          </a:p>
        </p:txBody>
      </p:sp>
      <p:graphicFrame>
        <p:nvGraphicFramePr>
          <p:cNvPr id="27666" name="Object 18"/>
          <p:cNvGraphicFramePr>
            <a:graphicFrameLocks noChangeAspect="1"/>
          </p:cNvGraphicFramePr>
          <p:nvPr/>
        </p:nvGraphicFramePr>
        <p:xfrm>
          <a:off x="5364163" y="4183063"/>
          <a:ext cx="1225550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6" name="Kaava" r:id="rId8" imgW="11582280" imgH="4876920" progId="Equation.3">
                  <p:embed/>
                </p:oleObj>
              </mc:Choice>
              <mc:Fallback>
                <p:oleObj name="Kaava" r:id="rId8" imgW="11582280" imgH="4876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4183063"/>
                        <a:ext cx="1225550" cy="5191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7" name="Line 19"/>
          <p:cNvSpPr>
            <a:spLocks noChangeShapeType="1"/>
          </p:cNvSpPr>
          <p:nvPr/>
        </p:nvSpPr>
        <p:spPr bwMode="auto">
          <a:xfrm flipV="1">
            <a:off x="5724525" y="4581525"/>
            <a:ext cx="360363" cy="365125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 sz="2400">
              <a:solidFill>
                <a:srgbClr val="000000"/>
              </a:solidFill>
            </a:endParaRPr>
          </a:p>
        </p:txBody>
      </p:sp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4787900" y="5084763"/>
            <a:ext cx="3671888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93000"/>
              </a:lnSpc>
              <a:spcBef>
                <a:spcPts val="8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000">
                <a:solidFill>
                  <a:srgbClr val="000000"/>
                </a:solidFill>
              </a:rPr>
              <a:t>ominaish</a:t>
            </a:r>
            <a:r>
              <a:rPr lang="en-GB" sz="2000">
                <a:solidFill>
                  <a:srgbClr val="000000"/>
                </a:solidFill>
                <a:cs typeface="Times New Roman" pitchFamily="18" charset="0"/>
              </a:rPr>
              <a:t>öyrystymislä</a:t>
            </a:r>
            <a:r>
              <a:rPr lang="en-GB" sz="2000">
                <a:solidFill>
                  <a:srgbClr val="000000"/>
                </a:solidFill>
              </a:rPr>
              <a:t>mp</a:t>
            </a:r>
            <a:r>
              <a:rPr lang="en-GB" sz="2000">
                <a:solidFill>
                  <a:srgbClr val="000000"/>
                </a:solidFill>
                <a:cs typeface="Times New Roman" pitchFamily="18" charset="0"/>
              </a:rPr>
              <a:t>ö [J/kg]</a:t>
            </a:r>
          </a:p>
        </p:txBody>
      </p:sp>
      <p:sp>
        <p:nvSpPr>
          <p:cNvPr id="27669" name="Line 21"/>
          <p:cNvSpPr>
            <a:spLocks noChangeShapeType="1"/>
          </p:cNvSpPr>
          <p:nvPr/>
        </p:nvSpPr>
        <p:spPr bwMode="auto">
          <a:xfrm flipH="1">
            <a:off x="6565900" y="4106863"/>
            <a:ext cx="241300" cy="15240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 sz="2400">
              <a:solidFill>
                <a:srgbClr val="000000"/>
              </a:solidFill>
            </a:endParaRPr>
          </a:p>
        </p:txBody>
      </p:sp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6877050" y="3933825"/>
            <a:ext cx="18081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93000"/>
              </a:lnSpc>
              <a:spcBef>
                <a:spcPts val="8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000">
                <a:solidFill>
                  <a:srgbClr val="000000"/>
                </a:solidFill>
              </a:rPr>
              <a:t>massa [kg]</a:t>
            </a:r>
          </a:p>
        </p:txBody>
      </p:sp>
      <p:sp>
        <p:nvSpPr>
          <p:cNvPr id="27671" name="Line 23"/>
          <p:cNvSpPr>
            <a:spLocks noChangeShapeType="1"/>
          </p:cNvSpPr>
          <p:nvPr/>
        </p:nvSpPr>
        <p:spPr bwMode="auto">
          <a:xfrm>
            <a:off x="1763713" y="2133600"/>
            <a:ext cx="288925" cy="287338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 sz="2400">
              <a:solidFill>
                <a:srgbClr val="000000"/>
              </a:solidFill>
            </a:endParaRPr>
          </a:p>
        </p:txBody>
      </p:sp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827088" y="1916113"/>
            <a:ext cx="2535237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93000"/>
              </a:lnSpc>
              <a:spcBef>
                <a:spcPts val="8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400">
                <a:solidFill>
                  <a:srgbClr val="000000"/>
                </a:solidFill>
              </a:rPr>
              <a:t>l</a:t>
            </a:r>
            <a:r>
              <a:rPr lang="en-GB" sz="1400">
                <a:solidFill>
                  <a:srgbClr val="000000"/>
                </a:solidFill>
                <a:cs typeface="Times New Roman" pitchFamily="18" charset="0"/>
              </a:rPr>
              <a:t>ämpökapasiteetti</a:t>
            </a:r>
          </a:p>
        </p:txBody>
      </p:sp>
      <p:sp>
        <p:nvSpPr>
          <p:cNvPr id="27673" name="Rectangle 32"/>
          <p:cNvSpPr>
            <a:spLocks noChangeArrowheads="1"/>
          </p:cNvSpPr>
          <p:nvPr/>
        </p:nvSpPr>
        <p:spPr bwMode="auto">
          <a:xfrm>
            <a:off x="3995738" y="404813"/>
            <a:ext cx="4719637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2000">
                <a:solidFill>
                  <a:srgbClr val="000000"/>
                </a:solidFill>
              </a:rPr>
              <a:t>Lämpökapasiteetti C kertoo, kuinka paljon kappaleen lämmittämiseen kuluu energiaa tai kuinka paljon kappale voi luovuttaa energiaa, kun sen lämpötila muuttuu astemäärän </a:t>
            </a:r>
            <a:endParaRPr lang="en-US" sz="2000">
              <a:solidFill>
                <a:srgbClr val="000000"/>
              </a:solidFill>
            </a:endParaRPr>
          </a:p>
        </p:txBody>
      </p:sp>
      <p:graphicFrame>
        <p:nvGraphicFramePr>
          <p:cNvPr id="27674" name="Object 33"/>
          <p:cNvGraphicFramePr>
            <a:graphicFrameLocks noGrp="1" noChangeAspect="1"/>
          </p:cNvGraphicFramePr>
          <p:nvPr>
            <p:ph idx="1"/>
          </p:nvPr>
        </p:nvGraphicFramePr>
        <p:xfrm>
          <a:off x="5076825" y="1412875"/>
          <a:ext cx="241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7" name="Equation" r:id="rId10" imgW="241091" imgH="164957" progId="Equation.3">
                  <p:embed/>
                </p:oleObj>
              </mc:Choice>
              <mc:Fallback>
                <p:oleObj name="Equation" r:id="rId10" imgW="241091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1412875"/>
                        <a:ext cx="241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90439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Lämpöopin ”pääsäännöt”</a:t>
            </a:r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755575" y="1196752"/>
            <a:ext cx="56602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>
                <a:latin typeface="Calibri" pitchFamily="34" charset="0"/>
                <a:cs typeface="Calibri" pitchFamily="34" charset="0"/>
              </a:rPr>
              <a:t>Kappaleen sisäenergia U on rakenneosasten</a:t>
            </a:r>
            <a:br>
              <a:rPr lang="fi-FI" sz="2400" dirty="0" smtClean="0">
                <a:latin typeface="Calibri" pitchFamily="34" charset="0"/>
                <a:cs typeface="Calibri" pitchFamily="34" charset="0"/>
              </a:rPr>
            </a:br>
            <a:r>
              <a:rPr lang="fi-FI" sz="2400" dirty="0" smtClean="0">
                <a:latin typeface="Calibri" pitchFamily="34" charset="0"/>
                <a:cs typeface="Calibri" pitchFamily="34" charset="0"/>
              </a:rPr>
              <a:t>liike-energian (lämpöliike) ja potentiaali-</a:t>
            </a:r>
            <a:br>
              <a:rPr lang="fi-FI" sz="2400" dirty="0" smtClean="0">
                <a:latin typeface="Calibri" pitchFamily="34" charset="0"/>
                <a:cs typeface="Calibri" pitchFamily="34" charset="0"/>
              </a:rPr>
            </a:br>
            <a:r>
              <a:rPr lang="fi-FI" sz="2400" dirty="0" smtClean="0">
                <a:latin typeface="Calibri" pitchFamily="34" charset="0"/>
                <a:cs typeface="Calibri" pitchFamily="34" charset="0"/>
              </a:rPr>
              <a:t>energia summa (vuorovaikutusvoimat</a:t>
            </a:r>
            <a:r>
              <a:rPr lang="fi-FI" sz="2400" dirty="0" smtClean="0"/>
              <a:t>)</a:t>
            </a:r>
            <a:endParaRPr lang="fi-FI" sz="2400" dirty="0"/>
          </a:p>
        </p:txBody>
      </p:sp>
      <p:sp>
        <p:nvSpPr>
          <p:cNvPr id="6" name="Tekstiruutu 5"/>
          <p:cNvSpPr txBox="1"/>
          <p:nvPr/>
        </p:nvSpPr>
        <p:spPr>
          <a:xfrm>
            <a:off x="683567" y="2708920"/>
            <a:ext cx="81989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fi-FI" sz="2400" b="1" dirty="0" smtClean="0">
                <a:latin typeface="Calibri" pitchFamily="34" charset="0"/>
                <a:cs typeface="Calibri" pitchFamily="34" charset="0"/>
              </a:rPr>
              <a:t>Pääsääntö</a:t>
            </a:r>
            <a:r>
              <a:rPr lang="fi-FI" sz="2400" dirty="0" smtClean="0">
                <a:latin typeface="Calibri" pitchFamily="34" charset="0"/>
                <a:cs typeface="Calibri" pitchFamily="34" charset="0"/>
              </a:rPr>
              <a:t>: Sisäenergian muutos on systeemiin lämpönä</a:t>
            </a:r>
            <a:br>
              <a:rPr lang="fi-FI" sz="2400" dirty="0" smtClean="0">
                <a:latin typeface="Calibri" pitchFamily="34" charset="0"/>
                <a:cs typeface="Calibri" pitchFamily="34" charset="0"/>
              </a:rPr>
            </a:br>
            <a:r>
              <a:rPr lang="fi-FI" sz="2400" dirty="0" smtClean="0">
                <a:latin typeface="Calibri" pitchFamily="34" charset="0"/>
                <a:cs typeface="Calibri" pitchFamily="34" charset="0"/>
              </a:rPr>
              <a:t>siirtyneen energian Q ja systeemiin tehdyn työn W summa</a:t>
            </a:r>
          </a:p>
          <a:p>
            <a:r>
              <a:rPr lang="fi-FI" sz="2400" dirty="0">
                <a:latin typeface="Calibri" pitchFamily="34" charset="0"/>
                <a:cs typeface="Calibri" pitchFamily="34" charset="0"/>
              </a:rPr>
              <a:t>	</a:t>
            </a:r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Δ</a:t>
            </a:r>
            <a:r>
              <a:rPr lang="fi-FI" sz="2400" b="1" dirty="0" smtClean="0">
                <a:latin typeface="Calibri" pitchFamily="34" charset="0"/>
                <a:cs typeface="Calibri" pitchFamily="34" charset="0"/>
              </a:rPr>
              <a:t>U = Q + W</a:t>
            </a:r>
          </a:p>
          <a:p>
            <a:r>
              <a:rPr lang="fi-FI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fi-FI" sz="2400" dirty="0" smtClean="0">
                <a:latin typeface="Calibri" pitchFamily="34" charset="0"/>
                <a:cs typeface="Calibri" pitchFamily="34" charset="0"/>
              </a:rPr>
              <a:t>   (oikeastaan energian säilymislaki)</a:t>
            </a:r>
            <a:endParaRPr lang="fi-FI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719069" y="4426510"/>
            <a:ext cx="72878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>
                <a:latin typeface="Calibri" pitchFamily="34" charset="0"/>
                <a:cs typeface="Calibri" pitchFamily="34" charset="0"/>
              </a:rPr>
              <a:t>2. </a:t>
            </a:r>
            <a:r>
              <a:rPr lang="fi-FI" sz="2400" b="1" dirty="0" smtClean="0">
                <a:latin typeface="Calibri" pitchFamily="34" charset="0"/>
                <a:cs typeface="Calibri" pitchFamily="34" charset="0"/>
              </a:rPr>
              <a:t>Pääsääntö</a:t>
            </a:r>
            <a:r>
              <a:rPr lang="fi-FI" sz="2400" dirty="0" smtClean="0">
                <a:latin typeface="Calibri" pitchFamily="34" charset="0"/>
                <a:cs typeface="Calibri" pitchFamily="34" charset="0"/>
              </a:rPr>
              <a:t>: Lämpötilaerot pyrkivät tasoittumaan</a:t>
            </a:r>
          </a:p>
          <a:p>
            <a:r>
              <a:rPr lang="fi-FI" sz="2400" dirty="0" smtClean="0">
                <a:latin typeface="Calibri" pitchFamily="34" charset="0"/>
                <a:cs typeface="Calibri" pitchFamily="34" charset="0"/>
              </a:rPr>
              <a:t>        (lämpö virtaa itsestään kuumemmasta kylmempään)</a:t>
            </a:r>
          </a:p>
          <a:p>
            <a:r>
              <a:rPr lang="fi-FI" sz="2400" dirty="0" smtClean="0">
                <a:latin typeface="Calibri" pitchFamily="34" charset="0"/>
                <a:cs typeface="Calibri" pitchFamily="34" charset="0"/>
              </a:rPr>
              <a:t>        (epäjärjestys eli entropia pyrkii kasvamaan itsestään)</a:t>
            </a:r>
            <a:endParaRPr lang="fi-FI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9164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Kaasun laajentuessa tekemä työ</a:t>
            </a:r>
            <a:endParaRPr lang="fi-FI" dirty="0"/>
          </a:p>
        </p:txBody>
      </p:sp>
      <p:sp>
        <p:nvSpPr>
          <p:cNvPr id="3" name="Tekstiruutu 2"/>
          <p:cNvSpPr txBox="1"/>
          <p:nvPr/>
        </p:nvSpPr>
        <p:spPr>
          <a:xfrm>
            <a:off x="683568" y="1700808"/>
            <a:ext cx="62670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>
                <a:latin typeface="Calibri" pitchFamily="34" charset="0"/>
                <a:cs typeface="Calibri" pitchFamily="34" charset="0"/>
              </a:rPr>
              <a:t>Kun kaasu laajenee paineen pysyessä vakiona, se</a:t>
            </a:r>
            <a:br>
              <a:rPr lang="fi-FI" sz="2400" dirty="0" smtClean="0">
                <a:latin typeface="Calibri" pitchFamily="34" charset="0"/>
                <a:cs typeface="Calibri" pitchFamily="34" charset="0"/>
              </a:rPr>
            </a:br>
            <a:r>
              <a:rPr lang="fi-FI" sz="2400" dirty="0" smtClean="0">
                <a:latin typeface="Calibri" pitchFamily="34" charset="0"/>
                <a:cs typeface="Calibri" pitchFamily="34" charset="0"/>
              </a:rPr>
              <a:t>tekee työtä:</a:t>
            </a:r>
            <a:endParaRPr lang="fi-FI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1331640" y="2954179"/>
            <a:ext cx="6775701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i-FI" sz="2800" b="1" dirty="0" smtClean="0"/>
              <a:t>W = p ∙ </a:t>
            </a:r>
            <a:r>
              <a:rPr lang="el-GR" sz="2800" b="1" dirty="0" smtClean="0"/>
              <a:t>Δ</a:t>
            </a:r>
            <a:r>
              <a:rPr lang="fi-FI" sz="2800" b="1" dirty="0" smtClean="0"/>
              <a:t>V = paine ∙ tilavuuden muutos</a:t>
            </a:r>
            <a:endParaRPr lang="fi-FI" sz="2800" b="1" dirty="0"/>
          </a:p>
        </p:txBody>
      </p:sp>
      <p:sp>
        <p:nvSpPr>
          <p:cNvPr id="5" name="Tekstiruutu 4"/>
          <p:cNvSpPr txBox="1"/>
          <p:nvPr/>
        </p:nvSpPr>
        <p:spPr>
          <a:xfrm>
            <a:off x="899592" y="4149080"/>
            <a:ext cx="68600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>
                <a:latin typeface="Calibri" pitchFamily="34" charset="0"/>
                <a:cs typeface="Calibri" pitchFamily="34" charset="0"/>
              </a:rPr>
              <a:t>Esim. kaasu laajenee 4,0 </a:t>
            </a:r>
            <a:r>
              <a:rPr lang="fi-FI" sz="2400" dirty="0" err="1" smtClean="0">
                <a:latin typeface="Calibri" pitchFamily="34" charset="0"/>
                <a:cs typeface="Calibri" pitchFamily="34" charset="0"/>
              </a:rPr>
              <a:t>bar</a:t>
            </a:r>
            <a:r>
              <a:rPr lang="fi-FI" sz="2400" dirty="0" smtClean="0">
                <a:latin typeface="Calibri" pitchFamily="34" charset="0"/>
                <a:cs typeface="Calibri" pitchFamily="34" charset="0"/>
              </a:rPr>
              <a:t> ulkoista painetta vastaan</a:t>
            </a:r>
            <a:br>
              <a:rPr lang="fi-FI" sz="2400" dirty="0" smtClean="0">
                <a:latin typeface="Calibri" pitchFamily="34" charset="0"/>
                <a:cs typeface="Calibri" pitchFamily="34" charset="0"/>
              </a:rPr>
            </a:br>
            <a:r>
              <a:rPr lang="fi-FI" sz="2400" dirty="0" smtClean="0">
                <a:latin typeface="Calibri" pitchFamily="34" charset="0"/>
                <a:cs typeface="Calibri" pitchFamily="34" charset="0"/>
              </a:rPr>
              <a:t>laajentaen tilavuuttaan 0,50 m³ </a:t>
            </a:r>
            <a:r>
              <a:rPr lang="fi-FI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 2,0 m³.</a:t>
            </a:r>
            <a:endParaRPr lang="fi-FI" sz="2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Objekti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682898"/>
              </p:ext>
            </p:extLst>
          </p:nvPr>
        </p:nvGraphicFramePr>
        <p:xfrm>
          <a:off x="1311714" y="5445224"/>
          <a:ext cx="7200800" cy="506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Equation" r:id="rId3" imgW="3251160" imgH="228600" progId="Equation.DSMT4">
                  <p:embed/>
                </p:oleObj>
              </mc:Choice>
              <mc:Fallback>
                <p:oleObj name="Equation" r:id="rId3" imgW="32511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11714" y="5445224"/>
                        <a:ext cx="7200800" cy="5063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00334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062956"/>
          </a:xfrm>
        </p:spPr>
        <p:txBody>
          <a:bodyPr/>
          <a:lstStyle/>
          <a:p>
            <a:r>
              <a:rPr lang="fi-FI" dirty="0" smtClean="0"/>
              <a:t>Lämpövoimakone muuttaa lämpöenergiaa työksi</a:t>
            </a:r>
            <a:endParaRPr lang="fi-FI" dirty="0"/>
          </a:p>
        </p:txBody>
      </p:sp>
      <p:grpSp>
        <p:nvGrpSpPr>
          <p:cNvPr id="27" name="Ryhmä 26"/>
          <p:cNvGrpSpPr/>
          <p:nvPr/>
        </p:nvGrpSpPr>
        <p:grpSpPr>
          <a:xfrm>
            <a:off x="259952" y="1916832"/>
            <a:ext cx="4898675" cy="2937781"/>
            <a:chOff x="259952" y="1916832"/>
            <a:chExt cx="4898675" cy="2937781"/>
          </a:xfrm>
        </p:grpSpPr>
        <p:grpSp>
          <p:nvGrpSpPr>
            <p:cNvPr id="24" name="Ryhmä 23"/>
            <p:cNvGrpSpPr/>
            <p:nvPr/>
          </p:nvGrpSpPr>
          <p:grpSpPr>
            <a:xfrm>
              <a:off x="1907704" y="1916832"/>
              <a:ext cx="3250923" cy="2937781"/>
              <a:chOff x="1907704" y="1916832"/>
              <a:chExt cx="3250923" cy="2937781"/>
            </a:xfrm>
          </p:grpSpPr>
          <p:grpSp>
            <p:nvGrpSpPr>
              <p:cNvPr id="10" name="Ryhmä 9"/>
              <p:cNvGrpSpPr/>
              <p:nvPr/>
            </p:nvGrpSpPr>
            <p:grpSpPr>
              <a:xfrm>
                <a:off x="1907704" y="1916832"/>
                <a:ext cx="1682811" cy="2937781"/>
                <a:chOff x="1907704" y="1916832"/>
                <a:chExt cx="1682811" cy="2937781"/>
              </a:xfrm>
            </p:grpSpPr>
            <p:sp>
              <p:nvSpPr>
                <p:cNvPr id="5" name="Pyöristetty suorakulmio 4"/>
                <p:cNvSpPr/>
                <p:nvPr/>
              </p:nvSpPr>
              <p:spPr>
                <a:xfrm>
                  <a:off x="1907704" y="1916832"/>
                  <a:ext cx="1656184" cy="720080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 dirty="0"/>
                </a:p>
              </p:txBody>
            </p:sp>
            <p:graphicFrame>
              <p:nvGraphicFramePr>
                <p:cNvPr id="6" name="Objekti 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614240485"/>
                    </p:ext>
                  </p:extLst>
                </p:nvPr>
              </p:nvGraphicFramePr>
              <p:xfrm>
                <a:off x="2606866" y="2065895"/>
                <a:ext cx="257860" cy="42195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643" name="Equation" r:id="rId3" imgW="139680" imgH="228600" progId="Equation.DSMT4">
                        <p:embed/>
                      </p:oleObj>
                    </mc:Choice>
                    <mc:Fallback>
                      <p:oleObj name="Equation" r:id="rId3" imgW="139680" imgH="2286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606866" y="2065895"/>
                              <a:ext cx="257860" cy="421953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7" name="Pyöristetty suorakulmio 6"/>
                <p:cNvSpPr/>
                <p:nvPr/>
              </p:nvSpPr>
              <p:spPr>
                <a:xfrm>
                  <a:off x="1934331" y="4134533"/>
                  <a:ext cx="1656184" cy="720080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 dirty="0"/>
                </a:p>
              </p:txBody>
            </p:sp>
            <p:graphicFrame>
              <p:nvGraphicFramePr>
                <p:cNvPr id="8" name="Objekti 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030837120"/>
                    </p:ext>
                  </p:extLst>
                </p:nvPr>
              </p:nvGraphicFramePr>
              <p:xfrm>
                <a:off x="2744788" y="4297363"/>
                <a:ext cx="306387" cy="42227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644" name="Equation" r:id="rId5" imgW="164880" imgH="228600" progId="Equation.DSMT4">
                        <p:embed/>
                      </p:oleObj>
                    </mc:Choice>
                    <mc:Fallback>
                      <p:oleObj name="Equation" r:id="rId5" imgW="164880" imgH="2286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744788" y="4297363"/>
                              <a:ext cx="306387" cy="42227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9" name="Ellipsi 8"/>
                <p:cNvSpPr/>
                <p:nvPr/>
              </p:nvSpPr>
              <p:spPr>
                <a:xfrm>
                  <a:off x="2222363" y="2996952"/>
                  <a:ext cx="1080120" cy="64807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i-FI" dirty="0" smtClean="0"/>
                    <a:t>Kone</a:t>
                  </a:r>
                  <a:endParaRPr lang="fi-FI" dirty="0"/>
                </a:p>
              </p:txBody>
            </p:sp>
          </p:grpSp>
          <p:cxnSp>
            <p:nvCxnSpPr>
              <p:cNvPr id="14" name="Suora nuoliyhdysviiva 13"/>
              <p:cNvCxnSpPr>
                <a:stCxn id="5" idx="2"/>
              </p:cNvCxnSpPr>
              <p:nvPr/>
            </p:nvCxnSpPr>
            <p:spPr>
              <a:xfrm>
                <a:off x="2735796" y="2636912"/>
                <a:ext cx="13313" cy="50405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uora nuoliyhdysviiva 17"/>
              <p:cNvCxnSpPr/>
              <p:nvPr/>
            </p:nvCxnSpPr>
            <p:spPr>
              <a:xfrm>
                <a:off x="2735796" y="3501008"/>
                <a:ext cx="13313" cy="86409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uora nuoliyhdysviiva 21"/>
              <p:cNvCxnSpPr/>
              <p:nvPr/>
            </p:nvCxnSpPr>
            <p:spPr>
              <a:xfrm>
                <a:off x="3347864" y="3320988"/>
                <a:ext cx="576064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kstiruutu 22"/>
              <p:cNvSpPr txBox="1"/>
              <p:nvPr/>
            </p:nvSpPr>
            <p:spPr>
              <a:xfrm>
                <a:off x="4067944" y="3015447"/>
                <a:ext cx="109068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sz="2800" dirty="0" smtClean="0">
                    <a:latin typeface="Calibri" pitchFamily="34" charset="0"/>
                    <a:cs typeface="Calibri" pitchFamily="34" charset="0"/>
                  </a:rPr>
                  <a:t>Työ W</a:t>
                </a:r>
                <a:endParaRPr lang="fi-FI" sz="2800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25" name="Tekstiruutu 24"/>
            <p:cNvSpPr txBox="1"/>
            <p:nvPr/>
          </p:nvSpPr>
          <p:spPr>
            <a:xfrm>
              <a:off x="259952" y="2046039"/>
              <a:ext cx="1540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2400" dirty="0" smtClean="0">
                  <a:latin typeface="Calibri" pitchFamily="34" charset="0"/>
                  <a:cs typeface="Calibri" pitchFamily="34" charset="0"/>
                </a:rPr>
                <a:t>Kuumempi</a:t>
              </a:r>
              <a:endParaRPr lang="fi-FI" sz="2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Tekstiruutu 25"/>
            <p:cNvSpPr txBox="1"/>
            <p:nvPr/>
          </p:nvSpPr>
          <p:spPr>
            <a:xfrm>
              <a:off x="395536" y="4353517"/>
              <a:ext cx="14190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2400" dirty="0" smtClean="0">
                  <a:latin typeface="Calibri" pitchFamily="34" charset="0"/>
                  <a:cs typeface="Calibri" pitchFamily="34" charset="0"/>
                </a:rPr>
                <a:t>Kylmempi</a:t>
              </a:r>
              <a:endParaRPr lang="fi-FI" sz="240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8" name="Tekstiruutu 27"/>
          <p:cNvSpPr txBox="1"/>
          <p:nvPr/>
        </p:nvSpPr>
        <p:spPr>
          <a:xfrm>
            <a:off x="5004048" y="1871246"/>
            <a:ext cx="3256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>
                <a:latin typeface="Calibri" pitchFamily="34" charset="0"/>
                <a:cs typeface="Calibri" pitchFamily="34" charset="0"/>
              </a:rPr>
              <a:t>Hyötysuhteen yläraja</a:t>
            </a:r>
            <a:endParaRPr lang="fi-FI" sz="28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9" name="Objekti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9536300"/>
              </p:ext>
            </p:extLst>
          </p:nvPr>
        </p:nvGraphicFramePr>
        <p:xfrm>
          <a:off x="6156176" y="2584988"/>
          <a:ext cx="1379810" cy="134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5" name="Equation" r:id="rId7" imgW="444240" imgH="431640" progId="Equation.DSMT4">
                  <p:embed/>
                </p:oleObj>
              </mc:Choice>
              <mc:Fallback>
                <p:oleObj name="Equation" r:id="rId7" imgW="4442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56176" y="2584988"/>
                        <a:ext cx="1379810" cy="134038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kstiruutu 29"/>
          <p:cNvSpPr txBox="1"/>
          <p:nvPr/>
        </p:nvSpPr>
        <p:spPr>
          <a:xfrm>
            <a:off x="4643867" y="4381387"/>
            <a:ext cx="313419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Mitä suurempi </a:t>
            </a:r>
            <a:r>
              <a:rPr lang="fi-FI" b="1" dirty="0" smtClean="0"/>
              <a:t>lämpötilaero</a:t>
            </a:r>
            <a:r>
              <a:rPr lang="fi-FI" dirty="0" smtClean="0"/>
              <a:t>,</a:t>
            </a:r>
            <a:br>
              <a:rPr lang="fi-FI" dirty="0" smtClean="0"/>
            </a:br>
            <a:r>
              <a:rPr lang="fi-FI" dirty="0" smtClean="0"/>
              <a:t>sitä parempi </a:t>
            </a:r>
            <a:r>
              <a:rPr lang="fi-FI" dirty="0" err="1" smtClean="0"/>
              <a:t>hyösuhde</a:t>
            </a:r>
            <a:r>
              <a:rPr lang="fi-FI" dirty="0" smtClean="0"/>
              <a:t>.</a:t>
            </a:r>
          </a:p>
          <a:p>
            <a:endParaRPr lang="fi-FI" dirty="0" smtClean="0"/>
          </a:p>
          <a:p>
            <a:r>
              <a:rPr lang="fi-FI" dirty="0" smtClean="0"/>
              <a:t>Jos ei ole lämpötilaeroja,</a:t>
            </a:r>
            <a:br>
              <a:rPr lang="fi-FI" dirty="0" smtClean="0"/>
            </a:br>
            <a:r>
              <a:rPr lang="fi-FI" dirty="0" smtClean="0"/>
              <a:t>lämpöä ei voi muuttaa työksi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60745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Jääkaappi ja lämpöpumppu.</a:t>
            </a:r>
            <a:br>
              <a:rPr lang="fi-FI" dirty="0" smtClean="0"/>
            </a:br>
            <a:endParaRPr lang="fi-FI" dirty="0"/>
          </a:p>
        </p:txBody>
      </p:sp>
      <p:grpSp>
        <p:nvGrpSpPr>
          <p:cNvPr id="3" name="Ryhmä 2"/>
          <p:cNvGrpSpPr/>
          <p:nvPr/>
        </p:nvGrpSpPr>
        <p:grpSpPr>
          <a:xfrm>
            <a:off x="467544" y="2448226"/>
            <a:ext cx="4898675" cy="2937781"/>
            <a:chOff x="259952" y="1916832"/>
            <a:chExt cx="4898675" cy="2937781"/>
          </a:xfrm>
        </p:grpSpPr>
        <p:grpSp>
          <p:nvGrpSpPr>
            <p:cNvPr id="4" name="Ryhmä 3"/>
            <p:cNvGrpSpPr/>
            <p:nvPr/>
          </p:nvGrpSpPr>
          <p:grpSpPr>
            <a:xfrm>
              <a:off x="1907704" y="1916832"/>
              <a:ext cx="3250923" cy="2937781"/>
              <a:chOff x="1907704" y="1916832"/>
              <a:chExt cx="3250923" cy="2937781"/>
            </a:xfrm>
          </p:grpSpPr>
          <p:grpSp>
            <p:nvGrpSpPr>
              <p:cNvPr id="7" name="Ryhmä 6"/>
              <p:cNvGrpSpPr/>
              <p:nvPr/>
            </p:nvGrpSpPr>
            <p:grpSpPr>
              <a:xfrm>
                <a:off x="1907704" y="1916832"/>
                <a:ext cx="1682811" cy="2937781"/>
                <a:chOff x="1907704" y="1916832"/>
                <a:chExt cx="1682811" cy="2937781"/>
              </a:xfrm>
            </p:grpSpPr>
            <p:sp>
              <p:nvSpPr>
                <p:cNvPr id="12" name="Pyöristetty suorakulmio 11"/>
                <p:cNvSpPr/>
                <p:nvPr/>
              </p:nvSpPr>
              <p:spPr>
                <a:xfrm>
                  <a:off x="1907704" y="1916832"/>
                  <a:ext cx="1656184" cy="720080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 dirty="0"/>
                </a:p>
              </p:txBody>
            </p:sp>
            <p:graphicFrame>
              <p:nvGraphicFramePr>
                <p:cNvPr id="13" name="Objekti 1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718602093"/>
                    </p:ext>
                  </p:extLst>
                </p:nvPr>
              </p:nvGraphicFramePr>
              <p:xfrm>
                <a:off x="2606866" y="2065895"/>
                <a:ext cx="257860" cy="42195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7661" name="Equation" r:id="rId3" imgW="139680" imgH="228600" progId="Equation.DSMT4">
                        <p:embed/>
                      </p:oleObj>
                    </mc:Choice>
                    <mc:Fallback>
                      <p:oleObj name="Equation" r:id="rId3" imgW="139680" imgH="2286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606866" y="2065895"/>
                              <a:ext cx="257860" cy="421953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4" name="Pyöristetty suorakulmio 13"/>
                <p:cNvSpPr/>
                <p:nvPr/>
              </p:nvSpPr>
              <p:spPr>
                <a:xfrm>
                  <a:off x="1934331" y="4134533"/>
                  <a:ext cx="1656184" cy="720080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 dirty="0"/>
                </a:p>
              </p:txBody>
            </p:sp>
            <p:graphicFrame>
              <p:nvGraphicFramePr>
                <p:cNvPr id="15" name="Objekti 1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18793507"/>
                    </p:ext>
                  </p:extLst>
                </p:nvPr>
              </p:nvGraphicFramePr>
              <p:xfrm>
                <a:off x="2744788" y="4297363"/>
                <a:ext cx="306387" cy="42227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7662" name="Equation" r:id="rId5" imgW="164880" imgH="228600" progId="Equation.DSMT4">
                        <p:embed/>
                      </p:oleObj>
                    </mc:Choice>
                    <mc:Fallback>
                      <p:oleObj name="Equation" r:id="rId5" imgW="164880" imgH="2286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744788" y="4297363"/>
                              <a:ext cx="306387" cy="42227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6" name="Ellipsi 15"/>
                <p:cNvSpPr/>
                <p:nvPr/>
              </p:nvSpPr>
              <p:spPr>
                <a:xfrm>
                  <a:off x="2222363" y="2996952"/>
                  <a:ext cx="1080120" cy="64807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i-FI" dirty="0" smtClean="0"/>
                    <a:t>Kone</a:t>
                  </a:r>
                  <a:endParaRPr lang="fi-FI" dirty="0"/>
                </a:p>
              </p:txBody>
            </p:sp>
          </p:grpSp>
          <p:cxnSp>
            <p:nvCxnSpPr>
              <p:cNvPr id="8" name="Suora nuoliyhdysviiva 7"/>
              <p:cNvCxnSpPr/>
              <p:nvPr/>
            </p:nvCxnSpPr>
            <p:spPr>
              <a:xfrm flipV="1">
                <a:off x="2743926" y="2564904"/>
                <a:ext cx="0" cy="57101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uora nuoliyhdysviiva 8"/>
              <p:cNvCxnSpPr/>
              <p:nvPr/>
            </p:nvCxnSpPr>
            <p:spPr>
              <a:xfrm flipV="1">
                <a:off x="2775736" y="3541139"/>
                <a:ext cx="0" cy="75195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uora nuoliyhdysviiva 9"/>
              <p:cNvCxnSpPr/>
              <p:nvPr/>
            </p:nvCxnSpPr>
            <p:spPr>
              <a:xfrm flipH="1">
                <a:off x="3411977" y="3320988"/>
                <a:ext cx="792088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kstiruutu 10"/>
              <p:cNvSpPr txBox="1"/>
              <p:nvPr/>
            </p:nvSpPr>
            <p:spPr>
              <a:xfrm>
                <a:off x="4067944" y="3015447"/>
                <a:ext cx="109068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sz="2800" dirty="0" smtClean="0">
                    <a:latin typeface="Calibri" pitchFamily="34" charset="0"/>
                    <a:cs typeface="Calibri" pitchFamily="34" charset="0"/>
                  </a:rPr>
                  <a:t>Työ W</a:t>
                </a:r>
                <a:endParaRPr lang="fi-FI" sz="2800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5" name="Tekstiruutu 4"/>
            <p:cNvSpPr txBox="1"/>
            <p:nvPr/>
          </p:nvSpPr>
          <p:spPr>
            <a:xfrm>
              <a:off x="259952" y="2046039"/>
              <a:ext cx="1540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2400" dirty="0" smtClean="0">
                  <a:latin typeface="Calibri" pitchFamily="34" charset="0"/>
                  <a:cs typeface="Calibri" pitchFamily="34" charset="0"/>
                </a:rPr>
                <a:t>Kuumempi</a:t>
              </a:r>
              <a:endParaRPr lang="fi-FI" sz="2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" name="Tekstiruutu 5"/>
            <p:cNvSpPr txBox="1"/>
            <p:nvPr/>
          </p:nvSpPr>
          <p:spPr>
            <a:xfrm>
              <a:off x="395536" y="4353517"/>
              <a:ext cx="14190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2400" dirty="0" smtClean="0">
                  <a:latin typeface="Calibri" pitchFamily="34" charset="0"/>
                  <a:cs typeface="Calibri" pitchFamily="34" charset="0"/>
                </a:rPr>
                <a:t>Kylmempi</a:t>
              </a:r>
              <a:endParaRPr lang="fi-FI" sz="240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3" name="Tekstiruutu 22"/>
          <p:cNvSpPr txBox="1"/>
          <p:nvPr/>
        </p:nvSpPr>
        <p:spPr>
          <a:xfrm>
            <a:off x="899592" y="1052736"/>
            <a:ext cx="65999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>
                <a:latin typeface="Calibri" pitchFamily="34" charset="0"/>
                <a:cs typeface="Calibri" pitchFamily="34" charset="0"/>
              </a:rPr>
              <a:t>Siirtää lämpöä kylmemmästä kuumempaan</a:t>
            </a:r>
            <a:br>
              <a:rPr lang="fi-FI" sz="2800" dirty="0" smtClean="0">
                <a:latin typeface="Calibri" pitchFamily="34" charset="0"/>
                <a:cs typeface="Calibri" pitchFamily="34" charset="0"/>
              </a:rPr>
            </a:br>
            <a:r>
              <a:rPr lang="fi-FI" sz="2800" dirty="0" smtClean="0">
                <a:latin typeface="Calibri" pitchFamily="34" charset="0"/>
                <a:cs typeface="Calibri" pitchFamily="34" charset="0"/>
              </a:rPr>
              <a:t>ja tarvitsee siihen </a:t>
            </a:r>
            <a:r>
              <a:rPr lang="fi-FI" sz="2800" b="1" dirty="0" smtClean="0">
                <a:latin typeface="Calibri" pitchFamily="34" charset="0"/>
                <a:cs typeface="Calibri" pitchFamily="34" charset="0"/>
              </a:rPr>
              <a:t>ulkoista työtä</a:t>
            </a:r>
            <a:endParaRPr lang="fi-FI" sz="28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00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Paine</a:t>
            </a:r>
          </a:p>
        </p:txBody>
      </p:sp>
      <p:graphicFrame>
        <p:nvGraphicFramePr>
          <p:cNvPr id="43011" name="Object 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971550" y="2986088"/>
          <a:ext cx="1512888" cy="123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" name="Equation" r:id="rId4" imgW="444240" imgH="393480" progId="Equation.3">
                  <p:embed/>
                </p:oleObj>
              </mc:Choice>
              <mc:Fallback>
                <p:oleObj name="Equation" r:id="rId4" imgW="4442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986088"/>
                        <a:ext cx="1512888" cy="12303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592138" y="1452563"/>
            <a:ext cx="75533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>
                <a:solidFill>
                  <a:srgbClr val="000000"/>
                </a:solidFill>
                <a:cs typeface="Arial" charset="0"/>
              </a:rPr>
              <a:t>Jos voima F vaikuttaa kohtisuoraan pintaan A,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>
                <a:solidFill>
                  <a:srgbClr val="000000"/>
                </a:solidFill>
                <a:cs typeface="Arial" charset="0"/>
              </a:rPr>
              <a:t>niin pintaan A kohdistuva paine p määritellään:</a:t>
            </a:r>
          </a:p>
        </p:txBody>
      </p:sp>
      <p:graphicFrame>
        <p:nvGraphicFramePr>
          <p:cNvPr id="43013" name="Object 5"/>
          <p:cNvGraphicFramePr>
            <a:graphicFrameLocks noChangeAspect="1"/>
          </p:cNvGraphicFramePr>
          <p:nvPr/>
        </p:nvGraphicFramePr>
        <p:xfrm>
          <a:off x="4356100" y="2924175"/>
          <a:ext cx="295275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" name="Equation" r:id="rId6" imgW="1143000" imgH="393480" progId="Equation.DSMT4">
                  <p:embed/>
                </p:oleObj>
              </mc:Choice>
              <mc:Fallback>
                <p:oleObj name="Equation" r:id="rId6" imgW="11430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2924175"/>
                        <a:ext cx="2952750" cy="1016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250825" y="4437063"/>
            <a:ext cx="46974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>
                <a:solidFill>
                  <a:srgbClr val="000000"/>
                </a:solidFill>
                <a:cs typeface="Arial" charset="0"/>
              </a:rPr>
              <a:t>Paineen SI-perusyksikkö on </a:t>
            </a:r>
          </a:p>
        </p:txBody>
      </p:sp>
      <p:graphicFrame>
        <p:nvGraphicFramePr>
          <p:cNvPr id="43015" name="Object 7"/>
          <p:cNvGraphicFramePr>
            <a:graphicFrameLocks noChangeAspect="1"/>
          </p:cNvGraphicFramePr>
          <p:nvPr/>
        </p:nvGraphicFramePr>
        <p:xfrm>
          <a:off x="1187450" y="5064125"/>
          <a:ext cx="2808288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" name="Equation" r:id="rId8" imgW="1358640" imgH="393480" progId="Equation.DSMT4">
                  <p:embed/>
                </p:oleObj>
              </mc:Choice>
              <mc:Fallback>
                <p:oleObj name="Equation" r:id="rId8" imgW="1358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5064125"/>
                        <a:ext cx="2808288" cy="8143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5076825" y="4437063"/>
            <a:ext cx="4086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dirty="0">
                <a:solidFill>
                  <a:srgbClr val="000000"/>
                </a:solidFill>
                <a:cs typeface="Arial" charset="0"/>
              </a:rPr>
              <a:t>Johdannaisyksikkö 1 </a:t>
            </a:r>
            <a:r>
              <a:rPr lang="fi-FI" dirty="0" err="1">
                <a:solidFill>
                  <a:srgbClr val="000000"/>
                </a:solidFill>
                <a:cs typeface="Arial" charset="0"/>
              </a:rPr>
              <a:t>bar</a:t>
            </a:r>
            <a:endParaRPr lang="fi-FI" dirty="0">
              <a:solidFill>
                <a:srgbClr val="000000"/>
              </a:solidFill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dirty="0">
                <a:solidFill>
                  <a:srgbClr val="000000"/>
                </a:solidFill>
                <a:cs typeface="Arial" charset="0"/>
              </a:rPr>
              <a:t>  1 </a:t>
            </a:r>
            <a:r>
              <a:rPr lang="fi-FI" dirty="0" err="1">
                <a:solidFill>
                  <a:srgbClr val="000000"/>
                </a:solidFill>
                <a:cs typeface="Arial" charset="0"/>
              </a:rPr>
              <a:t>bar</a:t>
            </a:r>
            <a:r>
              <a:rPr lang="fi-FI" dirty="0">
                <a:solidFill>
                  <a:srgbClr val="000000"/>
                </a:solidFill>
                <a:cs typeface="Arial" charset="0"/>
              </a:rPr>
              <a:t> = 100 000 </a:t>
            </a:r>
            <a:r>
              <a:rPr lang="fi-FI" dirty="0" err="1">
                <a:solidFill>
                  <a:srgbClr val="000000"/>
                </a:solidFill>
                <a:cs typeface="Arial" charset="0"/>
              </a:rPr>
              <a:t>Pa</a:t>
            </a:r>
            <a:endParaRPr lang="fi-FI" dirty="0">
              <a:solidFill>
                <a:srgbClr val="000000"/>
              </a:solidFill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dirty="0">
                <a:solidFill>
                  <a:srgbClr val="000000"/>
                </a:solidFill>
                <a:cs typeface="Arial" charset="0"/>
              </a:rPr>
              <a:t>(käytännössä normaali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dirty="0">
                <a:solidFill>
                  <a:srgbClr val="000000"/>
                </a:solidFill>
                <a:cs typeface="Arial" charset="0"/>
              </a:rPr>
              <a:t>ilmanpaine ≈ 1 </a:t>
            </a:r>
            <a:r>
              <a:rPr lang="fi-FI" dirty="0" err="1">
                <a:solidFill>
                  <a:srgbClr val="000000"/>
                </a:solidFill>
                <a:cs typeface="Arial" charset="0"/>
              </a:rPr>
              <a:t>bar</a:t>
            </a:r>
            <a:r>
              <a:rPr lang="fi-FI" dirty="0">
                <a:solidFill>
                  <a:srgbClr val="000000"/>
                </a:solidFill>
                <a:cs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8964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  <p:bldP spid="43014" grpId="0"/>
      <p:bldP spid="430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A69FC-A8A2-473D-A628-8DB04AA1386C}" type="slidenum">
              <a:rPr lang="fi-FI">
                <a:solidFill>
                  <a:srgbClr val="000000"/>
                </a:solidFill>
              </a:rPr>
              <a:pPr/>
              <a:t>7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Paine kaasuissa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i-FI" dirty="0"/>
              <a:t>Ilmanpaine on ilmankehän ilman painon aiheuttama paine</a:t>
            </a:r>
          </a:p>
          <a:p>
            <a:pPr>
              <a:lnSpc>
                <a:spcPct val="90000"/>
              </a:lnSpc>
            </a:pPr>
            <a:r>
              <a:rPr lang="fi-FI" b="1" dirty="0"/>
              <a:t>Ilmanpaine </a:t>
            </a:r>
            <a:r>
              <a:rPr lang="fi-FI" b="1" dirty="0" smtClean="0"/>
              <a:t>≈ </a:t>
            </a:r>
            <a:r>
              <a:rPr lang="fi-FI" b="1" dirty="0"/>
              <a:t>1 </a:t>
            </a:r>
            <a:r>
              <a:rPr lang="fi-FI" b="1" dirty="0" err="1" smtClean="0"/>
              <a:t>bar</a:t>
            </a:r>
            <a:r>
              <a:rPr lang="fi-FI" b="1" dirty="0" smtClean="0"/>
              <a:t/>
            </a:r>
            <a:br>
              <a:rPr lang="fi-FI" b="1" dirty="0" smtClean="0"/>
            </a:br>
            <a:r>
              <a:rPr lang="fi-FI" b="1" dirty="0" smtClean="0"/>
              <a:t>  (normaalipaine 1,013 bar=101,3 </a:t>
            </a:r>
            <a:r>
              <a:rPr lang="fi-FI" b="1" dirty="0" err="1" smtClean="0"/>
              <a:t>kPa</a:t>
            </a:r>
            <a:r>
              <a:rPr lang="fi-FI" b="1" dirty="0" smtClean="0"/>
              <a:t>)</a:t>
            </a:r>
            <a:endParaRPr lang="fi-FI" b="1" dirty="0"/>
          </a:p>
          <a:p>
            <a:pPr>
              <a:lnSpc>
                <a:spcPct val="90000"/>
              </a:lnSpc>
            </a:pPr>
            <a:r>
              <a:rPr lang="fi-FI" dirty="0"/>
              <a:t>1 </a:t>
            </a:r>
            <a:r>
              <a:rPr lang="fi-FI" dirty="0" err="1"/>
              <a:t>bar</a:t>
            </a:r>
            <a:r>
              <a:rPr lang="fi-FI" dirty="0"/>
              <a:t> = 100 000 </a:t>
            </a:r>
            <a:r>
              <a:rPr lang="fi-FI" dirty="0" err="1"/>
              <a:t>Pa</a:t>
            </a:r>
            <a:r>
              <a:rPr lang="fi-FI" dirty="0"/>
              <a:t> = 100 </a:t>
            </a:r>
            <a:r>
              <a:rPr lang="fi-FI" dirty="0" err="1"/>
              <a:t>kPa</a:t>
            </a:r>
            <a:endParaRPr lang="fi-FI" dirty="0"/>
          </a:p>
          <a:p>
            <a:pPr>
              <a:lnSpc>
                <a:spcPct val="90000"/>
              </a:lnSpc>
            </a:pPr>
            <a:r>
              <a:rPr lang="fi-FI" dirty="0"/>
              <a:t>Ilmanpaine laskee ylöspäin mentäessä</a:t>
            </a:r>
          </a:p>
          <a:p>
            <a:pPr>
              <a:lnSpc>
                <a:spcPct val="90000"/>
              </a:lnSpc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84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Hydrostaattinen paine</a:t>
            </a:r>
          </a:p>
        </p:txBody>
      </p:sp>
      <p:graphicFrame>
        <p:nvGraphicFramePr>
          <p:cNvPr id="59395" name="Object 3"/>
          <p:cNvGraphicFramePr>
            <a:graphicFrameLocks noChangeAspect="1"/>
          </p:cNvGraphicFramePr>
          <p:nvPr/>
        </p:nvGraphicFramePr>
        <p:xfrm>
          <a:off x="3924300" y="3429000"/>
          <a:ext cx="286385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3" name="Equation" r:id="rId3" imgW="838080" imgH="228600" progId="Equation.3">
                  <p:embed/>
                </p:oleObj>
              </mc:Choice>
              <mc:Fallback>
                <p:oleObj name="Equation" r:id="rId3" imgW="838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3429000"/>
                        <a:ext cx="2863850" cy="7810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950913" y="1098550"/>
            <a:ext cx="75104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>
                <a:solidFill>
                  <a:srgbClr val="000000"/>
                </a:solidFill>
                <a:cs typeface="Arial" charset="0"/>
              </a:rPr>
              <a:t>Nesteen oman painon aiheuttama paine = </a:t>
            </a:r>
            <a:r>
              <a:rPr lang="el-GR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ρ</a:t>
            </a:r>
            <a:r>
              <a:rPr lang="fi-FI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gh</a:t>
            </a:r>
            <a:endParaRPr lang="fi-FI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205038"/>
            <a:ext cx="139065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384300" y="1741488"/>
            <a:ext cx="3124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>
                <a:solidFill>
                  <a:srgbClr val="000000"/>
                </a:solidFill>
                <a:cs typeface="Arial" charset="0"/>
              </a:rPr>
              <a:t>p</a:t>
            </a:r>
            <a:r>
              <a:rPr lang="fi-FI" baseline="-25000">
                <a:solidFill>
                  <a:srgbClr val="000000"/>
                </a:solidFill>
                <a:cs typeface="Arial" charset="0"/>
              </a:rPr>
              <a:t>0</a:t>
            </a:r>
            <a:r>
              <a:rPr lang="fi-FI">
                <a:solidFill>
                  <a:srgbClr val="000000"/>
                </a:solidFill>
                <a:cs typeface="Arial" charset="0"/>
              </a:rPr>
              <a:t> =ulkoinen paine</a:t>
            </a:r>
          </a:p>
        </p:txBody>
      </p:sp>
      <p:sp>
        <p:nvSpPr>
          <p:cNvPr id="31751" name="Oval 7"/>
          <p:cNvSpPr>
            <a:spLocks noChangeArrowheads="1"/>
          </p:cNvSpPr>
          <p:nvPr/>
        </p:nvSpPr>
        <p:spPr bwMode="auto">
          <a:xfrm>
            <a:off x="1619250" y="3716338"/>
            <a:ext cx="215900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 sz="2800">
              <a:solidFill>
                <a:srgbClr val="000000"/>
              </a:solidFill>
            </a:endParaRPr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1692275" y="2636838"/>
            <a:ext cx="0" cy="10795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 sz="2800">
              <a:solidFill>
                <a:srgbClr val="000000"/>
              </a:solidFill>
            </a:endParaRP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1887538" y="2820988"/>
            <a:ext cx="3825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>
                <a:solidFill>
                  <a:srgbClr val="000000"/>
                </a:solidFill>
                <a:cs typeface="Arial" charset="0"/>
              </a:rPr>
              <a:t>h</a:t>
            </a:r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3184525" y="2605088"/>
            <a:ext cx="51546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>
                <a:solidFill>
                  <a:srgbClr val="000000"/>
                </a:solidFill>
                <a:cs typeface="Arial" charset="0"/>
              </a:rPr>
              <a:t>Kokonaispaine syvyydellä h on:</a:t>
            </a:r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4284663" y="4508500"/>
            <a:ext cx="24812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>
                <a:solidFill>
                  <a:srgbClr val="000000"/>
                </a:solidFill>
                <a:cs typeface="Arial" charset="0"/>
              </a:rPr>
              <a:t>nesteen tiheys</a:t>
            </a:r>
          </a:p>
        </p:txBody>
      </p:sp>
      <p:sp>
        <p:nvSpPr>
          <p:cNvPr id="59404" name="Line 12"/>
          <p:cNvSpPr>
            <a:spLocks noChangeShapeType="1"/>
          </p:cNvSpPr>
          <p:nvPr/>
        </p:nvSpPr>
        <p:spPr bwMode="auto">
          <a:xfrm flipV="1">
            <a:off x="5508625" y="4149725"/>
            <a:ext cx="358775" cy="574675"/>
          </a:xfrm>
          <a:prstGeom prst="line">
            <a:avLst/>
          </a:prstGeom>
          <a:noFill/>
          <a:ln w="57150">
            <a:solidFill>
              <a:srgbClr val="FF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 sz="2800">
              <a:solidFill>
                <a:srgbClr val="000000"/>
              </a:solidFill>
            </a:endParaRPr>
          </a:p>
        </p:txBody>
      </p:sp>
      <p:sp>
        <p:nvSpPr>
          <p:cNvPr id="59405" name="Line 13"/>
          <p:cNvSpPr>
            <a:spLocks noChangeShapeType="1"/>
          </p:cNvSpPr>
          <p:nvPr/>
        </p:nvSpPr>
        <p:spPr bwMode="auto">
          <a:xfrm flipH="1">
            <a:off x="6659563" y="3068638"/>
            <a:ext cx="144462" cy="431800"/>
          </a:xfrm>
          <a:prstGeom prst="line">
            <a:avLst/>
          </a:prstGeom>
          <a:noFill/>
          <a:ln w="57150">
            <a:solidFill>
              <a:srgbClr val="FF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 sz="2800">
              <a:solidFill>
                <a:srgbClr val="000000"/>
              </a:solidFill>
            </a:endParaRPr>
          </a:p>
        </p:txBody>
      </p:sp>
      <p:sp>
        <p:nvSpPr>
          <p:cNvPr id="59406" name="Text Box 14"/>
          <p:cNvSpPr txBox="1">
            <a:spLocks noChangeArrowheads="1"/>
          </p:cNvSpPr>
          <p:nvPr/>
        </p:nvSpPr>
        <p:spPr bwMode="auto">
          <a:xfrm>
            <a:off x="7072313" y="4116388"/>
            <a:ext cx="16843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>
                <a:solidFill>
                  <a:srgbClr val="000000"/>
                </a:solidFill>
                <a:cs typeface="Arial" charset="0"/>
              </a:rPr>
              <a:t>9,81 m/s</a:t>
            </a:r>
            <a:r>
              <a:rPr lang="fi-FI" baseline="30000">
                <a:solidFill>
                  <a:srgbClr val="000000"/>
                </a:solidFill>
                <a:cs typeface="Arial" charset="0"/>
              </a:rPr>
              <a:t>2</a:t>
            </a:r>
            <a:endParaRPr lang="fi-FI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9407" name="Line 15"/>
          <p:cNvSpPr>
            <a:spLocks noChangeShapeType="1"/>
          </p:cNvSpPr>
          <p:nvPr/>
        </p:nvSpPr>
        <p:spPr bwMode="auto">
          <a:xfrm flipH="1" flipV="1">
            <a:off x="6443663" y="4076700"/>
            <a:ext cx="576262" cy="360363"/>
          </a:xfrm>
          <a:prstGeom prst="line">
            <a:avLst/>
          </a:prstGeom>
          <a:noFill/>
          <a:ln w="57150">
            <a:solidFill>
              <a:srgbClr val="FF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 sz="2800">
              <a:solidFill>
                <a:srgbClr val="000000"/>
              </a:solidFill>
            </a:endParaRPr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1908175" y="3429000"/>
            <a:ext cx="382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>
                <a:solidFill>
                  <a:srgbClr val="000000"/>
                </a:solidFill>
                <a:cs typeface="Arial" charset="0"/>
              </a:rPr>
              <a:t>p</a:t>
            </a:r>
          </a:p>
        </p:txBody>
      </p:sp>
      <p:sp>
        <p:nvSpPr>
          <p:cNvPr id="59409" name="Text Box 17"/>
          <p:cNvSpPr txBox="1">
            <a:spLocks noChangeArrowheads="1"/>
          </p:cNvSpPr>
          <p:nvPr/>
        </p:nvSpPr>
        <p:spPr bwMode="auto">
          <a:xfrm>
            <a:off x="323850" y="5229225"/>
            <a:ext cx="8420100" cy="822325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2400" b="1" dirty="0">
                <a:solidFill>
                  <a:srgbClr val="000000"/>
                </a:solidFill>
                <a:cs typeface="Arial" charset="0"/>
              </a:rPr>
              <a:t>Sukeltajan sääntö</a:t>
            </a:r>
            <a:r>
              <a:rPr lang="fi-FI" sz="2400" dirty="0">
                <a:solidFill>
                  <a:srgbClr val="000000"/>
                </a:solidFill>
                <a:cs typeface="Arial" charset="0"/>
              </a:rPr>
              <a:t>: Paine pinnalla 1 </a:t>
            </a:r>
            <a:r>
              <a:rPr lang="fi-FI" sz="2400" dirty="0" err="1">
                <a:solidFill>
                  <a:srgbClr val="000000"/>
                </a:solidFill>
                <a:cs typeface="Arial" charset="0"/>
              </a:rPr>
              <a:t>bar</a:t>
            </a:r>
            <a:r>
              <a:rPr lang="fi-FI" sz="2400" dirty="0">
                <a:solidFill>
                  <a:srgbClr val="000000"/>
                </a:solidFill>
                <a:cs typeface="Arial" charset="0"/>
              </a:rPr>
              <a:t>. Jokaista 10 m kohti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2400" dirty="0">
                <a:solidFill>
                  <a:srgbClr val="000000"/>
                </a:solidFill>
                <a:cs typeface="Arial" charset="0"/>
              </a:rPr>
              <a:t>tulee lisää 1 </a:t>
            </a:r>
            <a:r>
              <a:rPr lang="fi-FI" sz="2400" dirty="0" err="1">
                <a:solidFill>
                  <a:srgbClr val="000000"/>
                </a:solidFill>
                <a:cs typeface="Arial" charset="0"/>
              </a:rPr>
              <a:t>bar</a:t>
            </a:r>
            <a:r>
              <a:rPr lang="fi-FI" sz="2400" dirty="0">
                <a:solidFill>
                  <a:srgbClr val="000000"/>
                </a:solidFill>
                <a:cs typeface="Arial" charset="0"/>
              </a:rPr>
              <a:t>. Siten 30 metrissä on 4 </a:t>
            </a:r>
            <a:r>
              <a:rPr lang="fi-FI" sz="2400" dirty="0" err="1">
                <a:solidFill>
                  <a:srgbClr val="000000"/>
                </a:solidFill>
                <a:cs typeface="Arial" charset="0"/>
              </a:rPr>
              <a:t>bar</a:t>
            </a:r>
            <a:r>
              <a:rPr lang="fi-FI" sz="2400" dirty="0">
                <a:solidFill>
                  <a:srgbClr val="000000"/>
                </a:solidFill>
                <a:cs typeface="Arial" charset="0"/>
              </a:rPr>
              <a:t> kokonaispaine.</a:t>
            </a:r>
          </a:p>
        </p:txBody>
      </p:sp>
    </p:spTree>
    <p:extLst>
      <p:ext uri="{BB962C8B-B14F-4D97-AF65-F5344CB8AC3E}">
        <p14:creationId xmlns:p14="http://schemas.microsoft.com/office/powerpoint/2010/main" val="259011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2" grpId="0"/>
      <p:bldP spid="59403" grpId="0"/>
      <p:bldP spid="59404" grpId="0" animBg="1"/>
      <p:bldP spid="59405" grpId="0" animBg="1"/>
      <p:bldP spid="59406" grpId="0"/>
      <p:bldP spid="59407" grpId="0" animBg="1"/>
      <p:bldP spid="5940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/>
        </p:nvSpPr>
        <p:spPr>
          <a:xfrm>
            <a:off x="827584" y="620688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b="1" dirty="0" smtClean="0"/>
              <a:t>Esim. </a:t>
            </a:r>
            <a:r>
              <a:rPr lang="fi-FI" sz="2400" dirty="0" smtClean="0"/>
              <a:t>Kuinka suuri hydrostaattinen paine vaikuttaa sukeltajaan 3,5 metrin syvyydessä? Mikä on sukeltajaan vaikuttava kokonaispaine, jos veden pinnalla vallitsee normaali ilmanpaine (=101,3 </a:t>
            </a:r>
            <a:r>
              <a:rPr lang="fi-FI" sz="2400" dirty="0" err="1" smtClean="0"/>
              <a:t>kPa</a:t>
            </a:r>
            <a:r>
              <a:rPr lang="fi-FI" sz="2400" dirty="0" smtClean="0"/>
              <a:t>)?</a:t>
            </a:r>
            <a:endParaRPr lang="fi-FI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20888"/>
            <a:ext cx="28670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kti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570469"/>
              </p:ext>
            </p:extLst>
          </p:nvPr>
        </p:nvGraphicFramePr>
        <p:xfrm>
          <a:off x="683568" y="3933056"/>
          <a:ext cx="5282507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" name="Equation" r:id="rId4" imgW="3327120" imgH="634680" progId="Equation.DSMT4">
                  <p:embed/>
                </p:oleObj>
              </mc:Choice>
              <mc:Fallback>
                <p:oleObj name="Equation" r:id="rId4" imgW="332712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3568" y="3933056"/>
                        <a:ext cx="5282507" cy="10081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kstiruutu 5"/>
          <p:cNvSpPr txBox="1"/>
          <p:nvPr/>
        </p:nvSpPr>
        <p:spPr>
          <a:xfrm>
            <a:off x="827584" y="5661248"/>
            <a:ext cx="6074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(Sukeltajan päässälasku:  p ≈ 1 </a:t>
            </a:r>
            <a:r>
              <a:rPr lang="fi-FI" dirty="0" err="1" smtClean="0"/>
              <a:t>bar</a:t>
            </a:r>
            <a:r>
              <a:rPr lang="fi-FI" dirty="0" smtClean="0"/>
              <a:t> + 0,35 </a:t>
            </a:r>
            <a:r>
              <a:rPr lang="fi-FI" dirty="0" err="1" smtClean="0"/>
              <a:t>bar</a:t>
            </a:r>
            <a:r>
              <a:rPr lang="fi-FI" dirty="0" smtClean="0"/>
              <a:t> ≈ 1,35 </a:t>
            </a:r>
            <a:r>
              <a:rPr lang="fi-FI" dirty="0" err="1" smtClean="0"/>
              <a:t>bar</a:t>
            </a:r>
            <a:r>
              <a:rPr lang="fi-FI" dirty="0" smtClean="0"/>
              <a:t>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258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Neljännes">
  <a:themeElements>
    <a:clrScheme name="Neljännes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Neljänn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ljännes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ljännes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ljännes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ljännes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ljännes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ljännes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ljännes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ljännes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ljännes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Neljännes">
  <a:themeElements>
    <a:clrScheme name="Neljännes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Neljänn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ljännes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ljännes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ljännes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ljännes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ljännes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ljännes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ljännes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ljännes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ljännes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Oletusrakenne">
  <a:themeElements>
    <a:clrScheme name="Oletusraken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letusraken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etusrake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8_Oletusrakenne">
  <a:themeElements>
    <a:clrScheme name="Oletusraken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letusraken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etusrake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9_Oletusrakenne">
  <a:themeElements>
    <a:clrScheme name="Oletusraken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letusraken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etusrake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0_Oletusrakenne">
  <a:themeElements>
    <a:clrScheme name="Oletusraken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letusraken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etusrake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2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Ohut reunaviiva">
  <a:themeElements>
    <a:clrScheme name="Ohut reunaviiva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hut reunaviiva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hut reunaviiva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hut reunaviiva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hut reunaviiva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hut reunaviiva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hut reunaviiva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hut reunaviiva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hut reunaviiva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hut reunaviiva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hut reunaviiva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letusrakenne">
  <a:themeElements>
    <a:clrScheme name="Oletusraken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letusraken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etusrake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_Ohut reunaviiva">
  <a:themeElements>
    <a:clrScheme name="Ohut reunaviiva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hut reunaviiva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hut reunaviiva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hut reunaviiva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hut reunaviiva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hut reunaviiva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hut reunaviiva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hut reunaviiva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hut reunaviiva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hut reunaviiva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hut reunaviiva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letusrakenne">
  <a:themeElements>
    <a:clrScheme name="Oletusraken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letusraken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etusrake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letusrakenne">
  <a:themeElements>
    <a:clrScheme name="Oletusraken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letusraken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etusrake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Oletusrakenne">
  <a:themeElements>
    <a:clrScheme name="Oletusraken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letusraken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etusrake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Oletusrakenne">
  <a:themeElements>
    <a:clrScheme name="Oletusraken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letusraken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etusrake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Oletusrakenne">
  <a:themeElements>
    <a:clrScheme name="Oletusraken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letusraken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letusrake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Oletusrakenne">
  <a:themeElements>
    <a:clrScheme name="Oletusraken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letusraken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etusrake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Neljännes">
  <a:themeElements>
    <a:clrScheme name="Neljännes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Neljänn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ljännes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ljännes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ljännes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ljännes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ljännes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ljännes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ljännes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ljännes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ljännes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1804</Words>
  <Application>Microsoft Office PowerPoint</Application>
  <PresentationFormat>Näytössä katseltava diaesitys (4:3)</PresentationFormat>
  <Paragraphs>442</Paragraphs>
  <Slides>57</Slides>
  <Notes>5</Notes>
  <HiddenSlides>0</HiddenSlides>
  <MMClips>0</MMClips>
  <ScaleCrop>false</ScaleCrop>
  <HeadingPairs>
    <vt:vector size="6" baseType="variant">
      <vt:variant>
        <vt:lpstr>Teema</vt:lpstr>
      </vt:variant>
      <vt:variant>
        <vt:i4>21</vt:i4>
      </vt:variant>
      <vt:variant>
        <vt:lpstr>Upotetut OLE-palvelimet</vt:lpstr>
      </vt:variant>
      <vt:variant>
        <vt:i4>3</vt:i4>
      </vt:variant>
      <vt:variant>
        <vt:lpstr>Dian otsikot</vt:lpstr>
      </vt:variant>
      <vt:variant>
        <vt:i4>57</vt:i4>
      </vt:variant>
    </vt:vector>
  </HeadingPairs>
  <TitlesOfParts>
    <vt:vector size="81" baseType="lpstr">
      <vt:lpstr>Office-teema</vt:lpstr>
      <vt:lpstr>Oletusrakenne</vt:lpstr>
      <vt:lpstr>1_Oletusrakenne</vt:lpstr>
      <vt:lpstr>2_Oletusrakenne</vt:lpstr>
      <vt:lpstr>3_Oletusrakenne</vt:lpstr>
      <vt:lpstr>4_Oletusrakenne</vt:lpstr>
      <vt:lpstr>5_Oletusrakenne</vt:lpstr>
      <vt:lpstr>6_Oletusrakenne</vt:lpstr>
      <vt:lpstr>Neljännes</vt:lpstr>
      <vt:lpstr>1_Neljännes</vt:lpstr>
      <vt:lpstr>2_Neljännes</vt:lpstr>
      <vt:lpstr>7_Oletusrakenne</vt:lpstr>
      <vt:lpstr>Default Design</vt:lpstr>
      <vt:lpstr>8_Oletusrakenne</vt:lpstr>
      <vt:lpstr>9_Oletusrakenne</vt:lpstr>
      <vt:lpstr>10_Oletusrakenne</vt:lpstr>
      <vt:lpstr>2_Default Design</vt:lpstr>
      <vt:lpstr>Edge</vt:lpstr>
      <vt:lpstr>Ohut reunaviiva</vt:lpstr>
      <vt:lpstr>1_Ohut reunaviiva</vt:lpstr>
      <vt:lpstr>1_Default Design</vt:lpstr>
      <vt:lpstr>Equation</vt:lpstr>
      <vt:lpstr>CorelDRAW</vt:lpstr>
      <vt:lpstr>Kaava</vt:lpstr>
      <vt:lpstr>Fysiikka 2 tiivistelmä</vt:lpstr>
      <vt:lpstr>Aineen olomuodot</vt:lpstr>
      <vt:lpstr>Lämpö</vt:lpstr>
      <vt:lpstr>Nimityksiä: systeemit</vt:lpstr>
      <vt:lpstr>Lämpötila </vt:lpstr>
      <vt:lpstr>Paine</vt:lpstr>
      <vt:lpstr>Paine kaasuissa</vt:lpstr>
      <vt:lpstr>Hydrostaattinen paine</vt:lpstr>
      <vt:lpstr>PowerPoint-esitys</vt:lpstr>
      <vt:lpstr>PowerPoint-esitys</vt:lpstr>
      <vt:lpstr>Verenpaine mmHg ja kPa</vt:lpstr>
      <vt:lpstr>ENERGIA ja ENERGIARATKAISUT</vt:lpstr>
      <vt:lpstr>Energian lajeja</vt:lpstr>
      <vt:lpstr>MEKAANINEN ENERGIA </vt:lpstr>
      <vt:lpstr>POTENTIAALIENERGIA</vt:lpstr>
      <vt:lpstr>Energia E</vt:lpstr>
      <vt:lpstr>Energiamuotoja</vt:lpstr>
      <vt:lpstr>Esimerkkejä</vt:lpstr>
      <vt:lpstr>Energian häviämättömyyden laki</vt:lpstr>
      <vt:lpstr>PowerPoint-esitys</vt:lpstr>
      <vt:lpstr>Hyötysuhde</vt:lpstr>
      <vt:lpstr>Työ</vt:lpstr>
      <vt:lpstr>Teho kuvaa työntekovauhtia</vt:lpstr>
      <vt:lpstr>Mekaaninen energia</vt:lpstr>
      <vt:lpstr>Mekaaninen energia</vt:lpstr>
      <vt:lpstr>Sisäenergia</vt:lpstr>
      <vt:lpstr>Ravinnosta saatava energia</vt:lpstr>
      <vt:lpstr>Energiankulutus hapen avulla</vt:lpstr>
      <vt:lpstr>Lämmön siirtyminen</vt:lpstr>
      <vt:lpstr>Johtuminen</vt:lpstr>
      <vt:lpstr>Kuljetus</vt:lpstr>
      <vt:lpstr>Säteily</vt:lpstr>
      <vt:lpstr>Pinnan vaikutus säteilyyn</vt:lpstr>
      <vt:lpstr>Infrapunakuvaus</vt:lpstr>
      <vt:lpstr>Lämpölaajeneminen</vt:lpstr>
      <vt:lpstr>Pinta-alan ja tilavuuden laajeneminen</vt:lpstr>
      <vt:lpstr>PowerPoint-esitys</vt:lpstr>
      <vt:lpstr>Kaasujen yleinen tilanyhtälö (“ideaalikaasut”)</vt:lpstr>
      <vt:lpstr>Kaasujen tilanyhtälön käyttö</vt:lpstr>
      <vt:lpstr>Erikoistapaukset : joku tekijä vakio </vt:lpstr>
      <vt:lpstr>PowerPoint-esitys</vt:lpstr>
      <vt:lpstr>Moolit, massa, tiheys ja tilavuus</vt:lpstr>
      <vt:lpstr>Nimityksiä</vt:lpstr>
      <vt:lpstr>Esimerkkejä</vt:lpstr>
      <vt:lpstr>Nimityksiä</vt:lpstr>
      <vt:lpstr>PowerPoint-esitys</vt:lpstr>
      <vt:lpstr>Olomuodon muutokset</vt:lpstr>
      <vt:lpstr>Faasikaavio (faasi=olomuoto)</vt:lpstr>
      <vt:lpstr>Ilman absoluuttinen ja suhteellinen kosteus</vt:lpstr>
      <vt:lpstr>Jään muuttuminen höyryksi</vt:lpstr>
      <vt:lpstr>Ominaislämpökapasiteetti c</vt:lpstr>
      <vt:lpstr>PowerPoint-esitys</vt:lpstr>
      <vt:lpstr>Lämpö</vt:lpstr>
      <vt:lpstr>Lämpöopin ”pääsäännöt”</vt:lpstr>
      <vt:lpstr>Kaasun laajentuessa tekemä työ</vt:lpstr>
      <vt:lpstr>Lämpövoimakone muuttaa lämpöenergiaa työksi</vt:lpstr>
      <vt:lpstr>Jääkaappi ja lämpöpumppu.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Juhani Kaukoranta</dc:creator>
  <cp:lastModifiedBy>Juhani Kaukoranta</cp:lastModifiedBy>
  <cp:revision>52</cp:revision>
  <dcterms:created xsi:type="dcterms:W3CDTF">2012-11-05T14:28:00Z</dcterms:created>
  <dcterms:modified xsi:type="dcterms:W3CDTF">2012-11-07T05:11:29Z</dcterms:modified>
</cp:coreProperties>
</file>