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96" r:id="rId5"/>
  </p:sldMasterIdLst>
  <p:notesMasterIdLst>
    <p:notesMasterId r:id="rId130"/>
  </p:notesMasterIdLst>
  <p:handoutMasterIdLst>
    <p:handoutMasterId r:id="rId131"/>
  </p:handoutMasterIdLst>
  <p:sldIdLst>
    <p:sldId id="256" r:id="rId6"/>
    <p:sldId id="261" r:id="rId7"/>
    <p:sldId id="262" r:id="rId8"/>
    <p:sldId id="280" r:id="rId9"/>
    <p:sldId id="260" r:id="rId10"/>
    <p:sldId id="295" r:id="rId11"/>
    <p:sldId id="263" r:id="rId12"/>
    <p:sldId id="264" r:id="rId13"/>
    <p:sldId id="312" r:id="rId14"/>
    <p:sldId id="265" r:id="rId15"/>
    <p:sldId id="266" r:id="rId16"/>
    <p:sldId id="378" r:id="rId17"/>
    <p:sldId id="308" r:id="rId18"/>
    <p:sldId id="397" r:id="rId19"/>
    <p:sldId id="300" r:id="rId20"/>
    <p:sldId id="313" r:id="rId21"/>
    <p:sldId id="271" r:id="rId22"/>
    <p:sldId id="281" r:id="rId23"/>
    <p:sldId id="301" r:id="rId24"/>
    <p:sldId id="282" r:id="rId25"/>
    <p:sldId id="302" r:id="rId26"/>
    <p:sldId id="268" r:id="rId27"/>
    <p:sldId id="269" r:id="rId28"/>
    <p:sldId id="270" r:id="rId29"/>
    <p:sldId id="272" r:id="rId30"/>
    <p:sldId id="289" r:id="rId31"/>
    <p:sldId id="305" r:id="rId32"/>
    <p:sldId id="290" r:id="rId33"/>
    <p:sldId id="279" r:id="rId34"/>
    <p:sldId id="384" r:id="rId35"/>
    <p:sldId id="306" r:id="rId36"/>
    <p:sldId id="309" r:id="rId37"/>
    <p:sldId id="291" r:id="rId38"/>
    <p:sldId id="304" r:id="rId39"/>
    <p:sldId id="299" r:id="rId40"/>
    <p:sldId id="307" r:id="rId41"/>
    <p:sldId id="314" r:id="rId42"/>
    <p:sldId id="315" r:id="rId43"/>
    <p:sldId id="317" r:id="rId44"/>
    <p:sldId id="318" r:id="rId45"/>
    <p:sldId id="316" r:id="rId46"/>
    <p:sldId id="322" r:id="rId47"/>
    <p:sldId id="274" r:id="rId48"/>
    <p:sldId id="273" r:id="rId49"/>
    <p:sldId id="297" r:id="rId50"/>
    <p:sldId id="310" r:id="rId51"/>
    <p:sldId id="382" r:id="rId52"/>
    <p:sldId id="283" r:id="rId53"/>
    <p:sldId id="323" r:id="rId54"/>
    <p:sldId id="284" r:id="rId55"/>
    <p:sldId id="319" r:id="rId56"/>
    <p:sldId id="320" r:id="rId57"/>
    <p:sldId id="321" r:id="rId58"/>
    <p:sldId id="398" r:id="rId59"/>
    <p:sldId id="383" r:id="rId60"/>
    <p:sldId id="285" r:id="rId61"/>
    <p:sldId id="286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96" r:id="rId70"/>
    <p:sldId id="377" r:id="rId71"/>
    <p:sldId id="395" r:id="rId72"/>
    <p:sldId id="385" r:id="rId73"/>
    <p:sldId id="331" r:id="rId74"/>
    <p:sldId id="332" r:id="rId75"/>
    <p:sldId id="333" r:id="rId76"/>
    <p:sldId id="334" r:id="rId77"/>
    <p:sldId id="335" r:id="rId78"/>
    <p:sldId id="336" r:id="rId79"/>
    <p:sldId id="379" r:id="rId80"/>
    <p:sldId id="337" r:id="rId81"/>
    <p:sldId id="338" r:id="rId82"/>
    <p:sldId id="373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80" r:id="rId103"/>
    <p:sldId id="381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92" r:id="rId114"/>
    <p:sldId id="387" r:id="rId115"/>
    <p:sldId id="394" r:id="rId116"/>
    <p:sldId id="388" r:id="rId117"/>
    <p:sldId id="389" r:id="rId118"/>
    <p:sldId id="390" r:id="rId119"/>
    <p:sldId id="393" r:id="rId120"/>
    <p:sldId id="386" r:id="rId121"/>
    <p:sldId id="368" r:id="rId122"/>
    <p:sldId id="369" r:id="rId123"/>
    <p:sldId id="370" r:id="rId124"/>
    <p:sldId id="371" r:id="rId125"/>
    <p:sldId id="372" r:id="rId126"/>
    <p:sldId id="374" r:id="rId127"/>
    <p:sldId id="375" r:id="rId128"/>
    <p:sldId id="376" r:id="rId129"/>
  </p:sldIdLst>
  <p:sldSz cx="9144000" cy="6858000" type="screen4x3"/>
  <p:notesSz cx="7099300" cy="10236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  <a:srgbClr val="0000CC"/>
    <a:srgbClr val="FFFF00"/>
    <a:srgbClr val="FFFF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26" autoAdjust="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30"/>
    </p:cViewPr>
  </p:sorterViewPr>
  <p:notesViewPr>
    <p:cSldViewPr>
      <p:cViewPr varScale="1">
        <p:scale>
          <a:sx n="44" d="100"/>
          <a:sy n="44" d="100"/>
        </p:scale>
        <p:origin x="-1378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viewProps" Target="viewProps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26" Type="http://schemas.openxmlformats.org/officeDocument/2006/relationships/slide" Target="slides/slide121.xml"/><Relationship Id="rId13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slide" Target="slides/slide111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30" Type="http://schemas.openxmlformats.org/officeDocument/2006/relationships/notesMaster" Target="notesMasters/notesMaster1.xml"/><Relationship Id="rId13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handoutMaster" Target="handoutMasters/handoutMaster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29.wmf"/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emf"/><Relationship Id="rId4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29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image" Target="../media/image87.emf"/><Relationship Id="rId4" Type="http://schemas.openxmlformats.org/officeDocument/2006/relationships/image" Target="../media/image9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e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61B3B708-B9CC-49C4-A1DB-7BA58492CC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7395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9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5025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15E11CEE-5FAF-48B2-B519-79612E423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484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93B4B5-3A34-426C-8B28-5C279BAA9DF5}" type="slidenum">
              <a:rPr lang="en-GB" sz="1300"/>
              <a:pPr eaLnBrk="1" hangingPunct="1"/>
              <a:t>8</a:t>
            </a:fld>
            <a:endParaRPr lang="en-GB" sz="13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i-FI" smtClean="0"/>
              <a:t>Miksi kreikkalaiset vieroksuivat käytäntöä, kokeellisuutta, luonnontieteen soveltamista käytäntöön?</a:t>
            </a: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0FEC00-325C-42D5-820A-85AED08B85C4}" type="slidenum">
              <a:rPr lang="en-GB" sz="1300"/>
              <a:pPr eaLnBrk="1" hangingPunct="1"/>
              <a:t>10</a:t>
            </a:fld>
            <a:endParaRPr lang="en-GB" sz="13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i-FI" smtClean="0"/>
              <a:t>Voidaan jopa väittää, että jos Arkhimedeen ajattelutapoa olisi lyönyt itsensä läpi, kansainvälistä avaruusasemaa olisi rakennettu jo Jouluevankeliumin tapahtumien</a:t>
            </a:r>
          </a:p>
          <a:p>
            <a:pPr eaLnBrk="1" hangingPunct="1"/>
            <a:r>
              <a:rPr lang="fi-FI" smtClean="0"/>
              <a:t>aikoihin...</a:t>
            </a: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C1DF63-02A1-4831-ADE1-A8F9C2A14D5E}" type="slidenum">
              <a:rPr lang="en-GB" sz="1300"/>
              <a:pPr eaLnBrk="1" hangingPunct="1"/>
              <a:t>17</a:t>
            </a:fld>
            <a:endParaRPr lang="en-GB" sz="13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i-FI" smtClean="0"/>
              <a:t>Tuo laserosoitin ja viallinen atk-luokan RW-asema</a:t>
            </a: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6ECC86-5B09-4EAD-BB9A-985208A20EC6}" type="slidenum">
              <a:rPr lang="en-GB" sz="1300"/>
              <a:pPr eaLnBrk="1" hangingPunct="1"/>
              <a:t>74</a:t>
            </a:fld>
            <a:endParaRPr lang="en-GB" sz="13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i-FI" smtClean="0"/>
              <a:t>Jos voima on ilmaistu newtoneina, massa kg, niin kiihtyvyys on automaattisesti m/s</a:t>
            </a:r>
            <a:r>
              <a:rPr lang="fi-FI" baseline="30000" smtClean="0"/>
              <a:t>2</a:t>
            </a: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E11CEE-5FAF-48B2-B519-79612E4233DB}" type="slidenum">
              <a:rPr lang="en-GB" smtClean="0"/>
              <a:pPr>
                <a:defRPr/>
              </a:pPr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64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4925DA-FA1F-4C7F-B9F5-D698172E26E6}" type="slidenum">
              <a:rPr lang="en-GB" sz="1300"/>
              <a:pPr eaLnBrk="1" hangingPunct="1"/>
              <a:t>95</a:t>
            </a:fld>
            <a:endParaRPr lang="en-GB" sz="13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8BF1F8-A1A0-4048-AB95-085DDF8B8E81}" type="slidenum">
              <a:rPr lang="en-GB" sz="1300"/>
              <a:pPr eaLnBrk="1" hangingPunct="1"/>
              <a:t>110</a:t>
            </a:fld>
            <a:endParaRPr lang="en-GB" sz="13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</p:spPr>
        <p:txBody>
          <a:bodyPr/>
          <a:lstStyle/>
          <a:p>
            <a:pPr eaLnBrk="1" hangingPunct="1"/>
            <a:r>
              <a:rPr lang="fi-FI" smtClean="0"/>
              <a:t>Tämän kevään aikana eduskunnassa ratkaistaan, millä tavalla Suomessa jatkossa hoidetaan energiahuolto</a:t>
            </a:r>
          </a:p>
          <a:p>
            <a:pPr eaLnBrk="1" hangingPunct="1"/>
            <a:r>
              <a:rPr lang="fi-FI" smtClean="0"/>
              <a:t>Rakennetaan uusi ydinvoimala,</a:t>
            </a:r>
          </a:p>
          <a:p>
            <a:pPr eaLnBrk="1" hangingPunct="1"/>
            <a:r>
              <a:rPr lang="fi-FI" smtClean="0"/>
              <a:t> vai turvaudutaanko energian tuontiin Venäjältä, siis venäläistä maakaasua ja venäläistä ydinsähkö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AE5EFD-DDBB-457C-BC2A-401154029C46}" type="slidenum">
              <a:rPr lang="en-GB" sz="1300"/>
              <a:pPr eaLnBrk="1" hangingPunct="1"/>
              <a:t>118</a:t>
            </a:fld>
            <a:endParaRPr lang="en-GB" sz="13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i-FI" smtClean="0"/>
              <a:t>Suomalaiset saavat suurimman radioaktiivisen säteilyannoksensa maaperästä</a:t>
            </a:r>
          </a:p>
          <a:p>
            <a:pPr eaLnBrk="1" hangingPunct="1"/>
            <a:r>
              <a:rPr lang="fi-FI" smtClean="0"/>
              <a:t>tihkuvasta radon-kaasusta.</a:t>
            </a: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FA473-A218-445F-8548-8C6CD7DD0E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58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73F27-FCE2-4B1C-B44C-B2ADEA18F8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44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362FA-D71F-4B26-B502-8AF1EBCF0E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082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©Huippuvalmennus 1998–2007. Kaikki oikeudet pidätetään.</a:t>
            </a:r>
          </a:p>
          <a:p>
            <a:pPr>
              <a:defRPr/>
            </a:pPr>
            <a:r>
              <a:rPr lang="fi-FI"/>
              <a:t>www.huippuvalmennus.fi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8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©Huippuvalmennus 1998–2007. Kaikki oikeudet pidätetään.</a:t>
            </a:r>
          </a:p>
          <a:p>
            <a:pPr>
              <a:defRPr/>
            </a:pPr>
            <a:r>
              <a:rPr lang="fi-FI"/>
              <a:t>www.huippuvalmennus.fi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15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©Huippuvalmennus 1998–2007. Kaikki oikeudet pidätetään.</a:t>
            </a:r>
          </a:p>
          <a:p>
            <a:pPr>
              <a:defRPr/>
            </a:pPr>
            <a:r>
              <a:rPr lang="fi-FI"/>
              <a:t>www.huippuvalmennus.fi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34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484313"/>
            <a:ext cx="3810000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3810000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©Huippuvalmennus 1998–2007. Kaikki oikeudet pidätetään.</a:t>
            </a:r>
          </a:p>
          <a:p>
            <a:pPr>
              <a:defRPr/>
            </a:pPr>
            <a:r>
              <a:rPr lang="fi-FI"/>
              <a:t>www.huippuvalmennus.fi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3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©Huippuvalmennus 1998–2007. Kaikki oikeudet pidätetään.</a:t>
            </a:r>
          </a:p>
          <a:p>
            <a:pPr>
              <a:defRPr/>
            </a:pPr>
            <a:r>
              <a:rPr lang="fi-FI"/>
              <a:t>www.huippuvalmennus.fi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03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©Huippuvalmennus 1998–2007. Kaikki oikeudet pidätetään.</a:t>
            </a:r>
          </a:p>
          <a:p>
            <a:pPr>
              <a:defRPr/>
            </a:pPr>
            <a:r>
              <a:rPr lang="fi-FI"/>
              <a:t>www.huippuvalmennus.fi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1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©Huippuvalmennus 1998–2007. Kaikki oikeudet pidätetään.</a:t>
            </a:r>
          </a:p>
          <a:p>
            <a:pPr>
              <a:defRPr/>
            </a:pPr>
            <a:r>
              <a:rPr lang="fi-FI"/>
              <a:t>www.huippuvalmennus.fi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37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©Huippuvalmennus 1998–2007. Kaikki oikeudet pidätetään.</a:t>
            </a:r>
          </a:p>
          <a:p>
            <a:pPr>
              <a:defRPr/>
            </a:pPr>
            <a:r>
              <a:rPr lang="fi-FI"/>
              <a:t>www.huippuvalmennus.fi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4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8E1B-9618-428C-B226-96F4AB5FA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706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©Huippuvalmennus 1998–2007. Kaikki oikeudet pidätetään.</a:t>
            </a:r>
          </a:p>
          <a:p>
            <a:pPr>
              <a:defRPr/>
            </a:pPr>
            <a:r>
              <a:rPr lang="fi-FI"/>
              <a:t>www.huippuvalmennus.fi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43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©Huippuvalmennus 1998–2007. Kaikki oikeudet pidätetään.</a:t>
            </a:r>
          </a:p>
          <a:p>
            <a:pPr>
              <a:defRPr/>
            </a:pPr>
            <a:r>
              <a:rPr lang="fi-FI"/>
              <a:t>www.huippuvalmennus.fi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12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333375"/>
            <a:ext cx="1943100" cy="57626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333375"/>
            <a:ext cx="5676900" cy="57626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©Huippuvalmennus 1998–2007. Kaikki oikeudet pidätetään.</a:t>
            </a:r>
          </a:p>
          <a:p>
            <a:pPr>
              <a:defRPr/>
            </a:pPr>
            <a:r>
              <a:rPr lang="fi-FI"/>
              <a:t>www.huippuvalmennus.fi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©Huippuvalmennus 1998-2007. Kaikki oikeudet pidätetään.</a:t>
            </a:r>
            <a:endParaRPr lang="en-US" b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/>
              <a:t>www.huippuvalmennus.com </a:t>
            </a:r>
          </a:p>
        </p:txBody>
      </p:sp>
    </p:spTree>
    <p:extLst>
      <p:ext uri="{BB962C8B-B14F-4D97-AF65-F5344CB8AC3E}">
        <p14:creationId xmlns:p14="http://schemas.microsoft.com/office/powerpoint/2010/main" val="2557808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©Huippuvalmennus 1998-2007. Kaikki oikeudet pidätetään.</a:t>
            </a:r>
            <a:endParaRPr lang="en-US" b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/>
              <a:t>www.huippuvalmennus.com </a:t>
            </a:r>
          </a:p>
        </p:txBody>
      </p:sp>
    </p:spTree>
    <p:extLst>
      <p:ext uri="{BB962C8B-B14F-4D97-AF65-F5344CB8AC3E}">
        <p14:creationId xmlns:p14="http://schemas.microsoft.com/office/powerpoint/2010/main" val="4044064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©Huippuvalmennus 1998-2007. Kaikki oikeudet pidätetään.</a:t>
            </a:r>
            <a:endParaRPr lang="en-US" b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/>
              <a:t>www.huippuvalmennus.com </a:t>
            </a:r>
          </a:p>
        </p:txBody>
      </p:sp>
    </p:spTree>
    <p:extLst>
      <p:ext uri="{BB962C8B-B14F-4D97-AF65-F5344CB8AC3E}">
        <p14:creationId xmlns:p14="http://schemas.microsoft.com/office/powerpoint/2010/main" val="1989631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©Huippuvalmennus 1998-2007. Kaikki oikeudet pidätetään.</a:t>
            </a:r>
            <a:endParaRPr lang="en-US" b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/>
              <a:t>www.huippuvalmennus.com </a:t>
            </a:r>
          </a:p>
        </p:txBody>
      </p:sp>
    </p:spTree>
    <p:extLst>
      <p:ext uri="{BB962C8B-B14F-4D97-AF65-F5344CB8AC3E}">
        <p14:creationId xmlns:p14="http://schemas.microsoft.com/office/powerpoint/2010/main" val="2947014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©Huippuvalmennus 1998-2007. Kaikki oikeudet pidätetään.</a:t>
            </a:r>
            <a:endParaRPr lang="en-US" b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/>
              <a:t>www.huippuvalmennus.com </a:t>
            </a:r>
          </a:p>
        </p:txBody>
      </p:sp>
    </p:spTree>
    <p:extLst>
      <p:ext uri="{BB962C8B-B14F-4D97-AF65-F5344CB8AC3E}">
        <p14:creationId xmlns:p14="http://schemas.microsoft.com/office/powerpoint/2010/main" val="3604600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©Huippuvalmennus 1998-2007. Kaikki oikeudet pidätetään.</a:t>
            </a:r>
            <a:endParaRPr lang="en-US" b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/>
              <a:t>www.huippuvalmennus.com </a:t>
            </a:r>
          </a:p>
        </p:txBody>
      </p:sp>
    </p:spTree>
    <p:extLst>
      <p:ext uri="{BB962C8B-B14F-4D97-AF65-F5344CB8AC3E}">
        <p14:creationId xmlns:p14="http://schemas.microsoft.com/office/powerpoint/2010/main" val="2017636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©Huippuvalmennus 1998-2007. Kaikki oikeudet pidätetään.</a:t>
            </a:r>
            <a:endParaRPr lang="en-US" b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/>
              <a:t>www.huippuvalmennus.com </a:t>
            </a:r>
          </a:p>
        </p:txBody>
      </p:sp>
    </p:spTree>
    <p:extLst>
      <p:ext uri="{BB962C8B-B14F-4D97-AF65-F5344CB8AC3E}">
        <p14:creationId xmlns:p14="http://schemas.microsoft.com/office/powerpoint/2010/main" val="130219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95BB2-93CB-4566-98AE-0022EB9CA5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446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©Huippuvalmennus 1998-2007. Kaikki oikeudet pidätetään.</a:t>
            </a:r>
            <a:endParaRPr lang="en-US" b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/>
              <a:t>www.huippuvalmennus.com </a:t>
            </a:r>
          </a:p>
        </p:txBody>
      </p:sp>
    </p:spTree>
    <p:extLst>
      <p:ext uri="{BB962C8B-B14F-4D97-AF65-F5344CB8AC3E}">
        <p14:creationId xmlns:p14="http://schemas.microsoft.com/office/powerpoint/2010/main" val="4179495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©Huippuvalmennus 1998-2007. Kaikki oikeudet pidätetään.</a:t>
            </a:r>
            <a:endParaRPr lang="en-US" b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/>
              <a:t>www.huippuvalmennus.com </a:t>
            </a:r>
          </a:p>
        </p:txBody>
      </p:sp>
    </p:spTree>
    <p:extLst>
      <p:ext uri="{BB962C8B-B14F-4D97-AF65-F5344CB8AC3E}">
        <p14:creationId xmlns:p14="http://schemas.microsoft.com/office/powerpoint/2010/main" val="3814572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©Huippuvalmennus 1998-2007. Kaikki oikeudet pidätetään.</a:t>
            </a:r>
            <a:endParaRPr lang="en-US" b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/>
              <a:t>www.huippuvalmennus.com </a:t>
            </a:r>
          </a:p>
        </p:txBody>
      </p:sp>
    </p:spTree>
    <p:extLst>
      <p:ext uri="{BB962C8B-B14F-4D97-AF65-F5344CB8AC3E}">
        <p14:creationId xmlns:p14="http://schemas.microsoft.com/office/powerpoint/2010/main" val="3177590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©Huippuvalmennus 1998-2007. Kaikki oikeudet pidätetään.</a:t>
            </a:r>
            <a:endParaRPr lang="en-US" b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/>
              <a:t>www.huippuvalmennus.com </a:t>
            </a:r>
          </a:p>
        </p:txBody>
      </p:sp>
    </p:spTree>
    <p:extLst>
      <p:ext uri="{BB962C8B-B14F-4D97-AF65-F5344CB8AC3E}">
        <p14:creationId xmlns:p14="http://schemas.microsoft.com/office/powerpoint/2010/main" val="38460785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EB599-2A2A-416C-A9C0-3336DD7C01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0211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D300C-EA0E-4A71-8CAA-9A0724A4C6B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755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FA966-8517-4348-AC1E-DADD73B5A88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19271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012F0-4012-4F16-8985-9140DEB7CD5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7723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59331-9A11-4372-9C7C-B379E2E3E5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1531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71B6-A080-49E8-B2AB-2B8A7F5B660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629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98B5E-72B5-4FD6-8557-2F59FCACF9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076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B8268-1012-41FA-B696-88465D1E9F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10794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20677-A060-48D0-8972-DD9A27E4C3A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4027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8CB62-8EA7-4C35-8EA2-59AD1169C0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06735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65480-B744-4F20-A2B0-99B7FE8300E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35417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69573-8C1E-4420-85FE-A4BAE7D56F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47756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77A9E-1A05-454E-9675-E9EBF16DC272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01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7379E-5A18-4F60-90D4-619B2E03B68E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297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07FF0-94F2-4319-BA79-593043C25DFB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295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16DB4-A867-4F27-83CF-FC0EAB1A894F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29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6C700-1C3A-479F-87B5-F6B2D8600B76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8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31FAB-BBF0-455A-BC10-539EA07A97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716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997CC-F552-401C-97A7-513FDBBDC741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072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DE8B3-401C-4B3F-90D8-B770C67168D1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963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28DEF-C556-41EF-AD17-1FC46B1314E8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33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7850D-57EA-47D8-B4D9-192731B30244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146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63E99-A214-4435-942D-876DA0578D1B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329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238E4-C122-4EE2-BB59-DE949E482BBA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7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4992E-DFA8-43CB-838E-BDBF142452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16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45FAA-8DB1-4BF6-A9A6-485298E5F7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69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5DAC1-7B1D-4ED6-837E-1BE1EC71D0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44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BC2CA-7A11-4DAA-8C86-3954CE4918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55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C721E56-A4BC-4139-99FA-4565B3655C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4313"/>
            <a:ext cx="7772400" cy="461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i-FI"/>
              <a:t>©Huippuvalmennus 1998–2007. Kaikki oikeudet pidätetään.</a:t>
            </a:r>
          </a:p>
          <a:p>
            <a:pPr>
              <a:defRPr/>
            </a:pPr>
            <a:r>
              <a:rPr lang="fi-FI"/>
              <a:t>www.huippuvalmennus.fi</a:t>
            </a:r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016625"/>
          </a:xfrm>
          <a:prstGeom prst="roundRect">
            <a:avLst>
              <a:gd name="adj" fmla="val 16667"/>
            </a:avLst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©Huippuvalmennus 1998-2007. Kaikki oikeudet pidätetään.</a:t>
            </a:r>
            <a:endParaRPr lang="en-US" b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/>
              <a:t>www.huippuvalmennus.com </a:t>
            </a:r>
          </a:p>
        </p:txBody>
      </p:sp>
      <p:sp>
        <p:nvSpPr>
          <p:cNvPr id="3077" name="AutoShape 5"/>
          <p:cNvSpPr>
            <a:spLocks noChangeArrowheads="1"/>
          </p:cNvSpPr>
          <p:nvPr userDrawn="1"/>
        </p:nvSpPr>
        <p:spPr bwMode="auto">
          <a:xfrm>
            <a:off x="457200" y="231775"/>
            <a:ext cx="8253413" cy="5940425"/>
          </a:xfrm>
          <a:prstGeom prst="roundRect">
            <a:avLst>
              <a:gd name="adj" fmla="val 16667"/>
            </a:avLst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61C3A31C-7E20-4800-A812-6B8666A2735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otsikon perustyyliä napsauttamalla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8BC4A0-23FA-42AD-AC0E-6B80054B7957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7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4.jpe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2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8.emf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90.emf"/><Relationship Id="rId5" Type="http://schemas.openxmlformats.org/officeDocument/2006/relationships/image" Target="../media/image87.e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89.emf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91.emf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0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2.wmf"/><Relationship Id="rId5" Type="http://schemas.openxmlformats.org/officeDocument/2006/relationships/image" Target="../media/image23.emf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9.emf"/><Relationship Id="rId9" Type="http://schemas.openxmlformats.org/officeDocument/2006/relationships/image" Target="../media/image21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8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8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2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8.wmf"/><Relationship Id="rId4" Type="http://schemas.openxmlformats.org/officeDocument/2006/relationships/image" Target="../media/image35.emf"/><Relationship Id="rId9" Type="http://schemas.openxmlformats.org/officeDocument/2006/relationships/oleObject" Target="../embeddings/oleObject27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9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4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5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6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8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9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2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46.bin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8.w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48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0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2.w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29.w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56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74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7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7772400" cy="1143000"/>
          </a:xfrm>
        </p:spPr>
        <p:txBody>
          <a:bodyPr/>
          <a:lstStyle/>
          <a:p>
            <a:pPr eaLnBrk="1" hangingPunct="1"/>
            <a:r>
              <a:rPr lang="fi-FI" smtClean="0"/>
              <a:t>FYSIIKKA 1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971800"/>
            <a:ext cx="6477000" cy="2438400"/>
          </a:xfrm>
        </p:spPr>
        <p:txBody>
          <a:bodyPr/>
          <a:lstStyle/>
          <a:p>
            <a:pPr eaLnBrk="1" hangingPunct="1"/>
            <a:r>
              <a:rPr lang="fi-FI" sz="4000" smtClean="0"/>
              <a:t>Fysiikka luonnontieteenä</a:t>
            </a:r>
          </a:p>
          <a:p>
            <a:pPr eaLnBrk="1" hangingPunct="1"/>
            <a:r>
              <a:rPr lang="fi-FI" smtClean="0"/>
              <a:t> </a:t>
            </a:r>
          </a:p>
          <a:p>
            <a:pPr eaLnBrk="1" hangingPunct="1"/>
            <a:r>
              <a:rPr lang="fi-FI" smtClean="0"/>
              <a:t>Juhani Kaukoranta</a:t>
            </a:r>
          </a:p>
          <a:p>
            <a:pPr eaLnBrk="1" hangingPunct="1"/>
            <a:r>
              <a:rPr lang="fi-FI" smtClean="0"/>
              <a:t>Raahen lukio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04800" y="201613"/>
            <a:ext cx="6019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4000"/>
              <a:t>LUONNONTIETEIDEN JA</a:t>
            </a:r>
          </a:p>
          <a:p>
            <a:pPr eaLnBrk="1" hangingPunct="1"/>
            <a:r>
              <a:rPr lang="fi-FI" sz="4000"/>
              <a:t>FYSIIKAN HISTORIAA</a:t>
            </a:r>
            <a:endParaRPr lang="en-GB" sz="4400"/>
          </a:p>
          <a:p>
            <a:pPr eaLnBrk="1" hangingPunct="1"/>
            <a:endParaRPr lang="en-GB" sz="240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04800" y="1727200"/>
            <a:ext cx="6627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NYKYAIKAINEN LUONNONTIEDE</a:t>
            </a:r>
            <a:endParaRPr lang="en-GB" sz="280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7867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Arkhimedes, 287-212 eKr., Antiikin outo lintu</a:t>
            </a:r>
            <a:r>
              <a:rPr lang="fi-FI" sz="2800"/>
              <a:t>:</a:t>
            </a:r>
            <a:endParaRPr lang="en-GB" sz="280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219200" y="3019425"/>
            <a:ext cx="47656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 sz="2800"/>
              <a:t>teoreetikko, kokeilija, insinööri</a:t>
            </a:r>
          </a:p>
          <a:p>
            <a:pPr eaLnBrk="1" hangingPunct="1">
              <a:buFontTx/>
              <a:buChar char="•"/>
            </a:pPr>
            <a:r>
              <a:rPr lang="fi-FI" sz="2800"/>
              <a:t>1800 vuotta aikaansa edellä</a:t>
            </a:r>
            <a:endParaRPr lang="en-GB" sz="240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57200" y="4114800"/>
            <a:ext cx="6945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Galileo Galilei,  1564-1642 Pohjois-Italia</a:t>
            </a:r>
            <a:endParaRPr lang="en-GB" sz="280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143000" y="4648200"/>
            <a:ext cx="7672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 sz="2800"/>
              <a:t>Ensimmäinen nykyaikaisen luonnontieteen edustaja</a:t>
            </a:r>
            <a:endParaRPr lang="en-GB" sz="2400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143000" y="5105400"/>
            <a:ext cx="5514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 sz="2800"/>
              <a:t>Toi kokeellisuuden luonnontieteisiin</a:t>
            </a:r>
            <a:endParaRPr lang="en-GB" sz="2400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143000" y="5562600"/>
            <a:ext cx="7731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 sz="2800"/>
              <a:t>”Luonnon kirja on kirjoitettu matematiikan kielellä”</a:t>
            </a:r>
            <a:endParaRPr lang="en-GB" sz="2400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1143000" y="6019800"/>
            <a:ext cx="7043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 sz="2800"/>
              <a:t>Kaukoputki: maailmankuvan mullistuksen alku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utoUpdateAnimBg="0"/>
      <p:bldP spid="12293" grpId="0" autoUpdateAnimBg="0"/>
      <p:bldP spid="12294" grpId="0" autoUpdateAnimBg="0"/>
      <p:bldP spid="12295" grpId="0" autoUpdateAnimBg="0"/>
      <p:bldP spid="12297" grpId="0" autoUpdateAnimBg="0"/>
      <p:bldP spid="12300" grpId="0" autoUpdateAnimBg="0"/>
      <p:bldP spid="12303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Pyyhkäisytunnelointimikroskooppi</a:t>
            </a:r>
            <a:br>
              <a:rPr lang="fi-FI" smtClean="0"/>
            </a:br>
            <a:r>
              <a:rPr lang="fi-FI" smtClean="0"/>
              <a:t>näkee jopa yksittäisiä atomeja ja molekyylejä</a:t>
            </a:r>
          </a:p>
        </p:txBody>
      </p:sp>
      <p:pic>
        <p:nvPicPr>
          <p:cNvPr id="103427" name="Picture 3" descr="pyyhkaisutunnelointimikroskoop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78105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6372225" y="5229225"/>
            <a:ext cx="2033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000">
                <a:latin typeface="Arial" charset="0"/>
              </a:rPr>
              <a:t>Cesium-atomeja</a:t>
            </a:r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 flipV="1">
            <a:off x="7019925" y="4508500"/>
            <a:ext cx="504825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3543300" y="52959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000">
                <a:latin typeface="Arial" charset="0"/>
              </a:rPr>
              <a:t>Galliumarseniittia</a:t>
            </a: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 flipV="1">
            <a:off x="4572000" y="4292600"/>
            <a:ext cx="1152525" cy="10810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b="1" smtClean="0"/>
              <a:t>CERNin TARKOITUS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669925" y="1311275"/>
            <a:ext cx="67278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>
                <a:latin typeface="Arial" charset="0"/>
              </a:rPr>
              <a:t>CERNissä tuhannet fyysikot pyrkivät</a:t>
            </a:r>
          </a:p>
          <a:p>
            <a:pPr eaLnBrk="1" hangingPunct="1"/>
            <a:r>
              <a:rPr lang="fi-FI">
                <a:latin typeface="Arial" charset="0"/>
              </a:rPr>
              <a:t>selvittämään muun muassa: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533400" y="2743200"/>
            <a:ext cx="817721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>
                <a:latin typeface="Arial" charset="0"/>
              </a:rPr>
              <a:t> Luonnon syvimmät vuorovaikutusvoimat</a:t>
            </a:r>
          </a:p>
          <a:p>
            <a:pPr eaLnBrk="1" hangingPunct="1">
              <a:buFontTx/>
              <a:buChar char="•"/>
            </a:pPr>
            <a:r>
              <a:rPr lang="fi-FI">
                <a:latin typeface="Arial" charset="0"/>
              </a:rPr>
              <a:t> Miksi luonnonlait ovat sellaisia kuin ne ovat</a:t>
            </a:r>
          </a:p>
          <a:p>
            <a:pPr eaLnBrk="1" hangingPunct="1">
              <a:buFontTx/>
              <a:buChar char="•"/>
            </a:pPr>
            <a:r>
              <a:rPr lang="fi-FI">
                <a:latin typeface="Arial" charset="0"/>
              </a:rPr>
              <a:t> Miten maailmankaikkeus on syntynyt</a:t>
            </a:r>
          </a:p>
          <a:p>
            <a:pPr eaLnBrk="1" hangingPunct="1">
              <a:buFontTx/>
              <a:buChar char="•"/>
            </a:pPr>
            <a:r>
              <a:rPr lang="fi-FI">
                <a:latin typeface="Arial" charset="0"/>
              </a:rPr>
              <a:t> Mikä on maailmankaikkeuden kohtalo</a:t>
            </a: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746125" y="5045075"/>
            <a:ext cx="8074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>
                <a:latin typeface="Arial" charset="0"/>
              </a:rPr>
              <a:t>Tärkein tutkimusväline on </a:t>
            </a:r>
            <a:r>
              <a:rPr lang="fi-FI" b="1">
                <a:latin typeface="Arial" charset="0"/>
              </a:rPr>
              <a:t>hiukkaskiihdytin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autoUpdateAnimBg="0"/>
      <p:bldP spid="196613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90575"/>
          </a:xfrm>
        </p:spPr>
        <p:txBody>
          <a:bodyPr/>
          <a:lstStyle/>
          <a:p>
            <a:pPr eaLnBrk="1" hangingPunct="1"/>
            <a:r>
              <a:rPr lang="fi-FI" smtClean="0"/>
              <a:t>Mikä hiukkaskiihdytin on?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 eaLnBrk="1" hangingPunct="1"/>
            <a:r>
              <a:rPr lang="fi-FI" sz="3000" smtClean="0"/>
              <a:t>Laite, jolla kiihdytetään varauksellisten hiukkasten suihku lähes valonnopeuteen.</a:t>
            </a:r>
          </a:p>
          <a:p>
            <a:pPr eaLnBrk="1" hangingPunct="1"/>
            <a:r>
              <a:rPr lang="fi-FI" sz="3000" smtClean="0"/>
              <a:t>Cernin LHC-kiihdyttimessä kaksi hiukkassuihkua kulkee vastakkaisiin suuntiin.</a:t>
            </a:r>
          </a:p>
          <a:p>
            <a:pPr eaLnBrk="1" hangingPunct="1">
              <a:buFontTx/>
              <a:buNone/>
            </a:pPr>
            <a:endParaRPr lang="fi-FI" sz="3000" smtClean="0"/>
          </a:p>
          <a:p>
            <a:pPr eaLnBrk="1" hangingPunct="1">
              <a:buFontTx/>
              <a:buNone/>
            </a:pPr>
            <a:endParaRPr lang="fi-FI" sz="3000" smtClean="0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449263" y="3598863"/>
            <a:ext cx="3825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fi-FI">
              <a:latin typeface="Arial" charset="0"/>
            </a:endParaRPr>
          </a:p>
        </p:txBody>
      </p:sp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284538"/>
            <a:ext cx="3932238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5795963" y="3933825"/>
            <a:ext cx="2597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>
                <a:latin typeface="Arial" charset="0"/>
              </a:rPr>
              <a:t>27 km tunneli</a:t>
            </a: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 flipH="1">
            <a:off x="5219700" y="4797425"/>
            <a:ext cx="647700" cy="1444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Miten kiihdytin toimii?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4089400" cy="4611687"/>
          </a:xfrm>
        </p:spPr>
        <p:txBody>
          <a:bodyPr/>
          <a:lstStyle/>
          <a:p>
            <a:pPr eaLnBrk="1" hangingPunct="1"/>
            <a:r>
              <a:rPr lang="fi-FI" sz="2400" smtClean="0"/>
              <a:t>Sähköisesti varattu hiukkanen (esim. protoni) </a:t>
            </a:r>
            <a:r>
              <a:rPr lang="fi-FI" sz="2400" b="1" smtClean="0"/>
              <a:t>kiihdytetään sähkökentällä</a:t>
            </a:r>
          </a:p>
          <a:p>
            <a:pPr eaLnBrk="1" hangingPunct="1"/>
            <a:r>
              <a:rPr lang="fi-FI" sz="2400" smtClean="0"/>
              <a:t>Kiihdytetty suihku saadaan </a:t>
            </a:r>
            <a:r>
              <a:rPr lang="fi-FI" sz="2400" b="1" smtClean="0"/>
              <a:t>kaartumaan</a:t>
            </a:r>
            <a:r>
              <a:rPr lang="fi-FI" sz="2400" smtClean="0"/>
              <a:t> ympyräradalle hyvin voimakkailla </a:t>
            </a:r>
            <a:r>
              <a:rPr lang="fi-FI" sz="2400" b="1" smtClean="0"/>
              <a:t>magneeteilla</a:t>
            </a:r>
            <a:r>
              <a:rPr lang="fi-FI" sz="2400" smtClean="0"/>
              <a:t> (7 teslaa)</a:t>
            </a:r>
          </a:p>
          <a:p>
            <a:pPr eaLnBrk="1" hangingPunct="1">
              <a:buFontTx/>
              <a:buNone/>
            </a:pPr>
            <a:endParaRPr lang="fi-FI" sz="2400" smtClean="0"/>
          </a:p>
        </p:txBody>
      </p:sp>
      <p:pic>
        <p:nvPicPr>
          <p:cNvPr id="106500" name="Picture 4" descr="Tunne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2" r="9842"/>
          <a:stretch>
            <a:fillRect/>
          </a:stretch>
        </p:blipFill>
        <p:spPr bwMode="auto">
          <a:xfrm>
            <a:off x="5076825" y="1773238"/>
            <a:ext cx="3665538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2800" smtClean="0">
                <a:solidFill>
                  <a:schemeClr val="tx1"/>
                </a:solidFill>
              </a:rPr>
              <a:t>Törmäysjäljistä päätellään syntyneiden hiukkasten ominaisuudet</a:t>
            </a:r>
          </a:p>
        </p:txBody>
      </p:sp>
      <p:pic>
        <p:nvPicPr>
          <p:cNvPr id="107523" name="Picture 3" descr="img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4467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62913" cy="1143000"/>
          </a:xfrm>
        </p:spPr>
        <p:txBody>
          <a:bodyPr/>
          <a:lstStyle/>
          <a:p>
            <a:pPr eaLnBrk="1" hangingPunct="1"/>
            <a:r>
              <a:rPr lang="fi-FI" sz="4000" smtClean="0"/>
              <a:t>Onko muuta kuin ”tavallista” ainetta?</a:t>
            </a:r>
          </a:p>
        </p:txBody>
      </p:sp>
      <p:sp>
        <p:nvSpPr>
          <p:cNvPr id="108547" name="AutoShape 3" descr="atrap"/>
          <p:cNvSpPr>
            <a:spLocks noChangeAspect="1" noChangeArrowheads="1"/>
          </p:cNvSpPr>
          <p:nvPr/>
        </p:nvSpPr>
        <p:spPr bwMode="auto">
          <a:xfrm>
            <a:off x="1143000" y="933450"/>
            <a:ext cx="68580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08548" name="AutoShape 4" descr="atrap"/>
          <p:cNvSpPr>
            <a:spLocks noChangeAspect="1" noChangeArrowheads="1"/>
          </p:cNvSpPr>
          <p:nvPr/>
        </p:nvSpPr>
        <p:spPr bwMode="auto">
          <a:xfrm>
            <a:off x="1143000" y="933450"/>
            <a:ext cx="68580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pic>
        <p:nvPicPr>
          <p:cNvPr id="2007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89363"/>
            <a:ext cx="34290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323850" y="1700213"/>
            <a:ext cx="854233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 b="1">
                <a:cs typeface="Times New Roman" pitchFamily="18" charset="0"/>
              </a:rPr>
              <a:t>Alkuräjähdyksen</a:t>
            </a:r>
            <a:r>
              <a:rPr lang="fi-FI" sz="2400">
                <a:cs typeface="Times New Roman" pitchFamily="18" charset="0"/>
              </a:rPr>
              <a:t> aikana oli sekä </a:t>
            </a:r>
            <a:r>
              <a:rPr lang="fi-FI" sz="2400" b="1">
                <a:cs typeface="Times New Roman" pitchFamily="18" charset="0"/>
              </a:rPr>
              <a:t>materiaa</a:t>
            </a:r>
            <a:r>
              <a:rPr lang="fi-FI" sz="2400">
                <a:cs typeface="Times New Roman" pitchFamily="18" charset="0"/>
              </a:rPr>
              <a:t> että </a:t>
            </a:r>
            <a:r>
              <a:rPr lang="fi-FI" sz="2400" b="1">
                <a:cs typeface="Times New Roman" pitchFamily="18" charset="0"/>
              </a:rPr>
              <a:t>antimateriaa</a:t>
            </a:r>
            <a:r>
              <a:rPr lang="fi-FI" sz="2400">
                <a:cs typeface="Times New Roman" pitchFamily="18" charset="0"/>
              </a:rPr>
              <a:t>.</a:t>
            </a:r>
          </a:p>
          <a:p>
            <a:pPr eaLnBrk="1" hangingPunct="1"/>
            <a:r>
              <a:rPr lang="fi-FI" sz="2400">
                <a:cs typeface="Times New Roman" pitchFamily="18" charset="0"/>
              </a:rPr>
              <a:t>Jostakin syystä materiaa syntyi hieman enemmän kuin</a:t>
            </a:r>
          </a:p>
          <a:p>
            <a:pPr eaLnBrk="1" hangingPunct="1"/>
            <a:r>
              <a:rPr lang="fi-FI" sz="2400">
                <a:cs typeface="Times New Roman" pitchFamily="18" charset="0"/>
              </a:rPr>
              <a:t>antimateriaa. Materian ja antimaterian </a:t>
            </a:r>
            <a:r>
              <a:rPr lang="fi-FI" sz="2400" b="1">
                <a:cs typeface="Times New Roman" pitchFamily="18" charset="0"/>
              </a:rPr>
              <a:t>tuhotessa toisensa</a:t>
            </a:r>
            <a:r>
              <a:rPr lang="fi-FI" sz="2400">
                <a:cs typeface="Times New Roman" pitchFamily="18" charset="0"/>
              </a:rPr>
              <a:t> jäi</a:t>
            </a:r>
          </a:p>
          <a:p>
            <a:pPr eaLnBrk="1" hangingPunct="1"/>
            <a:r>
              <a:rPr lang="fi-FI" sz="2400">
                <a:cs typeface="Times New Roman" pitchFamily="18" charset="0"/>
              </a:rPr>
              <a:t>jäljellä pieni ylijäämä materiaa, siis tavallista ainetta.</a:t>
            </a:r>
          </a:p>
          <a:p>
            <a:pPr eaLnBrk="1" hangingPunct="1"/>
            <a:r>
              <a:rPr lang="fi-FI" sz="2400">
                <a:cs typeface="Times New Roman" pitchFamily="18" charset="0"/>
              </a:rPr>
              <a:t>Siitä koostuu kaikki näkyvä aine. Miksi antimateriaa oli vähemmän?</a:t>
            </a: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468313" y="3860800"/>
            <a:ext cx="4246562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cs typeface="Times New Roman" pitchFamily="18" charset="0"/>
              </a:rPr>
              <a:t>Euroopan hiukkastutkimus-</a:t>
            </a:r>
          </a:p>
          <a:p>
            <a:pPr eaLnBrk="1" hangingPunct="1"/>
            <a:r>
              <a:rPr lang="fi-FI" sz="2400">
                <a:cs typeface="Times New Roman" pitchFamily="18" charset="0"/>
              </a:rPr>
              <a:t>keskuksen CERN:n</a:t>
            </a:r>
          </a:p>
          <a:p>
            <a:pPr eaLnBrk="1" hangingPunct="1"/>
            <a:r>
              <a:rPr lang="fi-FI" sz="2400">
                <a:cs typeface="Times New Roman" pitchFamily="18" charset="0"/>
              </a:rPr>
              <a:t>antimaterialaboratoriossa</a:t>
            </a:r>
          </a:p>
          <a:p>
            <a:pPr eaLnBrk="1" hangingPunct="1"/>
            <a:r>
              <a:rPr lang="fi-FI" sz="2400">
                <a:cs typeface="Times New Roman" pitchFamily="18" charset="0"/>
              </a:rPr>
              <a:t>valmistetaan antimateriaa</a:t>
            </a:r>
          </a:p>
          <a:p>
            <a:pPr eaLnBrk="1" hangingPunct="1"/>
            <a:r>
              <a:rPr lang="fi-FI" sz="2400">
                <a:cs typeface="Times New Roman" pitchFamily="18" charset="0"/>
              </a:rPr>
              <a:t>jotta voidaan tutkia sen</a:t>
            </a:r>
          </a:p>
          <a:p>
            <a:pPr eaLnBrk="1" hangingPunct="1"/>
            <a:r>
              <a:rPr lang="fi-FI" sz="2400">
                <a:cs typeface="Times New Roman" pitchFamily="18" charset="0"/>
              </a:rPr>
              <a:t>ominaisuuksia ja selvittää</a:t>
            </a:r>
          </a:p>
          <a:p>
            <a:pPr eaLnBrk="1" hangingPunct="1"/>
            <a:r>
              <a:rPr lang="fi-FI" sz="2400">
                <a:cs typeface="Times New Roman" pitchFamily="18" charset="0"/>
              </a:rPr>
              <a:t>miksi antimateriaa oli vähemmän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/>
      <p:bldP spid="200711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611188" y="1628775"/>
            <a:ext cx="55594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 sz="2400"/>
              <a:t>PET-kuvauksessa saadaan tarkkoja kuvia kudoksista ja niiden </a:t>
            </a:r>
            <a:r>
              <a:rPr lang="fi-FI" sz="2400" b="1"/>
              <a:t>toiminnasta</a:t>
            </a:r>
            <a:r>
              <a:rPr lang="fi-FI" sz="2400"/>
              <a:t/>
            </a:r>
            <a:br>
              <a:rPr lang="fi-FI" sz="2400"/>
            </a:br>
            <a:r>
              <a:rPr lang="fi-FI" sz="2400"/>
              <a:t>(farmakologiset ja dynaamiset mittaukset)</a:t>
            </a:r>
            <a:endParaRPr lang="fi-FI" sz="2400" b="1"/>
          </a:p>
          <a:p>
            <a:pPr eaLnBrk="1" hangingPunct="1"/>
            <a:endParaRPr lang="fi-FI" sz="2400"/>
          </a:p>
          <a:p>
            <a:pPr eaLnBrk="1" hangingPunct="1"/>
            <a:endParaRPr lang="fi-FI" sz="2400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i-FI"/>
          </a:p>
        </p:txBody>
      </p:sp>
      <p:pic>
        <p:nvPicPr>
          <p:cNvPr id="109572" name="Picture 4" descr="Somatix-P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341438"/>
            <a:ext cx="21986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323850" y="260350"/>
            <a:ext cx="8424863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ctr"/>
            <a:r>
              <a:rPr lang="fi-FI" sz="4000">
                <a:solidFill>
                  <a:schemeClr val="tx2"/>
                </a:solidFill>
              </a:rPr>
              <a:t>Antimateria lääketieteessä:</a:t>
            </a:r>
            <a:br>
              <a:rPr lang="fi-FI" sz="4000">
                <a:solidFill>
                  <a:schemeClr val="tx2"/>
                </a:solidFill>
              </a:rPr>
            </a:br>
            <a:r>
              <a:rPr lang="fi-FI" sz="4000">
                <a:solidFill>
                  <a:schemeClr val="tx2"/>
                </a:solidFill>
              </a:rPr>
              <a:t>PET=Positroni-Elektroni-Tomografia</a:t>
            </a:r>
            <a:endParaRPr lang="en-US" sz="4000">
              <a:solidFill>
                <a:schemeClr val="tx2"/>
              </a:solidFill>
            </a:endParaRPr>
          </a:p>
        </p:txBody>
      </p:sp>
      <p:pic>
        <p:nvPicPr>
          <p:cNvPr id="109574" name="Picture 6" descr="Picture of GE Advance PET sc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789363"/>
            <a:ext cx="2232025" cy="167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575" name="Picture 7" descr="p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867025"/>
            <a:ext cx="5116512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1096963" y="5638800"/>
            <a:ext cx="7524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latin typeface="Arial" charset="0"/>
              </a:rPr>
              <a:t>Tavallinen annos on noin 7 mSv, pienempi kuin TT:sta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Antimateria lääketieteessä:</a:t>
            </a:r>
            <a:br>
              <a:rPr lang="fi-FI" sz="4000" smtClean="0"/>
            </a:br>
            <a:r>
              <a:rPr lang="fi-FI" sz="4000" smtClean="0"/>
              <a:t>PET-kuvista tehty 3D-animaatio</a:t>
            </a:r>
          </a:p>
        </p:txBody>
      </p:sp>
      <p:pic>
        <p:nvPicPr>
          <p:cNvPr id="110595" name="Picture 3" descr="PET-MIPS-ani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816100"/>
            <a:ext cx="2644775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pPr eaLnBrk="1" hangingPunct="1"/>
            <a:r>
              <a:rPr lang="fi-FI" smtClean="0"/>
              <a:t>Pimeä aine ja pimeä energia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684213" y="1412875"/>
            <a:ext cx="77549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>
                <a:cs typeface="Times New Roman" pitchFamily="18" charset="0"/>
              </a:rPr>
              <a:t>Viime vuosina on havaittu, että maailmankaikkeuden</a:t>
            </a:r>
          </a:p>
          <a:p>
            <a:pPr eaLnBrk="1" hangingPunct="1"/>
            <a:r>
              <a:rPr lang="fi-FI" sz="2800">
                <a:cs typeface="Times New Roman" pitchFamily="18" charset="0"/>
              </a:rPr>
              <a:t>materiasta on </a:t>
            </a:r>
            <a:r>
              <a:rPr lang="fi-FI" sz="2800" b="1">
                <a:cs typeface="Times New Roman" pitchFamily="18" charset="0"/>
              </a:rPr>
              <a:t>näkyvää materiaa</a:t>
            </a:r>
            <a:r>
              <a:rPr lang="fi-FI" sz="2800">
                <a:cs typeface="Times New Roman" pitchFamily="18" charset="0"/>
              </a:rPr>
              <a:t> vain 10 %, siis</a:t>
            </a:r>
          </a:p>
          <a:p>
            <a:pPr eaLnBrk="1" hangingPunct="1"/>
            <a:r>
              <a:rPr lang="fi-FI" sz="2800">
                <a:cs typeface="Times New Roman" pitchFamily="18" charset="0"/>
              </a:rPr>
              <a:t>elektroneista ja kvarkeista koostuneiden protonien</a:t>
            </a:r>
          </a:p>
          <a:p>
            <a:pPr eaLnBrk="1" hangingPunct="1"/>
            <a:r>
              <a:rPr lang="fi-FI" sz="2800">
                <a:cs typeface="Times New Roman" pitchFamily="18" charset="0"/>
              </a:rPr>
              <a:t>ja neutronien muodostamaa tavallista ainetta.</a:t>
            </a:r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684213" y="3357563"/>
            <a:ext cx="71548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 b="1">
                <a:cs typeface="Times New Roman" pitchFamily="18" charset="0"/>
              </a:rPr>
              <a:t>Pimeä aine,</a:t>
            </a:r>
            <a:r>
              <a:rPr lang="fi-FI" sz="2400">
                <a:cs typeface="Times New Roman" pitchFamily="18" charset="0"/>
              </a:rPr>
              <a:t> näkymätön aine,on ilmeisesti tuntemattomia</a:t>
            </a:r>
          </a:p>
          <a:p>
            <a:pPr eaLnBrk="1" hangingPunct="1"/>
            <a:r>
              <a:rPr lang="fi-FI" sz="2400">
                <a:cs typeface="Times New Roman" pitchFamily="18" charset="0"/>
              </a:rPr>
              <a:t>alkeishiukkasia, jotka eivät vaikuta sähkömagneettisesti.</a:t>
            </a:r>
          </a:p>
          <a:p>
            <a:pPr eaLnBrk="1" hangingPunct="1"/>
            <a:r>
              <a:rPr lang="fi-FI" sz="2400">
                <a:cs typeface="Times New Roman" pitchFamily="18" charset="0"/>
              </a:rPr>
              <a:t>Pimeä aine aiheuttaa kuitenkin painovoimaa.</a:t>
            </a: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684213" y="4652963"/>
            <a:ext cx="7693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cs typeface="Times New Roman" pitchFamily="18" charset="0"/>
              </a:rPr>
              <a:t>Maailmankaikkeudessa on ilmeisesti myös </a:t>
            </a:r>
            <a:r>
              <a:rPr lang="fi-FI" sz="2400" b="1">
                <a:cs typeface="Times New Roman" pitchFamily="18" charset="0"/>
              </a:rPr>
              <a:t>pimeää energiaa</a:t>
            </a:r>
            <a:r>
              <a:rPr lang="fi-FI" sz="2400">
                <a:cs typeface="Times New Roman" pitchFamily="18" charset="0"/>
              </a:rPr>
              <a:t>,</a:t>
            </a:r>
          </a:p>
          <a:p>
            <a:pPr eaLnBrk="1" hangingPunct="1"/>
            <a:r>
              <a:rPr lang="fi-FI" sz="2400">
                <a:cs typeface="Times New Roman" pitchFamily="18" charset="0"/>
              </a:rPr>
              <a:t>joka kiihdyttää maailmankaikkeuden laajenemista.</a:t>
            </a:r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684213" y="5734050"/>
            <a:ext cx="6953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cs typeface="Times New Roman" pitchFamily="18" charset="0"/>
              </a:rPr>
              <a:t>Lähivuosina saamme ehkä lisätietoa sekä salaperäisestä</a:t>
            </a:r>
          </a:p>
          <a:p>
            <a:pPr eaLnBrk="1" hangingPunct="1"/>
            <a:r>
              <a:rPr lang="fi-FI" sz="2400">
                <a:cs typeface="Times New Roman" pitchFamily="18" charset="0"/>
              </a:rPr>
              <a:t>pimeästä aineesta että pimeästä energiasta.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/>
      <p:bldP spid="204805" grpId="0"/>
      <p:bldP spid="20480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Galaksijoukoista kvarkkeihin</a:t>
            </a:r>
          </a:p>
        </p:txBody>
      </p:sp>
      <p:pic>
        <p:nvPicPr>
          <p:cNvPr id="1126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88925" y="100013"/>
            <a:ext cx="6589713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4400"/>
              <a:t>LUONNONTIETEIDEN JA</a:t>
            </a:r>
          </a:p>
          <a:p>
            <a:pPr eaLnBrk="1" hangingPunct="1"/>
            <a:r>
              <a:rPr lang="fi-FI" sz="4400"/>
              <a:t>FYSIIKAN HISTORIAA</a:t>
            </a:r>
            <a:endParaRPr lang="en-GB" sz="4400"/>
          </a:p>
          <a:p>
            <a:pPr eaLnBrk="1" hangingPunct="1"/>
            <a:endParaRPr lang="en-GB" sz="240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11188" y="1557338"/>
            <a:ext cx="489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/>
              <a:t>Isaac Newton, 1642-1727</a:t>
            </a:r>
            <a:endParaRPr lang="en-GB" sz="360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42988" y="2157413"/>
            <a:ext cx="6615112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/>
              <a:t>Keksi painovoimalain</a:t>
            </a:r>
          </a:p>
          <a:p>
            <a:pPr eaLnBrk="1" hangingPunct="1">
              <a:buFontTx/>
              <a:buChar char="•"/>
            </a:pPr>
            <a:r>
              <a:rPr lang="fi-FI"/>
              <a:t>Selitti planeettojen liikkeet ja radat</a:t>
            </a:r>
          </a:p>
          <a:p>
            <a:pPr eaLnBrk="1" hangingPunct="1">
              <a:buFontTx/>
              <a:buChar char="•"/>
            </a:pPr>
            <a:r>
              <a:rPr lang="fi-FI"/>
              <a:t>Aurinkokeskisen maailman voitto</a:t>
            </a:r>
          </a:p>
          <a:p>
            <a:pPr eaLnBrk="1" hangingPunct="1">
              <a:buFontTx/>
              <a:buChar char="•"/>
            </a:pPr>
            <a:r>
              <a:rPr lang="fi-FI"/>
              <a:t>Keksi mekaniikan lait, liikeyhtälöt</a:t>
            </a:r>
          </a:p>
          <a:p>
            <a:pPr eaLnBrk="1" hangingPunct="1">
              <a:buFontTx/>
              <a:buChar char="•"/>
            </a:pPr>
            <a:r>
              <a:rPr lang="fi-FI"/>
              <a:t>Kaikkien aikojen merkittävin fyysikko</a:t>
            </a:r>
            <a:endParaRPr lang="en-GB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55650" y="4797425"/>
            <a:ext cx="513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/>
              <a:t>James Maxwell 1831-1879</a:t>
            </a:r>
            <a:endParaRPr lang="en-GB" sz="360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042988" y="5516563"/>
            <a:ext cx="59896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 sz="2800"/>
              <a:t>Koko sähköopin ja magnetismin yhtälöt</a:t>
            </a:r>
            <a:endParaRPr lang="fi-FI" sz="2800" baseline="30000"/>
          </a:p>
          <a:p>
            <a:pPr eaLnBrk="1" hangingPunct="1">
              <a:buFontTx/>
              <a:buChar char="•"/>
            </a:pPr>
            <a:r>
              <a:rPr lang="en-GB" sz="2800"/>
              <a:t>“Jumalako nämä merkit piirsi”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4" grpId="0" autoUpdateAnimBg="0"/>
      <p:bldP spid="15365" grpId="0" autoUpdateAnimBg="0"/>
      <p:bldP spid="15366" grpId="0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3635375" y="1628775"/>
            <a:ext cx="4105275" cy="863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smtClean="0"/>
              <a:t>ENERGIA ja ENERGIARATKAISUT</a:t>
            </a: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592138" y="1714500"/>
            <a:ext cx="2152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>
                <a:latin typeface="Arial" charset="0"/>
              </a:rPr>
              <a:t>Energia =</a:t>
            </a: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3543300" y="1643063"/>
            <a:ext cx="412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>
                <a:latin typeface="Arial" charset="0"/>
              </a:rPr>
              <a:t>”Kykyä tehdä työtä”</a:t>
            </a:r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3635375" y="2565400"/>
            <a:ext cx="356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>
                <a:latin typeface="Arial" charset="0"/>
              </a:rPr>
              <a:t>(”Käyttövoimaa”)</a:t>
            </a:r>
          </a:p>
        </p:txBody>
      </p:sp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3635375" y="3500438"/>
            <a:ext cx="526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>
                <a:latin typeface="Arial" charset="0"/>
              </a:rPr>
              <a:t>(”Saa pyörät pyörimään”)</a:t>
            </a:r>
          </a:p>
        </p:txBody>
      </p:sp>
      <p:sp>
        <p:nvSpPr>
          <p:cNvPr id="238600" name="Text Box 8"/>
          <p:cNvSpPr txBox="1">
            <a:spLocks noChangeArrowheads="1"/>
          </p:cNvSpPr>
          <p:nvPr/>
        </p:nvSpPr>
        <p:spPr bwMode="auto">
          <a:xfrm>
            <a:off x="3708400" y="4437063"/>
            <a:ext cx="414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>
                <a:latin typeface="Arial" charset="0"/>
              </a:rPr>
              <a:t>(”Kykyä lämmittää”)</a:t>
            </a:r>
          </a:p>
        </p:txBody>
      </p:sp>
      <p:graphicFrame>
        <p:nvGraphicFramePr>
          <p:cNvPr id="238601" name="Object 9"/>
          <p:cNvGraphicFramePr>
            <a:graphicFrameLocks noChangeAspect="1"/>
          </p:cNvGraphicFramePr>
          <p:nvPr/>
        </p:nvGraphicFramePr>
        <p:xfrm>
          <a:off x="1258888" y="3429000"/>
          <a:ext cx="115252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1" name="CorelDRAW" r:id="rId4" imgW="2783027" imgH="2184830" progId="CorelDraw.Graphic.8">
                  <p:embed/>
                </p:oleObj>
              </mc:Choice>
              <mc:Fallback>
                <p:oleObj name="CorelDRAW" r:id="rId4" imgW="2783027" imgH="2184830" progId="CorelDraw.Graphic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429000"/>
                        <a:ext cx="1152525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2" name="Object 10"/>
          <p:cNvGraphicFramePr>
            <a:graphicFrameLocks noChangeAspect="1"/>
          </p:cNvGraphicFramePr>
          <p:nvPr/>
        </p:nvGraphicFramePr>
        <p:xfrm>
          <a:off x="1258888" y="2565400"/>
          <a:ext cx="1730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2" name="CorelDRAW" r:id="rId6" imgW="2784472" imgH="981246" progId="CorelDraw.Graphic.8">
                  <p:embed/>
                </p:oleObj>
              </mc:Choice>
              <mc:Fallback>
                <p:oleObj name="CorelDRAW" r:id="rId6" imgW="2784472" imgH="981246" progId="CorelDraw.Graphic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565400"/>
                        <a:ext cx="17303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3" name="Object 11"/>
          <p:cNvGraphicFramePr>
            <a:graphicFrameLocks noChangeAspect="1"/>
          </p:cNvGraphicFramePr>
          <p:nvPr/>
        </p:nvGraphicFramePr>
        <p:xfrm>
          <a:off x="7308850" y="2565400"/>
          <a:ext cx="15351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3" name="CorelDRAW" r:id="rId8" imgW="2783388" imgH="1483941" progId="CorelDraw.Graphic.8">
                  <p:embed/>
                </p:oleObj>
              </mc:Choice>
              <mc:Fallback>
                <p:oleObj name="CorelDRAW" r:id="rId8" imgW="2783388" imgH="1483941" progId="CorelDraw.Graphic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565400"/>
                        <a:ext cx="153511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4" name="Object 12"/>
          <p:cNvGraphicFramePr>
            <a:graphicFrameLocks noChangeAspect="1"/>
          </p:cNvGraphicFramePr>
          <p:nvPr/>
        </p:nvGraphicFramePr>
        <p:xfrm>
          <a:off x="1908175" y="4581525"/>
          <a:ext cx="113347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4" name="CorelDRAW" r:id="rId10" imgW="2160964" imgH="2608247" progId="CorelDraw.Graphic.8">
                  <p:embed/>
                </p:oleObj>
              </mc:Choice>
              <mc:Fallback>
                <p:oleObj name="CorelDRAW" r:id="rId10" imgW="2160964" imgH="2608247" progId="CorelDraw.Graphic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581525"/>
                        <a:ext cx="1133475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 animBg="1"/>
      <p:bldP spid="238596" grpId="0"/>
      <p:bldP spid="238597" grpId="0"/>
      <p:bldP spid="238598" grpId="0"/>
      <p:bldP spid="238599" grpId="0"/>
      <p:bldP spid="238600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Energian lajeja</a:t>
            </a:r>
          </a:p>
        </p:txBody>
      </p:sp>
      <p:sp>
        <p:nvSpPr>
          <p:cNvPr id="114691" name="Text Box 5"/>
          <p:cNvSpPr txBox="1">
            <a:spLocks noChangeArrowheads="1"/>
          </p:cNvSpPr>
          <p:nvPr/>
        </p:nvSpPr>
        <p:spPr bwMode="auto">
          <a:xfrm>
            <a:off x="663575" y="147796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i-FI"/>
          </a:p>
        </p:txBody>
      </p:sp>
      <p:sp>
        <p:nvSpPr>
          <p:cNvPr id="11469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Liike-energia</a:t>
            </a:r>
          </a:p>
          <a:p>
            <a:pPr eaLnBrk="1" hangingPunct="1"/>
            <a:r>
              <a:rPr lang="fi-FI" smtClean="0"/>
              <a:t>Kappaleiden potentiaalienergia</a:t>
            </a:r>
          </a:p>
          <a:p>
            <a:pPr eaLnBrk="1" hangingPunct="1"/>
            <a:r>
              <a:rPr lang="fi-FI" smtClean="0"/>
              <a:t>Lämpöenergia</a:t>
            </a:r>
          </a:p>
          <a:p>
            <a:pPr eaLnBrk="1" hangingPunct="1"/>
            <a:r>
              <a:rPr lang="fi-FI" smtClean="0"/>
              <a:t>Säteilyenergia</a:t>
            </a:r>
          </a:p>
          <a:p>
            <a:pPr eaLnBrk="1" hangingPunct="1"/>
            <a:r>
              <a:rPr lang="fi-FI" smtClean="0"/>
              <a:t>Kemiallinen energia</a:t>
            </a:r>
          </a:p>
          <a:p>
            <a:pPr eaLnBrk="1" hangingPunct="1"/>
            <a:r>
              <a:rPr lang="fi-FI" smtClean="0"/>
              <a:t>Ydinenergia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549275"/>
            <a:ext cx="6842125" cy="936625"/>
          </a:xfrm>
        </p:spPr>
        <p:txBody>
          <a:bodyPr/>
          <a:lstStyle/>
          <a:p>
            <a:pPr eaLnBrk="1" hangingPunct="1"/>
            <a:r>
              <a:rPr lang="fi-FI" smtClean="0"/>
              <a:t>MEKAANINEN ENERGIA</a:t>
            </a:r>
            <a:r>
              <a:rPr lang="fi-FI" sz="4000" smtClean="0"/>
              <a:t/>
            </a:r>
            <a:br>
              <a:rPr lang="fi-FI" sz="4000" smtClean="0"/>
            </a:br>
            <a:endParaRPr lang="fi-FI" sz="4000" smtClean="0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042988" y="2636838"/>
            <a:ext cx="57578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 sz="4400">
                <a:latin typeface="Arial" charset="0"/>
              </a:rPr>
              <a:t> Potentiaalienergiasta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1187450" y="4149725"/>
            <a:ext cx="44815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 sz="4400">
                <a:latin typeface="Arial" charset="0"/>
              </a:rPr>
              <a:t> Liike-energiasta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1239838" y="1376363"/>
            <a:ext cx="1963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4000">
                <a:latin typeface="Arial" charset="0"/>
              </a:rPr>
              <a:t>koostuu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/>
      <p:bldP spid="240644" grpId="0"/>
      <p:bldP spid="240645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4859338" y="1916113"/>
            <a:ext cx="31686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POTENTIAALIENERGIA</a:t>
            </a: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611188" y="1773238"/>
            <a:ext cx="7397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>
                <a:latin typeface="Arial" charset="0"/>
              </a:rPr>
              <a:t>se on kappaleeseen varastoitunutta</a:t>
            </a:r>
          </a:p>
          <a:p>
            <a:pPr eaLnBrk="1" hangingPunct="1"/>
            <a:r>
              <a:rPr lang="fi-FI" sz="3600">
                <a:latin typeface="Arial" charset="0"/>
              </a:rPr>
              <a:t>kykyä tehdä työtä.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755650" y="3141663"/>
            <a:ext cx="5842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 sz="4000">
                <a:latin typeface="Arial" charset="0"/>
              </a:rPr>
              <a:t>jännitetty jousi</a:t>
            </a:r>
          </a:p>
          <a:p>
            <a:pPr eaLnBrk="1" hangingPunct="1">
              <a:buFontTx/>
              <a:buChar char="•"/>
            </a:pPr>
            <a:r>
              <a:rPr lang="fi-FI" sz="4000">
                <a:latin typeface="Arial" charset="0"/>
              </a:rPr>
              <a:t>ylös nostettu paalujuntta</a:t>
            </a:r>
          </a:p>
          <a:p>
            <a:pPr eaLnBrk="1" hangingPunct="1">
              <a:buFontTx/>
              <a:buChar char="•"/>
            </a:pPr>
            <a:r>
              <a:rPr lang="fi-FI" sz="4000">
                <a:latin typeface="Arial" charset="0"/>
              </a:rPr>
              <a:t>ylös pumpattu vesi</a:t>
            </a:r>
          </a:p>
          <a:p>
            <a:pPr eaLnBrk="1" hangingPunct="1"/>
            <a:endParaRPr lang="fi-FI" sz="4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animBg="1"/>
      <p:bldP spid="241668" grpId="0"/>
      <p:bldP spid="241669" grpId="0" build="allAtOnce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POLTTOAINEEN LÄMPÖARVO</a:t>
            </a:r>
          </a:p>
        </p:txBody>
      </p:sp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323850" y="2781300"/>
            <a:ext cx="8618538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>
                <a:latin typeface="Arial" charset="0"/>
              </a:rPr>
              <a:t>Polttoaineen lämpöarvo tarkoittaa käytännössä</a:t>
            </a:r>
          </a:p>
          <a:p>
            <a:pPr eaLnBrk="1" hangingPunct="1"/>
            <a:r>
              <a:rPr lang="fi-FI">
                <a:latin typeface="Arial" charset="0"/>
              </a:rPr>
              <a:t>sitä, kuinka paljon palamisessa vapautuu</a:t>
            </a:r>
          </a:p>
          <a:p>
            <a:pPr eaLnBrk="1" hangingPunct="1"/>
            <a:r>
              <a:rPr lang="fi-FI">
                <a:latin typeface="Arial" charset="0"/>
              </a:rPr>
              <a:t>energiaa massakiloa kohti.</a:t>
            </a:r>
          </a:p>
        </p:txBody>
      </p:sp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323850" y="4652963"/>
            <a:ext cx="84629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>
                <a:latin typeface="Arial" charset="0"/>
              </a:rPr>
              <a:t>Kuivan koivuhalon lämpöarvo on 13 MJ/kg</a:t>
            </a:r>
          </a:p>
          <a:p>
            <a:pPr eaLnBrk="1" hangingPunct="1"/>
            <a:r>
              <a:rPr lang="fi-FI">
                <a:latin typeface="Arial" charset="0"/>
              </a:rPr>
              <a:t>Siis 1 kg koivuhalkoja sisältää 13 MJ energiaa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323850" y="5876925"/>
            <a:ext cx="8574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>
                <a:latin typeface="Arial" charset="0"/>
              </a:rPr>
              <a:t>Vetykaasulla on korkein lämpöarvo, 119 MJ/kg</a:t>
            </a:r>
          </a:p>
        </p:txBody>
      </p:sp>
      <p:graphicFrame>
        <p:nvGraphicFramePr>
          <p:cNvPr id="242694" name="Object 6"/>
          <p:cNvGraphicFramePr>
            <a:graphicFrameLocks noChangeAspect="1"/>
          </p:cNvGraphicFramePr>
          <p:nvPr/>
        </p:nvGraphicFramePr>
        <p:xfrm>
          <a:off x="1258888" y="1268413"/>
          <a:ext cx="97155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8" name="CorelDRAW" r:id="rId3" imgW="1551184" imgH="2274559" progId="CorelDraw.Graphic.8">
                  <p:embed/>
                </p:oleObj>
              </mc:Choice>
              <mc:Fallback>
                <p:oleObj name="CorelDRAW" r:id="rId3" imgW="1551184" imgH="2274559" progId="CorelDraw.Graphic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268413"/>
                        <a:ext cx="971550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/>
      <p:bldP spid="242692" grpId="0"/>
      <p:bldP spid="242693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4"/>
          <p:cNvSpPr txBox="1">
            <a:spLocks noChangeArrowheads="1"/>
          </p:cNvSpPr>
          <p:nvPr/>
        </p:nvSpPr>
        <p:spPr bwMode="auto">
          <a:xfrm>
            <a:off x="900113" y="5157788"/>
            <a:ext cx="69834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latin typeface="Arial" charset="0"/>
              </a:rPr>
              <a:t>Aurinko muuttaa yhdessä sekunnissa</a:t>
            </a:r>
          </a:p>
          <a:p>
            <a:pPr eaLnBrk="1" hangingPunct="1"/>
            <a:r>
              <a:rPr lang="fi-FI" sz="2400">
                <a:latin typeface="Arial" charset="0"/>
              </a:rPr>
              <a:t>600 miljoonaa tonnia </a:t>
            </a:r>
            <a:r>
              <a:rPr lang="fi-FI" sz="2400" b="1">
                <a:latin typeface="Arial" charset="0"/>
              </a:rPr>
              <a:t>vetyä</a:t>
            </a:r>
            <a:r>
              <a:rPr lang="fi-FI" sz="2400">
                <a:latin typeface="Arial" charset="0"/>
              </a:rPr>
              <a:t> 596 tonniksi </a:t>
            </a:r>
            <a:r>
              <a:rPr lang="fi-FI" sz="2400" b="1">
                <a:latin typeface="Arial" charset="0"/>
              </a:rPr>
              <a:t>heliumia</a:t>
            </a:r>
            <a:r>
              <a:rPr lang="fi-FI" sz="2400">
                <a:latin typeface="Arial" charset="0"/>
              </a:rPr>
              <a:t>.</a:t>
            </a:r>
          </a:p>
          <a:p>
            <a:pPr eaLnBrk="1" hangingPunct="1"/>
            <a:r>
              <a:rPr lang="fi-FI" sz="2400">
                <a:latin typeface="Arial" charset="0"/>
              </a:rPr>
              <a:t>Noin neljä miljoonaa tonnia massasta muuttuu</a:t>
            </a:r>
          </a:p>
          <a:p>
            <a:pPr eaLnBrk="1" hangingPunct="1"/>
            <a:r>
              <a:rPr lang="fi-FI" sz="2400">
                <a:latin typeface="Arial" charset="0"/>
              </a:rPr>
              <a:t>energiaksi, jolloin Auringon teho on 3,86</a:t>
            </a:r>
            <a:r>
              <a:rPr lang="fi-FI" sz="2400">
                <a:latin typeface="Arial" charset="0"/>
                <a:cs typeface="Arial" charset="0"/>
              </a:rPr>
              <a:t>•10</a:t>
            </a:r>
            <a:r>
              <a:rPr lang="fi-FI" sz="2400" baseline="30000">
                <a:latin typeface="Arial" charset="0"/>
                <a:cs typeface="Arial" charset="0"/>
              </a:rPr>
              <a:t>26</a:t>
            </a:r>
            <a:r>
              <a:rPr lang="fi-FI" sz="2400">
                <a:latin typeface="Arial" charset="0"/>
                <a:cs typeface="Arial" charset="0"/>
              </a:rPr>
              <a:t> W</a:t>
            </a:r>
          </a:p>
        </p:txBody>
      </p:sp>
      <p:sp>
        <p:nvSpPr>
          <p:cNvPr id="118787" name="Text Box 5"/>
          <p:cNvSpPr txBox="1">
            <a:spLocks noChangeArrowheads="1"/>
          </p:cNvSpPr>
          <p:nvPr/>
        </p:nvSpPr>
        <p:spPr bwMode="auto">
          <a:xfrm>
            <a:off x="527050" y="384175"/>
            <a:ext cx="7373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Auringon energia ydinten </a:t>
            </a:r>
            <a:r>
              <a:rPr lang="fi-FI" b="1"/>
              <a:t>fuusioreaktioista</a:t>
            </a:r>
          </a:p>
        </p:txBody>
      </p:sp>
      <p:sp>
        <p:nvSpPr>
          <p:cNvPr id="118788" name="Text Box 6"/>
          <p:cNvSpPr txBox="1">
            <a:spLocks noChangeArrowheads="1"/>
          </p:cNvSpPr>
          <p:nvPr/>
        </p:nvSpPr>
        <p:spPr bwMode="auto">
          <a:xfrm>
            <a:off x="755650" y="981075"/>
            <a:ext cx="774382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b="1"/>
              <a:t>Vedyn</a:t>
            </a:r>
            <a:r>
              <a:rPr lang="fi-FI"/>
              <a:t> ytimet (protonit) yhtyvät (fuusioituvat)</a:t>
            </a:r>
          </a:p>
          <a:p>
            <a:pPr eaLnBrk="1" hangingPunct="1"/>
            <a:r>
              <a:rPr lang="fi-FI"/>
              <a:t>tuloksen on </a:t>
            </a:r>
            <a:r>
              <a:rPr lang="fi-FI" b="1"/>
              <a:t>heliumia</a:t>
            </a:r>
          </a:p>
          <a:p>
            <a:pPr eaLnBrk="1" hangingPunct="1"/>
            <a:r>
              <a:rPr lang="fi-FI"/>
              <a:t>Fuusioreaktio tuottaa miljoona kertaa</a:t>
            </a:r>
          </a:p>
          <a:p>
            <a:pPr eaLnBrk="1" hangingPunct="1"/>
            <a:r>
              <a:rPr lang="fi-FI"/>
              <a:t>enemmän energiaa kuin kemialliset reaktiot</a:t>
            </a:r>
          </a:p>
          <a:p>
            <a:pPr eaLnBrk="1" hangingPunct="1"/>
            <a:endParaRPr lang="fi-FI"/>
          </a:p>
        </p:txBody>
      </p:sp>
      <p:pic>
        <p:nvPicPr>
          <p:cNvPr id="118789" name="Picture 7" descr="aurin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068638"/>
            <a:ext cx="219233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677863"/>
            <a:ext cx="7685087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pPr eaLnBrk="1" hangingPunct="1"/>
            <a:r>
              <a:rPr lang="fi-FI" smtClean="0"/>
              <a:t>Säteily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755650" y="1341438"/>
            <a:ext cx="7150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>
                <a:cs typeface="Times New Roman" pitchFamily="18" charset="0"/>
              </a:rPr>
              <a:t>Säteily on energiaa, joka etenee ilman väliainetta</a:t>
            </a: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755650" y="2133600"/>
            <a:ext cx="76787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>
                <a:cs typeface="Times New Roman" pitchFamily="18" charset="0"/>
              </a:rPr>
              <a:t>Aurinko siirtää Maapallolle valtavasti energiaa</a:t>
            </a:r>
          </a:p>
          <a:p>
            <a:pPr eaLnBrk="1" hangingPunct="1"/>
            <a:r>
              <a:rPr lang="fi-FI" sz="2800">
                <a:cs typeface="Times New Roman" pitchFamily="18" charset="0"/>
              </a:rPr>
              <a:t>säteilyn muodossa. Aurinko on Maan tärkein </a:t>
            </a:r>
          </a:p>
          <a:p>
            <a:pPr eaLnBrk="1" hangingPunct="1"/>
            <a:r>
              <a:rPr lang="fi-FI" sz="2800">
                <a:cs typeface="Times New Roman" pitchFamily="18" charset="0"/>
              </a:rPr>
              <a:t>energianlähde. (Toinen lähde on Maapallon sisuksen</a:t>
            </a:r>
          </a:p>
          <a:p>
            <a:pPr eaLnBrk="1" hangingPunct="1"/>
            <a:r>
              <a:rPr lang="fi-FI" sz="2800">
                <a:cs typeface="Times New Roman" pitchFamily="18" charset="0"/>
              </a:rPr>
              <a:t>radioaktiivisuus, joka näkyy tuliperäisyytenä.)</a:t>
            </a:r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684213" y="5734050"/>
            <a:ext cx="76025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>
                <a:cs typeface="Times New Roman" pitchFamily="18" charset="0"/>
              </a:rPr>
              <a:t>Maapallo säteilee avaruuteen lähinnä lämpösäteilyä.</a:t>
            </a: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684213" y="4365625"/>
            <a:ext cx="69072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>
                <a:cs typeface="Times New Roman" pitchFamily="18" charset="0"/>
              </a:rPr>
              <a:t>Auringosta tulee lämpösäteilyä, näkyvää valoa,</a:t>
            </a:r>
          </a:p>
          <a:p>
            <a:pPr eaLnBrk="1" hangingPunct="1"/>
            <a:r>
              <a:rPr lang="fi-FI" sz="2800">
                <a:cs typeface="Times New Roman" pitchFamily="18" charset="0"/>
              </a:rPr>
              <a:t>ultraviolettivaloa, röntgensäteilyä ja hiukkasia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/>
      <p:bldP spid="205829" grpId="0"/>
      <p:bldP spid="205830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fi-FI" smtClean="0"/>
              <a:t>SÄTEILY</a:t>
            </a:r>
            <a:endParaRPr lang="en-GB" smtClean="0"/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971550" y="1052513"/>
            <a:ext cx="58626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4000"/>
              <a:t>Sähkömagneettinen säteily:</a:t>
            </a:r>
            <a:r>
              <a:rPr lang="fi-FI" sz="2400"/>
              <a:t> </a:t>
            </a:r>
            <a:endParaRPr lang="en-GB" sz="2400"/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1908175" y="1844675"/>
            <a:ext cx="649287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 sz="2800"/>
              <a:t>Radioaallot (kännykkä, mikoaaltouuni)</a:t>
            </a:r>
          </a:p>
          <a:p>
            <a:pPr eaLnBrk="1" hangingPunct="1">
              <a:buFontTx/>
              <a:buChar char="•"/>
            </a:pPr>
            <a:r>
              <a:rPr lang="fi-FI" sz="2800"/>
              <a:t>Lämpösäteily eli infrapunasäteily</a:t>
            </a:r>
          </a:p>
          <a:p>
            <a:pPr eaLnBrk="1" hangingPunct="1">
              <a:buFontTx/>
              <a:buChar char="•"/>
            </a:pPr>
            <a:r>
              <a:rPr lang="fi-FI" sz="2800"/>
              <a:t>Näkyvä valo</a:t>
            </a:r>
          </a:p>
          <a:p>
            <a:pPr eaLnBrk="1" hangingPunct="1">
              <a:buFontTx/>
              <a:buChar char="•"/>
            </a:pPr>
            <a:r>
              <a:rPr lang="fi-FI" sz="2800"/>
              <a:t>UV- eli ultraviolettisäteily (Auringosta)</a:t>
            </a:r>
          </a:p>
          <a:p>
            <a:pPr eaLnBrk="1" hangingPunct="1">
              <a:buFontTx/>
              <a:buChar char="•"/>
            </a:pPr>
            <a:r>
              <a:rPr lang="fi-FI" sz="2800"/>
              <a:t>Röntgensäteily (ionisoivaa, röntgenkuvaus)</a:t>
            </a:r>
          </a:p>
          <a:p>
            <a:pPr eaLnBrk="1" hangingPunct="1">
              <a:buFontTx/>
              <a:buChar char="•"/>
            </a:pPr>
            <a:r>
              <a:rPr lang="fi-FI" sz="2800"/>
              <a:t>Gammasäteily  (ionisoivaa, maaperästä)</a:t>
            </a:r>
            <a:endParaRPr lang="en-GB" sz="2800"/>
          </a:p>
        </p:txBody>
      </p:sp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1066800" y="4572000"/>
            <a:ext cx="5761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4000"/>
              <a:t>Hiukkassäteily (ionisoivaa)</a:t>
            </a:r>
            <a:endParaRPr lang="en-GB" sz="4000"/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1965325" y="5248275"/>
            <a:ext cx="64293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 sz="2800"/>
              <a:t>alfahiukkaset, lähtee esimerkiksi uraanista</a:t>
            </a:r>
          </a:p>
          <a:p>
            <a:pPr eaLnBrk="1" hangingPunct="1">
              <a:buFontTx/>
              <a:buChar char="•"/>
            </a:pPr>
            <a:r>
              <a:rPr lang="fi-FI" sz="2800"/>
              <a:t>beetahiukkaset (elektroneja tai positroneja)</a:t>
            </a:r>
          </a:p>
          <a:p>
            <a:pPr eaLnBrk="1" hangingPunct="1">
              <a:buFontTx/>
              <a:buChar char="•"/>
            </a:pPr>
            <a:r>
              <a:rPr lang="fi-FI" sz="2800"/>
              <a:t>neutronisäteily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autoUpdateAnimBg="0"/>
      <p:bldP spid="206852" grpId="0" autoUpdateAnimBg="0"/>
      <p:bldP spid="206853" grpId="0" autoUpdateAnimBg="0"/>
      <p:bldP spid="206854" grpId="0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225425"/>
            <a:ext cx="7772400" cy="1143000"/>
          </a:xfrm>
        </p:spPr>
        <p:txBody>
          <a:bodyPr/>
          <a:lstStyle/>
          <a:p>
            <a:pPr eaLnBrk="1" hangingPunct="1"/>
            <a:r>
              <a:rPr lang="fi-FI" smtClean="0"/>
              <a:t>Sähkömagneettinen säteily</a:t>
            </a:r>
            <a:endParaRPr lang="en-US" smtClean="0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i-FI"/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244600"/>
            <a:ext cx="767080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Line 5"/>
          <p:cNvSpPr>
            <a:spLocks noChangeShapeType="1"/>
          </p:cNvSpPr>
          <p:nvPr/>
        </p:nvSpPr>
        <p:spPr bwMode="auto">
          <a:xfrm>
            <a:off x="2124075" y="4581525"/>
            <a:ext cx="5976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5621338" y="4527550"/>
            <a:ext cx="240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latin typeface="Arial" charset="0"/>
              </a:rPr>
              <a:t>kasvava energia</a:t>
            </a:r>
            <a:endParaRPr lang="en-US" sz="2400">
              <a:latin typeface="Arial" charset="0"/>
            </a:endParaRP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1116013" y="4941888"/>
            <a:ext cx="77819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/>
              <a:t>Sähkömagneettinen säteily koostuu pienistä energiapaketeista,</a:t>
            </a:r>
            <a:br>
              <a:rPr lang="fi-FI" sz="2400"/>
            </a:br>
            <a:r>
              <a:rPr lang="fi-FI" sz="2400"/>
              <a:t>joiden nimi on kvantti. Kvantit etenvät tyhjiössä valon</a:t>
            </a:r>
            <a:br>
              <a:rPr lang="fi-FI" sz="2400"/>
            </a:br>
            <a:r>
              <a:rPr lang="fi-FI" sz="2400"/>
              <a:t>nopeudella 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2524125" y="1701800"/>
            <a:ext cx="3717925" cy="3557588"/>
            <a:chOff x="1953" y="935"/>
            <a:chExt cx="2342" cy="2241"/>
          </a:xfrm>
        </p:grpSpPr>
        <p:pic>
          <p:nvPicPr>
            <p:cNvPr id="16389" name="Picture 3"/>
            <p:cNvPicPr>
              <a:picLocks noChangeAspect="1" noChangeArrowheads="1"/>
            </p:cNvPicPr>
            <p:nvPr/>
          </p:nvPicPr>
          <p:blipFill>
            <a:blip r:embed="rId2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935"/>
              <a:ext cx="1316" cy="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3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" y="1661"/>
              <a:ext cx="113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1" name="Picture 5"/>
            <p:cNvPicPr>
              <a:picLocks noChangeAspect="1" noChangeArrowheads="1"/>
            </p:cNvPicPr>
            <p:nvPr/>
          </p:nvPicPr>
          <p:blipFill>
            <a:blip r:embed="rId4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" y="2069"/>
              <a:ext cx="1539" cy="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2" name="Picture 6"/>
            <p:cNvPicPr>
              <a:picLocks noChangeAspect="1" noChangeArrowheads="1"/>
            </p:cNvPicPr>
            <p:nvPr/>
          </p:nvPicPr>
          <p:blipFill>
            <a:blip r:embed="rId5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" y="2681"/>
              <a:ext cx="2313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8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Maxwellin yhtälöt</a:t>
            </a:r>
            <a:br>
              <a:rPr lang="fi-FI" sz="4000" smtClean="0"/>
            </a:br>
            <a:r>
              <a:rPr lang="fi-FI" sz="4000" smtClean="0"/>
              <a:t>(”Jumalako nämä merkit piirsi”)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379413" y="5359400"/>
            <a:ext cx="84359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>
                <a:latin typeface="Arial" charset="0"/>
              </a:rPr>
              <a:t>Maxwellin yhtälöt selittävät </a:t>
            </a:r>
            <a:r>
              <a:rPr lang="fi-FI" sz="2800" b="1">
                <a:latin typeface="Arial" charset="0"/>
              </a:rPr>
              <a:t>sähkön ja magnetismin</a:t>
            </a:r>
          </a:p>
          <a:p>
            <a:pPr eaLnBrk="1" hangingPunct="1"/>
            <a:r>
              <a:rPr lang="fi-FI" sz="2800">
                <a:latin typeface="Arial" charset="0"/>
              </a:rPr>
              <a:t>ja antavat </a:t>
            </a:r>
            <a:r>
              <a:rPr lang="fi-FI" sz="2800" b="1">
                <a:latin typeface="Arial" charset="0"/>
              </a:rPr>
              <a:t>sähkömagneettisen aaltoliikkeen</a:t>
            </a:r>
          </a:p>
          <a:p>
            <a:pPr eaLnBrk="1" hangingPunct="1"/>
            <a:r>
              <a:rPr lang="fi-FI" sz="2800">
                <a:latin typeface="Arial" charset="0"/>
              </a:rPr>
              <a:t>olemassaolon ja ominaisuudet.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pPr eaLnBrk="1" hangingPunct="1"/>
            <a:r>
              <a:rPr lang="fi-FI" smtClean="0"/>
              <a:t>IONISOIVA SÄTEILY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539750" y="1125538"/>
            <a:ext cx="83216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>
                <a:cs typeface="Times New Roman" pitchFamily="18" charset="0"/>
              </a:rPr>
              <a:t>Pystyy </a:t>
            </a:r>
            <a:r>
              <a:rPr lang="fi-FI" b="1">
                <a:cs typeface="Times New Roman" pitchFamily="18" charset="0"/>
              </a:rPr>
              <a:t>irrottamaan</a:t>
            </a:r>
            <a:r>
              <a:rPr lang="fi-FI">
                <a:cs typeface="Times New Roman" pitchFamily="18" charset="0"/>
              </a:rPr>
              <a:t> atomista </a:t>
            </a:r>
            <a:r>
              <a:rPr lang="fi-FI" b="1">
                <a:cs typeface="Times New Roman" pitchFamily="18" charset="0"/>
              </a:rPr>
              <a:t>elektroneja</a:t>
            </a:r>
            <a:r>
              <a:rPr lang="fi-FI">
                <a:cs typeface="Times New Roman" pitchFamily="18" charset="0"/>
              </a:rPr>
              <a:t>, jolloin</a:t>
            </a:r>
          </a:p>
          <a:p>
            <a:pPr eaLnBrk="1" hangingPunct="1"/>
            <a:r>
              <a:rPr lang="fi-FI">
                <a:cs typeface="Times New Roman" pitchFamily="18" charset="0"/>
              </a:rPr>
              <a:t>atomista tulee ioni. Syntynyt ioni reagoi herkästi,</a:t>
            </a:r>
            <a:br>
              <a:rPr lang="fi-FI">
                <a:cs typeface="Times New Roman" pitchFamily="18" charset="0"/>
              </a:rPr>
            </a:br>
            <a:r>
              <a:rPr lang="fi-FI">
                <a:cs typeface="Times New Roman" pitchFamily="18" charset="0"/>
              </a:rPr>
              <a:t>On siksi epäterveellistä.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684213" y="2636838"/>
            <a:ext cx="81184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b="1">
                <a:cs typeface="Times New Roman" pitchFamily="18" charset="0"/>
              </a:rPr>
              <a:t>Sähkömagneettisesta säteilystä ionisoivia vain</a:t>
            </a:r>
          </a:p>
          <a:p>
            <a:pPr eaLnBrk="1" hangingPunct="1"/>
            <a:r>
              <a:rPr lang="fi-FI">
                <a:cs typeface="Times New Roman" pitchFamily="18" charset="0"/>
              </a:rPr>
              <a:t>	</a:t>
            </a:r>
            <a:r>
              <a:rPr lang="fi-FI" b="1">
                <a:cs typeface="Times New Roman" pitchFamily="18" charset="0"/>
              </a:rPr>
              <a:t>- röntgensäteily</a:t>
            </a:r>
          </a:p>
          <a:p>
            <a:pPr eaLnBrk="1" hangingPunct="1"/>
            <a:r>
              <a:rPr lang="fi-FI" b="1">
                <a:cs typeface="Times New Roman" pitchFamily="18" charset="0"/>
              </a:rPr>
              <a:t>	- gammasäteily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395288" y="4437063"/>
            <a:ext cx="850265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b="1">
                <a:cs typeface="Times New Roman" pitchFamily="18" charset="0"/>
              </a:rPr>
              <a:t>Hiukkassäteilystä sähköiset hiukkaset ionisoivia</a:t>
            </a:r>
          </a:p>
          <a:p>
            <a:pPr eaLnBrk="1" hangingPunct="1"/>
            <a:r>
              <a:rPr lang="fi-FI">
                <a:cs typeface="Times New Roman" pitchFamily="18" charset="0"/>
              </a:rPr>
              <a:t>	- </a:t>
            </a:r>
            <a:r>
              <a:rPr lang="fi-FI" b="1">
                <a:cs typeface="Times New Roman" pitchFamily="18" charset="0"/>
              </a:rPr>
              <a:t>alfahiukkaset</a:t>
            </a:r>
            <a:r>
              <a:rPr lang="fi-FI">
                <a:cs typeface="Times New Roman" pitchFamily="18" charset="0"/>
              </a:rPr>
              <a:t> (heliumin ytimiä)</a:t>
            </a:r>
          </a:p>
          <a:p>
            <a:pPr eaLnBrk="1" hangingPunct="1"/>
            <a:r>
              <a:rPr lang="fi-FI">
                <a:cs typeface="Times New Roman" pitchFamily="18" charset="0"/>
              </a:rPr>
              <a:t>	- </a:t>
            </a:r>
            <a:r>
              <a:rPr lang="fi-FI" b="1">
                <a:cs typeface="Times New Roman" pitchFamily="18" charset="0"/>
              </a:rPr>
              <a:t>beetahiukkaset</a:t>
            </a:r>
            <a:r>
              <a:rPr lang="fi-FI">
                <a:cs typeface="Times New Roman" pitchFamily="18" charset="0"/>
              </a:rPr>
              <a:t> (elektroni tai positroni)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353425" cy="720725"/>
          </a:xfrm>
        </p:spPr>
        <p:txBody>
          <a:bodyPr/>
          <a:lstStyle/>
          <a:p>
            <a:pPr algn="l" eaLnBrk="1" hangingPunct="1"/>
            <a:r>
              <a:rPr lang="fi-FI" sz="3600" smtClean="0"/>
              <a:t>Ionisoivan säteilyn altistukset ihmiselle</a:t>
            </a: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611188" y="765175"/>
            <a:ext cx="6938962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>
                <a:cs typeface="Times New Roman" pitchFamily="18" charset="0"/>
              </a:rPr>
              <a:t>1.</a:t>
            </a:r>
            <a:r>
              <a:rPr lang="fi-FI" sz="3600">
                <a:cs typeface="Times New Roman" pitchFamily="18" charset="0"/>
              </a:rPr>
              <a:t> </a:t>
            </a:r>
            <a:r>
              <a:rPr lang="fi-FI">
                <a:cs typeface="Times New Roman" pitchFamily="18" charset="0"/>
              </a:rPr>
              <a:t>Maaperästä tihkuva radon-kaasu, 54 %</a:t>
            </a:r>
          </a:p>
          <a:p>
            <a:pPr eaLnBrk="1" hangingPunct="1"/>
            <a:r>
              <a:rPr lang="fi-FI">
                <a:cs typeface="Times New Roman" pitchFamily="18" charset="0"/>
              </a:rPr>
              <a:t>	</a:t>
            </a:r>
            <a:r>
              <a:rPr lang="fi-FI" sz="2400">
                <a:cs typeface="Times New Roman" pitchFamily="18" charset="0"/>
              </a:rPr>
              <a:t>(sisätiloissa), säteilee alfahiukkasia</a:t>
            </a:r>
            <a:br>
              <a:rPr lang="fi-FI" sz="2400">
                <a:cs typeface="Times New Roman" pitchFamily="18" charset="0"/>
              </a:rPr>
            </a:br>
            <a:r>
              <a:rPr lang="fi-FI" sz="2400">
                <a:cs typeface="Times New Roman" pitchFamily="18" charset="0"/>
              </a:rPr>
              <a:t>  (pohjoismaissa 1300 keuhkosyöpäkuolemaa/vuosi)</a:t>
            </a:r>
          </a:p>
          <a:p>
            <a:pPr eaLnBrk="1" hangingPunct="1"/>
            <a:r>
              <a:rPr lang="fi-FI" sz="2400">
                <a:cs typeface="Times New Roman" pitchFamily="18" charset="0"/>
              </a:rPr>
              <a:t>       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611188" y="2205038"/>
            <a:ext cx="59769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>
                <a:cs typeface="Times New Roman" pitchFamily="18" charset="0"/>
              </a:rPr>
              <a:t>2. Lääketieteellinen käyttö, 15 %</a:t>
            </a:r>
          </a:p>
          <a:p>
            <a:pPr eaLnBrk="1" hangingPunct="1"/>
            <a:r>
              <a:rPr lang="fi-FI">
                <a:cs typeface="Times New Roman" pitchFamily="18" charset="0"/>
              </a:rPr>
              <a:t>	röntgenkuvaukset, syöpähoito</a:t>
            </a: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611188" y="3284538"/>
            <a:ext cx="6972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>
                <a:cs typeface="Times New Roman" pitchFamily="18" charset="0"/>
              </a:rPr>
              <a:t>3. Maaperästä tuleva gammasäteily, 14 %</a:t>
            </a:r>
          </a:p>
          <a:p>
            <a:pPr eaLnBrk="1" hangingPunct="1"/>
            <a:r>
              <a:rPr lang="fi-FI">
                <a:cs typeface="Times New Roman" pitchFamily="18" charset="0"/>
              </a:rPr>
              <a:t>	uraanipitoinen peruskallio</a:t>
            </a: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611188" y="4292600"/>
            <a:ext cx="7434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>
                <a:cs typeface="Times New Roman" pitchFamily="18" charset="0"/>
              </a:rPr>
              <a:t>4. Avaruudesta tuleva kosminen säteily, 8 %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611188" y="5013325"/>
            <a:ext cx="67579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>
                <a:cs typeface="Times New Roman" pitchFamily="18" charset="0"/>
              </a:rPr>
              <a:t>5. Ihmisestä itsestään tuleva säteily, 8 %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611188" y="5876925"/>
            <a:ext cx="6540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>
                <a:cs typeface="Times New Roman" pitchFamily="18" charset="0"/>
              </a:rPr>
              <a:t>6. Tshernobylin jättämä laskeuma, 1 %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/>
      <p:bldP spid="210948" grpId="0"/>
      <p:bldP spid="210950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Aineen aktiivisuus</a:t>
            </a:r>
          </a:p>
        </p:txBody>
      </p:sp>
      <p:sp>
        <p:nvSpPr>
          <p:cNvPr id="125955" name="Text Box 5"/>
          <p:cNvSpPr txBox="1">
            <a:spLocks noChangeArrowheads="1"/>
          </p:cNvSpPr>
          <p:nvPr/>
        </p:nvSpPr>
        <p:spPr bwMode="auto">
          <a:xfrm>
            <a:off x="481013" y="1916113"/>
            <a:ext cx="86629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1 Bq  = 1 Bekkerel = 1 Becquerel = 1 hajoaminen /s</a:t>
            </a:r>
          </a:p>
        </p:txBody>
      </p:sp>
      <p:sp>
        <p:nvSpPr>
          <p:cNvPr id="125956" name="Text Box 6"/>
          <p:cNvSpPr txBox="1">
            <a:spLocks noChangeArrowheads="1"/>
          </p:cNvSpPr>
          <p:nvPr/>
        </p:nvSpPr>
        <p:spPr bwMode="auto">
          <a:xfrm>
            <a:off x="447675" y="2919413"/>
            <a:ext cx="8088313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Esim. Ihmisen joka painokilossa on aktiivisuutta</a:t>
            </a:r>
            <a:br>
              <a:rPr lang="fi-FI"/>
            </a:br>
            <a:r>
              <a:rPr lang="fi-FI"/>
              <a:t>55 Bq. Se aiheutuu Kalium-40:sta.</a:t>
            </a:r>
            <a:br>
              <a:rPr lang="fi-FI"/>
            </a:br>
            <a:r>
              <a:rPr lang="fi-FI"/>
              <a:t>70 kg ihmisen radioaktiivisuus on </a:t>
            </a:r>
            <a:br>
              <a:rPr lang="fi-FI"/>
            </a:br>
            <a:r>
              <a:rPr lang="fi-FI"/>
              <a:t>70</a:t>
            </a:r>
            <a:r>
              <a:rPr lang="fi-FI">
                <a:cs typeface="Times New Roman" pitchFamily="18" charset="0"/>
              </a:rPr>
              <a:t>•55 Bq = 3850 Bq = 3,9 kBq</a:t>
            </a:r>
          </a:p>
          <a:p>
            <a:pPr eaLnBrk="1" hangingPunct="1"/>
            <a:r>
              <a:rPr lang="fi-FI">
                <a:cs typeface="Times New Roman" pitchFamily="18" charset="0"/>
              </a:rPr>
              <a:t>Ihmisessä hajoaa siis noin 4000 K-40 –ydintä/s</a:t>
            </a:r>
          </a:p>
          <a:p>
            <a:pPr eaLnBrk="1" hangingPunct="1"/>
            <a:r>
              <a:rPr lang="fi-FI">
                <a:cs typeface="Times New Roman" pitchFamily="18" charset="0"/>
              </a:rPr>
              <a:t>Tämä aiheuttaa noin 8 % ihmisen saamasta</a:t>
            </a:r>
            <a:br>
              <a:rPr lang="fi-FI">
                <a:cs typeface="Times New Roman" pitchFamily="18" charset="0"/>
              </a:rPr>
            </a:br>
            <a:r>
              <a:rPr lang="fi-FI">
                <a:cs typeface="Times New Roman" pitchFamily="18" charset="0"/>
              </a:rPr>
              <a:t>vuotuisestä säteilyaltistuksesta.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Ihmisen saama säteilyannos</a:t>
            </a:r>
          </a:p>
        </p:txBody>
      </p:sp>
      <p:sp>
        <p:nvSpPr>
          <p:cNvPr id="126979" name="Text Box 5"/>
          <p:cNvSpPr txBox="1">
            <a:spLocks noChangeArrowheads="1"/>
          </p:cNvSpPr>
          <p:nvPr/>
        </p:nvSpPr>
        <p:spPr bwMode="auto">
          <a:xfrm>
            <a:off x="900113" y="1628775"/>
            <a:ext cx="49736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Yksikkö 1 Sievert = 1 Sv</a:t>
            </a:r>
            <a:br>
              <a:rPr lang="fi-FI"/>
            </a:br>
            <a:r>
              <a:rPr lang="fi-FI"/>
              <a:t>alayksikkö 1 mSv = 0,001 Sv</a:t>
            </a:r>
          </a:p>
        </p:txBody>
      </p:sp>
      <p:sp>
        <p:nvSpPr>
          <p:cNvPr id="126980" name="Text Box 6"/>
          <p:cNvSpPr txBox="1">
            <a:spLocks noChangeArrowheads="1"/>
          </p:cNvSpPr>
          <p:nvPr/>
        </p:nvSpPr>
        <p:spPr bwMode="auto">
          <a:xfrm>
            <a:off x="684213" y="2781300"/>
            <a:ext cx="7783512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Suomalainen saa joka vuosi luonnollisesti</a:t>
            </a:r>
            <a:br>
              <a:rPr lang="fi-FI"/>
            </a:br>
            <a:r>
              <a:rPr lang="fi-FI"/>
              <a:t>180 mSv annoksen. Tästä suurin osa, 100mSv,</a:t>
            </a:r>
            <a:br>
              <a:rPr lang="fi-FI"/>
            </a:br>
            <a:r>
              <a:rPr lang="fi-FI"/>
              <a:t>tulee maaperästä tihkuvasta radonista. </a:t>
            </a:r>
            <a:br>
              <a:rPr lang="fi-FI"/>
            </a:br>
            <a:r>
              <a:rPr lang="fi-FI"/>
              <a:t>Lääketieteelliset kuvaukset </a:t>
            </a:r>
            <a:r>
              <a:rPr lang="fi-FI">
                <a:sym typeface="Wingdings" pitchFamily="2" charset="2"/>
              </a:rPr>
              <a:t> 27 mSv</a:t>
            </a:r>
          </a:p>
          <a:p>
            <a:pPr eaLnBrk="1" hangingPunct="1"/>
            <a:r>
              <a:rPr lang="fi-FI">
                <a:sym typeface="Wingdings" pitchFamily="2" charset="2"/>
              </a:rPr>
              <a:t>Tsernobyl  2 mSv</a:t>
            </a:r>
            <a:endParaRPr lang="fi-FI"/>
          </a:p>
        </p:txBody>
      </p:sp>
      <p:sp>
        <p:nvSpPr>
          <p:cNvPr id="126981" name="Text Box 7"/>
          <p:cNvSpPr txBox="1">
            <a:spLocks noChangeArrowheads="1"/>
          </p:cNvSpPr>
          <p:nvPr/>
        </p:nvSpPr>
        <p:spPr bwMode="auto">
          <a:xfrm>
            <a:off x="395288" y="5589588"/>
            <a:ext cx="8531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5 Sv kerta-annoksena </a:t>
            </a:r>
            <a:r>
              <a:rPr lang="fi-FI">
                <a:sym typeface="Wingdings" pitchFamily="2" charset="2"/>
              </a:rPr>
              <a:t> 50 % kuoleman todennäk.</a:t>
            </a:r>
            <a:endParaRPr lang="fi-FI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Puoliintumisaika</a:t>
            </a:r>
          </a:p>
        </p:txBody>
      </p:sp>
      <p:sp>
        <p:nvSpPr>
          <p:cNvPr id="128003" name="Text Box 5"/>
          <p:cNvSpPr txBox="1">
            <a:spLocks noChangeArrowheads="1"/>
          </p:cNvSpPr>
          <p:nvPr/>
        </p:nvSpPr>
        <p:spPr bwMode="auto">
          <a:xfrm>
            <a:off x="808038" y="1911350"/>
            <a:ext cx="71532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Radioaktiivisen aineen puoliintumisaika</a:t>
            </a:r>
            <a:br>
              <a:rPr lang="fi-FI"/>
            </a:br>
            <a:r>
              <a:rPr lang="fi-FI"/>
              <a:t>tarkoittaa aikaa, jonka kuluessa aktiivisista</a:t>
            </a:r>
            <a:br>
              <a:rPr lang="fi-FI"/>
            </a:br>
            <a:r>
              <a:rPr lang="fi-FI"/>
              <a:t>ytimistä on jäljellä vain puolet.</a:t>
            </a:r>
          </a:p>
        </p:txBody>
      </p:sp>
      <p:sp>
        <p:nvSpPr>
          <p:cNvPr id="128004" name="Text Box 6"/>
          <p:cNvSpPr txBox="1">
            <a:spLocks noChangeArrowheads="1"/>
          </p:cNvSpPr>
          <p:nvPr/>
        </p:nvSpPr>
        <p:spPr bwMode="auto">
          <a:xfrm>
            <a:off x="735013" y="3854450"/>
            <a:ext cx="6946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Cesium-131:n puoliintumisaika 30 vuotta</a:t>
            </a:r>
          </a:p>
          <a:p>
            <a:pPr eaLnBrk="1" hangingPunct="1"/>
            <a:r>
              <a:rPr lang="fi-FI"/>
              <a:t>Teknetium-99:n puoliintumisaika 6 h</a:t>
            </a:r>
          </a:p>
        </p:txBody>
      </p:sp>
      <p:sp>
        <p:nvSpPr>
          <p:cNvPr id="128005" name="Text Box 7"/>
          <p:cNvSpPr txBox="1">
            <a:spLocks noChangeArrowheads="1"/>
          </p:cNvSpPr>
          <p:nvPr/>
        </p:nvSpPr>
        <p:spPr bwMode="auto">
          <a:xfrm>
            <a:off x="942975" y="5151438"/>
            <a:ext cx="6975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1 vrk:ssa Tc-99 ehtii puoliintua 4 kertaa</a:t>
            </a:r>
          </a:p>
          <a:p>
            <a:pPr eaLnBrk="1" hangingPunct="1"/>
            <a:r>
              <a:rPr lang="fi-FI">
                <a:sym typeface="Wingdings" pitchFamily="2" charset="2"/>
              </a:rPr>
              <a:t> 0,5</a:t>
            </a:r>
            <a:r>
              <a:rPr lang="fi-FI" baseline="30000">
                <a:sym typeface="Wingdings" pitchFamily="2" charset="2"/>
              </a:rPr>
              <a:t>4</a:t>
            </a:r>
            <a:r>
              <a:rPr lang="fi-FI">
                <a:sym typeface="Wingdings" pitchFamily="2" charset="2"/>
              </a:rPr>
              <a:t> = 0,0625 jäljellä = 6,25 % jäljellä</a:t>
            </a:r>
            <a:r>
              <a:rPr lang="fi-FI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pPr eaLnBrk="1" hangingPunct="1"/>
            <a:r>
              <a:rPr lang="fi-FI" smtClean="0">
                <a:solidFill>
                  <a:schemeClr val="tx1"/>
                </a:solidFill>
              </a:rPr>
              <a:t>MODERNI FYSIIKKA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827088" y="1196975"/>
            <a:ext cx="7559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3600" b="1"/>
              <a:t>A. Suhteellisuusteoria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595313" y="1868488"/>
            <a:ext cx="5022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Char char="•"/>
            </a:pPr>
            <a:r>
              <a:rPr lang="fi-FI"/>
              <a:t>Albert Einstein 1905 ja 1916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611188" y="2565400"/>
            <a:ext cx="8281987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i-FI"/>
              <a:t>Suurten </a:t>
            </a:r>
            <a:r>
              <a:rPr lang="fi-FI" b="1"/>
              <a:t>nopeuksien</a:t>
            </a:r>
            <a:r>
              <a:rPr lang="fi-FI"/>
              <a:t> ja </a:t>
            </a:r>
            <a:r>
              <a:rPr lang="fi-FI" b="1"/>
              <a:t>massojen</a:t>
            </a:r>
            <a:r>
              <a:rPr lang="fi-FI" sz="2800"/>
              <a:t> maailmassa </a:t>
            </a:r>
          </a:p>
          <a:p>
            <a:r>
              <a:rPr lang="fi-FI" sz="2800"/>
              <a:t>  tarkempi  kuin perinteinen Newtonin mekaniikka.</a:t>
            </a:r>
          </a:p>
          <a:p>
            <a:pPr>
              <a:buFontTx/>
              <a:buChar char="•"/>
            </a:pPr>
            <a:r>
              <a:rPr lang="fi-FI"/>
              <a:t>Valonnopeus 300 000 km/s nopeuksien yläraja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422400" y="4029075"/>
            <a:ext cx="3289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i-FI"/>
              <a:t>Yllättäviä tuloksia: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503238" y="4581525"/>
            <a:ext cx="82454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i-FI"/>
              <a:t>Kun nopeus kasvaa,  aika hidastuu.</a:t>
            </a:r>
          </a:p>
          <a:p>
            <a:pPr>
              <a:buFontTx/>
              <a:buChar char="•"/>
            </a:pPr>
            <a:r>
              <a:rPr lang="fi-FI"/>
              <a:t>Massaan liittyy ”mielettömiä” määriä energiaa.</a:t>
            </a:r>
          </a:p>
          <a:p>
            <a:pPr>
              <a:buFontTx/>
              <a:buChar char="•"/>
            </a:pPr>
            <a:r>
              <a:rPr lang="fi-FI"/>
              <a:t>Massiiviset kappaleet ”vääristävät” avaruutta</a:t>
            </a:r>
          </a:p>
          <a:p>
            <a:r>
              <a:rPr lang="fi-FI"/>
              <a:t>  ja aikaa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/>
      <p:bldP spid="69640" grpId="0"/>
      <p:bldP spid="696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8208912" cy="1143000"/>
          </a:xfrm>
        </p:spPr>
        <p:txBody>
          <a:bodyPr/>
          <a:lstStyle/>
          <a:p>
            <a:r>
              <a:rPr lang="fi-FI" dirty="0" smtClean="0"/>
              <a:t>Einsteinin yhtälö maailmankaikkeudesta</a:t>
            </a:r>
            <a:endParaRPr lang="fi-FI" dirty="0"/>
          </a:p>
        </p:txBody>
      </p:sp>
      <p:pic>
        <p:nvPicPr>
          <p:cNvPr id="120834" name="Picture 2" descr="R_{ab} - {\textstyle 1 \over 2}R\,g_{ab} = {8 \pi G \over c^4} T_{ab}.\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15816"/>
            <a:ext cx="5142790" cy="102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88925" y="100013"/>
            <a:ext cx="553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4400"/>
              <a:t>MODERNI FYSIIKKA</a:t>
            </a:r>
            <a:endParaRPr lang="en-GB" sz="4400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95288" y="1392238"/>
            <a:ext cx="8159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b="1"/>
              <a:t>B. Kvanttimekaniikka – mikromaailman asiat</a:t>
            </a:r>
            <a:endParaRPr lang="en-GB" b="1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23850" y="2708275"/>
            <a:ext cx="8081963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/>
              <a:t>1920-luvulta alkaen</a:t>
            </a:r>
          </a:p>
          <a:p>
            <a:pPr eaLnBrk="1" hangingPunct="1">
              <a:buFontTx/>
              <a:buChar char="•"/>
            </a:pPr>
            <a:r>
              <a:rPr lang="fi-FI"/>
              <a:t>Atomien ja alkeishiukkasten fysiikkaa</a:t>
            </a:r>
          </a:p>
          <a:p>
            <a:pPr eaLnBrk="1" hangingPunct="1">
              <a:buFontTx/>
              <a:buChar char="•"/>
            </a:pPr>
            <a:r>
              <a:rPr lang="fi-FI"/>
              <a:t>”Terveen järjen” vastainen</a:t>
            </a:r>
          </a:p>
          <a:p>
            <a:pPr eaLnBrk="1" hangingPunct="1">
              <a:buFontTx/>
              <a:buChar char="•"/>
            </a:pPr>
            <a:r>
              <a:rPr lang="fi-FI"/>
              <a:t>Elektroniikan, tietoliikenteen, tietokoneiden jne</a:t>
            </a:r>
          </a:p>
          <a:p>
            <a:pPr eaLnBrk="1" hangingPunct="1"/>
            <a:r>
              <a:rPr lang="fi-FI"/>
              <a:t>    perusta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utoUpdateAnimBg="0"/>
      <p:bldP spid="5223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Mitä on ”terve järki”, ”arkijärki?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808038" y="1958975"/>
            <a:ext cx="6818312" cy="9461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Miksi suhteellisuusteoria ja kvanttimekaniikka</a:t>
            </a:r>
          </a:p>
          <a:p>
            <a:pPr eaLnBrk="1" hangingPunct="1"/>
            <a:r>
              <a:rPr lang="fi-FI" sz="2800"/>
              <a:t>tuntuvat olevan vastoin ”tervettä järkeä”?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879475" y="3038475"/>
            <a:ext cx="8008938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Vastaus: Vain </a:t>
            </a:r>
            <a:r>
              <a:rPr lang="fi-FI" sz="2800" b="1"/>
              <a:t>konkreettinen</a:t>
            </a:r>
            <a:r>
              <a:rPr lang="fi-FI" sz="2800"/>
              <a:t>, </a:t>
            </a:r>
            <a:r>
              <a:rPr lang="fi-FI" sz="2800" b="1"/>
              <a:t>havainnollinen</a:t>
            </a:r>
            <a:r>
              <a:rPr lang="fi-FI" sz="2800"/>
              <a:t> ja</a:t>
            </a:r>
          </a:p>
          <a:p>
            <a:pPr eaLnBrk="1" hangingPunct="1"/>
            <a:r>
              <a:rPr lang="fi-FI" sz="2800" b="1"/>
              <a:t>jokapäiväisen</a:t>
            </a:r>
            <a:r>
              <a:rPr lang="fi-FI" sz="2800"/>
              <a:t> </a:t>
            </a:r>
            <a:r>
              <a:rPr lang="fi-FI" sz="2800" b="1"/>
              <a:t>arkikokemuksen</a:t>
            </a:r>
            <a:r>
              <a:rPr lang="fi-FI" sz="2800"/>
              <a:t> mukainen tuntuu</a:t>
            </a:r>
          </a:p>
          <a:p>
            <a:pPr eaLnBrk="1" hangingPunct="1"/>
            <a:r>
              <a:rPr lang="fi-FI" sz="2800"/>
              <a:t>järkevältä.</a:t>
            </a:r>
          </a:p>
          <a:p>
            <a:pPr eaLnBrk="1" hangingPunct="1"/>
            <a:r>
              <a:rPr lang="fi-FI" sz="2800"/>
              <a:t>Suhteellisuusteorian ”kummallisuudet” tapahtuvat</a:t>
            </a:r>
          </a:p>
          <a:p>
            <a:pPr eaLnBrk="1" hangingPunct="1"/>
            <a:r>
              <a:rPr lang="fi-FI" sz="2800"/>
              <a:t>vasta lähellä valon nopeutta tai valtavien painovoimien</a:t>
            </a:r>
          </a:p>
          <a:p>
            <a:pPr eaLnBrk="1" hangingPunct="1"/>
            <a:r>
              <a:rPr lang="fi-FI" sz="2800"/>
              <a:t>vaikuttaessa. Arkimaailmassa näitä ei ole.</a:t>
            </a:r>
          </a:p>
          <a:p>
            <a:pPr eaLnBrk="1" hangingPunct="1"/>
            <a:r>
              <a:rPr lang="fi-FI" sz="2800"/>
              <a:t>Myöskään atomitason maailmasta meillä ei ole</a:t>
            </a:r>
          </a:p>
          <a:p>
            <a:pPr eaLnBrk="1" hangingPunct="1"/>
            <a:r>
              <a:rPr lang="fi-FI" sz="2800"/>
              <a:t>minkäänlaista arkikokemusta.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12725" y="120650"/>
            <a:ext cx="7659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/>
              <a:t>”</a:t>
            </a:r>
            <a:r>
              <a:rPr lang="fi-FI" sz="3600"/>
              <a:t>TIEDE ON HYÖDYTÖNTÄ: SÄHKÖ </a:t>
            </a:r>
            <a:endParaRPr lang="en-GB" sz="36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8435975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/>
              <a:t>Elektron = meripihka, hankaussähkö 500 eKr</a:t>
            </a:r>
          </a:p>
          <a:p>
            <a:pPr eaLnBrk="1" hangingPunct="1">
              <a:buFontTx/>
              <a:buChar char="•"/>
            </a:pPr>
            <a:r>
              <a:rPr lang="fi-FI"/>
              <a:t>Hankaussähköllä kokeita 1700-luvulla</a:t>
            </a:r>
          </a:p>
          <a:p>
            <a:pPr eaLnBrk="1" hangingPunct="1">
              <a:buFontTx/>
              <a:buChar char="•"/>
            </a:pPr>
            <a:r>
              <a:rPr lang="fi-FI"/>
              <a:t>Faraday: ”Voitte vielä saada siitä verotuloja”</a:t>
            </a:r>
          </a:p>
          <a:p>
            <a:pPr eaLnBrk="1" hangingPunct="1">
              <a:buFontTx/>
              <a:buChar char="•"/>
            </a:pPr>
            <a:r>
              <a:rPr lang="fi-FI"/>
              <a:t>Lennätin  1837 (Samuel Morse)</a:t>
            </a:r>
          </a:p>
          <a:p>
            <a:pPr eaLnBrk="1" hangingPunct="1">
              <a:buFontTx/>
              <a:buChar char="•"/>
            </a:pPr>
            <a:r>
              <a:rPr lang="fi-FI"/>
              <a:t>Puhelin 1876 (Graham Bell)</a:t>
            </a:r>
          </a:p>
          <a:p>
            <a:pPr eaLnBrk="1" hangingPunct="1">
              <a:buFontTx/>
              <a:buChar char="•"/>
            </a:pPr>
            <a:r>
              <a:rPr lang="fi-FI"/>
              <a:t>Siemensin sähkögeneraattori 1800-luvun lopulla</a:t>
            </a:r>
          </a:p>
          <a:p>
            <a:pPr eaLnBrk="1" hangingPunct="1">
              <a:buFontTx/>
              <a:buChar char="•"/>
            </a:pPr>
            <a:r>
              <a:rPr lang="fi-FI"/>
              <a:t>Sähkömoottori 1800-luvun lopulla</a:t>
            </a:r>
          </a:p>
          <a:p>
            <a:pPr eaLnBrk="1" hangingPunct="1">
              <a:buFontTx/>
              <a:buChar char="•"/>
            </a:pPr>
            <a:r>
              <a:rPr lang="fi-FI"/>
              <a:t>Edisonin sähkölamppu, levysoitin 1800-luvun 	lopulla</a:t>
            </a:r>
          </a:p>
          <a:p>
            <a:pPr eaLnBrk="1" hangingPunct="1">
              <a:buFontTx/>
              <a:buChar char="•"/>
            </a:pPr>
            <a:r>
              <a:rPr lang="fi-FI"/>
              <a:t>Radio  1899 (Marconi, Popov)</a:t>
            </a:r>
          </a:p>
          <a:p>
            <a:pPr eaLnBrk="1" hangingPunct="1">
              <a:buFontTx/>
              <a:buChar char="•"/>
            </a:pPr>
            <a:r>
              <a:rPr lang="fi-FI"/>
              <a:t>TV, jääkaappi, tietokone, mikrouuni...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39750" y="1196975"/>
            <a:ext cx="1470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LASER</a:t>
            </a:r>
            <a:endParaRPr lang="en-GB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28600" y="381000"/>
            <a:ext cx="7951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/>
              <a:t>”</a:t>
            </a:r>
            <a:r>
              <a:rPr lang="fi-FI" sz="3600"/>
              <a:t>TIEDE ON HYÖDYTÖNTÄ PUUHAA”</a:t>
            </a:r>
            <a:endParaRPr lang="en-GB" sz="3600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50825" y="1916113"/>
            <a:ext cx="878522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/>
              <a:t>Einstein 80 vuotta sitten laski ohimennen perustan</a:t>
            </a:r>
          </a:p>
          <a:p>
            <a:pPr eaLnBrk="1" hangingPunct="1">
              <a:buFontTx/>
              <a:buChar char="•"/>
            </a:pPr>
            <a:r>
              <a:rPr lang="fi-FI"/>
              <a:t>50-luvulla teoria (Basov, Prohorov)</a:t>
            </a:r>
          </a:p>
          <a:p>
            <a:pPr eaLnBrk="1" hangingPunct="1">
              <a:buFontTx/>
              <a:buChar char="•"/>
            </a:pPr>
            <a:r>
              <a:rPr lang="fi-FI"/>
              <a:t>1960 ensimmäinen lasersäde (Maiman)</a:t>
            </a:r>
          </a:p>
          <a:p>
            <a:pPr eaLnBrk="1" hangingPunct="1">
              <a:buFontTx/>
              <a:buChar char="•"/>
            </a:pPr>
            <a:r>
              <a:rPr lang="fi-FI"/>
              <a:t>1963 Bond-elokuva ”Kultasormi” tuotti miljoonia</a:t>
            </a:r>
          </a:p>
          <a:p>
            <a:pPr eaLnBrk="1" hangingPunct="1">
              <a:buFontTx/>
              <a:buChar char="•"/>
            </a:pPr>
            <a:r>
              <a:rPr lang="fi-FI"/>
              <a:t>Laser-etäisyysmittari, polttoleikkuri</a:t>
            </a:r>
          </a:p>
          <a:p>
            <a:pPr eaLnBrk="1" hangingPunct="1">
              <a:buFontTx/>
              <a:buChar char="•"/>
            </a:pPr>
            <a:r>
              <a:rPr lang="fi-FI"/>
              <a:t>CD-soitin, valokaapeli, RW-asema, DVD-asema</a:t>
            </a:r>
          </a:p>
          <a:p>
            <a:pPr eaLnBrk="1" hangingPunct="1">
              <a:buFontTx/>
              <a:buChar char="•"/>
            </a:pPr>
            <a:r>
              <a:rPr lang="fi-FI"/>
              <a:t>laserkirurgia</a:t>
            </a:r>
          </a:p>
          <a:p>
            <a:pPr eaLnBrk="1" hangingPunct="1">
              <a:buFontTx/>
              <a:buChar char="•"/>
            </a:pPr>
            <a:r>
              <a:rPr lang="fi-FI"/>
              <a:t>holografia (kolmeulotteiset kuvat) ...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pPr eaLnBrk="1" hangingPunct="1"/>
            <a:r>
              <a:rPr lang="fi-FI" smtClean="0"/>
              <a:t>NANOTEKNOLOGIA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611188" y="1628775"/>
            <a:ext cx="7807325" cy="47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/>
              <a:t>Nanorobotit</a:t>
            </a:r>
          </a:p>
          <a:p>
            <a:pPr eaLnBrk="1" hangingPunct="1"/>
            <a:endParaRPr lang="fi-FI"/>
          </a:p>
          <a:p>
            <a:pPr eaLnBrk="1" hangingPunct="1"/>
            <a:r>
              <a:rPr lang="fi-FI" sz="3600"/>
              <a:t>Mikroskooppisen pienet moottorit</a:t>
            </a:r>
          </a:p>
          <a:p>
            <a:pPr eaLnBrk="1" hangingPunct="1"/>
            <a:endParaRPr lang="fi-FI"/>
          </a:p>
          <a:p>
            <a:pPr eaLnBrk="1" hangingPunct="1"/>
            <a:r>
              <a:rPr lang="fi-FI" sz="3600"/>
              <a:t>Nanoputket = hiiliatomeista tehdyt putket</a:t>
            </a:r>
          </a:p>
          <a:p>
            <a:pPr eaLnBrk="1" hangingPunct="1"/>
            <a:r>
              <a:rPr lang="fi-FI" sz="3600"/>
              <a:t>		     ”mielettömän” lujia</a:t>
            </a:r>
          </a:p>
          <a:p>
            <a:pPr eaLnBrk="1" hangingPunct="1"/>
            <a:r>
              <a:rPr lang="fi-FI"/>
              <a:t>(nanoputkille ennustetaan suurta merkitystä)</a:t>
            </a:r>
          </a:p>
          <a:p>
            <a:pPr eaLnBrk="1" hangingPunct="1"/>
            <a:endParaRPr lang="fi-FI"/>
          </a:p>
          <a:p>
            <a:pPr eaLnBrk="1" hangingPunct="1"/>
            <a:r>
              <a:rPr lang="fi-FI"/>
              <a:t>Atomitason muistikomponentit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96975"/>
            <a:ext cx="12096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47800" y="457200"/>
            <a:ext cx="5551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i-FI" sz="4400">
                <a:solidFill>
                  <a:schemeClr val="tx2"/>
                </a:solidFill>
              </a:rPr>
              <a:t>MITÄ FYSIIKKA ON?</a:t>
            </a:r>
            <a:endParaRPr lang="en-GB" sz="4400">
              <a:solidFill>
                <a:schemeClr val="tx2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08125" y="1597025"/>
            <a:ext cx="41449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i-FI" sz="4000"/>
              <a:t>Perusluonnontiede</a:t>
            </a:r>
          </a:p>
          <a:p>
            <a:pPr eaLnBrk="1" hangingPunct="1"/>
            <a:endParaRPr lang="en-GB" sz="240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0" y="2438400"/>
            <a:ext cx="5932488" cy="16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i-FI" sz="3600"/>
              <a:t>Selvittää luonnon perimmäisiä</a:t>
            </a:r>
          </a:p>
          <a:p>
            <a:pPr eaLnBrk="1" hangingPunct="1">
              <a:spcBef>
                <a:spcPct val="20000"/>
              </a:spcBef>
            </a:pPr>
            <a:r>
              <a:rPr lang="fi-FI" sz="3600"/>
              <a:t> ilmiöitä:</a:t>
            </a:r>
          </a:p>
          <a:p>
            <a:pPr eaLnBrk="1" hangingPunct="1"/>
            <a:endParaRPr lang="en-GB" sz="240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362200" y="3733800"/>
            <a:ext cx="6216650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i-FI" sz="3600"/>
              <a:t>Sähköä, lämpöä, liikettä, voimia,</a:t>
            </a:r>
          </a:p>
          <a:p>
            <a:pPr eaLnBrk="1" hangingPunct="1">
              <a:spcBef>
                <a:spcPct val="20000"/>
              </a:spcBef>
            </a:pPr>
            <a:r>
              <a:rPr lang="fi-FI" sz="3600"/>
              <a:t>energiaa, valoa, säteilyä,...</a:t>
            </a:r>
            <a:endParaRPr lang="en-GB" sz="3600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660525" y="5302250"/>
            <a:ext cx="5348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i-FI" sz="3600"/>
              <a:t>Nykyisen tekniikan perusta</a:t>
            </a:r>
            <a:endParaRPr lang="en-GB" sz="3600"/>
          </a:p>
          <a:p>
            <a:pPr eaLnBrk="1" hangingPunct="1"/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7" grpId="0" autoUpdateAnimBg="0"/>
      <p:bldP spid="8198" grpId="0" autoUpdateAnimBg="0"/>
      <p:bldP spid="820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88925" y="176213"/>
            <a:ext cx="73818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4400"/>
              <a:t>UUSIA ENERGIALÄHTEITÄ </a:t>
            </a:r>
          </a:p>
          <a:p>
            <a:pPr eaLnBrk="1" hangingPunct="1"/>
            <a:r>
              <a:rPr lang="fi-FI" sz="4400"/>
              <a:t>JA VOIMANLÄHTEITÄ ?</a:t>
            </a:r>
            <a:endParaRPr lang="fi-FI" sz="400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68313" y="5084763"/>
            <a:ext cx="83327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 sz="2800"/>
              <a:t>AURINKOPURJE - Tulevaisuuden avaruusmatkailuun?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95288" y="2852738"/>
            <a:ext cx="63706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 sz="2800"/>
              <a:t>AURINKOVOIMALA AVARUUDESSA</a:t>
            </a:r>
          </a:p>
          <a:p>
            <a:pPr eaLnBrk="1" hangingPunct="1"/>
            <a:r>
              <a:rPr lang="fi-FI" sz="2800"/>
              <a:t>	energia maahan mikroaaltolinkillä</a:t>
            </a:r>
            <a:endParaRPr lang="fi-FI" sz="2400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95288" y="1844675"/>
            <a:ext cx="63896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/>
              <a:t>AURINKOKENNOT SAHARASSA</a:t>
            </a:r>
            <a:endParaRPr lang="fi-FI" sz="2400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47675" y="5630863"/>
            <a:ext cx="3365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 sz="2800"/>
              <a:t> FUUSIOVOIMALA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395288" y="3957638"/>
            <a:ext cx="7950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/>
              <a:t>Vetypolttoainetta  synteettisellä fotosynteesillä</a:t>
            </a:r>
          </a:p>
          <a:p>
            <a:pPr eaLnBrk="1" hangingPunct="1"/>
            <a:r>
              <a:rPr lang="fi-FI"/>
              <a:t>  tai vedestä ydinenergian avulla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2" grpId="0" autoUpdateAnimBg="0"/>
      <p:bldP spid="32773" grpId="0" autoUpdateAnimBg="0"/>
      <p:bldP spid="327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fi-FI" sz="3200" smtClean="0"/>
              <a:t>FUUSIOVOIMALA vuonna 2015</a:t>
            </a:r>
            <a:br>
              <a:rPr lang="fi-FI" sz="3200" smtClean="0"/>
            </a:br>
            <a:r>
              <a:rPr lang="fi-FI" sz="3200" smtClean="0"/>
              <a:t>(ITER)</a:t>
            </a:r>
          </a:p>
        </p:txBody>
      </p:sp>
      <p:pic>
        <p:nvPicPr>
          <p:cNvPr id="24579" name="Picture 5" descr="iter8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41438"/>
            <a:ext cx="5400675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88925" y="225425"/>
            <a:ext cx="8339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4000"/>
              <a:t>MITTAYKSIKÖT, SI-JÄRJESTELMÄ</a:t>
            </a:r>
            <a:endParaRPr lang="en-GB" sz="400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95288" y="2852738"/>
            <a:ext cx="168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/>
              <a:t>SUURE</a:t>
            </a:r>
            <a:endParaRPr lang="en-GB" sz="360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9750" y="3500438"/>
            <a:ext cx="7999413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 sz="3600"/>
              <a:t>Mitattavissa oleva ominaisuus,</a:t>
            </a:r>
            <a:r>
              <a:rPr lang="fi-FI" sz="2400"/>
              <a:t> </a:t>
            </a:r>
          </a:p>
          <a:p>
            <a:pPr eaLnBrk="1" hangingPunct="1"/>
            <a:r>
              <a:rPr lang="fi-FI"/>
              <a:t>	esim pituus, massa, lämpötila, aika, voima</a:t>
            </a:r>
          </a:p>
          <a:p>
            <a:pPr eaLnBrk="1" hangingPunct="1"/>
            <a:endParaRPr lang="fi-FI"/>
          </a:p>
          <a:p>
            <a:pPr eaLnBrk="1" hangingPunct="1">
              <a:buFontTx/>
              <a:buChar char="•"/>
            </a:pPr>
            <a:r>
              <a:rPr lang="fi-FI" sz="3600"/>
              <a:t>Ilmaistaan lukuarvolla ja mittayksiköllä,</a:t>
            </a:r>
          </a:p>
          <a:p>
            <a:pPr eaLnBrk="1" hangingPunct="1"/>
            <a:r>
              <a:rPr lang="fi-FI"/>
              <a:t>	esim 5,2 metriä, 82 kg, -15 </a:t>
            </a:r>
            <a:r>
              <a:rPr lang="fi-FI">
                <a:cs typeface="Times New Roman" pitchFamily="18" charset="0"/>
              </a:rPr>
              <a:t>ºC</a:t>
            </a:r>
            <a:endParaRPr lang="en-GB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76238" y="1190625"/>
            <a:ext cx="7104062" cy="10668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b="1"/>
              <a:t>Mittaaminen</a:t>
            </a:r>
            <a:r>
              <a:rPr lang="fi-FI"/>
              <a:t> on fysiikan kivijalka.</a:t>
            </a:r>
          </a:p>
          <a:p>
            <a:pPr eaLnBrk="1" hangingPunct="1"/>
            <a:r>
              <a:rPr lang="fi-FI"/>
              <a:t>Toinen kivijalka on teoria ja matematiikka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12725" y="73025"/>
            <a:ext cx="8604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4000"/>
              <a:t>SI-JÄRJESTELMÄN PERUSSUUREET</a:t>
            </a:r>
            <a:endParaRPr lang="en-GB" sz="4000"/>
          </a:p>
        </p:txBody>
      </p:sp>
      <p:graphicFrame>
        <p:nvGraphicFramePr>
          <p:cNvPr id="18513" name="Group 81"/>
          <p:cNvGraphicFramePr>
            <a:graphicFrameLocks noGrp="1"/>
          </p:cNvGraphicFramePr>
          <p:nvPr/>
        </p:nvGraphicFramePr>
        <p:xfrm>
          <a:off x="539750" y="1268413"/>
          <a:ext cx="8153400" cy="5151438"/>
        </p:xfrm>
        <a:graphic>
          <a:graphicData uri="http://schemas.openxmlformats.org/drawingml/2006/table">
            <a:tbl>
              <a:tblPr/>
              <a:tblGrid>
                <a:gridCol w="2038350"/>
                <a:gridCol w="1928813"/>
                <a:gridCol w="2232025"/>
                <a:gridCol w="1954212"/>
              </a:tblGrid>
              <a:tr h="122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SUUREEN NIMI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SUUREEN SYMBOLI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SUUREEN YKSIKKÖ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YKSIKÖN TUNNUS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Pituus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l, s, d, r, …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metri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Massa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kilogramma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kg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Aika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sekunti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Lämpötila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T, t 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kelvin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Sähkövirta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ampeeri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00" name="Text Box 68"/>
          <p:cNvSpPr txBox="1">
            <a:spLocks noChangeArrowheads="1"/>
          </p:cNvSpPr>
          <p:nvPr/>
        </p:nvSpPr>
        <p:spPr bwMode="auto">
          <a:xfrm>
            <a:off x="539750" y="715963"/>
            <a:ext cx="3844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 b="1"/>
              <a:t>symboli</a:t>
            </a:r>
            <a:r>
              <a:rPr lang="fi-FI" sz="2400"/>
              <a:t> ei ole yksikäsitteinen</a:t>
            </a:r>
          </a:p>
        </p:txBody>
      </p:sp>
      <p:sp>
        <p:nvSpPr>
          <p:cNvPr id="18501" name="Line 69"/>
          <p:cNvSpPr>
            <a:spLocks noChangeShapeType="1"/>
          </p:cNvSpPr>
          <p:nvPr/>
        </p:nvSpPr>
        <p:spPr bwMode="auto">
          <a:xfrm>
            <a:off x="1692275" y="1196975"/>
            <a:ext cx="935038" cy="28733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8502" name="Text Box 70"/>
          <p:cNvSpPr txBox="1">
            <a:spLocks noChangeArrowheads="1"/>
          </p:cNvSpPr>
          <p:nvPr/>
        </p:nvSpPr>
        <p:spPr bwMode="auto">
          <a:xfrm>
            <a:off x="4716463" y="692150"/>
            <a:ext cx="427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 b="1"/>
              <a:t>yksikkö</a:t>
            </a:r>
            <a:r>
              <a:rPr lang="fi-FI" sz="2400"/>
              <a:t> ja </a:t>
            </a:r>
            <a:r>
              <a:rPr lang="fi-FI" sz="2400" b="1"/>
              <a:t>tunnus</a:t>
            </a:r>
            <a:r>
              <a:rPr lang="fi-FI" sz="2400"/>
              <a:t> yksikäsitteisiä</a:t>
            </a:r>
          </a:p>
        </p:txBody>
      </p:sp>
      <p:sp>
        <p:nvSpPr>
          <p:cNvPr id="18503" name="Line 71"/>
          <p:cNvSpPr>
            <a:spLocks noChangeShapeType="1"/>
          </p:cNvSpPr>
          <p:nvPr/>
        </p:nvSpPr>
        <p:spPr bwMode="auto">
          <a:xfrm flipH="1">
            <a:off x="5364163" y="1196975"/>
            <a:ext cx="144462" cy="2159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8504" name="Line 72"/>
          <p:cNvSpPr>
            <a:spLocks noChangeShapeType="1"/>
          </p:cNvSpPr>
          <p:nvPr/>
        </p:nvSpPr>
        <p:spPr bwMode="auto">
          <a:xfrm>
            <a:off x="6877050" y="1125538"/>
            <a:ext cx="215900" cy="2159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6669" name="Text Box 82"/>
          <p:cNvSpPr txBox="1">
            <a:spLocks noChangeArrowheads="1"/>
          </p:cNvSpPr>
          <p:nvPr/>
        </p:nvSpPr>
        <p:spPr bwMode="auto">
          <a:xfrm>
            <a:off x="2392363" y="6303963"/>
            <a:ext cx="42148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katso Taulukkokirja s.66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0" grpId="0"/>
      <p:bldP spid="18501" grpId="0" animBg="1"/>
      <p:bldP spid="18502" grpId="0"/>
      <p:bldP spid="18503" grpId="0" animBg="1"/>
      <p:bldP spid="1850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12725" y="171450"/>
            <a:ext cx="841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SI-JÄRJESTELMÄN JOHDANNAISSUUREITA</a:t>
            </a:r>
            <a:endParaRPr lang="en-GB"/>
          </a:p>
        </p:txBody>
      </p:sp>
      <p:graphicFrame>
        <p:nvGraphicFramePr>
          <p:cNvPr id="19499" name="Group 43"/>
          <p:cNvGraphicFramePr>
            <a:graphicFrameLocks noGrp="1"/>
          </p:cNvGraphicFramePr>
          <p:nvPr/>
        </p:nvGraphicFramePr>
        <p:xfrm>
          <a:off x="468313" y="1125538"/>
          <a:ext cx="8153400" cy="5504022"/>
        </p:xfrm>
        <a:graphic>
          <a:graphicData uri="http://schemas.openxmlformats.org/drawingml/2006/table">
            <a:tbl>
              <a:tblPr/>
              <a:tblGrid>
                <a:gridCol w="2038350"/>
                <a:gridCol w="2038350"/>
                <a:gridCol w="2038350"/>
                <a:gridCol w="2038350"/>
              </a:tblGrid>
              <a:tr h="94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SUUREEN NIMI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SUUREEN SYMBOLI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SUUREEN YKSIKKÖ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YKSIKÖN TUNNUS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Voima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newton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Energia, Työ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E,W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joule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Teho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watti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Nopeus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metriä sekunnissa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m/s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Jännite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voltti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88" name="Text Box 44"/>
          <p:cNvSpPr txBox="1">
            <a:spLocks noChangeArrowheads="1"/>
          </p:cNvSpPr>
          <p:nvPr/>
        </p:nvSpPr>
        <p:spPr bwMode="auto">
          <a:xfrm>
            <a:off x="1384300" y="542925"/>
            <a:ext cx="4959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katso Taulukkokirja s. 66 -70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28600" y="0"/>
            <a:ext cx="7156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/>
              <a:t>SI-JÄRJESTELMÄN ETULIITTEET</a:t>
            </a:r>
            <a:endParaRPr lang="en-GB" sz="360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3400" y="1016000"/>
            <a:ext cx="8578850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mikro = </a:t>
            </a:r>
            <a:r>
              <a:rPr lang="fi-FI" sz="2800">
                <a:cs typeface="Times New Roman" pitchFamily="18" charset="0"/>
              </a:rPr>
              <a:t>µ = miljoonasosa = 0,000 001 = 1/1000 000 =10</a:t>
            </a:r>
            <a:r>
              <a:rPr lang="fi-FI" sz="2800" baseline="30000">
                <a:cs typeface="Times New Roman" pitchFamily="18" charset="0"/>
              </a:rPr>
              <a:t>-6</a:t>
            </a:r>
            <a:endParaRPr lang="fi-FI" sz="2400">
              <a:cs typeface="Times New Roman" pitchFamily="18" charset="0"/>
            </a:endParaRPr>
          </a:p>
          <a:p>
            <a:pPr eaLnBrk="1" hangingPunct="1"/>
            <a:r>
              <a:rPr lang="fi-FI" sz="2400">
                <a:cs typeface="Times New Roman" pitchFamily="18" charset="0"/>
              </a:rPr>
              <a:t>	esim 5 µV = 5 mikrovolttia = 5 miljoonasosavolttia</a:t>
            </a:r>
          </a:p>
          <a:p>
            <a:pPr eaLnBrk="1" hangingPunct="1"/>
            <a:r>
              <a:rPr lang="fi-FI">
                <a:cs typeface="Times New Roman" pitchFamily="18" charset="0"/>
              </a:rPr>
              <a:t>milli = m = tuhannesosa = 0,001 = 1/1000 = 10</a:t>
            </a:r>
            <a:r>
              <a:rPr lang="fi-FI" baseline="30000">
                <a:cs typeface="Times New Roman" pitchFamily="18" charset="0"/>
              </a:rPr>
              <a:t>-3</a:t>
            </a:r>
            <a:endParaRPr lang="fi-FI">
              <a:cs typeface="Times New Roman" pitchFamily="18" charset="0"/>
            </a:endParaRPr>
          </a:p>
          <a:p>
            <a:pPr eaLnBrk="1" hangingPunct="1"/>
            <a:r>
              <a:rPr lang="fi-FI" sz="2400">
                <a:cs typeface="Times New Roman" pitchFamily="18" charset="0"/>
              </a:rPr>
              <a:t>	esim 5 mm = 5 millimetriä  = 0,005 m</a:t>
            </a:r>
          </a:p>
          <a:p>
            <a:pPr eaLnBrk="1" hangingPunct="1"/>
            <a:r>
              <a:rPr lang="fi-FI" sz="2400">
                <a:cs typeface="Times New Roman" pitchFamily="18" charset="0"/>
              </a:rPr>
              <a:t>	esim 5 mV = 5 millivolttia = 0,005 V </a:t>
            </a:r>
          </a:p>
          <a:p>
            <a:pPr eaLnBrk="1" hangingPunct="1"/>
            <a:r>
              <a:rPr lang="fi-FI">
                <a:cs typeface="Times New Roman" pitchFamily="18" charset="0"/>
              </a:rPr>
              <a:t>kilo = k = tuhat = 1000 = 10</a:t>
            </a:r>
            <a:r>
              <a:rPr lang="fi-FI" baseline="30000">
                <a:cs typeface="Times New Roman" pitchFamily="18" charset="0"/>
              </a:rPr>
              <a:t>3</a:t>
            </a:r>
            <a:endParaRPr lang="fi-FI">
              <a:cs typeface="Times New Roman" pitchFamily="18" charset="0"/>
            </a:endParaRPr>
          </a:p>
          <a:p>
            <a:pPr eaLnBrk="1" hangingPunct="1"/>
            <a:r>
              <a:rPr lang="fi-FI" sz="2400">
                <a:cs typeface="Times New Roman" pitchFamily="18" charset="0"/>
              </a:rPr>
              <a:t>	esim 5 km = 5 kilometriä = 5000 m</a:t>
            </a:r>
          </a:p>
          <a:p>
            <a:pPr eaLnBrk="1" hangingPunct="1"/>
            <a:r>
              <a:rPr lang="fi-FI" sz="2400">
                <a:cs typeface="Times New Roman" pitchFamily="18" charset="0"/>
              </a:rPr>
              <a:t>	esim 500 kV = 500 kilovolttia = 500 000 V</a:t>
            </a:r>
          </a:p>
          <a:p>
            <a:pPr eaLnBrk="1" hangingPunct="1"/>
            <a:r>
              <a:rPr lang="fi-FI" sz="2400">
                <a:cs typeface="Times New Roman" pitchFamily="18" charset="0"/>
              </a:rPr>
              <a:t>	esim 500 kW = 500 kilowattia = 500 000 W</a:t>
            </a:r>
          </a:p>
          <a:p>
            <a:pPr eaLnBrk="1" hangingPunct="1"/>
            <a:r>
              <a:rPr lang="fi-FI">
                <a:cs typeface="Times New Roman" pitchFamily="18" charset="0"/>
              </a:rPr>
              <a:t>mega = M = miljoona = 1000 000 = 10</a:t>
            </a:r>
            <a:r>
              <a:rPr lang="fi-FI" baseline="30000">
                <a:cs typeface="Times New Roman" pitchFamily="18" charset="0"/>
              </a:rPr>
              <a:t>6</a:t>
            </a:r>
            <a:endParaRPr lang="fi-FI">
              <a:cs typeface="Times New Roman" pitchFamily="18" charset="0"/>
            </a:endParaRPr>
          </a:p>
          <a:p>
            <a:pPr eaLnBrk="1" hangingPunct="1"/>
            <a:r>
              <a:rPr lang="fi-FI" sz="2400">
                <a:cs typeface="Times New Roman" pitchFamily="18" charset="0"/>
              </a:rPr>
              <a:t>	esim 500 MW = 500 megawattia</a:t>
            </a:r>
          </a:p>
          <a:p>
            <a:pPr eaLnBrk="1" hangingPunct="1"/>
            <a:r>
              <a:rPr lang="fi-FI">
                <a:cs typeface="Times New Roman" pitchFamily="18" charset="0"/>
              </a:rPr>
              <a:t>giga = G = miljardi = 1000 000 000 = 10</a:t>
            </a:r>
            <a:r>
              <a:rPr lang="fi-FI" baseline="30000">
                <a:cs typeface="Times New Roman" pitchFamily="18" charset="0"/>
              </a:rPr>
              <a:t>9</a:t>
            </a:r>
            <a:endParaRPr lang="fi-FI">
              <a:cs typeface="Times New Roman" pitchFamily="18" charset="0"/>
            </a:endParaRPr>
          </a:p>
          <a:p>
            <a:pPr eaLnBrk="1" hangingPunct="1"/>
            <a:r>
              <a:rPr lang="fi-FI" sz="2400">
                <a:cs typeface="Times New Roman" pitchFamily="18" charset="0"/>
              </a:rPr>
              <a:t>	esim 40 gigatavun kiintolevy = 40 miljardia tavua</a:t>
            </a:r>
          </a:p>
          <a:p>
            <a:pPr eaLnBrk="1" hangingPunct="1"/>
            <a:r>
              <a:rPr lang="fi-FI">
                <a:cs typeface="Times New Roman" pitchFamily="18" charset="0"/>
              </a:rPr>
              <a:t>Tera = T =1000 miljardia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050925" y="523875"/>
            <a:ext cx="5657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kahden peräkkäisen väli on 3 numeroa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  <p:bldP spid="2253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fi-FI" sz="3600" smtClean="0">
                <a:solidFill>
                  <a:schemeClr val="tx1"/>
                </a:solidFill>
              </a:rPr>
              <a:t>YKSIKÖIDEN MUUNTAMINEN</a:t>
            </a:r>
            <a:endParaRPr lang="en-GB" sz="3600" smtClean="0">
              <a:solidFill>
                <a:schemeClr val="tx1"/>
              </a:solidFill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80549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2 </a:t>
            </a:r>
            <a:r>
              <a:rPr lang="fi-FI">
                <a:cs typeface="Times New Roman" pitchFamily="18" charset="0"/>
              </a:rPr>
              <a:t>• 10</a:t>
            </a:r>
            <a:r>
              <a:rPr lang="fi-FI" baseline="30000">
                <a:cs typeface="Times New Roman" pitchFamily="18" charset="0"/>
              </a:rPr>
              <a:t>-6</a:t>
            </a:r>
            <a:r>
              <a:rPr lang="fi-FI">
                <a:cs typeface="Times New Roman" pitchFamily="18" charset="0"/>
              </a:rPr>
              <a:t> kg = 2 miljoonasosa kg = 0,000 002 kg=</a:t>
            </a:r>
          </a:p>
          <a:p>
            <a:pPr eaLnBrk="1" hangingPunct="1"/>
            <a:r>
              <a:rPr lang="fi-FI">
                <a:cs typeface="Times New Roman" pitchFamily="18" charset="0"/>
              </a:rPr>
              <a:t>						0,002 g=2 mg</a:t>
            </a:r>
            <a:endParaRPr lang="en-GB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28600" y="2667000"/>
            <a:ext cx="74009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1 dm</a:t>
            </a:r>
            <a:r>
              <a:rPr lang="fi-FI" baseline="30000"/>
              <a:t>3</a:t>
            </a:r>
            <a:r>
              <a:rPr lang="fi-FI"/>
              <a:t> vettä sisältää 22 000 pisaraa. </a:t>
            </a:r>
          </a:p>
          <a:p>
            <a:pPr eaLnBrk="1" hangingPunct="1"/>
            <a:r>
              <a:rPr lang="fi-FI"/>
              <a:t>Kuinka suuri on yhden vesipisaran tilavuus?</a:t>
            </a:r>
            <a:endParaRPr lang="en-GB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04800" y="3810000"/>
            <a:ext cx="6788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Vastaus: 1 dm</a:t>
            </a:r>
            <a:r>
              <a:rPr lang="fi-FI" baseline="30000"/>
              <a:t>3</a:t>
            </a:r>
            <a:r>
              <a:rPr lang="fi-FI"/>
              <a:t> / 22000 = 0,000 045 dm</a:t>
            </a:r>
            <a:r>
              <a:rPr lang="fi-FI" baseline="30000"/>
              <a:t>3</a:t>
            </a:r>
            <a:endParaRPr lang="en-GB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4191000" y="4419600"/>
            <a:ext cx="2160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= 0,045 cm</a:t>
            </a:r>
            <a:r>
              <a:rPr lang="fi-FI" baseline="30000"/>
              <a:t>3</a:t>
            </a:r>
            <a:endParaRPr lang="en-GB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04800" y="4953000"/>
            <a:ext cx="74993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1 l (litra) = 1000 ml = 1000 cm</a:t>
            </a:r>
            <a:r>
              <a:rPr lang="fi-FI" baseline="30000"/>
              <a:t>3 </a:t>
            </a:r>
            <a:r>
              <a:rPr lang="fi-FI"/>
              <a:t>  =  1 dm</a:t>
            </a:r>
            <a:r>
              <a:rPr lang="fi-FI" baseline="30000"/>
              <a:t>3</a:t>
            </a:r>
            <a:r>
              <a:rPr lang="fi-FI"/>
              <a:t>	</a:t>
            </a:r>
          </a:p>
          <a:p>
            <a:pPr eaLnBrk="1" hangingPunct="1"/>
            <a:r>
              <a:rPr lang="fi-FI"/>
              <a:t>1 ml (millilitra) = 1 cm</a:t>
            </a:r>
            <a:r>
              <a:rPr lang="fi-FI" baseline="30000"/>
              <a:t>3</a:t>
            </a:r>
          </a:p>
          <a:p>
            <a:pPr eaLnBrk="1" hangingPunct="1"/>
            <a:r>
              <a:rPr lang="fi-FI"/>
              <a:t>1 m</a:t>
            </a:r>
            <a:r>
              <a:rPr lang="fi-FI" baseline="30000"/>
              <a:t>3</a:t>
            </a:r>
            <a:r>
              <a:rPr lang="fi-FI"/>
              <a:t> = 1000 litraa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  <p:bldP spid="40964" grpId="0" autoUpdateAnimBg="0"/>
      <p:bldP spid="40965" grpId="0" autoUpdateAnimBg="0"/>
      <p:bldP spid="40966" grpId="0" autoUpdateAnimBg="0"/>
      <p:bldP spid="4096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609600"/>
            <a:ext cx="8207375" cy="1143000"/>
          </a:xfrm>
          <a:solidFill>
            <a:srgbClr val="FFFF66"/>
          </a:solidFill>
        </p:spPr>
        <p:txBody>
          <a:bodyPr/>
          <a:lstStyle/>
          <a:p>
            <a:pPr algn="l" eaLnBrk="1" hangingPunct="1"/>
            <a:r>
              <a:rPr lang="fi-FI" sz="2800" smtClean="0"/>
              <a:t>Potilaalle annetaan infuusioliuosta tiputuksessa 200 ml tunnissa. Kuinka suuri on tiputusnopeus tippaa/min,</a:t>
            </a:r>
            <a:br>
              <a:rPr lang="fi-FI" sz="2800" smtClean="0"/>
            </a:br>
            <a:r>
              <a:rPr lang="fi-FI" sz="2800" smtClean="0"/>
              <a:t>jos 1 l = 1 dm</a:t>
            </a:r>
            <a:r>
              <a:rPr lang="fi-FI" sz="2800" baseline="30000" smtClean="0"/>
              <a:t>3</a:t>
            </a:r>
            <a:r>
              <a:rPr lang="fi-FI" sz="2800" smtClean="0"/>
              <a:t> = 1000 ml = 22 000 tippaa.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47675" y="2101850"/>
            <a:ext cx="8072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200 ml = 1/5 l, joten pisaroita tarvitaan 22000/5 = 4400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2924175"/>
            <a:ext cx="8770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1 tunti = 60 min, joten tiputusnopeus on 4400 pisaraa/60min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051050" y="3573463"/>
            <a:ext cx="614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 b="1"/>
              <a:t>V: noin 73 pisaraa minuutissa.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303213" y="4359275"/>
            <a:ext cx="86153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(Tai:  1 ml = 22 tippaa </a:t>
            </a:r>
            <a:r>
              <a:rPr lang="fi-FI" sz="2800">
                <a:sym typeface="Wingdings" pitchFamily="2" charset="2"/>
              </a:rPr>
              <a:t> 200 ml = 200*22 = 4400 tippaa)</a:t>
            </a:r>
            <a:r>
              <a:rPr lang="fi-FI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  <p:bldP spid="61446" grpId="0"/>
      <p:bldP spid="61447" grpId="0"/>
      <p:bldP spid="614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YKSIKÖIDEN MUUNTAMINEN</a:t>
            </a:r>
            <a:endParaRPr lang="en-GB" sz="4000" smtClean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88925" y="1695450"/>
            <a:ext cx="7537450" cy="10668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Yhden vesipisaran tilavuus on 0,045 cm</a:t>
            </a:r>
            <a:r>
              <a:rPr lang="fi-FI" baseline="30000"/>
              <a:t>3</a:t>
            </a:r>
            <a:r>
              <a:rPr lang="fi-FI"/>
              <a:t>.</a:t>
            </a:r>
          </a:p>
          <a:p>
            <a:pPr eaLnBrk="1" hangingPunct="1"/>
            <a:r>
              <a:rPr lang="fi-FI"/>
              <a:t>Kuinka paljon vettä on miljardissa pisarassa?</a:t>
            </a:r>
            <a:endParaRPr lang="en-GB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12725" y="3295650"/>
            <a:ext cx="4471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Ratkaisu: Miljardi = 1</a:t>
            </a:r>
            <a:r>
              <a:rPr lang="fi-FI">
                <a:cs typeface="Times New Roman" pitchFamily="18" charset="0"/>
              </a:rPr>
              <a:t>•10</a:t>
            </a:r>
            <a:r>
              <a:rPr lang="fi-FI" baseline="30000">
                <a:cs typeface="Times New Roman" pitchFamily="18" charset="0"/>
              </a:rPr>
              <a:t>9</a:t>
            </a:r>
            <a:endParaRPr lang="en-GB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88925" y="3752850"/>
            <a:ext cx="5838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1</a:t>
            </a:r>
            <a:r>
              <a:rPr lang="fi-FI">
                <a:cs typeface="Times New Roman" pitchFamily="18" charset="0"/>
              </a:rPr>
              <a:t>•10</a:t>
            </a:r>
            <a:r>
              <a:rPr lang="fi-FI" baseline="30000">
                <a:cs typeface="Times New Roman" pitchFamily="18" charset="0"/>
              </a:rPr>
              <a:t>9</a:t>
            </a:r>
            <a:r>
              <a:rPr lang="fi-FI">
                <a:cs typeface="Times New Roman" pitchFamily="18" charset="0"/>
              </a:rPr>
              <a:t> • 0,045 cm</a:t>
            </a:r>
            <a:r>
              <a:rPr lang="fi-FI" baseline="30000">
                <a:cs typeface="Times New Roman" pitchFamily="18" charset="0"/>
              </a:rPr>
              <a:t>3</a:t>
            </a:r>
            <a:r>
              <a:rPr lang="fi-FI">
                <a:cs typeface="Times New Roman" pitchFamily="18" charset="0"/>
              </a:rPr>
              <a:t> = </a:t>
            </a:r>
            <a:r>
              <a:rPr lang="fi-FI" sz="2800"/>
              <a:t>45 000 000 cm</a:t>
            </a:r>
            <a:r>
              <a:rPr lang="fi-FI" sz="2800" baseline="30000"/>
              <a:t>3</a:t>
            </a:r>
            <a:r>
              <a:rPr lang="fi-FI">
                <a:cs typeface="Times New Roman" pitchFamily="18" charset="0"/>
              </a:rPr>
              <a:t> </a:t>
            </a:r>
            <a:endParaRPr lang="en-GB">
              <a:cs typeface="Times New Roman" pitchFamily="18" charset="0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12725" y="4210050"/>
            <a:ext cx="4940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Laskimella 1 exp 9 x 0,045 =</a:t>
            </a:r>
            <a:endParaRPr lang="en-GB"/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12725" y="5124450"/>
            <a:ext cx="6437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45 000 000 cm</a:t>
            </a:r>
            <a:r>
              <a:rPr lang="fi-FI" baseline="30000"/>
              <a:t>3</a:t>
            </a:r>
            <a:r>
              <a:rPr lang="fi-FI"/>
              <a:t> = 45 000 dm</a:t>
            </a:r>
            <a:r>
              <a:rPr lang="fi-FI" baseline="30000"/>
              <a:t>3</a:t>
            </a:r>
            <a:r>
              <a:rPr lang="fi-FI"/>
              <a:t> = 45 m</a:t>
            </a:r>
            <a:r>
              <a:rPr lang="fi-FI" baseline="30000"/>
              <a:t>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/>
      <p:bldP spid="41992" grpId="0"/>
      <p:bldP spid="4199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12725" y="247650"/>
            <a:ext cx="8247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ETULIITTEET JA LASKIMEN EXP-NÄPPÄIN</a:t>
            </a:r>
            <a:endParaRPr lang="en-GB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85800" y="838200"/>
            <a:ext cx="5137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5,2 miljoonasosaa = 5,2 </a:t>
            </a:r>
            <a:r>
              <a:rPr lang="fi-FI">
                <a:cs typeface="Times New Roman" pitchFamily="18" charset="0"/>
              </a:rPr>
              <a:t>• 10</a:t>
            </a:r>
            <a:r>
              <a:rPr lang="fi-FI" baseline="30000">
                <a:cs typeface="Times New Roman" pitchFamily="18" charset="0"/>
              </a:rPr>
              <a:t>-6</a:t>
            </a:r>
            <a:r>
              <a:rPr lang="fi-FI">
                <a:cs typeface="Times New Roman" pitchFamily="18" charset="0"/>
              </a:rPr>
              <a:t> </a:t>
            </a:r>
          </a:p>
          <a:p>
            <a:pPr eaLnBrk="1" hangingPunct="1"/>
            <a:r>
              <a:rPr lang="fi-FI">
                <a:cs typeface="Times New Roman" pitchFamily="18" charset="0"/>
              </a:rPr>
              <a:t> näppäillään 5.2 EXP - 6</a:t>
            </a:r>
            <a:endParaRPr lang="en-GB" sz="240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93725" y="2000250"/>
            <a:ext cx="4594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1,75 miljardia = 1,75 </a:t>
            </a:r>
            <a:r>
              <a:rPr lang="fi-FI">
                <a:cs typeface="Times New Roman" pitchFamily="18" charset="0"/>
              </a:rPr>
              <a:t>• 10</a:t>
            </a:r>
            <a:r>
              <a:rPr lang="fi-FI" baseline="30000">
                <a:cs typeface="Times New Roman" pitchFamily="18" charset="0"/>
              </a:rPr>
              <a:t>9</a:t>
            </a:r>
            <a:r>
              <a:rPr lang="fi-FI">
                <a:cs typeface="Times New Roman" pitchFamily="18" charset="0"/>
              </a:rPr>
              <a:t> </a:t>
            </a:r>
          </a:p>
          <a:p>
            <a:pPr eaLnBrk="1" hangingPunct="1"/>
            <a:r>
              <a:rPr lang="fi-FI">
                <a:cs typeface="Times New Roman" pitchFamily="18" charset="0"/>
              </a:rPr>
              <a:t> näppäillään 1.75 EXP 9</a:t>
            </a:r>
            <a:endParaRPr lang="en-GB"/>
          </a:p>
        </p:txBody>
      </p:sp>
      <p:graphicFrame>
        <p:nvGraphicFramePr>
          <p:cNvPr id="32773" name="Object 10"/>
          <p:cNvGraphicFramePr>
            <a:graphicFrameLocks noChangeAspect="1"/>
          </p:cNvGraphicFramePr>
          <p:nvPr/>
        </p:nvGraphicFramePr>
        <p:xfrm>
          <a:off x="539750" y="3213100"/>
          <a:ext cx="4895850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7" name="Equation" r:id="rId3" imgW="2501900" imgH="1473200" progId="Equation.DSMT4">
                  <p:embed/>
                </p:oleObj>
              </mc:Choice>
              <mc:Fallback>
                <p:oleObj name="Equation" r:id="rId3" imgW="2501900" imgH="1473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213100"/>
                        <a:ext cx="4895850" cy="2881313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12"/>
          <p:cNvGraphicFramePr>
            <a:graphicFrameLocks noChangeAspect="1"/>
          </p:cNvGraphicFramePr>
          <p:nvPr/>
        </p:nvGraphicFramePr>
        <p:xfrm>
          <a:off x="3924300" y="6135688"/>
          <a:ext cx="41767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8" name="Equation" r:id="rId5" imgW="1701800" imgH="228600" progId="Equation.DSMT4">
                  <p:embed/>
                </p:oleObj>
              </mc:Choice>
              <mc:Fallback>
                <p:oleObj name="Equation" r:id="rId5" imgW="170180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6135688"/>
                        <a:ext cx="4176713" cy="5603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  <p:bldP spid="2970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93725" y="328613"/>
            <a:ext cx="6948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4400">
                <a:solidFill>
                  <a:schemeClr val="tx2"/>
                </a:solidFill>
              </a:rPr>
              <a:t>MIHIN FYSIIKKA KELPAA</a:t>
            </a:r>
            <a:endParaRPr lang="en-GB" sz="4400">
              <a:solidFill>
                <a:schemeClr val="tx2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68313" y="1484313"/>
            <a:ext cx="80533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i-FI" sz="3600"/>
              <a:t>Auttaa ymmärtämään, miten luonto toimii</a:t>
            </a:r>
          </a:p>
          <a:p>
            <a:pPr eaLnBrk="1" hangingPunct="1"/>
            <a:endParaRPr lang="en-GB" sz="24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9750" y="2420938"/>
            <a:ext cx="5994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i-FI" sz="3600"/>
              <a:t>Fysiikan keksimät luonnonlait</a:t>
            </a:r>
            <a:r>
              <a:rPr lang="fi-FI"/>
              <a:t>:</a:t>
            </a:r>
          </a:p>
          <a:p>
            <a:pPr eaLnBrk="1" hangingPunct="1"/>
            <a:endParaRPr lang="en-GB" sz="2400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7164388" y="27813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908175" y="3213100"/>
            <a:ext cx="559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/>
              <a:t>teknologia, keksinnöt, laitteet</a:t>
            </a:r>
            <a:endParaRPr lang="en-GB" sz="360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39750" y="4292600"/>
            <a:ext cx="6872288" cy="16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i-FI" sz="3600"/>
              <a:t>Auttaa selviytymään teknistyneessä</a:t>
            </a:r>
          </a:p>
          <a:p>
            <a:pPr eaLnBrk="1" hangingPunct="1">
              <a:spcBef>
                <a:spcPct val="20000"/>
              </a:spcBef>
            </a:pPr>
            <a:r>
              <a:rPr lang="fi-FI" sz="3600"/>
              <a:t>  yhteiskunnassa</a:t>
            </a:r>
            <a:endParaRPr lang="en-GB" sz="3600"/>
          </a:p>
          <a:p>
            <a:pPr eaLnBrk="1" hangingPunct="1"/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  <p:bldP spid="9221" grpId="0" animBg="1"/>
      <p:bldP spid="9222" grpId="0" autoUpdateAnimBg="0"/>
      <p:bldP spid="922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12725" y="247650"/>
            <a:ext cx="8247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ETULIITTEET JA LASKIMEN EXP-NÄPPÄIN</a:t>
            </a:r>
            <a:endParaRPr lang="en-GB"/>
          </a:p>
        </p:txBody>
      </p:sp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685800" y="838200"/>
            <a:ext cx="5137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5,2 miljoonasosaa = 5,2 </a:t>
            </a:r>
            <a:r>
              <a:rPr lang="fi-FI">
                <a:cs typeface="Times New Roman" pitchFamily="18" charset="0"/>
              </a:rPr>
              <a:t>• 10</a:t>
            </a:r>
            <a:r>
              <a:rPr lang="fi-FI" baseline="30000">
                <a:cs typeface="Times New Roman" pitchFamily="18" charset="0"/>
              </a:rPr>
              <a:t>-6</a:t>
            </a:r>
            <a:r>
              <a:rPr lang="fi-FI">
                <a:cs typeface="Times New Roman" pitchFamily="18" charset="0"/>
              </a:rPr>
              <a:t> </a:t>
            </a:r>
          </a:p>
          <a:p>
            <a:pPr eaLnBrk="1" hangingPunct="1"/>
            <a:r>
              <a:rPr lang="fi-FI">
                <a:cs typeface="Times New Roman" pitchFamily="18" charset="0"/>
              </a:rPr>
              <a:t> näppäillään 5.2 EXP - 6</a:t>
            </a:r>
            <a:endParaRPr lang="en-GB" sz="2400"/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593725" y="2000250"/>
            <a:ext cx="4594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1,75 miljardia = 1,75 </a:t>
            </a:r>
            <a:r>
              <a:rPr lang="fi-FI">
                <a:cs typeface="Times New Roman" pitchFamily="18" charset="0"/>
              </a:rPr>
              <a:t>• 10</a:t>
            </a:r>
            <a:r>
              <a:rPr lang="fi-FI" baseline="30000">
                <a:cs typeface="Times New Roman" pitchFamily="18" charset="0"/>
              </a:rPr>
              <a:t>9</a:t>
            </a:r>
            <a:r>
              <a:rPr lang="fi-FI">
                <a:cs typeface="Times New Roman" pitchFamily="18" charset="0"/>
              </a:rPr>
              <a:t> </a:t>
            </a:r>
          </a:p>
          <a:p>
            <a:pPr eaLnBrk="1" hangingPunct="1"/>
            <a:r>
              <a:rPr lang="fi-FI">
                <a:cs typeface="Times New Roman" pitchFamily="18" charset="0"/>
              </a:rPr>
              <a:t> näppäillään 1.75 EXP 9</a:t>
            </a:r>
            <a:endParaRPr lang="en-GB"/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533400" y="3324225"/>
            <a:ext cx="7835900" cy="9461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Rauta-atomin massa on 9,5 </a:t>
            </a:r>
            <a:r>
              <a:rPr lang="fi-FI" sz="2800">
                <a:cs typeface="Times New Roman" pitchFamily="18" charset="0"/>
              </a:rPr>
              <a:t>• 10</a:t>
            </a:r>
            <a:r>
              <a:rPr lang="fi-FI" sz="2800" baseline="30000">
                <a:cs typeface="Times New Roman" pitchFamily="18" charset="0"/>
              </a:rPr>
              <a:t>-26</a:t>
            </a:r>
            <a:r>
              <a:rPr lang="fi-FI" sz="2800">
                <a:cs typeface="Times New Roman" pitchFamily="18" charset="0"/>
              </a:rPr>
              <a:t> kg. Kuinka monta</a:t>
            </a:r>
          </a:p>
          <a:p>
            <a:pPr eaLnBrk="1" hangingPunct="1"/>
            <a:r>
              <a:rPr lang="fi-FI" sz="2800">
                <a:cs typeface="Times New Roman" pitchFamily="18" charset="0"/>
              </a:rPr>
              <a:t>rauta-atomia on 0,15 kilogrammassa puhdasta rautaa?</a:t>
            </a:r>
            <a:endParaRPr lang="en-GB" sz="2400"/>
          </a:p>
        </p:txBody>
      </p:sp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755650" y="5516563"/>
            <a:ext cx="5435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Näppäile 0.15 / 9.5 </a:t>
            </a:r>
            <a:r>
              <a:rPr lang="fi-FI">
                <a:cs typeface="Times New Roman" pitchFamily="18" charset="0"/>
              </a:rPr>
              <a:t>EXP - 26  = </a:t>
            </a:r>
          </a:p>
          <a:p>
            <a:pPr eaLnBrk="1" hangingPunct="1"/>
            <a:r>
              <a:rPr lang="fi-FI">
                <a:cs typeface="Times New Roman" pitchFamily="18" charset="0"/>
              </a:rPr>
              <a:t>1,578947368 • 10</a:t>
            </a:r>
            <a:r>
              <a:rPr lang="fi-FI" baseline="30000">
                <a:cs typeface="Times New Roman" pitchFamily="18" charset="0"/>
              </a:rPr>
              <a:t>24</a:t>
            </a:r>
            <a:r>
              <a:rPr lang="fi-FI">
                <a:cs typeface="Times New Roman" pitchFamily="18" charset="0"/>
              </a:rPr>
              <a:t> = 1,6 • 10</a:t>
            </a:r>
            <a:r>
              <a:rPr lang="fi-FI" baseline="30000">
                <a:cs typeface="Times New Roman" pitchFamily="18" charset="0"/>
              </a:rPr>
              <a:t>24</a:t>
            </a:r>
            <a:endParaRPr lang="en-GB"/>
          </a:p>
        </p:txBody>
      </p:sp>
      <p:graphicFrame>
        <p:nvGraphicFramePr>
          <p:cNvPr id="228359" name="Object 7"/>
          <p:cNvGraphicFramePr>
            <a:graphicFrameLocks noChangeAspect="1"/>
          </p:cNvGraphicFramePr>
          <p:nvPr/>
        </p:nvGraphicFramePr>
        <p:xfrm>
          <a:off x="2916238" y="4437063"/>
          <a:ext cx="15843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Equation" r:id="rId3" imgW="634725" imgH="418918" progId="Equation.DSMT4">
                  <p:embed/>
                </p:oleObj>
              </mc:Choice>
              <mc:Fallback>
                <p:oleObj name="Equation" r:id="rId3" imgW="634725" imgH="418918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437063"/>
                        <a:ext cx="1584325" cy="10445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autoUpdateAnimBg="0"/>
      <p:bldP spid="228356" grpId="0" autoUpdateAnimBg="0"/>
      <p:bldP spid="228357" grpId="0" animBg="1" autoUpdateAnimBg="0"/>
      <p:bldP spid="22835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7772400" cy="2314575"/>
          </a:xfrm>
          <a:solidFill>
            <a:srgbClr val="FFFF66"/>
          </a:solidFill>
        </p:spPr>
        <p:txBody>
          <a:bodyPr/>
          <a:lstStyle/>
          <a:p>
            <a:pPr algn="l" eaLnBrk="1" hangingPunct="1"/>
            <a:r>
              <a:rPr lang="fi-FI" sz="3200" b="1" smtClean="0"/>
              <a:t>Tehtävä:</a:t>
            </a:r>
            <a:r>
              <a:rPr lang="fi-FI" sz="3200" smtClean="0"/>
              <a:t> 150 grammassa rautaa on</a:t>
            </a:r>
            <a:br>
              <a:rPr lang="fi-FI" sz="3200" smtClean="0"/>
            </a:br>
            <a:r>
              <a:rPr lang="fi-FI" sz="3200" smtClean="0"/>
              <a:t>1,6</a:t>
            </a:r>
            <a:r>
              <a:rPr lang="en-US" sz="3200" smtClean="0">
                <a:cs typeface="Times New Roman" pitchFamily="18" charset="0"/>
              </a:rPr>
              <a:t>·10</a:t>
            </a:r>
            <a:r>
              <a:rPr lang="en-US" sz="3200" baseline="30000" smtClean="0">
                <a:cs typeface="Times New Roman" pitchFamily="18" charset="0"/>
              </a:rPr>
              <a:t>24</a:t>
            </a:r>
            <a:r>
              <a:rPr lang="en-US" sz="3200" smtClean="0">
                <a:cs typeface="Times New Roman" pitchFamily="18" charset="0"/>
              </a:rPr>
              <a:t> atomia. Rauta levitetään tasaisesti</a:t>
            </a:r>
            <a:br>
              <a:rPr lang="en-US" sz="3200" smtClean="0">
                <a:cs typeface="Times New Roman" pitchFamily="18" charset="0"/>
              </a:rPr>
            </a:br>
            <a:r>
              <a:rPr lang="en-US" sz="3200" smtClean="0">
                <a:cs typeface="Times New Roman" pitchFamily="18" charset="0"/>
              </a:rPr>
              <a:t>Suomen pinta-alalle 338 000 km</a:t>
            </a:r>
            <a:r>
              <a:rPr lang="en-US" sz="3200" baseline="30000" smtClean="0">
                <a:cs typeface="Times New Roman" pitchFamily="18" charset="0"/>
              </a:rPr>
              <a:t>2.</a:t>
            </a:r>
            <a:br>
              <a:rPr lang="en-US" sz="3200" baseline="30000" smtClean="0">
                <a:cs typeface="Times New Roman" pitchFamily="18" charset="0"/>
              </a:rPr>
            </a:br>
            <a:r>
              <a:rPr lang="en-US" sz="3200" smtClean="0">
                <a:cs typeface="Times New Roman" pitchFamily="18" charset="0"/>
              </a:rPr>
              <a:t>Kuinka monta atomia tulee jokaiselle</a:t>
            </a:r>
            <a:br>
              <a:rPr lang="en-US" sz="3200" smtClean="0">
                <a:cs typeface="Times New Roman" pitchFamily="18" charset="0"/>
              </a:rPr>
            </a:br>
            <a:r>
              <a:rPr lang="en-US" sz="3200" smtClean="0">
                <a:cs typeface="Times New Roman" pitchFamily="18" charset="0"/>
              </a:rPr>
              <a:t>neliömetrille ja jokaiselle neliösenttimetrille?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92138" y="2990850"/>
            <a:ext cx="3749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1 km</a:t>
            </a:r>
            <a:r>
              <a:rPr lang="fi-FI" baseline="30000"/>
              <a:t>2</a:t>
            </a:r>
            <a:r>
              <a:rPr lang="fi-FI"/>
              <a:t> = 100 00 00 m</a:t>
            </a:r>
            <a:r>
              <a:rPr lang="fi-FI" baseline="30000"/>
              <a:t>2</a:t>
            </a:r>
            <a:endParaRPr lang="fi-FI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2700338" y="3141663"/>
            <a:ext cx="0" cy="647700"/>
          </a:xfrm>
          <a:prstGeom prst="line">
            <a:avLst/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>
            <a:off x="3203575" y="3068638"/>
            <a:ext cx="0" cy="647700"/>
          </a:xfrm>
          <a:prstGeom prst="line">
            <a:avLst/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2103438" y="3711575"/>
            <a:ext cx="1358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  ha    a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042988" y="4797425"/>
            <a:ext cx="3795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Suomi  neliömetreinä: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971550" y="5589588"/>
            <a:ext cx="64023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338 000 km</a:t>
            </a:r>
            <a:r>
              <a:rPr lang="fi-FI" baseline="30000"/>
              <a:t>2</a:t>
            </a:r>
            <a:r>
              <a:rPr lang="fi-FI"/>
              <a:t> = 338 000 </a:t>
            </a:r>
            <a:r>
              <a:rPr lang="el-GR">
                <a:cs typeface="Times New Roman" pitchFamily="18" charset="0"/>
              </a:rPr>
              <a:t>·</a:t>
            </a:r>
            <a:r>
              <a:rPr lang="fi-FI">
                <a:cs typeface="Times New Roman" pitchFamily="18" charset="0"/>
              </a:rPr>
              <a:t> 1000 000 m</a:t>
            </a:r>
            <a:r>
              <a:rPr lang="fi-FI" baseline="30000">
                <a:cs typeface="Times New Roman" pitchFamily="18" charset="0"/>
              </a:rPr>
              <a:t>2</a:t>
            </a:r>
            <a:endParaRPr lang="el-GR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4" grpId="0" animBg="1"/>
      <p:bldP spid="63495" grpId="0" animBg="1"/>
      <p:bldP spid="63496" grpId="0"/>
      <p:bldP spid="63497" grpId="0"/>
      <p:bldP spid="6350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150 g rautaa Suomen pinta-alalle</a:t>
            </a:r>
          </a:p>
        </p:txBody>
      </p:sp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284163" y="2708275"/>
          <a:ext cx="8535987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Equation" r:id="rId3" imgW="3479800" imgH="444500" progId="Equation.DSMT4">
                  <p:embed/>
                </p:oleObj>
              </mc:Choice>
              <mc:Fallback>
                <p:oleObj name="Equation" r:id="rId3" imgW="34798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2708275"/>
                        <a:ext cx="8535987" cy="14541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468313" y="4533900"/>
            <a:ext cx="8623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neliösentille  4,7</a:t>
            </a:r>
            <a:r>
              <a:rPr lang="en-US">
                <a:cs typeface="Times New Roman" pitchFamily="18" charset="0"/>
              </a:rPr>
              <a:t>· 10</a:t>
            </a:r>
            <a:r>
              <a:rPr lang="en-US" baseline="30000">
                <a:cs typeface="Times New Roman" pitchFamily="18" charset="0"/>
              </a:rPr>
              <a:t>12</a:t>
            </a:r>
            <a:r>
              <a:rPr lang="en-US">
                <a:cs typeface="Times New Roman" pitchFamily="18" charset="0"/>
              </a:rPr>
              <a:t> / 10 000 =4,7·10</a:t>
            </a:r>
            <a:r>
              <a:rPr lang="en-US" baseline="30000">
                <a:cs typeface="Times New Roman" pitchFamily="18" charset="0"/>
              </a:rPr>
              <a:t>8</a:t>
            </a:r>
            <a:r>
              <a:rPr lang="en-US">
                <a:cs typeface="Times New Roman" pitchFamily="18" charset="0"/>
              </a:rPr>
              <a:t> atomia/cm</a:t>
            </a:r>
            <a:r>
              <a:rPr lang="en-US" baseline="30000">
                <a:cs typeface="Times New Roman" pitchFamily="18" charset="0"/>
              </a:rPr>
              <a:t>2</a:t>
            </a:r>
            <a:endParaRPr lang="en-US">
              <a:cs typeface="Times New Roman" pitchFamily="18" charset="0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46063" y="5734050"/>
            <a:ext cx="8897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neliömillille (kirpun selkään)  4,7</a:t>
            </a:r>
            <a:r>
              <a:rPr lang="en-US">
                <a:cs typeface="Times New Roman" pitchFamily="18" charset="0"/>
              </a:rPr>
              <a:t>·10</a:t>
            </a:r>
            <a:r>
              <a:rPr lang="en-US" baseline="30000">
                <a:cs typeface="Times New Roman" pitchFamily="18" charset="0"/>
              </a:rPr>
              <a:t>8</a:t>
            </a:r>
            <a:r>
              <a:rPr lang="en-US">
                <a:cs typeface="Times New Roman" pitchFamily="18" charset="0"/>
              </a:rPr>
              <a:t> / 100 = 4,7 milj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/>
      <p:bldP spid="7373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fi-FI" smtClean="0"/>
              <a:t>AJAN YKSIKÖT</a:t>
            </a:r>
            <a:endParaRPr lang="en-GB" smtClean="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28600" y="1600200"/>
            <a:ext cx="6745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1 vuosi = 365 vrk		1 vrk = 24 h</a:t>
            </a:r>
            <a:endParaRPr lang="en-GB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04800" y="2209800"/>
            <a:ext cx="6791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1 h = 60 min = 3600 s		1 min = 60 s</a:t>
            </a:r>
            <a:endParaRPr lang="en-GB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70945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Esim 1: Kuinka monta sekuntia 30 vuotias</a:t>
            </a:r>
          </a:p>
          <a:p>
            <a:pPr eaLnBrk="1" hangingPunct="1"/>
            <a:r>
              <a:rPr lang="fi-FI"/>
              <a:t>on elänyt?</a:t>
            </a:r>
            <a:endParaRPr lang="en-GB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04800" y="3886200"/>
            <a:ext cx="79454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Vastaus: 30 </a:t>
            </a:r>
            <a:r>
              <a:rPr lang="fi-FI">
                <a:cs typeface="Times New Roman" pitchFamily="18" charset="0"/>
              </a:rPr>
              <a:t>• 365 • 24 • 3600 s = 946 080 000 s</a:t>
            </a:r>
          </a:p>
          <a:p>
            <a:pPr eaLnBrk="1" hangingPunct="1"/>
            <a:r>
              <a:rPr lang="fi-FI">
                <a:cs typeface="Times New Roman" pitchFamily="18" charset="0"/>
              </a:rPr>
              <a:t>			= 950 miljoonaa sekuntia.</a:t>
            </a:r>
            <a:endParaRPr lang="en-GB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28600" y="4953000"/>
            <a:ext cx="3910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Esim 2: Mitä on 1,4 h?</a:t>
            </a:r>
            <a:endParaRPr lang="en-GB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4191000" y="4953000"/>
            <a:ext cx="4510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Vast: 1+0,4</a:t>
            </a:r>
            <a:r>
              <a:rPr lang="fi-FI">
                <a:cs typeface="Times New Roman" pitchFamily="18" charset="0"/>
              </a:rPr>
              <a:t>•60=1h 24 min</a:t>
            </a:r>
            <a:endParaRPr lang="en-GB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228600" y="5638800"/>
            <a:ext cx="6156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Esim 3: Mitä on tunteina 2h 25 min?</a:t>
            </a:r>
            <a:endParaRPr lang="en-GB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288925" y="6115050"/>
            <a:ext cx="8580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Ratkaisu: 25 min = 25/60 h = 0,42h. Vastaus 2,42 h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  <p:bldP spid="43012" grpId="0" autoUpdateAnimBg="0"/>
      <p:bldP spid="43013" grpId="0" autoUpdateAnimBg="0"/>
      <p:bldP spid="43014" grpId="0" autoUpdateAnimBg="0"/>
      <p:bldP spid="43015" grpId="0" autoUpdateAnimBg="0"/>
      <p:bldP spid="43016" grpId="0" autoUpdateAnimBg="0"/>
      <p:bldP spid="43018" grpId="0" autoUpdateAnimBg="0"/>
      <p:bldP spid="43019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496300" cy="2952750"/>
          </a:xfrm>
          <a:solidFill>
            <a:srgbClr val="FFFF66"/>
          </a:solidFill>
        </p:spPr>
        <p:txBody>
          <a:bodyPr/>
          <a:lstStyle/>
          <a:p>
            <a:pPr algn="l" eaLnBrk="1" hangingPunct="1"/>
            <a:r>
              <a:rPr lang="fi-FI" sz="2800" smtClean="0"/>
              <a:t>Esim.: Voyager 1 –luotain lähetettiin matkaan</a:t>
            </a:r>
            <a:br>
              <a:rPr lang="fi-FI" sz="2800" smtClean="0"/>
            </a:br>
            <a:r>
              <a:rPr lang="fi-FI" sz="2800" smtClean="0"/>
              <a:t>vuonna 1977. Luotain on matkannut Aurinkokuntamme ulkopuolelle 14 miljardin kilometrin päähän ja etenee yhä lähettäen tietoja.</a:t>
            </a:r>
            <a:br>
              <a:rPr lang="fi-FI" sz="2800" smtClean="0"/>
            </a:br>
            <a:r>
              <a:rPr lang="fi-FI" sz="2800" smtClean="0"/>
              <a:t>Kuinka kauan kestää radiosignaalin lähetys Maasta Voyager 1:een?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395288" y="3141663"/>
            <a:ext cx="546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Radioaallon nopeus on 300 000 km/s</a:t>
            </a:r>
          </a:p>
        </p:txBody>
      </p:sp>
      <p:graphicFrame>
        <p:nvGraphicFramePr>
          <p:cNvPr id="59399" name="Object 7"/>
          <p:cNvGraphicFramePr>
            <a:graphicFrameLocks noChangeAspect="1"/>
          </p:cNvGraphicFramePr>
          <p:nvPr/>
        </p:nvGraphicFramePr>
        <p:xfrm>
          <a:off x="1042988" y="3716338"/>
          <a:ext cx="7632700" cy="145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name="Equation" r:id="rId3" imgW="3454400" imgH="660400" progId="Equation.DSMT4">
                  <p:embed/>
                </p:oleObj>
              </mc:Choice>
              <mc:Fallback>
                <p:oleObj name="Equation" r:id="rId3" imgW="3454400" imgH="660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716338"/>
                        <a:ext cx="7632700" cy="145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468313" y="5445125"/>
            <a:ext cx="739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46 667 / 3600 h = 12,963 h = 12 h + 0,963*60 min</a:t>
            </a:r>
          </a:p>
          <a:p>
            <a:pPr eaLnBrk="1" hangingPunct="1"/>
            <a:r>
              <a:rPr lang="fi-FI" sz="2800"/>
              <a:t>			</a:t>
            </a:r>
            <a:r>
              <a:rPr lang="fi-FI" sz="2800" b="1">
                <a:cs typeface="Times New Roman" pitchFamily="18" charset="0"/>
              </a:rPr>
              <a:t>≈ </a:t>
            </a:r>
            <a:r>
              <a:rPr lang="fi-FI" sz="2800" b="1"/>
              <a:t>11h  58 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9144000" cy="1079500"/>
          </a:xfrm>
        </p:spPr>
        <p:txBody>
          <a:bodyPr/>
          <a:lstStyle/>
          <a:p>
            <a:pPr algn="l" eaLnBrk="1" hangingPunct="1"/>
            <a:r>
              <a:rPr lang="en-GB" sz="2800" smtClean="0">
                <a:cs typeface="Times New Roman" pitchFamily="18" charset="0"/>
              </a:rPr>
              <a:t/>
            </a:r>
            <a:br>
              <a:rPr lang="en-GB" sz="2800" smtClean="0">
                <a:cs typeface="Times New Roman" pitchFamily="18" charset="0"/>
              </a:rPr>
            </a:br>
            <a:r>
              <a:rPr lang="fi-FI" sz="2800" smtClean="0">
                <a:cs typeface="Times New Roman" pitchFamily="18" charset="0"/>
              </a:rPr>
              <a:t> </a:t>
            </a:r>
            <a:r>
              <a:rPr lang="en-GB" sz="2800" smtClean="0">
                <a:cs typeface="Times New Roman" pitchFamily="18" charset="0"/>
              </a:rPr>
              <a:t/>
            </a:r>
            <a:br>
              <a:rPr lang="en-GB" sz="2800" smtClean="0">
                <a:cs typeface="Times New Roman" pitchFamily="18" charset="0"/>
              </a:rPr>
            </a:br>
            <a:r>
              <a:rPr lang="en-GB" sz="4800" smtClean="0">
                <a:cs typeface="Times New Roman" pitchFamily="18" charset="0"/>
              </a:rPr>
              <a:t/>
            </a:r>
            <a:br>
              <a:rPr lang="en-GB" sz="4800" smtClean="0">
                <a:cs typeface="Times New Roman" pitchFamily="18" charset="0"/>
              </a:rPr>
            </a:br>
            <a:endParaRPr lang="fi-FI" sz="4800" smtClean="0">
              <a:cs typeface="Times New Roman" pitchFamily="18" charset="0"/>
            </a:endParaRP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323850" y="260350"/>
            <a:ext cx="8496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2800">
                <a:solidFill>
                  <a:schemeClr val="tx2"/>
                </a:solidFill>
              </a:rPr>
              <a:t>Merivedessä on liuenneena myrkyllistä uraania</a:t>
            </a:r>
          </a:p>
          <a:p>
            <a:r>
              <a:rPr lang="fi-FI" sz="2800">
                <a:solidFill>
                  <a:schemeClr val="tx2"/>
                </a:solidFill>
              </a:rPr>
              <a:t> noin 2 milligrammaa kuutiometriä kohti</a:t>
            </a:r>
          </a:p>
          <a:p>
            <a:r>
              <a:rPr lang="fi-FI" sz="2400">
                <a:solidFill>
                  <a:schemeClr val="tx2"/>
                </a:solidFill>
              </a:rPr>
              <a:t> (Grönvall, Hannu: Meritiede, Hki, Otava, 1983).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684213" y="3429000"/>
            <a:ext cx="7442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b="1">
                <a:solidFill>
                  <a:schemeClr val="tx2"/>
                </a:solidFill>
              </a:rPr>
              <a:t>Ratkaisu:</a:t>
            </a:r>
            <a:r>
              <a:rPr lang="fi-FI" sz="2400">
                <a:solidFill>
                  <a:schemeClr val="tx2"/>
                </a:solidFill>
              </a:rPr>
              <a:t/>
            </a:r>
            <a:br>
              <a:rPr lang="fi-FI" sz="2400">
                <a:solidFill>
                  <a:schemeClr val="tx2"/>
                </a:solidFill>
              </a:rPr>
            </a:br>
            <a:endParaRPr lang="fi-FI" sz="2400">
              <a:solidFill>
                <a:schemeClr val="tx2"/>
              </a:solidFill>
            </a:endParaRPr>
          </a:p>
          <a:p>
            <a:r>
              <a:rPr lang="fi-FI" sz="2800">
                <a:solidFill>
                  <a:schemeClr val="tx2"/>
                </a:solidFill>
              </a:rPr>
              <a:t>Tilavuus = 1000 • 1000 • 50 m</a:t>
            </a:r>
            <a:r>
              <a:rPr lang="fi-FI" sz="2800" baseline="30000">
                <a:solidFill>
                  <a:schemeClr val="tx2"/>
                </a:solidFill>
              </a:rPr>
              <a:t>3</a:t>
            </a:r>
            <a:r>
              <a:rPr lang="fi-FI" sz="2800">
                <a:solidFill>
                  <a:schemeClr val="tx2"/>
                </a:solidFill>
              </a:rPr>
              <a:t> = 50 000 000 m</a:t>
            </a:r>
            <a:r>
              <a:rPr lang="fi-FI" sz="2800" baseline="30000">
                <a:solidFill>
                  <a:schemeClr val="tx2"/>
                </a:solidFill>
              </a:rPr>
              <a:t>3</a:t>
            </a:r>
            <a:r>
              <a:rPr lang="fi-FI" sz="2800">
                <a:solidFill>
                  <a:schemeClr val="tx2"/>
                </a:solidFill>
              </a:rPr>
              <a:t/>
            </a:r>
            <a:br>
              <a:rPr lang="fi-FI" sz="2800">
                <a:solidFill>
                  <a:schemeClr val="tx2"/>
                </a:solidFill>
              </a:rPr>
            </a:br>
            <a:r>
              <a:rPr lang="fi-FI" sz="2800">
                <a:solidFill>
                  <a:schemeClr val="tx2"/>
                </a:solidFill>
              </a:rPr>
              <a:t>Uraania = 2 </a:t>
            </a:r>
            <a:r>
              <a:rPr lang="en-US" sz="2800">
                <a:solidFill>
                  <a:schemeClr val="tx2"/>
                </a:solidFill>
                <a:cs typeface="Times New Roman" pitchFamily="18" charset="0"/>
              </a:rPr>
              <a:t>·5</a:t>
            </a:r>
            <a:r>
              <a:rPr lang="fi-FI" sz="2800">
                <a:solidFill>
                  <a:schemeClr val="tx2"/>
                </a:solidFill>
              </a:rPr>
              <a:t>0 000 000 mg = 100 000 000 mg</a:t>
            </a:r>
          </a:p>
          <a:p>
            <a:r>
              <a:rPr lang="fi-FI" sz="2800">
                <a:solidFill>
                  <a:schemeClr val="tx2"/>
                </a:solidFill>
              </a:rPr>
              <a:t>				         100 000 g = </a:t>
            </a:r>
            <a:r>
              <a:rPr lang="fi-FI" sz="2800" b="1">
                <a:solidFill>
                  <a:schemeClr val="tx2"/>
                </a:solidFill>
              </a:rPr>
              <a:t>100 kg</a:t>
            </a:r>
          </a:p>
        </p:txBody>
      </p:sp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468313" y="1844675"/>
            <a:ext cx="7469187" cy="137318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>
                <a:solidFill>
                  <a:schemeClr val="tx2"/>
                </a:solidFill>
              </a:rPr>
              <a:t>Neliönmuotoisen merialueen sivut ovat 1000 m</a:t>
            </a:r>
          </a:p>
          <a:p>
            <a:pPr eaLnBrk="1" hangingPunct="1"/>
            <a:r>
              <a:rPr lang="fi-FI" sz="2800">
                <a:solidFill>
                  <a:schemeClr val="tx2"/>
                </a:solidFill>
              </a:rPr>
              <a:t> ja syvyys 50 m.</a:t>
            </a:r>
            <a:r>
              <a:rPr lang="en-GB" sz="2800">
                <a:solidFill>
                  <a:schemeClr val="tx2"/>
                </a:solidFill>
              </a:rPr>
              <a:t> </a:t>
            </a:r>
          </a:p>
          <a:p>
            <a:pPr eaLnBrk="1" hangingPunct="1"/>
            <a:r>
              <a:rPr lang="en-GB" sz="2800">
                <a:solidFill>
                  <a:schemeClr val="tx2"/>
                </a:solidFill>
              </a:rPr>
              <a:t>K</a:t>
            </a:r>
            <a:r>
              <a:rPr lang="fi-FI" sz="2800">
                <a:solidFill>
                  <a:schemeClr val="tx2"/>
                </a:solidFill>
              </a:rPr>
              <a:t>uinka paljon kyseisessä vesimassassa on uraania?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827088" y="5949950"/>
            <a:ext cx="7083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Määrä tuntuu suurelta, terveyshaittaa siitä ei ole.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/>
      <p:bldP spid="5120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i-FI" sz="3200" smtClean="0"/>
              <a:t>MERKITSEVIEN NUMEROIDEN MÄÄRÄ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593725" y="2098675"/>
            <a:ext cx="8086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/>
              <a:t>VASTAUKSESSA YHTÄ MONTA MERKITSEVÄÄ</a:t>
            </a:r>
          </a:p>
          <a:p>
            <a:pPr eaLnBrk="1" hangingPunct="1"/>
            <a:r>
              <a:rPr lang="fi-FI" sz="2400"/>
              <a:t> NUMEROA KUIN EPÄTARKIMMASSA LÄHTÖARVOSSA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669925" y="3038475"/>
            <a:ext cx="84058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340 000 km     alusta lukien 2 merkitsevää</a:t>
            </a:r>
          </a:p>
          <a:p>
            <a:pPr eaLnBrk="1" hangingPunct="1"/>
            <a:r>
              <a:rPr lang="fi-FI" sz="2800"/>
              <a:t>		   (kokonaisluvun loppunollat eivät merkitse)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746125" y="3876675"/>
            <a:ext cx="75977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Huom! valon nopeus 300 000 km/s on hyvin tarkka,</a:t>
            </a:r>
          </a:p>
          <a:p>
            <a:pPr eaLnBrk="1" hangingPunct="1"/>
            <a:r>
              <a:rPr lang="fi-FI" sz="2800"/>
              <a:t>koska tarkka arvo 299 792,458 km/s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611188" y="4941888"/>
            <a:ext cx="84407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0,1000 m        4 merkitsevää</a:t>
            </a:r>
          </a:p>
          <a:p>
            <a:pPr eaLnBrk="1" hangingPunct="1"/>
            <a:r>
              <a:rPr lang="fi-FI" sz="2800"/>
              <a:t>0,100               3 merkitsevää</a:t>
            </a:r>
          </a:p>
          <a:p>
            <a:pPr eaLnBrk="1" hangingPunct="1"/>
            <a:r>
              <a:rPr lang="fi-FI" sz="2800"/>
              <a:t>0,10                 2 merkitsevää</a:t>
            </a:r>
          </a:p>
          <a:p>
            <a:pPr eaLnBrk="1" hangingPunct="1"/>
            <a:r>
              <a:rPr lang="fi-FI" sz="2800"/>
              <a:t>0,000 025	    2 merkitsevää (etunollat eivät merkitseviä)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  <p:bldP spid="65540" grpId="0" autoUpdateAnimBg="0"/>
      <p:bldP spid="65541" grpId="0" autoUpdateAnimBg="0"/>
      <p:bldP spid="65542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Mittaustarkkuus, mittausvirheet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663575" y="2054225"/>
            <a:ext cx="7442200" cy="10668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Mikään fysikaalinen mittaustulos ei voi olla</a:t>
            </a:r>
          </a:p>
          <a:p>
            <a:pPr eaLnBrk="1" hangingPunct="1"/>
            <a:r>
              <a:rPr lang="fi-FI"/>
              <a:t>ehdottoman tarkka. Tulokset ovat </a:t>
            </a:r>
            <a:r>
              <a:rPr lang="fi-FI" b="1"/>
              <a:t>likiarvoja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735013" y="33988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fi-FI" sz="2800"/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735013" y="3278188"/>
            <a:ext cx="80629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Esimerkiksi 0,1 mm tarkkuudella mitattu pituus:</a:t>
            </a:r>
          </a:p>
          <a:p>
            <a:pPr eaLnBrk="1" hangingPunct="1"/>
            <a:r>
              <a:rPr lang="fi-FI"/>
              <a:t>	</a:t>
            </a:r>
            <a:r>
              <a:rPr lang="fi-FI" b="1"/>
              <a:t>16,5 mm </a:t>
            </a:r>
            <a:r>
              <a:rPr lang="en-US" b="1">
                <a:cs typeface="Times New Roman" pitchFamily="18" charset="0"/>
              </a:rPr>
              <a:t>± 0,1 mm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468313" y="5229225"/>
            <a:ext cx="3241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Paras arvio tulokselle</a:t>
            </a:r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 flipV="1">
            <a:off x="1763713" y="4365625"/>
            <a:ext cx="576262" cy="71913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5127625" y="4983163"/>
            <a:ext cx="31543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Mittaustarkkuus</a:t>
            </a:r>
          </a:p>
          <a:p>
            <a:pPr eaLnBrk="1" hangingPunct="1"/>
            <a:r>
              <a:rPr lang="fi-FI" sz="2800"/>
              <a:t>(absoluuttinen virhe)</a:t>
            </a:r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 flipH="1" flipV="1">
            <a:off x="4284663" y="4365625"/>
            <a:ext cx="1223962" cy="6477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animBg="1"/>
      <p:bldP spid="89095" grpId="0"/>
      <p:bldP spid="89096" grpId="0"/>
      <p:bldP spid="89097" grpId="0" animBg="1"/>
      <p:bldP spid="89098" grpId="0"/>
      <p:bldP spid="8909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Miten mittausvirhe arvioidaan</a:t>
            </a: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735013" y="1911350"/>
            <a:ext cx="5197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Mittausvirhe voidaan arvioida: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971550" y="2565400"/>
            <a:ext cx="7562850" cy="20415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fi-FI"/>
              <a:t> Mittausten keskihajontana (laskimella)</a:t>
            </a:r>
          </a:p>
          <a:p>
            <a:pPr eaLnBrk="1" hangingPunct="1">
              <a:buFontTx/>
              <a:buAutoNum type="arabicPeriod"/>
            </a:pPr>
            <a:r>
              <a:rPr lang="fi-FI"/>
              <a:t> Mittausten keskipoikkeamana</a:t>
            </a:r>
          </a:p>
          <a:p>
            <a:pPr eaLnBrk="1" hangingPunct="1">
              <a:buFontTx/>
              <a:buAutoNum type="arabicPeriod"/>
            </a:pPr>
            <a:r>
              <a:rPr lang="fi-FI"/>
              <a:t> (suurin arvo – pienin arvo) / 2</a:t>
            </a:r>
          </a:p>
          <a:p>
            <a:pPr eaLnBrk="1" hangingPunct="1">
              <a:buFontTx/>
              <a:buAutoNum type="arabicPeriod"/>
            </a:pPr>
            <a:r>
              <a:rPr lang="fi-FI"/>
              <a:t> Päättelemällä mittalaitteiden tarkkuudesta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755650" y="5084763"/>
            <a:ext cx="70485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Helpoin tapa on 3, siis jaetaan suurimman ja</a:t>
            </a:r>
          </a:p>
          <a:p>
            <a:pPr eaLnBrk="1" hangingPunct="1"/>
            <a:r>
              <a:rPr lang="fi-FI" sz="2800"/>
              <a:t>pienimmän arvon erotus kahdella. Tulos hieman</a:t>
            </a:r>
          </a:p>
          <a:p>
            <a:pPr eaLnBrk="1" hangingPunct="1"/>
            <a:r>
              <a:rPr lang="fi-FI" sz="2800"/>
              <a:t>liioittelee virheen suuruutta.</a:t>
            </a:r>
            <a:r>
              <a:rPr lang="fi-FI"/>
              <a:t> </a:t>
            </a:r>
          </a:p>
        </p:txBody>
      </p:sp>
      <p:sp>
        <p:nvSpPr>
          <p:cNvPr id="91146" name="Freeform 10"/>
          <p:cNvSpPr>
            <a:spLocks/>
          </p:cNvSpPr>
          <p:nvPr/>
        </p:nvSpPr>
        <p:spPr bwMode="auto">
          <a:xfrm>
            <a:off x="179388" y="3933825"/>
            <a:ext cx="831850" cy="1190625"/>
          </a:xfrm>
          <a:custGeom>
            <a:avLst/>
            <a:gdLst>
              <a:gd name="T0" fmla="*/ 369888 w 524"/>
              <a:gd name="T1" fmla="*/ 1190625 h 750"/>
              <a:gd name="T2" fmla="*/ 315913 w 524"/>
              <a:gd name="T3" fmla="*/ 1136650 h 750"/>
              <a:gd name="T4" fmla="*/ 157163 w 524"/>
              <a:gd name="T5" fmla="*/ 941388 h 750"/>
              <a:gd name="T6" fmla="*/ 112713 w 524"/>
              <a:gd name="T7" fmla="*/ 852488 h 750"/>
              <a:gd name="T8" fmla="*/ 76200 w 524"/>
              <a:gd name="T9" fmla="*/ 781050 h 750"/>
              <a:gd name="T10" fmla="*/ 41275 w 524"/>
              <a:gd name="T11" fmla="*/ 595313 h 750"/>
              <a:gd name="T12" fmla="*/ 201613 w 524"/>
              <a:gd name="T13" fmla="*/ 36513 h 750"/>
              <a:gd name="T14" fmla="*/ 271463 w 524"/>
              <a:gd name="T15" fmla="*/ 0 h 750"/>
              <a:gd name="T16" fmla="*/ 831850 w 524"/>
              <a:gd name="T17" fmla="*/ 9525 h 7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24" h="750">
                <a:moveTo>
                  <a:pt x="233" y="750"/>
                </a:moveTo>
                <a:cubicBezTo>
                  <a:pt x="224" y="726"/>
                  <a:pt x="214" y="734"/>
                  <a:pt x="199" y="716"/>
                </a:cubicBezTo>
                <a:cubicBezTo>
                  <a:pt x="165" y="676"/>
                  <a:pt x="136" y="632"/>
                  <a:pt x="99" y="593"/>
                </a:cubicBezTo>
                <a:cubicBezTo>
                  <a:pt x="92" y="573"/>
                  <a:pt x="80" y="556"/>
                  <a:pt x="71" y="537"/>
                </a:cubicBezTo>
                <a:cubicBezTo>
                  <a:pt x="64" y="522"/>
                  <a:pt x="48" y="492"/>
                  <a:pt x="48" y="492"/>
                </a:cubicBezTo>
                <a:cubicBezTo>
                  <a:pt x="41" y="448"/>
                  <a:pt x="35" y="416"/>
                  <a:pt x="26" y="375"/>
                </a:cubicBezTo>
                <a:cubicBezTo>
                  <a:pt x="29" y="261"/>
                  <a:pt x="0" y="84"/>
                  <a:pt x="127" y="23"/>
                </a:cubicBezTo>
                <a:cubicBezTo>
                  <a:pt x="140" y="8"/>
                  <a:pt x="153" y="7"/>
                  <a:pt x="171" y="0"/>
                </a:cubicBezTo>
                <a:cubicBezTo>
                  <a:pt x="289" y="2"/>
                  <a:pt x="524" y="6"/>
                  <a:pt x="524" y="6"/>
                </a:cubicBezTo>
              </a:path>
            </a:pathLst>
          </a:custGeom>
          <a:noFill/>
          <a:ln w="38100" cap="flat" cmpd="sng">
            <a:solidFill>
              <a:srgbClr val="FF006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animBg="1"/>
      <p:bldP spid="91144" grpId="0"/>
      <p:bldP spid="9114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611188" y="1628775"/>
            <a:ext cx="6843712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b="1"/>
              <a:t>Absoluuttinen virhe</a:t>
            </a:r>
            <a:r>
              <a:rPr lang="fi-FI"/>
              <a:t> on virheen suuruus</a:t>
            </a:r>
          </a:p>
          <a:p>
            <a:pPr eaLnBrk="1" hangingPunct="1"/>
            <a:r>
              <a:rPr lang="fi-FI"/>
              <a:t>mittayksiköissä.</a:t>
            </a:r>
            <a:endParaRPr lang="fi-FI" sz="2800"/>
          </a:p>
          <a:p>
            <a:pPr eaLnBrk="1" hangingPunct="1"/>
            <a:r>
              <a:rPr lang="fi-FI" sz="2800"/>
              <a:t>esim pituus = 5,08 m </a:t>
            </a:r>
            <a:r>
              <a:rPr lang="fi-FI" sz="2800">
                <a:cs typeface="Times New Roman" pitchFamily="18" charset="0"/>
              </a:rPr>
              <a:t>± 0,01 m</a:t>
            </a:r>
            <a:endParaRPr lang="en-GB" sz="2800"/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971550" y="4292600"/>
            <a:ext cx="3305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 b="1"/>
              <a:t>Suhteellinen virhe</a:t>
            </a:r>
            <a:r>
              <a:rPr lang="fi-FI" sz="2800"/>
              <a:t> =</a:t>
            </a:r>
            <a:r>
              <a:rPr lang="fi-FI" sz="2400"/>
              <a:t> </a:t>
            </a:r>
            <a:endParaRPr lang="en-GB" sz="2400"/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4356100" y="5013325"/>
            <a:ext cx="4010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= 0,00196 </a:t>
            </a:r>
            <a:r>
              <a:rPr lang="fi-FI" sz="2800">
                <a:cs typeface="Times New Roman" pitchFamily="18" charset="0"/>
              </a:rPr>
              <a:t>≈</a:t>
            </a:r>
            <a:r>
              <a:rPr lang="fi-FI" sz="2800"/>
              <a:t> 0,002 = 0,2 %</a:t>
            </a:r>
            <a:endParaRPr lang="en-GB" sz="2800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12725" y="323850"/>
            <a:ext cx="8588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ABSOLUUTTINEN JA SUHTEELLINEN VIRHE</a:t>
            </a:r>
            <a:endParaRPr lang="en-GB"/>
          </a:p>
        </p:txBody>
      </p:sp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4572000" y="4076700"/>
          <a:ext cx="40386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0" name="Equation" r:id="rId3" imgW="1841500" imgH="419100" progId="Equation.DSMT4">
                  <p:embed/>
                </p:oleObj>
              </mc:Choice>
              <mc:Fallback>
                <p:oleObj name="Equation" r:id="rId3" imgW="1841500" imgH="419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76700"/>
                        <a:ext cx="4038600" cy="9175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879475" y="5775325"/>
            <a:ext cx="622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Suhteellinen virhe on siis virheen suuruus </a:t>
            </a:r>
          </a:p>
          <a:p>
            <a:pPr eaLnBrk="1" hangingPunct="1"/>
            <a:r>
              <a:rPr lang="fi-FI" sz="2800"/>
              <a:t>suhteutettuna mittauksen tulokseen</a:t>
            </a:r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 flipV="1">
            <a:off x="1979613" y="3141663"/>
            <a:ext cx="720725" cy="431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 flipH="1" flipV="1">
            <a:off x="4572000" y="3141663"/>
            <a:ext cx="647700" cy="431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468313" y="3500438"/>
            <a:ext cx="7966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i-FI" sz="2800"/>
              <a:t>mittaustulos	       absoluuttinen virhe on 0,01 m = 1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utoUpdateAnimBg="0"/>
      <p:bldP spid="94211" grpId="0" autoUpdateAnimBg="0"/>
      <p:bldP spid="94212" grpId="0" autoUpdateAnimBg="0"/>
      <p:bldP spid="94215" grpId="0"/>
      <p:bldP spid="94216" grpId="0" animBg="1"/>
      <p:bldP spid="94217" grpId="0" animBg="1"/>
      <p:bldP spid="942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371600" y="0"/>
            <a:ext cx="5816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i-FI" sz="4400">
                <a:solidFill>
                  <a:schemeClr val="tx2"/>
                </a:solidFill>
              </a:rPr>
              <a:t>FYSIIKAN TUTKIMUS</a:t>
            </a:r>
            <a:br>
              <a:rPr lang="fi-FI" sz="4400">
                <a:solidFill>
                  <a:schemeClr val="tx2"/>
                </a:solidFill>
              </a:rPr>
            </a:br>
            <a:r>
              <a:rPr lang="fi-FI" sz="3600">
                <a:solidFill>
                  <a:schemeClr val="tx2"/>
                </a:solidFill>
              </a:rPr>
              <a:t>kokeellista ja teoreettista</a:t>
            </a:r>
            <a:endParaRPr lang="en-GB" sz="3600">
              <a:solidFill>
                <a:schemeClr val="tx2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6727825" cy="261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i-FI" sz="3600"/>
              <a:t>Kokeellinen (empiirinen) tiede:</a:t>
            </a:r>
          </a:p>
          <a:p>
            <a:pPr eaLnBrk="1" hangingPunct="1">
              <a:spcBef>
                <a:spcPct val="20000"/>
              </a:spcBef>
            </a:pPr>
            <a:r>
              <a:rPr lang="fi-FI" sz="3600"/>
              <a:t>		Koe = kysymys luonnolle</a:t>
            </a:r>
          </a:p>
          <a:p>
            <a:pPr eaLnBrk="1" hangingPunct="1">
              <a:spcBef>
                <a:spcPct val="20000"/>
              </a:spcBef>
            </a:pPr>
            <a:r>
              <a:rPr lang="fi-FI" sz="3600"/>
              <a:t>		Luonto vastaa</a:t>
            </a:r>
          </a:p>
          <a:p>
            <a:pPr eaLnBrk="1" hangingPunct="1">
              <a:spcBef>
                <a:spcPct val="20000"/>
              </a:spcBef>
            </a:pPr>
            <a:r>
              <a:rPr lang="fi-FI" sz="3600"/>
              <a:t>		Mittaaminen keskeistä</a:t>
            </a:r>
            <a:endParaRPr lang="en-GB" sz="360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84213" y="4365625"/>
            <a:ext cx="5988050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i-FI" sz="3600"/>
              <a:t>Teoreettinen tiede:</a:t>
            </a:r>
          </a:p>
          <a:p>
            <a:pPr eaLnBrk="1" hangingPunct="1">
              <a:spcBef>
                <a:spcPct val="20000"/>
              </a:spcBef>
            </a:pPr>
            <a:r>
              <a:rPr lang="fi-FI" sz="3600"/>
              <a:t>		Miksi tapahtuu näin? </a:t>
            </a:r>
          </a:p>
          <a:p>
            <a:pPr eaLnBrk="1" hangingPunct="1">
              <a:spcBef>
                <a:spcPct val="20000"/>
              </a:spcBef>
            </a:pPr>
            <a:r>
              <a:rPr lang="fi-FI" sz="3600"/>
              <a:t>		Matemaattinen  laki</a:t>
            </a:r>
            <a:endParaRPr lang="en-GB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4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12725" y="273050"/>
            <a:ext cx="818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/>
              <a:t>MITTAAMINEN JA MITTAUSVIRHEET</a:t>
            </a:r>
            <a:endParaRPr lang="en-GB" sz="3600"/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6692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Jokaisessa mittauksessa on aina virhettä</a:t>
            </a:r>
            <a:endParaRPr lang="en-GB"/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04800" y="1806575"/>
            <a:ext cx="7954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Miten virhe saadaan mahdollisimman pieneksi?</a:t>
            </a:r>
            <a:endParaRPr lang="en-GB"/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898525" y="2505075"/>
            <a:ext cx="63642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Huolellisuus on valttia, mutta se ei ainariitä</a:t>
            </a:r>
          </a:p>
          <a:p>
            <a:pPr eaLnBrk="1" hangingPunct="1"/>
            <a:r>
              <a:rPr lang="fi-FI" sz="2800"/>
              <a:t>Parempi mittari</a:t>
            </a:r>
            <a:endParaRPr lang="en-GB" sz="2400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914400" y="3429000"/>
            <a:ext cx="5524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b="1"/>
              <a:t>Toistetaan</a:t>
            </a:r>
            <a:r>
              <a:rPr lang="fi-FI"/>
              <a:t> mittaus monta kertaa</a:t>
            </a:r>
            <a:endParaRPr lang="en-GB"/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304800" y="4038600"/>
            <a:ext cx="6929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Mittaustulos = mittausten </a:t>
            </a:r>
            <a:r>
              <a:rPr lang="fi-FI" b="1"/>
              <a:t>KESKIARVO</a:t>
            </a:r>
            <a:endParaRPr lang="en-GB" b="1"/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84264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Mittaustulosten </a:t>
            </a:r>
            <a:r>
              <a:rPr lang="fi-FI" b="1"/>
              <a:t>virhe</a:t>
            </a:r>
            <a:r>
              <a:rPr lang="fi-FI"/>
              <a:t> saadaan keskihajonnasta,</a:t>
            </a:r>
          </a:p>
          <a:p>
            <a:pPr eaLnBrk="1" hangingPunct="1"/>
            <a:r>
              <a:rPr lang="fi-FI"/>
              <a:t>keskipoikkeamasta, suurimman ja pienimmän</a:t>
            </a:r>
          </a:p>
          <a:p>
            <a:pPr eaLnBrk="1" hangingPunct="1"/>
            <a:r>
              <a:rPr lang="fi-FI"/>
              <a:t>erotus jaettuna kahdella tai mittalaitteen tarkkuus).</a:t>
            </a:r>
            <a:endParaRPr lang="en-GB"/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288925" y="1412875"/>
            <a:ext cx="748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/>
              <a:t>(suureen arvo on desimaaliluku, ei kokonais- tai murtoluku)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utoUpdateAnimBg="0"/>
      <p:bldP spid="95236" grpId="0" autoUpdateAnimBg="0"/>
      <p:bldP spid="95237" grpId="0" autoUpdateAnimBg="0"/>
      <p:bldP spid="95238" grpId="0" autoUpdateAnimBg="0"/>
      <p:bldP spid="95239" grpId="0" autoUpdateAnimBg="0"/>
      <p:bldP spid="95240" grpId="0" autoUpdateAnimBg="0"/>
      <p:bldP spid="95241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12725" y="-9525"/>
            <a:ext cx="8847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MITATAAN HEILURIN HEILAHDUSAIKA 10 KERTAA</a:t>
            </a:r>
            <a:endParaRPr lang="en-GB" sz="2400"/>
          </a:p>
        </p:txBody>
      </p:sp>
      <p:graphicFrame>
        <p:nvGraphicFramePr>
          <p:cNvPr id="93187" name="Group 3"/>
          <p:cNvGraphicFramePr>
            <a:graphicFrameLocks noGrp="1"/>
          </p:cNvGraphicFramePr>
          <p:nvPr/>
        </p:nvGraphicFramePr>
        <p:xfrm>
          <a:off x="228600" y="685800"/>
          <a:ext cx="4041775" cy="5638800"/>
        </p:xfrm>
        <a:graphic>
          <a:graphicData uri="http://schemas.openxmlformats.org/drawingml/2006/table">
            <a:tbl>
              <a:tblPr/>
              <a:tblGrid>
                <a:gridCol w="1797050"/>
                <a:gridCol w="2244725"/>
              </a:tblGrid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MITTAUS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HEIL. AIKA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21,5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18,5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19,0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21,1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20,5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19,5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19,4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20,2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19,9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20,1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225" name="Text Box 41"/>
          <p:cNvSpPr txBox="1">
            <a:spLocks noChangeArrowheads="1"/>
          </p:cNvSpPr>
          <p:nvPr/>
        </p:nvSpPr>
        <p:spPr bwMode="auto">
          <a:xfrm>
            <a:off x="4495800" y="711200"/>
            <a:ext cx="39465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10 heilahduksen</a:t>
            </a:r>
          </a:p>
          <a:p>
            <a:pPr eaLnBrk="1" hangingPunct="1"/>
            <a:r>
              <a:rPr lang="fi-FI" sz="2800"/>
              <a:t>keskiarvo  = </a:t>
            </a:r>
            <a:r>
              <a:rPr lang="fi-FI" sz="2800" b="1"/>
              <a:t>19,97 s</a:t>
            </a:r>
            <a:r>
              <a:rPr lang="fi-FI" sz="2800"/>
              <a:t>, joten</a:t>
            </a:r>
            <a:endParaRPr lang="en-GB" sz="2400"/>
          </a:p>
        </p:txBody>
      </p:sp>
      <p:sp>
        <p:nvSpPr>
          <p:cNvPr id="93226" name="Text Box 42"/>
          <p:cNvSpPr txBox="1">
            <a:spLocks noChangeArrowheads="1"/>
          </p:cNvSpPr>
          <p:nvPr/>
        </p:nvSpPr>
        <p:spPr bwMode="auto">
          <a:xfrm>
            <a:off x="4495800" y="2616200"/>
            <a:ext cx="4619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10 heilahduksen max=21,5 s</a:t>
            </a:r>
          </a:p>
          <a:p>
            <a:pPr eaLnBrk="1" hangingPunct="1"/>
            <a:r>
              <a:rPr lang="fi-FI" sz="2800"/>
              <a:t>ja min=18,5 s, joten virhe=</a:t>
            </a:r>
            <a:r>
              <a:rPr lang="fi-FI" sz="2800" b="1"/>
              <a:t>1,5s</a:t>
            </a:r>
            <a:endParaRPr lang="en-GB" sz="2400" b="1"/>
          </a:p>
        </p:txBody>
      </p:sp>
      <p:sp>
        <p:nvSpPr>
          <p:cNvPr id="93227" name="Text Box 43"/>
          <p:cNvSpPr txBox="1">
            <a:spLocks noChangeArrowheads="1"/>
          </p:cNvSpPr>
          <p:nvPr/>
        </p:nvSpPr>
        <p:spPr bwMode="auto">
          <a:xfrm>
            <a:off x="4495800" y="1701800"/>
            <a:ext cx="4405313" cy="9461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1 heilahduksen aika =</a:t>
            </a:r>
          </a:p>
          <a:p>
            <a:pPr eaLnBrk="1" hangingPunct="1"/>
            <a:r>
              <a:rPr lang="fi-FI" sz="2800"/>
              <a:t>heilahdusaika = </a:t>
            </a:r>
            <a:r>
              <a:rPr lang="fi-FI" sz="2800" b="1"/>
              <a:t>1,997</a:t>
            </a:r>
            <a:r>
              <a:rPr lang="fi-FI" sz="2400" b="1"/>
              <a:t> </a:t>
            </a:r>
            <a:r>
              <a:rPr lang="fi-FI" sz="2400" b="1">
                <a:cs typeface="Times New Roman" pitchFamily="18" charset="0"/>
              </a:rPr>
              <a:t>≈</a:t>
            </a:r>
            <a:r>
              <a:rPr lang="fi-FI" sz="2800" b="1">
                <a:cs typeface="Times New Roman" pitchFamily="18" charset="0"/>
              </a:rPr>
              <a:t>2,00 s</a:t>
            </a:r>
            <a:endParaRPr lang="en-GB" sz="2400" b="1"/>
          </a:p>
        </p:txBody>
      </p:sp>
      <p:sp>
        <p:nvSpPr>
          <p:cNvPr id="93228" name="Text Box 44"/>
          <p:cNvSpPr txBox="1">
            <a:spLocks noChangeArrowheads="1"/>
          </p:cNvSpPr>
          <p:nvPr/>
        </p:nvSpPr>
        <p:spPr bwMode="auto">
          <a:xfrm>
            <a:off x="4572000" y="3683000"/>
            <a:ext cx="457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1 heilahdusajan virhe</a:t>
            </a:r>
          </a:p>
          <a:p>
            <a:pPr eaLnBrk="1" hangingPunct="1"/>
            <a:r>
              <a:rPr lang="fi-FI" sz="2800"/>
              <a:t> = 1,5s/10 = 0,15 s</a:t>
            </a:r>
            <a:r>
              <a:rPr lang="fi-FI" sz="2800">
                <a:sym typeface="Euclid Symbol" pitchFamily="18" charset="2"/>
              </a:rPr>
              <a:t></a:t>
            </a:r>
            <a:endParaRPr lang="en-GB" sz="2400"/>
          </a:p>
        </p:txBody>
      </p:sp>
      <p:sp>
        <p:nvSpPr>
          <p:cNvPr id="93229" name="Text Box 45"/>
          <p:cNvSpPr txBox="1">
            <a:spLocks noChangeArrowheads="1"/>
          </p:cNvSpPr>
          <p:nvPr/>
        </p:nvSpPr>
        <p:spPr bwMode="auto">
          <a:xfrm>
            <a:off x="4572000" y="4876800"/>
            <a:ext cx="457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 b="1"/>
              <a:t>Absoluuttinen</a:t>
            </a:r>
            <a:r>
              <a:rPr lang="fi-FI" sz="2800"/>
              <a:t> virhe = </a:t>
            </a:r>
            <a:r>
              <a:rPr lang="fi-FI" sz="2800" b="1"/>
              <a:t>0,15 s</a:t>
            </a:r>
          </a:p>
          <a:p>
            <a:pPr eaLnBrk="1" hangingPunct="1"/>
            <a:r>
              <a:rPr lang="fi-FI" sz="2800" b="1"/>
              <a:t>Suhteellinen</a:t>
            </a:r>
            <a:r>
              <a:rPr lang="fi-FI" sz="2800"/>
              <a:t> virhe=</a:t>
            </a:r>
          </a:p>
          <a:p>
            <a:pPr eaLnBrk="1" hangingPunct="1"/>
            <a:endParaRPr lang="en-GB" sz="2400"/>
          </a:p>
        </p:txBody>
      </p:sp>
      <p:graphicFrame>
        <p:nvGraphicFramePr>
          <p:cNvPr id="93230" name="Object 46"/>
          <p:cNvGraphicFramePr>
            <a:graphicFrameLocks noChangeAspect="1"/>
          </p:cNvGraphicFramePr>
          <p:nvPr/>
        </p:nvGraphicFramePr>
        <p:xfrm>
          <a:off x="5257800" y="5791200"/>
          <a:ext cx="218598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4" name="Equation" r:id="rId3" imgW="952087" imgH="418918" progId="Equation.DSMT4">
                  <p:embed/>
                </p:oleObj>
              </mc:Choice>
              <mc:Fallback>
                <p:oleObj name="Equation" r:id="rId3" imgW="952087" imgH="418918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791200"/>
                        <a:ext cx="2185988" cy="958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25" grpId="0" autoUpdateAnimBg="0"/>
      <p:bldP spid="93226" grpId="0" autoUpdateAnimBg="0"/>
      <p:bldP spid="93227" grpId="0" animBg="1" autoUpdateAnimBg="0"/>
      <p:bldP spid="93228" grpId="0" autoUpdateAnimBg="0"/>
      <p:bldP spid="93229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Kotimittaus</a:t>
            </a: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138113" y="1773238"/>
            <a:ext cx="9005887" cy="44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/>
              <a:t>Otetaan noin 1 m pituinen lanka</a:t>
            </a:r>
          </a:p>
          <a:p>
            <a:pPr eaLnBrk="1" hangingPunct="1">
              <a:buFontTx/>
              <a:buChar char="•"/>
            </a:pPr>
            <a:r>
              <a:rPr lang="fi-FI"/>
              <a:t>Toiseen päähän paino</a:t>
            </a:r>
          </a:p>
          <a:p>
            <a:pPr eaLnBrk="1" hangingPunct="1">
              <a:buFontTx/>
              <a:buChar char="•"/>
            </a:pPr>
            <a:r>
              <a:rPr lang="fi-FI"/>
              <a:t>Lanka roikkumaan jostakin</a:t>
            </a:r>
          </a:p>
          <a:p>
            <a:pPr eaLnBrk="1" hangingPunct="1">
              <a:buFontTx/>
              <a:buChar char="•"/>
            </a:pPr>
            <a:r>
              <a:rPr lang="fi-FI"/>
              <a:t>Muistiin langan pituus kiinnityskohdasta</a:t>
            </a:r>
            <a:br>
              <a:rPr lang="fi-FI"/>
            </a:br>
            <a:r>
              <a:rPr lang="fi-FI"/>
              <a:t>painon keskikohtaan </a:t>
            </a:r>
          </a:p>
          <a:p>
            <a:pPr eaLnBrk="1" hangingPunct="1">
              <a:buFontTx/>
              <a:buChar char="•"/>
            </a:pPr>
            <a:r>
              <a:rPr lang="fi-FI"/>
              <a:t>Mitataan 10 heilahduksen aika, tulos paperille</a:t>
            </a:r>
          </a:p>
          <a:p>
            <a:pPr eaLnBrk="1" hangingPunct="1">
              <a:buFontTx/>
              <a:buChar char="•"/>
            </a:pPr>
            <a:r>
              <a:rPr lang="fi-FI"/>
              <a:t>Toistetaan mittaus 5 kertaa</a:t>
            </a:r>
          </a:p>
          <a:p>
            <a:pPr eaLnBrk="1" hangingPunct="1">
              <a:buFontTx/>
              <a:buChar char="•"/>
            </a:pPr>
            <a:r>
              <a:rPr lang="fi-FI"/>
              <a:t>Lasketaan 5 mittauksen keskiarvo</a:t>
            </a:r>
          </a:p>
          <a:p>
            <a:pPr eaLnBrk="1" hangingPunct="1">
              <a:buFontTx/>
              <a:buChar char="•"/>
            </a:pPr>
            <a:r>
              <a:rPr lang="fi-FI"/>
              <a:t>Jaetaan saatu keskiarvo 10:lla </a:t>
            </a:r>
            <a:r>
              <a:rPr lang="fi-FI">
                <a:sym typeface="Wingdings" pitchFamily="2" charset="2"/>
              </a:rPr>
              <a:t> 1 heilahduksen aika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-9525" y="130175"/>
            <a:ext cx="8239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i-FI"/>
              <a:t>TUNNETUIN TÖPPÄYS MITTAYKSIKÖISSÄ</a:t>
            </a:r>
            <a:endParaRPr lang="en-GB" sz="240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349500"/>
            <a:ext cx="432117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 descr="menu-m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27100"/>
            <a:ext cx="7489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12725" y="19050"/>
            <a:ext cx="8239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TUNNETUIN TÖPPÄYS MITTAYKSIKÖISSÄ</a:t>
            </a:r>
            <a:endParaRPr lang="en-GB" sz="240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74771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1999 NASA:n Mars Climate Orbiter-luotaimen piti</a:t>
            </a:r>
          </a:p>
          <a:p>
            <a:pPr eaLnBrk="1" hangingPunct="1"/>
            <a:r>
              <a:rPr lang="fi-FI" sz="2800"/>
              <a:t>asettua kiertämään Marsia.</a:t>
            </a:r>
            <a:endParaRPr lang="en-GB" sz="240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4800" y="1905000"/>
            <a:ext cx="7572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NASA tilasi jarrutuslaskelman Lockheed-yhtymältä</a:t>
            </a:r>
            <a:endParaRPr lang="en-GB" sz="240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04800" y="2514600"/>
            <a:ext cx="81375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Lockheedin kesäharjoittelija-ohjelmoija laski tarvittavat</a:t>
            </a:r>
          </a:p>
          <a:p>
            <a:pPr eaLnBrk="1" hangingPunct="1"/>
            <a:r>
              <a:rPr lang="fi-FI" sz="2800"/>
              <a:t>luvut amerikkalaisissa yksiköissä, siis tuumissa,</a:t>
            </a:r>
          </a:p>
          <a:p>
            <a:pPr eaLnBrk="1" hangingPunct="1"/>
            <a:r>
              <a:rPr lang="fi-FI" sz="2800"/>
              <a:t>nauloissa, paunoissa, jaloissa, maileissa...</a:t>
            </a:r>
            <a:endParaRPr lang="en-GB" sz="240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04800" y="4114800"/>
            <a:ext cx="702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Ja ilmoitti luvut NASA:lle kertomatta yksiköitä.</a:t>
            </a:r>
            <a:endParaRPr lang="en-GB" sz="2400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04800" y="4800600"/>
            <a:ext cx="85804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NASA oletti ilman muuta yksiköiden olevan SI:n mukaisia</a:t>
            </a:r>
          </a:p>
          <a:p>
            <a:pPr eaLnBrk="1" hangingPunct="1"/>
            <a:r>
              <a:rPr lang="fi-FI" sz="2800"/>
              <a:t>siis metri-ja kilogramma-yksiköitä.</a:t>
            </a:r>
            <a:endParaRPr lang="en-GB" sz="2400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04800" y="5943600"/>
            <a:ext cx="5657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Kallis luotain rysähti Marsin pintaan...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6" grpId="0" autoUpdateAnimBg="0"/>
      <p:bldP spid="23557" grpId="0" autoUpdateAnimBg="0"/>
      <p:bldP spid="23558" grpId="0" autoUpdateAnimBg="0"/>
      <p:bldP spid="23559" grpId="0" autoUpdateAnimBg="0"/>
      <p:bldP spid="23560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39200" cy="1143000"/>
          </a:xfrm>
        </p:spPr>
        <p:txBody>
          <a:bodyPr/>
          <a:lstStyle/>
          <a:p>
            <a:pPr eaLnBrk="1" hangingPunct="1"/>
            <a:r>
              <a:rPr lang="fi-FI" sz="2800" smtClean="0"/>
              <a:t>MITTAUSTARKKUUS: MANNERTEN ETÄISYYS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30338"/>
            <a:ext cx="6172200" cy="399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2819400" y="3429000"/>
            <a:ext cx="685800" cy="152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074738" y="4953000"/>
            <a:ext cx="6994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Vanhaan aikaan tähtitieteellisesti 1 km tarkkuus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822450" y="6019800"/>
            <a:ext cx="5497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Mannerten liikunnoista tarkkaa tietoa</a:t>
            </a: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914400" y="61722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1311275" y="5486400"/>
            <a:ext cx="6519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z="2800"/>
              <a:t>Nykyään erikois-GPS:lla 1 mm tarkkuudella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8" grpId="0" autoUpdateAnimBg="0"/>
      <p:bldP spid="49159" grpId="0" autoUpdateAnimBg="0"/>
      <p:bldP spid="49160" grpId="0" animBg="1"/>
      <p:bldP spid="49162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fi-FI" smtClean="0"/>
              <a:t>Taulukko ja graafinen esitys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755650" y="1196975"/>
            <a:ext cx="63992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 b="1"/>
              <a:t>Riippuva</a:t>
            </a:r>
            <a:r>
              <a:rPr lang="fi-FI" sz="2800"/>
              <a:t> muuttuja (yleensä tutkittava asia)</a:t>
            </a:r>
          </a:p>
          <a:p>
            <a:pPr eaLnBrk="1" hangingPunct="1"/>
            <a:r>
              <a:rPr lang="fi-FI" sz="2800"/>
              <a:t>pannaan </a:t>
            </a:r>
            <a:r>
              <a:rPr lang="fi-FI" sz="2800" b="1"/>
              <a:t>y</a:t>
            </a:r>
            <a:r>
              <a:rPr lang="fi-FI" sz="2800"/>
              <a:t>-akselille (pystyakseli)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84213" y="2276475"/>
            <a:ext cx="70278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 b="1"/>
              <a:t>Riippumaton</a:t>
            </a:r>
            <a:r>
              <a:rPr lang="fi-FI" sz="2800"/>
              <a:t> muuttuja (se josta toinen riippuu)</a:t>
            </a:r>
          </a:p>
          <a:p>
            <a:pPr eaLnBrk="1" hangingPunct="1"/>
            <a:r>
              <a:rPr lang="fi-FI" sz="2800"/>
              <a:t>pannaan </a:t>
            </a:r>
            <a:r>
              <a:rPr lang="fi-FI" sz="2800" b="1"/>
              <a:t>x</a:t>
            </a:r>
            <a:r>
              <a:rPr lang="fi-FI" sz="2800"/>
              <a:t>-akselille (vaaka-akseli)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755650" y="3357563"/>
            <a:ext cx="71231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Lukuparit </a:t>
            </a:r>
            <a:r>
              <a:rPr lang="fi-FI" sz="2800" b="1"/>
              <a:t>taulukkoon</a:t>
            </a:r>
            <a:r>
              <a:rPr lang="fi-FI" sz="2800"/>
              <a:t>, x vasemmalle, y oikealle</a:t>
            </a:r>
          </a:p>
          <a:p>
            <a:pPr eaLnBrk="1" hangingPunct="1"/>
            <a:r>
              <a:rPr lang="fi-FI" sz="2800"/>
              <a:t>yksikkö otsikossa</a:t>
            </a:r>
          </a:p>
        </p:txBody>
      </p:sp>
      <p:graphicFrame>
        <p:nvGraphicFramePr>
          <p:cNvPr id="75837" name="Group 61"/>
          <p:cNvGraphicFramePr>
            <a:graphicFrameLocks noGrp="1"/>
          </p:cNvGraphicFramePr>
          <p:nvPr/>
        </p:nvGraphicFramePr>
        <p:xfrm>
          <a:off x="827088" y="4292600"/>
          <a:ext cx="2305050" cy="2073276"/>
        </p:xfrm>
        <a:graphic>
          <a:graphicData uri="http://schemas.openxmlformats.org/drawingml/2006/table">
            <a:tbl>
              <a:tblPr/>
              <a:tblGrid>
                <a:gridCol w="1152525"/>
                <a:gridCol w="1152525"/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 (s)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 (m)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5867" name="Group 91"/>
          <p:cNvGrpSpPr>
            <a:grpSpLocks/>
          </p:cNvGrpSpPr>
          <p:nvPr/>
        </p:nvGrpSpPr>
        <p:grpSpPr bwMode="auto">
          <a:xfrm>
            <a:off x="4140200" y="4149725"/>
            <a:ext cx="3556000" cy="2544763"/>
            <a:chOff x="2608" y="2614"/>
            <a:chExt cx="2240" cy="1603"/>
          </a:xfrm>
        </p:grpSpPr>
        <p:sp>
          <p:nvSpPr>
            <p:cNvPr id="50202" name="Text Box 64"/>
            <p:cNvSpPr txBox="1">
              <a:spLocks noChangeArrowheads="1"/>
            </p:cNvSpPr>
            <p:nvPr/>
          </p:nvSpPr>
          <p:spPr bwMode="auto">
            <a:xfrm>
              <a:off x="4604" y="383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i-FI"/>
                <a:t>x</a:t>
              </a:r>
            </a:p>
          </p:txBody>
        </p:sp>
        <p:grpSp>
          <p:nvGrpSpPr>
            <p:cNvPr id="50203" name="Group 90"/>
            <p:cNvGrpSpPr>
              <a:grpSpLocks/>
            </p:cNvGrpSpPr>
            <p:nvPr/>
          </p:nvGrpSpPr>
          <p:grpSpPr bwMode="auto">
            <a:xfrm>
              <a:off x="2608" y="2614"/>
              <a:ext cx="2086" cy="1603"/>
              <a:chOff x="2608" y="2614"/>
              <a:chExt cx="2086" cy="1603"/>
            </a:xfrm>
          </p:grpSpPr>
          <p:sp>
            <p:nvSpPr>
              <p:cNvPr id="50204" name="Line 62"/>
              <p:cNvSpPr>
                <a:spLocks noChangeShapeType="1"/>
              </p:cNvSpPr>
              <p:nvPr/>
            </p:nvSpPr>
            <p:spPr bwMode="auto">
              <a:xfrm>
                <a:off x="3107" y="3929"/>
                <a:ext cx="158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50205" name="Line 63"/>
              <p:cNvSpPr>
                <a:spLocks noChangeShapeType="1"/>
              </p:cNvSpPr>
              <p:nvPr/>
            </p:nvSpPr>
            <p:spPr bwMode="auto">
              <a:xfrm flipV="1">
                <a:off x="3107" y="2614"/>
                <a:ext cx="0" cy="13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50206" name="Text Box 65"/>
              <p:cNvSpPr txBox="1">
                <a:spLocks noChangeArrowheads="1"/>
              </p:cNvSpPr>
              <p:nvPr/>
            </p:nvSpPr>
            <p:spPr bwMode="auto">
              <a:xfrm>
                <a:off x="2608" y="2704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i-FI"/>
                  <a:t>y</a:t>
                </a:r>
              </a:p>
            </p:txBody>
          </p:sp>
          <p:sp>
            <p:nvSpPr>
              <p:cNvPr id="50207" name="Line 66"/>
              <p:cNvSpPr>
                <a:spLocks noChangeShapeType="1"/>
              </p:cNvSpPr>
              <p:nvPr/>
            </p:nvSpPr>
            <p:spPr bwMode="auto">
              <a:xfrm>
                <a:off x="3470" y="388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50208" name="Line 67"/>
              <p:cNvSpPr>
                <a:spLocks noChangeShapeType="1"/>
              </p:cNvSpPr>
              <p:nvPr/>
            </p:nvSpPr>
            <p:spPr bwMode="auto">
              <a:xfrm>
                <a:off x="3742" y="388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50209" name="Line 68"/>
              <p:cNvSpPr>
                <a:spLocks noChangeShapeType="1"/>
              </p:cNvSpPr>
              <p:nvPr/>
            </p:nvSpPr>
            <p:spPr bwMode="auto">
              <a:xfrm>
                <a:off x="4014" y="388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50210" name="Line 70"/>
              <p:cNvSpPr>
                <a:spLocks noChangeShapeType="1"/>
              </p:cNvSpPr>
              <p:nvPr/>
            </p:nvSpPr>
            <p:spPr bwMode="auto">
              <a:xfrm>
                <a:off x="4241" y="388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50211" name="Line 72"/>
              <p:cNvSpPr>
                <a:spLocks noChangeShapeType="1"/>
              </p:cNvSpPr>
              <p:nvPr/>
            </p:nvSpPr>
            <p:spPr bwMode="auto">
              <a:xfrm>
                <a:off x="3107" y="3702"/>
                <a:ext cx="4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50212" name="Line 73"/>
              <p:cNvSpPr>
                <a:spLocks noChangeShapeType="1"/>
              </p:cNvSpPr>
              <p:nvPr/>
            </p:nvSpPr>
            <p:spPr bwMode="auto">
              <a:xfrm>
                <a:off x="3107" y="3475"/>
                <a:ext cx="4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50213" name="Line 74"/>
              <p:cNvSpPr>
                <a:spLocks noChangeShapeType="1"/>
              </p:cNvSpPr>
              <p:nvPr/>
            </p:nvSpPr>
            <p:spPr bwMode="auto">
              <a:xfrm>
                <a:off x="3107" y="3249"/>
                <a:ext cx="4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50214" name="Line 75"/>
              <p:cNvSpPr>
                <a:spLocks noChangeShapeType="1"/>
              </p:cNvSpPr>
              <p:nvPr/>
            </p:nvSpPr>
            <p:spPr bwMode="auto">
              <a:xfrm>
                <a:off x="3107" y="3022"/>
                <a:ext cx="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50215" name="Line 76"/>
              <p:cNvSpPr>
                <a:spLocks noChangeShapeType="1"/>
              </p:cNvSpPr>
              <p:nvPr/>
            </p:nvSpPr>
            <p:spPr bwMode="auto">
              <a:xfrm>
                <a:off x="3107" y="2795"/>
                <a:ext cx="4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50216" name="Text Box 77"/>
              <p:cNvSpPr txBox="1">
                <a:spLocks noChangeArrowheads="1"/>
              </p:cNvSpPr>
              <p:nvPr/>
            </p:nvSpPr>
            <p:spPr bwMode="auto">
              <a:xfrm>
                <a:off x="2865" y="353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i-FI" sz="2400"/>
                  <a:t>1</a:t>
                </a:r>
              </a:p>
            </p:txBody>
          </p:sp>
          <p:sp>
            <p:nvSpPr>
              <p:cNvPr id="50217" name="Text Box 79"/>
              <p:cNvSpPr txBox="1">
                <a:spLocks noChangeArrowheads="1"/>
              </p:cNvSpPr>
              <p:nvPr/>
            </p:nvSpPr>
            <p:spPr bwMode="auto">
              <a:xfrm>
                <a:off x="2880" y="3113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i-FI" sz="2400"/>
                  <a:t>3</a:t>
                </a:r>
              </a:p>
            </p:txBody>
          </p:sp>
          <p:sp>
            <p:nvSpPr>
              <p:cNvPr id="50218" name="Text Box 81"/>
              <p:cNvSpPr txBox="1">
                <a:spLocks noChangeArrowheads="1"/>
              </p:cNvSpPr>
              <p:nvPr/>
            </p:nvSpPr>
            <p:spPr bwMode="auto">
              <a:xfrm>
                <a:off x="3334" y="3929"/>
                <a:ext cx="10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i-FI" sz="2400"/>
                  <a:t> 1    2   3   4</a:t>
                </a:r>
              </a:p>
            </p:txBody>
          </p:sp>
          <p:sp>
            <p:nvSpPr>
              <p:cNvPr id="50219" name="Oval 82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0" cy="77"/>
              </a:xfrm>
              <a:prstGeom prst="ellipse">
                <a:avLst/>
              </a:prstGeom>
              <a:solidFill>
                <a:srgbClr val="FF0066"/>
              </a:solidFill>
              <a:ln w="9525" algn="ctr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50220" name="Oval 83"/>
              <p:cNvSpPr>
                <a:spLocks noChangeArrowheads="1"/>
              </p:cNvSpPr>
              <p:nvPr/>
            </p:nvSpPr>
            <p:spPr bwMode="auto">
              <a:xfrm>
                <a:off x="3696" y="3203"/>
                <a:ext cx="90" cy="77"/>
              </a:xfrm>
              <a:prstGeom prst="ellipse">
                <a:avLst/>
              </a:prstGeom>
              <a:solidFill>
                <a:srgbClr val="FF0066"/>
              </a:solidFill>
              <a:ln w="9525" algn="ctr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50221" name="Oval 84"/>
              <p:cNvSpPr>
                <a:spLocks noChangeArrowheads="1"/>
              </p:cNvSpPr>
              <p:nvPr/>
            </p:nvSpPr>
            <p:spPr bwMode="auto">
              <a:xfrm>
                <a:off x="3969" y="2886"/>
                <a:ext cx="90" cy="77"/>
              </a:xfrm>
              <a:prstGeom prst="ellipse">
                <a:avLst/>
              </a:prstGeom>
              <a:solidFill>
                <a:srgbClr val="FF0066"/>
              </a:solidFill>
              <a:ln w="9525" algn="ctr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50222" name="Text Box 85"/>
              <p:cNvSpPr txBox="1">
                <a:spLocks noChangeArrowheads="1"/>
              </p:cNvSpPr>
              <p:nvPr/>
            </p:nvSpPr>
            <p:spPr bwMode="auto">
              <a:xfrm>
                <a:off x="2880" y="288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i-FI" sz="2400"/>
                  <a:t>4</a:t>
                </a:r>
              </a:p>
            </p:txBody>
          </p:sp>
          <p:sp>
            <p:nvSpPr>
              <p:cNvPr id="50223" name="Text Box 87"/>
              <p:cNvSpPr txBox="1">
                <a:spLocks noChangeArrowheads="1"/>
              </p:cNvSpPr>
              <p:nvPr/>
            </p:nvSpPr>
            <p:spPr bwMode="auto">
              <a:xfrm>
                <a:off x="2865" y="3307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i-FI" sz="2400"/>
                  <a:t>2</a:t>
                </a:r>
              </a:p>
            </p:txBody>
          </p:sp>
          <p:sp>
            <p:nvSpPr>
              <p:cNvPr id="50224" name="Text Box 88"/>
              <p:cNvSpPr txBox="1">
                <a:spLocks noChangeArrowheads="1"/>
              </p:cNvSpPr>
              <p:nvPr/>
            </p:nvSpPr>
            <p:spPr bwMode="auto">
              <a:xfrm>
                <a:off x="2880" y="2659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i-FI" sz="2400"/>
                  <a:t>5</a:t>
                </a:r>
              </a:p>
            </p:txBody>
          </p:sp>
          <p:sp>
            <p:nvSpPr>
              <p:cNvPr id="50225" name="Line 89"/>
              <p:cNvSpPr>
                <a:spLocks noChangeShapeType="1"/>
              </p:cNvSpPr>
              <p:nvPr/>
            </p:nvSpPr>
            <p:spPr bwMode="auto">
              <a:xfrm flipV="1">
                <a:off x="3152" y="2704"/>
                <a:ext cx="1089" cy="118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  <p:bldP spid="75782" grpId="0"/>
      <p:bldP spid="7578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fi-FI" sz="4000" smtClean="0"/>
              <a:t>Lineaarinen riippuvuus</a:t>
            </a:r>
            <a:br>
              <a:rPr lang="fi-FI" sz="4000" smtClean="0"/>
            </a:br>
            <a:r>
              <a:rPr lang="fi-FI" sz="4000" smtClean="0"/>
              <a:t>Kuvaaja suora</a:t>
            </a:r>
            <a:r>
              <a:rPr lang="fi-FI" sz="4000" smtClean="0">
                <a:sym typeface="Wingdings" pitchFamily="2" charset="2"/>
              </a:rPr>
              <a:t>kulmakerroin</a:t>
            </a:r>
            <a:endParaRPr lang="fi-FI" sz="4000" smtClean="0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84213" y="1412875"/>
            <a:ext cx="7807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Kappaleen massa </a:t>
            </a:r>
            <a:r>
              <a:rPr lang="fi-FI" b="1"/>
              <a:t>m</a:t>
            </a:r>
            <a:r>
              <a:rPr lang="fi-FI"/>
              <a:t> on suoraan verrannollinen</a:t>
            </a:r>
            <a:br>
              <a:rPr lang="fi-FI"/>
            </a:br>
            <a:r>
              <a:rPr lang="fi-FI"/>
              <a:t>kappalee tilavuuteen </a:t>
            </a:r>
            <a:r>
              <a:rPr lang="fi-FI" b="1"/>
              <a:t>V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292725" y="6237288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/>
              <a:t> </a:t>
            </a:r>
          </a:p>
        </p:txBody>
      </p:sp>
      <p:graphicFrame>
        <p:nvGraphicFramePr>
          <p:cNvPr id="226309" name="Object 5"/>
          <p:cNvGraphicFramePr>
            <a:graphicFrameLocks noChangeAspect="1"/>
          </p:cNvGraphicFramePr>
          <p:nvPr/>
        </p:nvGraphicFramePr>
        <p:xfrm>
          <a:off x="3563938" y="2541588"/>
          <a:ext cx="5329237" cy="397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6" name="Kaavio" r:id="rId3" imgW="4914839" imgH="3667028" progId="Excel.Chart.8">
                  <p:embed/>
                </p:oleObj>
              </mc:Choice>
              <mc:Fallback>
                <p:oleObj name="Kaavio" r:id="rId3" imgW="4914839" imgH="3667028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541588"/>
                        <a:ext cx="5329237" cy="397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63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697163"/>
            <a:ext cx="2808288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311" name="Line 7"/>
          <p:cNvSpPr>
            <a:spLocks noChangeShapeType="1"/>
          </p:cNvSpPr>
          <p:nvPr/>
        </p:nvSpPr>
        <p:spPr bwMode="auto">
          <a:xfrm>
            <a:off x="5364163" y="5084763"/>
            <a:ext cx="21605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26312" name="Line 8"/>
          <p:cNvSpPr>
            <a:spLocks noChangeShapeType="1"/>
          </p:cNvSpPr>
          <p:nvPr/>
        </p:nvSpPr>
        <p:spPr bwMode="auto">
          <a:xfrm flipV="1">
            <a:off x="7535863" y="3470275"/>
            <a:ext cx="0" cy="1619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graphicFrame>
        <p:nvGraphicFramePr>
          <p:cNvPr id="226313" name="Object 9"/>
          <p:cNvGraphicFramePr>
            <a:graphicFrameLocks noChangeAspect="1"/>
          </p:cNvGraphicFramePr>
          <p:nvPr/>
        </p:nvGraphicFramePr>
        <p:xfrm>
          <a:off x="5265738" y="5268913"/>
          <a:ext cx="25558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7" name="Equation" r:id="rId6" imgW="1409088" imgH="203112" progId="Equation.DSMT4">
                  <p:embed/>
                </p:oleObj>
              </mc:Choice>
              <mc:Fallback>
                <p:oleObj name="Equation" r:id="rId6" imgW="1409088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738" y="5268913"/>
                        <a:ext cx="2555875" cy="368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14" name="Object 10"/>
          <p:cNvGraphicFramePr>
            <a:graphicFrameLocks noChangeAspect="1"/>
          </p:cNvGraphicFramePr>
          <p:nvPr/>
        </p:nvGraphicFramePr>
        <p:xfrm>
          <a:off x="7192963" y="4032250"/>
          <a:ext cx="18256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8" name="Equation" r:id="rId8" imgW="1028254" imgH="355446" progId="Equation.DSMT4">
                  <p:embed/>
                </p:oleObj>
              </mc:Choice>
              <mc:Fallback>
                <p:oleObj name="Equation" r:id="rId8" imgW="1028254" imgH="355446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2963" y="4032250"/>
                        <a:ext cx="1825625" cy="6318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15" name="Object 11"/>
          <p:cNvGraphicFramePr>
            <a:graphicFrameLocks noChangeAspect="1"/>
          </p:cNvGraphicFramePr>
          <p:nvPr/>
        </p:nvGraphicFramePr>
        <p:xfrm>
          <a:off x="901700" y="5114925"/>
          <a:ext cx="2155825" cy="158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9" name="Equation" r:id="rId10" imgW="1206500" imgH="889000" progId="Equation.DSMT4">
                  <p:embed/>
                </p:oleObj>
              </mc:Choice>
              <mc:Fallback>
                <p:oleObj name="Equation" r:id="rId10" imgW="1206500" imgH="889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5114925"/>
                        <a:ext cx="2155825" cy="1589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26309" grpId="0"/>
      <p:bldP spid="226311" grpId="0" animBg="1"/>
      <p:bldP spid="2263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12725" y="149225"/>
            <a:ext cx="4067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4000"/>
              <a:t>KESKINOPEUS =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8683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TASAINEN LIIKE = NOPEUS PYSYY SAMANA</a:t>
            </a:r>
            <a:endParaRPr lang="fi-FI" sz="240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2362200"/>
            <a:ext cx="79486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KIIHTYVÄ  LIIKE = NOPEUS  KASVAA</a:t>
            </a:r>
          </a:p>
          <a:p>
            <a:pPr eaLnBrk="1" hangingPunct="1"/>
            <a:r>
              <a:rPr lang="fi-FI"/>
              <a:t>HIDASTUVA  LIIKE = NOPEUS  VÄHENEE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12725" y="3676650"/>
            <a:ext cx="7216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Esim.:</a:t>
            </a:r>
            <a:r>
              <a:rPr lang="fi-FI" sz="2400"/>
              <a:t> </a:t>
            </a:r>
            <a:r>
              <a:rPr lang="fi-FI"/>
              <a:t>HKI--&gt; KUUSAMO 790 km matka,</a:t>
            </a:r>
          </a:p>
          <a:p>
            <a:pPr eaLnBrk="1" hangingPunct="1"/>
            <a:r>
              <a:rPr lang="fi-FI"/>
              <a:t>	ajoaika 10 tuntia. Keskinopeus = ?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12725" y="5124450"/>
            <a:ext cx="8196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Ratkaisu: keskinopeus = 790 km/ 10 h = 79 km/h</a:t>
            </a:r>
          </a:p>
        </p:txBody>
      </p:sp>
      <p:graphicFrame>
        <p:nvGraphicFramePr>
          <p:cNvPr id="53255" name="Object 8"/>
          <p:cNvGraphicFramePr>
            <a:graphicFrameLocks noChangeAspect="1"/>
          </p:cNvGraphicFramePr>
          <p:nvPr/>
        </p:nvGraphicFramePr>
        <p:xfrm>
          <a:off x="4800600" y="0"/>
          <a:ext cx="1600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7" name="Equation" r:id="rId3" imgW="634725" imgH="393529" progId="Equation.DSMT4">
                  <p:embed/>
                </p:oleObj>
              </mc:Choice>
              <mc:Fallback>
                <p:oleObj name="Equation" r:id="rId3" imgW="634725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0"/>
                        <a:ext cx="1600200" cy="9906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6" grpId="0" autoUpdateAnimBg="0"/>
      <p:bldP spid="33797" grpId="0" autoUpdateAnimBg="0"/>
      <p:bldP spid="33798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fi-FI" smtClean="0"/>
              <a:t>km/h vai m/s ?</a:t>
            </a:r>
            <a:endParaRPr lang="en-GB" smtClean="0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669925" y="1466850"/>
            <a:ext cx="3617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Molempia käytetään.</a:t>
            </a:r>
            <a:endParaRPr lang="en-GB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669925" y="2076450"/>
            <a:ext cx="5786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Kiihtyvyyslaskuissa kuitenkin m/s</a:t>
            </a:r>
            <a:endParaRPr lang="en-GB"/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685800" y="2743200"/>
            <a:ext cx="6180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Kätevä muunnos m/s ja km/h välillä:</a:t>
            </a:r>
            <a:endParaRPr lang="en-GB"/>
          </a:p>
        </p:txBody>
      </p:sp>
      <p:grpSp>
        <p:nvGrpSpPr>
          <p:cNvPr id="102406" name="Group 6"/>
          <p:cNvGrpSpPr>
            <a:grpSpLocks/>
          </p:cNvGrpSpPr>
          <p:nvPr/>
        </p:nvGrpSpPr>
        <p:grpSpPr bwMode="auto">
          <a:xfrm>
            <a:off x="1066800" y="3810000"/>
            <a:ext cx="1524000" cy="1371600"/>
            <a:chOff x="672" y="2400"/>
            <a:chExt cx="960" cy="864"/>
          </a:xfrm>
        </p:grpSpPr>
        <p:sp>
          <p:nvSpPr>
            <p:cNvPr id="54287" name="Oval 7"/>
            <p:cNvSpPr>
              <a:spLocks noChangeArrowheads="1"/>
            </p:cNvSpPr>
            <p:nvPr/>
          </p:nvSpPr>
          <p:spPr bwMode="auto">
            <a:xfrm>
              <a:off x="672" y="2400"/>
              <a:ext cx="960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graphicFrame>
          <p:nvGraphicFramePr>
            <p:cNvPr id="54288" name="Object 8"/>
            <p:cNvGraphicFramePr>
              <a:graphicFrameLocks noChangeAspect="1"/>
            </p:cNvGraphicFramePr>
            <p:nvPr/>
          </p:nvGraphicFramePr>
          <p:xfrm>
            <a:off x="1017" y="2496"/>
            <a:ext cx="325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11" name="Equation" r:id="rId3" imgW="177646" imgH="393359" progId="Equation.DSMT4">
                    <p:embed/>
                  </p:oleObj>
                </mc:Choice>
                <mc:Fallback>
                  <p:oleObj name="Equation" r:id="rId3" imgW="177646" imgH="393359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7" y="2496"/>
                          <a:ext cx="325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409" name="Group 9"/>
          <p:cNvGrpSpPr>
            <a:grpSpLocks/>
          </p:cNvGrpSpPr>
          <p:nvPr/>
        </p:nvGrpSpPr>
        <p:grpSpPr bwMode="auto">
          <a:xfrm>
            <a:off x="4800600" y="3429000"/>
            <a:ext cx="2286000" cy="2362200"/>
            <a:chOff x="3600" y="2256"/>
            <a:chExt cx="1440" cy="1488"/>
          </a:xfrm>
        </p:grpSpPr>
        <p:sp>
          <p:nvSpPr>
            <p:cNvPr id="54285" name="Oval 10"/>
            <p:cNvSpPr>
              <a:spLocks noChangeArrowheads="1"/>
            </p:cNvSpPr>
            <p:nvPr/>
          </p:nvSpPr>
          <p:spPr bwMode="auto">
            <a:xfrm>
              <a:off x="3600" y="2256"/>
              <a:ext cx="1440" cy="14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graphicFrame>
          <p:nvGraphicFramePr>
            <p:cNvPr id="54286" name="Object 11"/>
            <p:cNvGraphicFramePr>
              <a:graphicFrameLocks noChangeAspect="1"/>
            </p:cNvGraphicFramePr>
            <p:nvPr/>
          </p:nvGraphicFramePr>
          <p:xfrm>
            <a:off x="4032" y="2544"/>
            <a:ext cx="589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12" name="Equation" r:id="rId5" imgW="253890" imgH="393529" progId="Equation.DSMT4">
                    <p:embed/>
                  </p:oleObj>
                </mc:Choice>
                <mc:Fallback>
                  <p:oleObj name="Equation" r:id="rId5" imgW="253890" imgH="393529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2544"/>
                          <a:ext cx="589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412" name="Freeform 12"/>
          <p:cNvSpPr>
            <a:spLocks/>
          </p:cNvSpPr>
          <p:nvPr/>
        </p:nvSpPr>
        <p:spPr bwMode="auto">
          <a:xfrm>
            <a:off x="2438400" y="3467100"/>
            <a:ext cx="2514600" cy="495300"/>
          </a:xfrm>
          <a:custGeom>
            <a:avLst/>
            <a:gdLst>
              <a:gd name="T0" fmla="*/ 0 w 1584"/>
              <a:gd name="T1" fmla="*/ 495300 h 312"/>
              <a:gd name="T2" fmla="*/ 990600 w 1584"/>
              <a:gd name="T3" fmla="*/ 38100 h 312"/>
              <a:gd name="T4" fmla="*/ 2514600 w 1584"/>
              <a:gd name="T5" fmla="*/ 266700 h 3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4" h="312">
                <a:moveTo>
                  <a:pt x="0" y="312"/>
                </a:moveTo>
                <a:cubicBezTo>
                  <a:pt x="180" y="180"/>
                  <a:pt x="360" y="48"/>
                  <a:pt x="624" y="24"/>
                </a:cubicBezTo>
                <a:cubicBezTo>
                  <a:pt x="888" y="0"/>
                  <a:pt x="1236" y="84"/>
                  <a:pt x="1584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02413" name="Freeform 13"/>
          <p:cNvSpPr>
            <a:spLocks/>
          </p:cNvSpPr>
          <p:nvPr/>
        </p:nvSpPr>
        <p:spPr bwMode="auto">
          <a:xfrm>
            <a:off x="2362200" y="5334000"/>
            <a:ext cx="2590800" cy="495300"/>
          </a:xfrm>
          <a:custGeom>
            <a:avLst/>
            <a:gdLst>
              <a:gd name="T0" fmla="*/ 2590800 w 1632"/>
              <a:gd name="T1" fmla="*/ 228600 h 312"/>
              <a:gd name="T2" fmla="*/ 1066800 w 1632"/>
              <a:gd name="T3" fmla="*/ 457200 h 312"/>
              <a:gd name="T4" fmla="*/ 0 w 1632"/>
              <a:gd name="T5" fmla="*/ 0 h 3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2" h="312">
                <a:moveTo>
                  <a:pt x="1632" y="144"/>
                </a:moveTo>
                <a:cubicBezTo>
                  <a:pt x="1288" y="228"/>
                  <a:pt x="944" y="312"/>
                  <a:pt x="672" y="288"/>
                </a:cubicBezTo>
                <a:cubicBezTo>
                  <a:pt x="400" y="264"/>
                  <a:pt x="112" y="4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2803525" y="3676650"/>
            <a:ext cx="162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kerto 3,6</a:t>
            </a:r>
            <a:endParaRPr lang="en-GB"/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3108325" y="4972050"/>
            <a:ext cx="1493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jako 3,6</a:t>
            </a:r>
            <a:endParaRPr lang="en-GB"/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1127125" y="5962650"/>
            <a:ext cx="6899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10 m/s	=	3,6 </a:t>
            </a:r>
            <a:r>
              <a:rPr lang="fi-FI">
                <a:cs typeface="Times New Roman" pitchFamily="18" charset="0"/>
              </a:rPr>
              <a:t>• 10  km/h =36 km/h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utoUpdateAnimBg="0"/>
      <p:bldP spid="102404" grpId="0" autoUpdateAnimBg="0"/>
      <p:bldP spid="102405" grpId="0" autoUpdateAnimBg="0"/>
      <p:bldP spid="102412" grpId="0" animBg="1"/>
      <p:bldP spid="102413" grpId="0" animBg="1"/>
      <p:bldP spid="102414" grpId="0" autoUpdateAnimBg="0"/>
      <p:bldP spid="102415" grpId="0" autoUpdateAnimBg="0"/>
      <p:bldP spid="10241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44488" y="692150"/>
            <a:ext cx="8799512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4400"/>
              <a:t>GALILEI,  NEWTON,  EINSTEIN:</a:t>
            </a:r>
          </a:p>
          <a:p>
            <a:pPr eaLnBrk="1" hangingPunct="1"/>
            <a:endParaRPr lang="fi-FI" sz="2400"/>
          </a:p>
          <a:p>
            <a:pPr eaLnBrk="1" hangingPunct="1">
              <a:buFontTx/>
              <a:buChar char="•"/>
            </a:pPr>
            <a:r>
              <a:rPr lang="fi-FI"/>
              <a:t>”Luonnon kirja on kirjoitettu</a:t>
            </a:r>
          </a:p>
          <a:p>
            <a:pPr eaLnBrk="1" hangingPunct="1"/>
            <a:r>
              <a:rPr lang="fi-FI"/>
              <a:t>    matematiikan kielellä”</a:t>
            </a:r>
          </a:p>
          <a:p>
            <a:pPr eaLnBrk="1" hangingPunct="1"/>
            <a:endParaRPr lang="fi-FI"/>
          </a:p>
          <a:p>
            <a:pPr eaLnBrk="1" hangingPunct="1">
              <a:buFontTx/>
              <a:buChar char="•"/>
            </a:pPr>
            <a:r>
              <a:rPr lang="fi-FI"/>
              <a:t>”Tavoitteena on luonnon toimintaperiaatteiden</a:t>
            </a:r>
          </a:p>
          <a:p>
            <a:pPr eaLnBrk="1" hangingPunct="1"/>
            <a:r>
              <a:rPr lang="fi-FI"/>
              <a:t>   löytäminen,  niiden pelkistäminen yleisiksi</a:t>
            </a:r>
          </a:p>
          <a:p>
            <a:pPr eaLnBrk="1" hangingPunct="1"/>
            <a:r>
              <a:rPr lang="fi-FI"/>
              <a:t>   säännöiksi”</a:t>
            </a:r>
          </a:p>
          <a:p>
            <a:pPr eaLnBrk="1" hangingPunct="1">
              <a:buFontTx/>
              <a:buChar char="•"/>
            </a:pPr>
            <a:endParaRPr lang="fi-FI"/>
          </a:p>
          <a:p>
            <a:pPr eaLnBrk="1" hangingPunct="1">
              <a:buFontTx/>
              <a:buChar char="•"/>
            </a:pPr>
            <a:r>
              <a:rPr lang="fi-FI"/>
              <a:t>”Käsittämättömintä luonnossa on sen käsitettävyys”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0" y="457200"/>
            <a:ext cx="879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/>
              <a:t>TASAINEN LIIKE KOORDINAATISTOSSA</a:t>
            </a:r>
            <a:endParaRPr lang="fi-FI" sz="400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93725" y="1035050"/>
            <a:ext cx="617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/>
              <a:t>Nopeus pysyy koko ajan samana</a:t>
            </a:r>
            <a:endParaRPr lang="fi-FI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685800" y="2209800"/>
            <a:ext cx="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85800" y="4038600"/>
            <a:ext cx="274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5410200" y="2209800"/>
            <a:ext cx="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5410200" y="4038600"/>
            <a:ext cx="274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304800" y="1625600"/>
            <a:ext cx="2005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 b="1"/>
              <a:t>matka s (m)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2209800" y="4140200"/>
            <a:ext cx="1509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 b="1"/>
              <a:t>aika t (s)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4876800" y="1625600"/>
            <a:ext cx="2379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 b="1"/>
              <a:t>nopeus v (m/s)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6629400" y="4140200"/>
            <a:ext cx="1509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 b="1"/>
              <a:t>aika t (s)</a:t>
            </a: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V="1">
            <a:off x="685800" y="2819400"/>
            <a:ext cx="2590800" cy="1219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1447800" y="3657600"/>
            <a:ext cx="1676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 flipV="1">
            <a:off x="3124200" y="2895600"/>
            <a:ext cx="0" cy="762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3184525" y="2886075"/>
            <a:ext cx="904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10 m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1905000" y="3530600"/>
            <a:ext cx="855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4,0 s</a:t>
            </a:r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>
            <a:off x="5410200" y="2819400"/>
            <a:ext cx="19050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4495800" y="2438400"/>
            <a:ext cx="69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2,5</a:t>
            </a:r>
          </a:p>
        </p:txBody>
      </p:sp>
      <p:graphicFrame>
        <p:nvGraphicFramePr>
          <p:cNvPr id="34845" name="Object 29"/>
          <p:cNvGraphicFramePr>
            <a:graphicFrameLocks noChangeAspect="1"/>
          </p:cNvGraphicFramePr>
          <p:nvPr/>
        </p:nvGraphicFramePr>
        <p:xfrm>
          <a:off x="1044575" y="5084763"/>
          <a:ext cx="59039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9" name="Equation" r:id="rId3" imgW="2159000" imgH="419100" progId="Equation.DSMT4">
                  <p:embed/>
                </p:oleObj>
              </mc:Choice>
              <mc:Fallback>
                <p:oleObj name="Equation" r:id="rId3" imgW="2159000" imgH="4191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5084763"/>
                        <a:ext cx="590391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6" name="Oval 30"/>
          <p:cNvSpPr>
            <a:spLocks noChangeArrowheads="1"/>
          </p:cNvSpPr>
          <p:nvPr/>
        </p:nvSpPr>
        <p:spPr bwMode="auto">
          <a:xfrm>
            <a:off x="1403350" y="3573463"/>
            <a:ext cx="71438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4847" name="Oval 31"/>
          <p:cNvSpPr>
            <a:spLocks noChangeArrowheads="1"/>
          </p:cNvSpPr>
          <p:nvPr/>
        </p:nvSpPr>
        <p:spPr bwMode="auto">
          <a:xfrm>
            <a:off x="3132138" y="2781300"/>
            <a:ext cx="71437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  <p:bldP spid="34821" grpId="0" animBg="1"/>
      <p:bldP spid="34822" grpId="0" animBg="1"/>
      <p:bldP spid="34823" grpId="0" animBg="1"/>
      <p:bldP spid="34824" grpId="0" animBg="1"/>
      <p:bldP spid="34825" grpId="0" autoUpdateAnimBg="0"/>
      <p:bldP spid="34826" grpId="0" autoUpdateAnimBg="0"/>
      <p:bldP spid="34828" grpId="0" autoUpdateAnimBg="0"/>
      <p:bldP spid="34829" grpId="0" autoUpdateAnimBg="0"/>
      <p:bldP spid="34830" grpId="0" animBg="1"/>
      <p:bldP spid="34832" grpId="0" animBg="1"/>
      <p:bldP spid="34833" grpId="0" animBg="1"/>
      <p:bldP spid="34834" grpId="0" autoUpdateAnimBg="0"/>
      <p:bldP spid="34835" grpId="0" autoUpdateAnimBg="0"/>
      <p:bldP spid="34842" grpId="0" animBg="1"/>
      <p:bldP spid="34843" grpId="0"/>
      <p:bldP spid="34846" grpId="0" animBg="1"/>
      <p:bldP spid="3484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eaLnBrk="1" hangingPunct="1"/>
            <a:r>
              <a:rPr lang="fi-FI" smtClean="0"/>
              <a:t>Keskinopeus välillä 2,0s….4,0s</a:t>
            </a:r>
          </a:p>
        </p:txBody>
      </p:sp>
      <p:graphicFrame>
        <p:nvGraphicFramePr>
          <p:cNvPr id="96489" name="Group 233"/>
          <p:cNvGraphicFramePr>
            <a:graphicFrameLocks noGrp="1"/>
          </p:cNvGraphicFramePr>
          <p:nvPr/>
        </p:nvGraphicFramePr>
        <p:xfrm>
          <a:off x="611188" y="1700213"/>
          <a:ext cx="1287462" cy="4762500"/>
        </p:xfrm>
        <a:graphic>
          <a:graphicData uri="http://schemas.openxmlformats.org/drawingml/2006/table">
            <a:tbl>
              <a:tblPr/>
              <a:tblGrid>
                <a:gridCol w="609600"/>
                <a:gridCol w="677862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t/s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s/m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2,7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3,9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4,7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5,9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491" name="Object 235"/>
          <p:cNvGraphicFramePr>
            <a:graphicFrameLocks noChangeAspect="1"/>
          </p:cNvGraphicFramePr>
          <p:nvPr/>
        </p:nvGraphicFramePr>
        <p:xfrm>
          <a:off x="2771775" y="1196975"/>
          <a:ext cx="523875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4" name="Kaavio" r:id="rId3" imgW="5238853" imgH="3686020" progId="Excel.Chart.8">
                  <p:embed/>
                </p:oleObj>
              </mc:Choice>
              <mc:Fallback>
                <p:oleObj name="Kaavio" r:id="rId3" imgW="5238853" imgH="3686020" progId="Excel.Chart.8">
                  <p:embed/>
                  <p:pic>
                    <p:nvPicPr>
                      <p:cNvPr id="0" name="Object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196975"/>
                        <a:ext cx="5238750" cy="368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497" name="Line 241"/>
          <p:cNvSpPr>
            <a:spLocks noChangeShapeType="1"/>
          </p:cNvSpPr>
          <p:nvPr/>
        </p:nvSpPr>
        <p:spPr bwMode="auto">
          <a:xfrm>
            <a:off x="4643438" y="3573463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96498" name="Line 242"/>
          <p:cNvSpPr>
            <a:spLocks noChangeShapeType="1"/>
          </p:cNvSpPr>
          <p:nvPr/>
        </p:nvSpPr>
        <p:spPr bwMode="auto">
          <a:xfrm flipV="1">
            <a:off x="5724525" y="2492375"/>
            <a:ext cx="0" cy="10810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96499" name="Text Box 243"/>
          <p:cNvSpPr txBox="1">
            <a:spLocks noChangeArrowheads="1"/>
          </p:cNvSpPr>
          <p:nvPr/>
        </p:nvSpPr>
        <p:spPr bwMode="auto">
          <a:xfrm>
            <a:off x="4500563" y="3500438"/>
            <a:ext cx="13827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2800">
                <a:cs typeface="Times New Roman" pitchFamily="18" charset="0"/>
              </a:rPr>
              <a:t>Δ</a:t>
            </a:r>
            <a:r>
              <a:rPr lang="fi-FI" sz="2800">
                <a:cs typeface="Times New Roman" pitchFamily="18" charset="0"/>
              </a:rPr>
              <a:t>t=2,0 s</a:t>
            </a:r>
            <a:endParaRPr lang="el-GR" sz="2800">
              <a:cs typeface="Times New Roman" pitchFamily="18" charset="0"/>
            </a:endParaRPr>
          </a:p>
        </p:txBody>
      </p:sp>
      <p:sp>
        <p:nvSpPr>
          <p:cNvPr id="96500" name="Text Box 244"/>
          <p:cNvSpPr txBox="1">
            <a:spLocks noChangeArrowheads="1"/>
          </p:cNvSpPr>
          <p:nvPr/>
        </p:nvSpPr>
        <p:spPr bwMode="auto">
          <a:xfrm>
            <a:off x="5775325" y="2678113"/>
            <a:ext cx="1560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2800">
                <a:cs typeface="Times New Roman" pitchFamily="18" charset="0"/>
              </a:rPr>
              <a:t>Δ</a:t>
            </a:r>
            <a:r>
              <a:rPr lang="fi-FI" sz="2800">
                <a:cs typeface="Times New Roman" pitchFamily="18" charset="0"/>
              </a:rPr>
              <a:t>s=5,3 m</a:t>
            </a:r>
            <a:endParaRPr lang="el-GR" sz="2800">
              <a:cs typeface="Times New Roman" pitchFamily="18" charset="0"/>
            </a:endParaRPr>
          </a:p>
        </p:txBody>
      </p:sp>
      <p:graphicFrame>
        <p:nvGraphicFramePr>
          <p:cNvPr id="56359" name="Object 245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5" name="Equation" r:id="rId5" imgW="435285" imgH="677109" progId="Equation.DSMT4">
                  <p:embed/>
                </p:oleObj>
              </mc:Choice>
              <mc:Fallback>
                <p:oleObj name="Equation" r:id="rId5" imgW="435285" imgH="677109" progId="Equation.DSMT4">
                  <p:embed/>
                  <p:pic>
                    <p:nvPicPr>
                      <p:cNvPr id="0" name="Object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502" name="Object 246"/>
          <p:cNvGraphicFramePr>
            <a:graphicFrameLocks noChangeAspect="1"/>
          </p:cNvGraphicFramePr>
          <p:nvPr/>
        </p:nvGraphicFramePr>
        <p:xfrm>
          <a:off x="2339975" y="5326063"/>
          <a:ext cx="633571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6" name="Equation" r:id="rId7" imgW="3022600" imgH="419100" progId="Equation.DSMT4">
                  <p:embed/>
                </p:oleObj>
              </mc:Choice>
              <mc:Fallback>
                <p:oleObj name="Equation" r:id="rId7" imgW="3022600" imgH="419100" progId="Equation.DSMT4">
                  <p:embed/>
                  <p:pic>
                    <p:nvPicPr>
                      <p:cNvPr id="0" name="Object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326063"/>
                        <a:ext cx="6335713" cy="8794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6491" grpId="0"/>
      <p:bldP spid="96497" grpId="0" animBg="1"/>
      <p:bldP spid="96498" grpId="0" animBg="1"/>
      <p:bldP spid="96499" grpId="0"/>
      <p:bldP spid="9650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eaLnBrk="1" hangingPunct="1"/>
            <a:r>
              <a:rPr lang="fi-FI" sz="4000" smtClean="0"/>
              <a:t>Hetkellinen nopeus hetkellä t=3,0 s</a:t>
            </a:r>
          </a:p>
        </p:txBody>
      </p:sp>
      <p:graphicFrame>
        <p:nvGraphicFramePr>
          <p:cNvPr id="98307" name="Group 3"/>
          <p:cNvGraphicFramePr>
            <a:graphicFrameLocks noGrp="1"/>
          </p:cNvGraphicFramePr>
          <p:nvPr/>
        </p:nvGraphicFramePr>
        <p:xfrm>
          <a:off x="611188" y="1700213"/>
          <a:ext cx="1287462" cy="4762500"/>
        </p:xfrm>
        <a:graphic>
          <a:graphicData uri="http://schemas.openxmlformats.org/drawingml/2006/table">
            <a:tbl>
              <a:tblPr/>
              <a:tblGrid>
                <a:gridCol w="609600"/>
                <a:gridCol w="677862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t/s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s/m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2,7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3,9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4,7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5,9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7378" name="Object 34"/>
          <p:cNvGraphicFramePr>
            <a:graphicFrameLocks noChangeAspect="1"/>
          </p:cNvGraphicFramePr>
          <p:nvPr/>
        </p:nvGraphicFramePr>
        <p:xfrm>
          <a:off x="2771775" y="1196975"/>
          <a:ext cx="523875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1" name="Kaavio" r:id="rId3" imgW="5238853" imgH="3686020" progId="Excel.Chart.8">
                  <p:embed/>
                </p:oleObj>
              </mc:Choice>
              <mc:Fallback>
                <p:oleObj name="Kaavio" r:id="rId3" imgW="5238853" imgH="3686020" progId="Excel.Chart.8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196975"/>
                        <a:ext cx="5238750" cy="368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79" name="Object 39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2" name="Equation" r:id="rId5" imgW="435285" imgH="677109" progId="Equation.DSMT4">
                  <p:embed/>
                </p:oleObj>
              </mc:Choice>
              <mc:Fallback>
                <p:oleObj name="Equation" r:id="rId5" imgW="435285" imgH="677109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45" name="Line 41"/>
          <p:cNvSpPr>
            <a:spLocks noChangeShapeType="1"/>
          </p:cNvSpPr>
          <p:nvPr/>
        </p:nvSpPr>
        <p:spPr bwMode="auto">
          <a:xfrm flipV="1">
            <a:off x="4284663" y="1557338"/>
            <a:ext cx="2087562" cy="2376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98346" name="Text Box 42"/>
          <p:cNvSpPr txBox="1">
            <a:spLocks noChangeArrowheads="1"/>
          </p:cNvSpPr>
          <p:nvPr/>
        </p:nvSpPr>
        <p:spPr bwMode="auto">
          <a:xfrm>
            <a:off x="2463800" y="4838700"/>
            <a:ext cx="6410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Piirretään tangentti (sivuaja) kohtaan t=3,0s</a:t>
            </a:r>
          </a:p>
          <a:p>
            <a:pPr eaLnBrk="1" hangingPunct="1"/>
            <a:r>
              <a:rPr lang="fi-FI" sz="2800"/>
              <a:t>ja lasketaan </a:t>
            </a:r>
            <a:r>
              <a:rPr lang="fi-FI" sz="2800" b="1"/>
              <a:t>kulmakerroin</a:t>
            </a:r>
          </a:p>
        </p:txBody>
      </p:sp>
      <p:sp>
        <p:nvSpPr>
          <p:cNvPr id="98347" name="Line 43"/>
          <p:cNvSpPr>
            <a:spLocks noChangeShapeType="1"/>
          </p:cNvSpPr>
          <p:nvPr/>
        </p:nvSpPr>
        <p:spPr bwMode="auto">
          <a:xfrm>
            <a:off x="4356100" y="3933825"/>
            <a:ext cx="1944688" cy="0"/>
          </a:xfrm>
          <a:prstGeom prst="line">
            <a:avLst/>
          </a:prstGeom>
          <a:noFill/>
          <a:ln w="76200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98348" name="Line 44"/>
          <p:cNvSpPr>
            <a:spLocks noChangeShapeType="1"/>
          </p:cNvSpPr>
          <p:nvPr/>
        </p:nvSpPr>
        <p:spPr bwMode="auto">
          <a:xfrm flipV="1">
            <a:off x="6227763" y="1773238"/>
            <a:ext cx="0" cy="2160587"/>
          </a:xfrm>
          <a:prstGeom prst="line">
            <a:avLst/>
          </a:prstGeom>
          <a:noFill/>
          <a:ln w="76200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98349" name="Text Box 45"/>
          <p:cNvSpPr txBox="1">
            <a:spLocks noChangeArrowheads="1"/>
          </p:cNvSpPr>
          <p:nvPr/>
        </p:nvSpPr>
        <p:spPr bwMode="auto">
          <a:xfrm>
            <a:off x="4787900" y="3357563"/>
            <a:ext cx="1382713" cy="519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2800">
                <a:cs typeface="Times New Roman" pitchFamily="18" charset="0"/>
              </a:rPr>
              <a:t>Δ</a:t>
            </a:r>
            <a:r>
              <a:rPr lang="fi-FI" sz="2800">
                <a:cs typeface="Times New Roman" pitchFamily="18" charset="0"/>
              </a:rPr>
              <a:t>t=3,8 s</a:t>
            </a:r>
            <a:endParaRPr lang="el-GR" sz="2800">
              <a:cs typeface="Times New Roman" pitchFamily="18" charset="0"/>
            </a:endParaRPr>
          </a:p>
        </p:txBody>
      </p:sp>
      <p:sp>
        <p:nvSpPr>
          <p:cNvPr id="98350" name="Text Box 46"/>
          <p:cNvSpPr txBox="1">
            <a:spLocks noChangeArrowheads="1"/>
          </p:cNvSpPr>
          <p:nvPr/>
        </p:nvSpPr>
        <p:spPr bwMode="auto">
          <a:xfrm>
            <a:off x="6424613" y="2533650"/>
            <a:ext cx="1916112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2800">
                <a:cs typeface="Times New Roman" pitchFamily="18" charset="0"/>
              </a:rPr>
              <a:t>Δ</a:t>
            </a:r>
            <a:r>
              <a:rPr lang="fi-FI" sz="2800">
                <a:cs typeface="Times New Roman" pitchFamily="18" charset="0"/>
              </a:rPr>
              <a:t>s = 10,8 m</a:t>
            </a:r>
            <a:endParaRPr lang="el-GR" sz="2800">
              <a:cs typeface="Times New Roman" pitchFamily="18" charset="0"/>
            </a:endParaRPr>
          </a:p>
        </p:txBody>
      </p:sp>
      <p:graphicFrame>
        <p:nvGraphicFramePr>
          <p:cNvPr id="98352" name="Object 48"/>
          <p:cNvGraphicFramePr>
            <a:graphicFrameLocks noChangeAspect="1"/>
          </p:cNvGraphicFramePr>
          <p:nvPr/>
        </p:nvGraphicFramePr>
        <p:xfrm>
          <a:off x="1979613" y="5815013"/>
          <a:ext cx="705643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3" name="Equation" r:id="rId7" imgW="3937000" imgH="419100" progId="Equation.DSMT4">
                  <p:embed/>
                </p:oleObj>
              </mc:Choice>
              <mc:Fallback>
                <p:oleObj name="Equation" r:id="rId7" imgW="3937000" imgH="41910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815013"/>
                        <a:ext cx="7056437" cy="7508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53" name="Oval 49"/>
          <p:cNvSpPr>
            <a:spLocks noChangeArrowheads="1"/>
          </p:cNvSpPr>
          <p:nvPr/>
        </p:nvSpPr>
        <p:spPr bwMode="auto">
          <a:xfrm>
            <a:off x="5076825" y="2852738"/>
            <a:ext cx="144463" cy="144462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8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8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8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45" grpId="0" animBg="1"/>
      <p:bldP spid="98346" grpId="0"/>
      <p:bldP spid="98347" grpId="0" animBg="1"/>
      <p:bldP spid="98348" grpId="0" animBg="1"/>
      <p:bldP spid="98349" grpId="0" animBg="1"/>
      <p:bldP spid="98350" grpId="0" animBg="1"/>
      <p:bldP spid="9835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KIIHTYVÄ LIIKE</a:t>
            </a:r>
            <a:endParaRPr lang="en-GB" smtClean="0"/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212725" y="1895475"/>
            <a:ext cx="5945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KIIHTYVYYS = nopeuden kasvuvauhti</a:t>
            </a:r>
            <a:endParaRPr lang="en-GB" sz="2800"/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212725" y="2886075"/>
            <a:ext cx="2670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KIIHTYVYYS =</a:t>
            </a:r>
            <a:endParaRPr lang="en-GB" sz="2800"/>
          </a:p>
        </p:txBody>
      </p:sp>
      <p:graphicFrame>
        <p:nvGraphicFramePr>
          <p:cNvPr id="99333" name="Object 5"/>
          <p:cNvGraphicFramePr>
            <a:graphicFrameLocks noChangeAspect="1"/>
          </p:cNvGraphicFramePr>
          <p:nvPr/>
        </p:nvGraphicFramePr>
        <p:xfrm>
          <a:off x="3048000" y="2590800"/>
          <a:ext cx="42672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0" name="Equation" r:id="rId3" imgW="1459866" imgH="393529" progId="Equation.DSMT4">
                  <p:embed/>
                </p:oleObj>
              </mc:Choice>
              <mc:Fallback>
                <p:oleObj name="Equation" r:id="rId3" imgW="1459866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590800"/>
                        <a:ext cx="426720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0" y="3886200"/>
            <a:ext cx="8470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Nopeus kasvaa 4,0 s aikana arvosta 3,0 m/s arvoon 10 m/s</a:t>
            </a:r>
            <a:endParaRPr lang="en-GB" sz="2800"/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0" y="4648200"/>
            <a:ext cx="2052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Kiihtyvyys =</a:t>
            </a:r>
            <a:endParaRPr lang="en-GB" sz="2800"/>
          </a:p>
        </p:txBody>
      </p:sp>
      <p:graphicFrame>
        <p:nvGraphicFramePr>
          <p:cNvPr id="99336" name="Object 8"/>
          <p:cNvGraphicFramePr>
            <a:graphicFrameLocks noChangeAspect="1"/>
          </p:cNvGraphicFramePr>
          <p:nvPr/>
        </p:nvGraphicFramePr>
        <p:xfrm>
          <a:off x="2209800" y="4419600"/>
          <a:ext cx="64770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1" name="Equation" r:id="rId5" imgW="2159000" imgH="393700" progId="Equation.DSMT4">
                  <p:embed/>
                </p:oleObj>
              </mc:Choice>
              <mc:Fallback>
                <p:oleObj name="Equation" r:id="rId5" imgW="21590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19600"/>
                        <a:ext cx="64770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609600" y="5791200"/>
            <a:ext cx="6969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b="1"/>
              <a:t>Nopeus kasvaa siis joka sekunti 1,8 m/s</a:t>
            </a:r>
            <a:endParaRPr lang="en-GB" b="1"/>
          </a:p>
        </p:txBody>
      </p:sp>
      <p:sp>
        <p:nvSpPr>
          <p:cNvPr id="2" name="Tekstiruutu 1"/>
          <p:cNvSpPr txBox="1"/>
          <p:nvPr/>
        </p:nvSpPr>
        <p:spPr>
          <a:xfrm>
            <a:off x="3491880" y="1428346"/>
            <a:ext cx="5133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(</a:t>
            </a:r>
            <a:r>
              <a:rPr lang="fi-FI" dirty="0" err="1" smtClean="0"/>
              <a:t>muutos=loppuarvo-alkuarvo</a:t>
            </a:r>
            <a:r>
              <a:rPr lang="fi-FI" dirty="0" smtClean="0"/>
              <a:t>)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utoUpdateAnimBg="0"/>
      <p:bldP spid="99332" grpId="0" autoUpdateAnimBg="0"/>
      <p:bldP spid="99334" grpId="0" autoUpdateAnimBg="0"/>
      <p:bldP spid="99335" grpId="0" autoUpdateAnimBg="0"/>
      <p:bldP spid="99337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Yo syksy 2012</a:t>
            </a:r>
            <a:endParaRPr lang="fi-FI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7" y="1700808"/>
            <a:ext cx="8330934" cy="169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540387" y="4005064"/>
            <a:ext cx="81067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arenR"/>
            </a:pPr>
            <a:r>
              <a:rPr lang="fi-FI" dirty="0" smtClean="0">
                <a:latin typeface="Arial" pitchFamily="34" charset="0"/>
                <a:cs typeface="Arial" pitchFamily="34" charset="0"/>
              </a:rPr>
              <a:t>Tee graafinen esitys, x-akselina aika t ja</a:t>
            </a:r>
            <a:br>
              <a:rPr lang="fi-FI" dirty="0" smtClean="0">
                <a:latin typeface="Arial" pitchFamily="34" charset="0"/>
                <a:cs typeface="Arial" pitchFamily="34" charset="0"/>
              </a:rPr>
            </a:br>
            <a:r>
              <a:rPr lang="fi-FI" dirty="0" smtClean="0">
                <a:latin typeface="Arial" pitchFamily="34" charset="0"/>
                <a:cs typeface="Arial" pitchFamily="34" charset="0"/>
              </a:rPr>
              <a:t>     y-akselina nopeus v</a:t>
            </a:r>
          </a:p>
          <a:p>
            <a:pPr marL="514350" indent="-514350">
              <a:buAutoNum type="alphaLcParenR"/>
            </a:pPr>
            <a:r>
              <a:rPr lang="fi-FI" dirty="0" smtClean="0">
                <a:latin typeface="Arial" pitchFamily="34" charset="0"/>
                <a:cs typeface="Arial" pitchFamily="34" charset="0"/>
              </a:rPr>
              <a:t>Määritä kuvaajan </a:t>
            </a:r>
            <a:r>
              <a:rPr lang="fi-FI" smtClean="0">
                <a:latin typeface="Arial" pitchFamily="34" charset="0"/>
                <a:cs typeface="Arial" pitchFamily="34" charset="0"/>
              </a:rPr>
              <a:t>avulla putouskiihtyvyys</a:t>
            </a:r>
            <a:endParaRPr lang="fi-FI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3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390" name="Group 62"/>
          <p:cNvGraphicFramePr>
            <a:graphicFrameLocks noGrp="1"/>
          </p:cNvGraphicFramePr>
          <p:nvPr/>
        </p:nvGraphicFramePr>
        <p:xfrm>
          <a:off x="468313" y="1989138"/>
          <a:ext cx="1362075" cy="2546352"/>
        </p:xfrm>
        <a:graphic>
          <a:graphicData uri="http://schemas.openxmlformats.org/drawingml/2006/table">
            <a:tbl>
              <a:tblPr/>
              <a:tblGrid>
                <a:gridCol w="681037"/>
                <a:gridCol w="681038"/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21,7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26,4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31,9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39,6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9417" name="Text Box 64"/>
          <p:cNvSpPr txBox="1">
            <a:spLocks noChangeArrowheads="1"/>
          </p:cNvSpPr>
          <p:nvPr/>
        </p:nvSpPr>
        <p:spPr bwMode="auto">
          <a:xfrm>
            <a:off x="376238" y="182563"/>
            <a:ext cx="6686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Tehtävä: Uimarin paikka ajan funktiona</a:t>
            </a:r>
          </a:p>
        </p:txBody>
      </p:sp>
      <p:graphicFrame>
        <p:nvGraphicFramePr>
          <p:cNvPr id="59418" name="Object 67"/>
          <p:cNvGraphicFramePr>
            <a:graphicFrameLocks noChangeAspect="1"/>
          </p:cNvGraphicFramePr>
          <p:nvPr/>
        </p:nvGraphicFramePr>
        <p:xfrm>
          <a:off x="1590675" y="1547813"/>
          <a:ext cx="7302500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8" name="Kaavio" r:id="rId3" imgW="5962701" imgH="3762451" progId="Excel.Chart.8">
                  <p:embed/>
                </p:oleObj>
              </mc:Choice>
              <mc:Fallback>
                <p:oleObj name="Kaavio" r:id="rId3" imgW="5962701" imgH="3762451" progId="Excel.Chart.8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675" y="1547813"/>
                        <a:ext cx="7302500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9" name="Line 68"/>
          <p:cNvSpPr>
            <a:spLocks noChangeShapeType="1"/>
          </p:cNvSpPr>
          <p:nvPr/>
        </p:nvSpPr>
        <p:spPr bwMode="auto">
          <a:xfrm>
            <a:off x="4427538" y="4076700"/>
            <a:ext cx="136842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59420" name="Line 69"/>
          <p:cNvSpPr>
            <a:spLocks noChangeShapeType="1"/>
          </p:cNvSpPr>
          <p:nvPr/>
        </p:nvSpPr>
        <p:spPr bwMode="auto">
          <a:xfrm flipV="1">
            <a:off x="5795963" y="3429000"/>
            <a:ext cx="0" cy="6477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graphicFrame>
        <p:nvGraphicFramePr>
          <p:cNvPr id="59421" name="Object 70"/>
          <p:cNvGraphicFramePr>
            <a:graphicFrameLocks noChangeAspect="1"/>
          </p:cNvGraphicFramePr>
          <p:nvPr/>
        </p:nvGraphicFramePr>
        <p:xfrm>
          <a:off x="5940425" y="3589338"/>
          <a:ext cx="25923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9" name="Equation" r:id="rId5" imgW="1345616" imgH="177723" progId="Equation.DSMT4">
                  <p:embed/>
                </p:oleObj>
              </mc:Choice>
              <mc:Fallback>
                <p:oleObj name="Equation" r:id="rId5" imgW="1345616" imgH="177723" progId="Equation.DSMT4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589338"/>
                        <a:ext cx="2592388" cy="34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22" name="Object 71"/>
          <p:cNvGraphicFramePr>
            <a:graphicFrameLocks noChangeAspect="1"/>
          </p:cNvGraphicFramePr>
          <p:nvPr/>
        </p:nvGraphicFramePr>
        <p:xfrm>
          <a:off x="4643438" y="4365625"/>
          <a:ext cx="9366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0" name="Equation" r:id="rId7" imgW="545626" imgH="177646" progId="Equation.DSMT4">
                  <p:embed/>
                </p:oleObj>
              </mc:Choice>
              <mc:Fallback>
                <p:oleObj name="Equation" r:id="rId7" imgW="545626" imgH="177646" progId="Equation.DSMT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365625"/>
                        <a:ext cx="936625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400" name="Object 72"/>
          <p:cNvGraphicFramePr>
            <a:graphicFrameLocks noChangeAspect="1"/>
          </p:cNvGraphicFramePr>
          <p:nvPr/>
        </p:nvGraphicFramePr>
        <p:xfrm>
          <a:off x="468313" y="5589588"/>
          <a:ext cx="215900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1" name="Equation" r:id="rId9" imgW="1447800" imgH="609600" progId="Equation.DSMT4">
                  <p:embed/>
                </p:oleObj>
              </mc:Choice>
              <mc:Fallback>
                <p:oleObj name="Equation" r:id="rId9" imgW="1447800" imgH="60960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589588"/>
                        <a:ext cx="2159000" cy="9096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7900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4000"/>
              <a:t>KIIHTYVÄ JA HIDASTUVA LIIKE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685800" y="3810000"/>
            <a:ext cx="510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V="1">
            <a:off x="685800" y="1447800"/>
            <a:ext cx="0" cy="236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200400" y="4267200"/>
            <a:ext cx="162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aika </a:t>
            </a:r>
            <a:r>
              <a:rPr lang="fi-FI" b="1"/>
              <a:t>t</a:t>
            </a:r>
            <a:r>
              <a:rPr lang="fi-FI"/>
              <a:t> (s)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28600" y="838200"/>
            <a:ext cx="2600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nopeus </a:t>
            </a:r>
            <a:r>
              <a:rPr lang="fi-FI" b="1"/>
              <a:t>v</a:t>
            </a:r>
            <a:r>
              <a:rPr lang="fi-FI"/>
              <a:t> (m/s)</a:t>
            </a: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V="1">
            <a:off x="685800" y="1905000"/>
            <a:ext cx="1143000" cy="1524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1828800" y="1905000"/>
            <a:ext cx="12192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3048000" y="1905000"/>
            <a:ext cx="1524000" cy="1066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4572000" y="2971800"/>
            <a:ext cx="11430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1828800" y="1905000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3048000" y="1905000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4572000" y="2971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5715000" y="2971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H="1">
            <a:off x="685800" y="1905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152400" y="31242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1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152400" y="16764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4</a:t>
            </a:r>
            <a:endParaRPr lang="fi-FI"/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1660525" y="38766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2</a:t>
            </a: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2955925" y="38004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4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4403725" y="38766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7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5622925" y="38004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9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898525" y="2124075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a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2270125" y="13620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b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3870325" y="1971675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c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5013325" y="23526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d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533400" y="4800600"/>
            <a:ext cx="6132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a: tasaisesti kiihtyvä liike, 1 m/s --&gt; 4 m/s</a:t>
            </a: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533400" y="5181600"/>
            <a:ext cx="492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b: tasainen liike, nopeus on 4 m/s</a:t>
            </a: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533400" y="5562600"/>
            <a:ext cx="6329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c: tasaisesti hidastuva liike, 4 m/s --&gt; 2 m/s</a:t>
            </a: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533400" y="6019800"/>
            <a:ext cx="4483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d: tasainen liike, nopeus 2 m/s</a:t>
            </a:r>
          </a:p>
        </p:txBody>
      </p:sp>
      <p:sp>
        <p:nvSpPr>
          <p:cNvPr id="35873" name="Line 33"/>
          <p:cNvSpPr>
            <a:spLocks noChangeShapeType="1"/>
          </p:cNvSpPr>
          <p:nvPr/>
        </p:nvSpPr>
        <p:spPr bwMode="auto">
          <a:xfrm flipH="1">
            <a:off x="685800" y="2971800"/>
            <a:ext cx="3886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152400" y="2667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2</a:t>
            </a: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533400" y="38862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35847" grpId="0" animBg="1"/>
      <p:bldP spid="35848" grpId="0" autoUpdateAnimBg="0"/>
      <p:bldP spid="35849" grpId="0" autoUpdateAnimBg="0"/>
      <p:bldP spid="35850" grpId="0" animBg="1"/>
      <p:bldP spid="35851" grpId="0" animBg="1"/>
      <p:bldP spid="35852" grpId="0" animBg="1"/>
      <p:bldP spid="35853" grpId="0" animBg="1"/>
      <p:bldP spid="35854" grpId="0" animBg="1"/>
      <p:bldP spid="35855" grpId="0" animBg="1"/>
      <p:bldP spid="35856" grpId="0" animBg="1"/>
      <p:bldP spid="35857" grpId="0" animBg="1"/>
      <p:bldP spid="35858" grpId="0" animBg="1"/>
      <p:bldP spid="35859" grpId="0" autoUpdateAnimBg="0"/>
      <p:bldP spid="35860" grpId="0" autoUpdateAnimBg="0"/>
      <p:bldP spid="35861" grpId="0" autoUpdateAnimBg="0"/>
      <p:bldP spid="35862" grpId="0" autoUpdateAnimBg="0"/>
      <p:bldP spid="35863" grpId="0" autoUpdateAnimBg="0"/>
      <p:bldP spid="35864" grpId="0" autoUpdateAnimBg="0"/>
      <p:bldP spid="35865" grpId="0" autoUpdateAnimBg="0"/>
      <p:bldP spid="35866" grpId="0" autoUpdateAnimBg="0"/>
      <p:bldP spid="35867" grpId="0" autoUpdateAnimBg="0"/>
      <p:bldP spid="35868" grpId="0" autoUpdateAnimBg="0"/>
      <p:bldP spid="35869" grpId="0" autoUpdateAnimBg="0"/>
      <p:bldP spid="35870" grpId="0" autoUpdateAnimBg="0"/>
      <p:bldP spid="35871" grpId="0" autoUpdateAnimBg="0"/>
      <p:bldP spid="35872" grpId="0" autoUpdateAnimBg="0"/>
      <p:bldP spid="35873" grpId="0" animBg="1"/>
      <p:bldP spid="35874" grpId="0" autoUpdateAnimBg="0"/>
      <p:bldP spid="3587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79388" y="115888"/>
            <a:ext cx="713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/>
              <a:t>KIIHTYVÄ JA HIDASTUVA LIIKE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04800" y="4800600"/>
            <a:ext cx="2406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a: kiihtyvyys = 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381000" y="5867400"/>
            <a:ext cx="2317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c: kiihtyvyys =</a:t>
            </a:r>
          </a:p>
        </p:txBody>
      </p:sp>
      <p:sp>
        <p:nvSpPr>
          <p:cNvPr id="61445" name="Text Box 19"/>
          <p:cNvSpPr txBox="1">
            <a:spLocks noChangeArrowheads="1"/>
          </p:cNvSpPr>
          <p:nvPr/>
        </p:nvSpPr>
        <p:spPr bwMode="auto">
          <a:xfrm>
            <a:off x="6765925" y="37528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i-FI"/>
          </a:p>
        </p:txBody>
      </p:sp>
      <p:graphicFrame>
        <p:nvGraphicFramePr>
          <p:cNvPr id="36888" name="Object 24"/>
          <p:cNvGraphicFramePr>
            <a:graphicFrameLocks noChangeAspect="1"/>
          </p:cNvGraphicFramePr>
          <p:nvPr/>
        </p:nvGraphicFramePr>
        <p:xfrm>
          <a:off x="323850" y="3648075"/>
          <a:ext cx="504031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9" name="Equation" r:id="rId3" imgW="2235200" imgH="393700" progId="Equation.DSMT4">
                  <p:embed/>
                </p:oleObj>
              </mc:Choice>
              <mc:Fallback>
                <p:oleObj name="Equation" r:id="rId3" imgW="2235200" imgH="3937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648075"/>
                        <a:ext cx="5040313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9" name="Object 25"/>
          <p:cNvGraphicFramePr>
            <a:graphicFrameLocks noChangeAspect="1"/>
          </p:cNvGraphicFramePr>
          <p:nvPr/>
        </p:nvGraphicFramePr>
        <p:xfrm>
          <a:off x="3200400" y="4572000"/>
          <a:ext cx="44196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0" name="Equation" r:id="rId5" imgW="1968500" imgH="393700" progId="Equation.DSMT4">
                  <p:embed/>
                </p:oleObj>
              </mc:Choice>
              <mc:Fallback>
                <p:oleObj name="Equation" r:id="rId5" imgW="1968500" imgH="3937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72000"/>
                        <a:ext cx="44196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0" name="Object 26"/>
          <p:cNvGraphicFramePr>
            <a:graphicFrameLocks noChangeAspect="1"/>
          </p:cNvGraphicFramePr>
          <p:nvPr/>
        </p:nvGraphicFramePr>
        <p:xfrm>
          <a:off x="3200400" y="5359400"/>
          <a:ext cx="4324350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1" name="Equation" r:id="rId7" imgW="2133600" imgH="622300" progId="Equation.DSMT4">
                  <p:embed/>
                </p:oleObj>
              </mc:Choice>
              <mc:Fallback>
                <p:oleObj name="Equation" r:id="rId7" imgW="2133600" imgH="6223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359400"/>
                        <a:ext cx="4324350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49" name="Group 27"/>
          <p:cNvGrpSpPr>
            <a:grpSpLocks/>
          </p:cNvGrpSpPr>
          <p:nvPr/>
        </p:nvGrpSpPr>
        <p:grpSpPr bwMode="auto">
          <a:xfrm>
            <a:off x="323850" y="404813"/>
            <a:ext cx="4137025" cy="3228975"/>
            <a:chOff x="96" y="528"/>
            <a:chExt cx="3777" cy="2632"/>
          </a:xfrm>
        </p:grpSpPr>
        <p:sp>
          <p:nvSpPr>
            <p:cNvPr id="61450" name="Line 28"/>
            <p:cNvSpPr>
              <a:spLocks noChangeShapeType="1"/>
            </p:cNvSpPr>
            <p:nvPr/>
          </p:nvSpPr>
          <p:spPr bwMode="auto">
            <a:xfrm>
              <a:off x="432" y="2400"/>
              <a:ext cx="32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1451" name="Line 29"/>
            <p:cNvSpPr>
              <a:spLocks noChangeShapeType="1"/>
            </p:cNvSpPr>
            <p:nvPr/>
          </p:nvSpPr>
          <p:spPr bwMode="auto">
            <a:xfrm flipV="1">
              <a:off x="432" y="912"/>
              <a:ext cx="0" cy="14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1452" name="Text Box 30"/>
            <p:cNvSpPr txBox="1">
              <a:spLocks noChangeArrowheads="1"/>
            </p:cNvSpPr>
            <p:nvPr/>
          </p:nvSpPr>
          <p:spPr bwMode="auto">
            <a:xfrm>
              <a:off x="2016" y="2688"/>
              <a:ext cx="1487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i-FI"/>
                <a:t>aika </a:t>
              </a:r>
              <a:r>
                <a:rPr lang="fi-FI" b="1"/>
                <a:t>t</a:t>
              </a:r>
              <a:r>
                <a:rPr lang="fi-FI"/>
                <a:t> (s)</a:t>
              </a:r>
            </a:p>
          </p:txBody>
        </p:sp>
        <p:sp>
          <p:nvSpPr>
            <p:cNvPr id="61453" name="Text Box 31"/>
            <p:cNvSpPr txBox="1">
              <a:spLocks noChangeArrowheads="1"/>
            </p:cNvSpPr>
            <p:nvPr/>
          </p:nvSpPr>
          <p:spPr bwMode="auto">
            <a:xfrm>
              <a:off x="144" y="528"/>
              <a:ext cx="2374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i-FI"/>
                <a:t>nopeus </a:t>
              </a:r>
              <a:r>
                <a:rPr lang="fi-FI" b="1"/>
                <a:t>v</a:t>
              </a:r>
              <a:r>
                <a:rPr lang="fi-FI"/>
                <a:t> (m/s)</a:t>
              </a:r>
            </a:p>
          </p:txBody>
        </p:sp>
        <p:sp>
          <p:nvSpPr>
            <p:cNvPr id="61454" name="Line 32"/>
            <p:cNvSpPr>
              <a:spLocks noChangeShapeType="1"/>
            </p:cNvSpPr>
            <p:nvPr/>
          </p:nvSpPr>
          <p:spPr bwMode="auto">
            <a:xfrm flipV="1">
              <a:off x="432" y="1200"/>
              <a:ext cx="720" cy="96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1455" name="Line 33"/>
            <p:cNvSpPr>
              <a:spLocks noChangeShapeType="1"/>
            </p:cNvSpPr>
            <p:nvPr/>
          </p:nvSpPr>
          <p:spPr bwMode="auto">
            <a:xfrm>
              <a:off x="1152" y="1200"/>
              <a:ext cx="76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1456" name="Line 34"/>
            <p:cNvSpPr>
              <a:spLocks noChangeShapeType="1"/>
            </p:cNvSpPr>
            <p:nvPr/>
          </p:nvSpPr>
          <p:spPr bwMode="auto">
            <a:xfrm>
              <a:off x="1920" y="1200"/>
              <a:ext cx="960" cy="672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1457" name="Line 35"/>
            <p:cNvSpPr>
              <a:spLocks noChangeShapeType="1"/>
            </p:cNvSpPr>
            <p:nvPr/>
          </p:nvSpPr>
          <p:spPr bwMode="auto">
            <a:xfrm>
              <a:off x="2880" y="1872"/>
              <a:ext cx="720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1458" name="Line 36"/>
            <p:cNvSpPr>
              <a:spLocks noChangeShapeType="1"/>
            </p:cNvSpPr>
            <p:nvPr/>
          </p:nvSpPr>
          <p:spPr bwMode="auto">
            <a:xfrm>
              <a:off x="1152" y="1200"/>
              <a:ext cx="0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1459" name="Line 37"/>
            <p:cNvSpPr>
              <a:spLocks noChangeShapeType="1"/>
            </p:cNvSpPr>
            <p:nvPr/>
          </p:nvSpPr>
          <p:spPr bwMode="auto">
            <a:xfrm>
              <a:off x="1920" y="1200"/>
              <a:ext cx="0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1460" name="Line 38"/>
            <p:cNvSpPr>
              <a:spLocks noChangeShapeType="1"/>
            </p:cNvSpPr>
            <p:nvPr/>
          </p:nvSpPr>
          <p:spPr bwMode="auto">
            <a:xfrm>
              <a:off x="2880" y="1872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1461" name="Line 39"/>
            <p:cNvSpPr>
              <a:spLocks noChangeShapeType="1"/>
            </p:cNvSpPr>
            <p:nvPr/>
          </p:nvSpPr>
          <p:spPr bwMode="auto">
            <a:xfrm>
              <a:off x="3600" y="1872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1462" name="Line 40"/>
            <p:cNvSpPr>
              <a:spLocks noChangeShapeType="1"/>
            </p:cNvSpPr>
            <p:nvPr/>
          </p:nvSpPr>
          <p:spPr bwMode="auto">
            <a:xfrm flipH="1">
              <a:off x="432" y="1200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1463" name="Text Box 41"/>
            <p:cNvSpPr txBox="1">
              <a:spLocks noChangeArrowheads="1"/>
            </p:cNvSpPr>
            <p:nvPr/>
          </p:nvSpPr>
          <p:spPr bwMode="auto">
            <a:xfrm>
              <a:off x="96" y="1968"/>
              <a:ext cx="330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i-FI" sz="2800"/>
                <a:t>1</a:t>
              </a:r>
            </a:p>
          </p:txBody>
        </p:sp>
        <p:sp>
          <p:nvSpPr>
            <p:cNvPr id="61464" name="Text Box 42"/>
            <p:cNvSpPr txBox="1">
              <a:spLocks noChangeArrowheads="1"/>
            </p:cNvSpPr>
            <p:nvPr/>
          </p:nvSpPr>
          <p:spPr bwMode="auto">
            <a:xfrm>
              <a:off x="96" y="1055"/>
              <a:ext cx="330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i-FI" sz="2800"/>
                <a:t>4</a:t>
              </a:r>
              <a:endParaRPr lang="fi-FI"/>
            </a:p>
          </p:txBody>
        </p:sp>
        <p:sp>
          <p:nvSpPr>
            <p:cNvPr id="61465" name="Text Box 43"/>
            <p:cNvSpPr txBox="1">
              <a:spLocks noChangeArrowheads="1"/>
            </p:cNvSpPr>
            <p:nvPr/>
          </p:nvSpPr>
          <p:spPr bwMode="auto">
            <a:xfrm>
              <a:off x="1045" y="2442"/>
              <a:ext cx="331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i-FI" sz="2800"/>
                <a:t>2</a:t>
              </a:r>
            </a:p>
          </p:txBody>
        </p:sp>
        <p:sp>
          <p:nvSpPr>
            <p:cNvPr id="61466" name="Text Box 44"/>
            <p:cNvSpPr txBox="1">
              <a:spLocks noChangeArrowheads="1"/>
            </p:cNvSpPr>
            <p:nvPr/>
          </p:nvSpPr>
          <p:spPr bwMode="auto">
            <a:xfrm>
              <a:off x="1861" y="2395"/>
              <a:ext cx="331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i-FI" sz="2800"/>
                <a:t>4</a:t>
              </a:r>
            </a:p>
          </p:txBody>
        </p:sp>
        <p:sp>
          <p:nvSpPr>
            <p:cNvPr id="61467" name="Text Box 45"/>
            <p:cNvSpPr txBox="1">
              <a:spLocks noChangeArrowheads="1"/>
            </p:cNvSpPr>
            <p:nvPr/>
          </p:nvSpPr>
          <p:spPr bwMode="auto">
            <a:xfrm>
              <a:off x="2774" y="2442"/>
              <a:ext cx="331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i-FI" sz="2800"/>
                <a:t>7</a:t>
              </a:r>
            </a:p>
          </p:txBody>
        </p:sp>
        <p:sp>
          <p:nvSpPr>
            <p:cNvPr id="61468" name="Text Box 46"/>
            <p:cNvSpPr txBox="1">
              <a:spLocks noChangeArrowheads="1"/>
            </p:cNvSpPr>
            <p:nvPr/>
          </p:nvSpPr>
          <p:spPr bwMode="auto">
            <a:xfrm>
              <a:off x="3543" y="2395"/>
              <a:ext cx="330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i-FI" sz="2800"/>
                <a:t>9</a:t>
              </a:r>
            </a:p>
          </p:txBody>
        </p:sp>
        <p:sp>
          <p:nvSpPr>
            <p:cNvPr id="61469" name="Text Box 47"/>
            <p:cNvSpPr txBox="1">
              <a:spLocks noChangeArrowheads="1"/>
            </p:cNvSpPr>
            <p:nvPr/>
          </p:nvSpPr>
          <p:spPr bwMode="auto">
            <a:xfrm>
              <a:off x="566" y="1338"/>
              <a:ext cx="311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i-FI" sz="2800"/>
                <a:t>a</a:t>
              </a:r>
            </a:p>
          </p:txBody>
        </p:sp>
        <p:sp>
          <p:nvSpPr>
            <p:cNvPr id="61470" name="Text Box 48"/>
            <p:cNvSpPr txBox="1">
              <a:spLocks noChangeArrowheads="1"/>
            </p:cNvSpPr>
            <p:nvPr/>
          </p:nvSpPr>
          <p:spPr bwMode="auto">
            <a:xfrm>
              <a:off x="1429" y="858"/>
              <a:ext cx="331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i-FI" sz="2800"/>
                <a:t>b</a:t>
              </a:r>
            </a:p>
          </p:txBody>
        </p:sp>
        <p:sp>
          <p:nvSpPr>
            <p:cNvPr id="61471" name="Text Box 49"/>
            <p:cNvSpPr txBox="1">
              <a:spLocks noChangeArrowheads="1"/>
            </p:cNvSpPr>
            <p:nvPr/>
          </p:nvSpPr>
          <p:spPr bwMode="auto">
            <a:xfrm>
              <a:off x="2438" y="1242"/>
              <a:ext cx="312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i-FI" sz="2800"/>
                <a:t>c</a:t>
              </a:r>
            </a:p>
          </p:txBody>
        </p:sp>
        <p:sp>
          <p:nvSpPr>
            <p:cNvPr id="61472" name="Text Box 50"/>
            <p:cNvSpPr txBox="1">
              <a:spLocks noChangeArrowheads="1"/>
            </p:cNvSpPr>
            <p:nvPr/>
          </p:nvSpPr>
          <p:spPr bwMode="auto">
            <a:xfrm>
              <a:off x="3158" y="1482"/>
              <a:ext cx="331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i-FI" sz="2800"/>
                <a:t>d</a:t>
              </a:r>
            </a:p>
          </p:txBody>
        </p:sp>
        <p:sp>
          <p:nvSpPr>
            <p:cNvPr id="61473" name="Line 51"/>
            <p:cNvSpPr>
              <a:spLocks noChangeShapeType="1"/>
            </p:cNvSpPr>
            <p:nvPr/>
          </p:nvSpPr>
          <p:spPr bwMode="auto">
            <a:xfrm flipH="1">
              <a:off x="432" y="1872"/>
              <a:ext cx="2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1474" name="Text Box 52"/>
            <p:cNvSpPr txBox="1">
              <a:spLocks noChangeArrowheads="1"/>
            </p:cNvSpPr>
            <p:nvPr/>
          </p:nvSpPr>
          <p:spPr bwMode="auto">
            <a:xfrm>
              <a:off x="96" y="1680"/>
              <a:ext cx="330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i-FI" sz="2800"/>
                <a:t>2</a:t>
              </a:r>
            </a:p>
          </p:txBody>
        </p:sp>
        <p:sp>
          <p:nvSpPr>
            <p:cNvPr id="61475" name="Text Box 53"/>
            <p:cNvSpPr txBox="1">
              <a:spLocks noChangeArrowheads="1"/>
            </p:cNvSpPr>
            <p:nvPr/>
          </p:nvSpPr>
          <p:spPr bwMode="auto">
            <a:xfrm>
              <a:off x="337" y="2448"/>
              <a:ext cx="330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i-FI" sz="2800"/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autoUpdateAnimBg="0"/>
      <p:bldP spid="36878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fi-FI" smtClean="0"/>
              <a:t>PUTOUSKIIHTYVYYS</a:t>
            </a: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69469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Maapallon pinnalla putoavan kappaleen nopeus</a:t>
            </a:r>
          </a:p>
          <a:p>
            <a:pPr eaLnBrk="1" hangingPunct="1"/>
            <a:r>
              <a:rPr lang="fi-FI" sz="2800"/>
              <a:t>kasvaa joka sekunti noin 10 m/s.</a:t>
            </a:r>
          </a:p>
          <a:p>
            <a:pPr eaLnBrk="1" hangingPunct="1"/>
            <a:r>
              <a:rPr lang="fi-FI" sz="2800"/>
              <a:t>Putouskiihtyvyys g on siis noin 10 m/s</a:t>
            </a:r>
            <a:r>
              <a:rPr lang="fi-FI" sz="2800" baseline="30000"/>
              <a:t>2</a:t>
            </a:r>
            <a:endParaRPr lang="fi-FI" sz="2800"/>
          </a:p>
          <a:p>
            <a:pPr eaLnBrk="1" hangingPunct="1"/>
            <a:r>
              <a:rPr lang="fi-FI" sz="2800"/>
              <a:t>Tarkemmin</a:t>
            </a:r>
          </a:p>
          <a:p>
            <a:pPr eaLnBrk="1" hangingPunct="1"/>
            <a:r>
              <a:rPr lang="fi-FI" sz="2800"/>
              <a:t>	</a:t>
            </a:r>
            <a:r>
              <a:rPr lang="fi-FI"/>
              <a:t>g = 9,81 m/s</a:t>
            </a:r>
            <a:r>
              <a:rPr lang="fi-FI" baseline="30000"/>
              <a:t>2</a:t>
            </a:r>
            <a:endParaRPr lang="fi-FI"/>
          </a:p>
          <a:p>
            <a:pPr eaLnBrk="1" hangingPunct="1"/>
            <a:endParaRPr lang="fi-FI"/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669925" y="3876675"/>
            <a:ext cx="68087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Esim. Tiili lähtee putoamaan tornitalon katolta</a:t>
            </a:r>
          </a:p>
          <a:p>
            <a:pPr eaLnBrk="1" hangingPunct="1"/>
            <a:r>
              <a:rPr lang="fi-FI" sz="2800"/>
              <a:t>ja törmää 5,0 sekunnin kuluttua maahan.</a:t>
            </a:r>
          </a:p>
          <a:p>
            <a:pPr eaLnBrk="1" hangingPunct="1"/>
            <a:r>
              <a:rPr lang="fi-FI" sz="2800"/>
              <a:t>Millä nopeudella tiili iskeytyy maahan?</a:t>
            </a: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593725" y="5553075"/>
            <a:ext cx="5559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Ratkaisu:  9,81 m/s</a:t>
            </a:r>
            <a:r>
              <a:rPr lang="fi-FI" sz="2800" baseline="30000"/>
              <a:t>2 </a:t>
            </a:r>
            <a:r>
              <a:rPr lang="fi-FI" sz="2800">
                <a:cs typeface="Times New Roman" pitchFamily="18" charset="0"/>
              </a:rPr>
              <a:t>• 5,0 s = 49 m/s</a:t>
            </a:r>
          </a:p>
          <a:p>
            <a:pPr eaLnBrk="1" hangingPunct="1"/>
            <a:r>
              <a:rPr lang="fi-FI" sz="2800">
                <a:cs typeface="Times New Roman" pitchFamily="18" charset="0"/>
              </a:rPr>
              <a:t>(päässälaskuna 10 • 5  m/s  =  50 m/s)</a:t>
            </a:r>
            <a:endParaRPr lang="fi-FI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autoUpdateAnimBg="0"/>
      <p:bldP spid="156676" grpId="0" autoUpdateAnimBg="0"/>
      <p:bldP spid="156677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fi-FI" sz="4000" smtClean="0"/>
              <a:t>Esimerkkejä kiihtyvyyslaskuista</a:t>
            </a:r>
            <a:endParaRPr lang="en-GB" sz="4000" smtClean="0"/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476250" y="1196975"/>
            <a:ext cx="8667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fi-FI" sz="2800"/>
              <a:t>Moottoripyörä kiihtyy 4,1 sekunnissa 0 km/h </a:t>
            </a:r>
            <a:r>
              <a:rPr lang="fi-FI" sz="2800">
                <a:sym typeface="Wingdings" pitchFamily="2" charset="2"/>
              </a:rPr>
              <a:t>95 km/h</a:t>
            </a:r>
          </a:p>
          <a:p>
            <a:pPr eaLnBrk="1" hangingPunct="1"/>
            <a:r>
              <a:rPr lang="fi-FI" sz="2800">
                <a:sym typeface="Wingdings" pitchFamily="2" charset="2"/>
              </a:rPr>
              <a:t>Mikä on pyörän kiihtyvyys?</a:t>
            </a:r>
            <a:endParaRPr lang="en-GB" sz="2800"/>
          </a:p>
        </p:txBody>
      </p:sp>
      <p:graphicFrame>
        <p:nvGraphicFramePr>
          <p:cNvPr id="157700" name="Object 4"/>
          <p:cNvGraphicFramePr>
            <a:graphicFrameLocks noChangeAspect="1"/>
          </p:cNvGraphicFramePr>
          <p:nvPr/>
        </p:nvGraphicFramePr>
        <p:xfrm>
          <a:off x="250825" y="3284538"/>
          <a:ext cx="8713788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8" name="Equation" r:id="rId3" imgW="3822700" imgH="431800" progId="Equation.DSMT4">
                  <p:embed/>
                </p:oleObj>
              </mc:Choice>
              <mc:Fallback>
                <p:oleObj name="Equation" r:id="rId3" imgW="38227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284538"/>
                        <a:ext cx="8713788" cy="11191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593725" y="4410075"/>
            <a:ext cx="71453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b) Auto kiihtyy 8,7 sekunnissa 0 km/h</a:t>
            </a:r>
            <a:r>
              <a:rPr lang="fi-FI" sz="2800">
                <a:sym typeface="Wingdings" pitchFamily="2" charset="2"/>
              </a:rPr>
              <a:t>95 km/h</a:t>
            </a:r>
          </a:p>
          <a:p>
            <a:pPr eaLnBrk="1" hangingPunct="1"/>
            <a:r>
              <a:rPr lang="fi-FI" sz="2800">
                <a:sym typeface="Wingdings" pitchFamily="2" charset="2"/>
              </a:rPr>
              <a:t>	95 km/h = 26,4 m/s</a:t>
            </a:r>
            <a:endParaRPr lang="en-GB" sz="2800"/>
          </a:p>
        </p:txBody>
      </p:sp>
      <p:graphicFrame>
        <p:nvGraphicFramePr>
          <p:cNvPr id="157702" name="Object 6"/>
          <p:cNvGraphicFramePr>
            <a:graphicFrameLocks noChangeAspect="1"/>
          </p:cNvGraphicFramePr>
          <p:nvPr/>
        </p:nvGraphicFramePr>
        <p:xfrm>
          <a:off x="107950" y="5445125"/>
          <a:ext cx="8856663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9" name="Equation" r:id="rId5" imgW="3822700" imgH="431800" progId="Equation.DSMT4">
                  <p:embed/>
                </p:oleObj>
              </mc:Choice>
              <mc:Fallback>
                <p:oleObj name="Equation" r:id="rId5" imgW="3822700" imgH="431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5445125"/>
                        <a:ext cx="8856663" cy="10017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457200" y="2286000"/>
            <a:ext cx="7669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2400"/>
              <a:t>Muutetaan km/h-yksikkö muotoon m/s: 95 km/h = 26,4 m/s</a:t>
            </a:r>
          </a:p>
          <a:p>
            <a:pPr eaLnBrk="1" hangingPunct="1"/>
            <a:r>
              <a:rPr lang="en-GB" sz="2400"/>
              <a:t>	(saadaan jakamalla luvulla 3,6, joten   95 /3,6 = 26,4 )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autoUpdateAnimBg="0"/>
      <p:bldP spid="157701" grpId="0" autoUpdateAnimBg="0"/>
      <p:bldP spid="15770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200" smtClean="0"/>
              <a:t>IHMISKUNNAN AAMUNKOITTO</a:t>
            </a:r>
          </a:p>
        </p:txBody>
      </p:sp>
      <p:pic>
        <p:nvPicPr>
          <p:cNvPr id="10243" name="Picture 3" descr="olduv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741488"/>
            <a:ext cx="5157787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965325" y="5248275"/>
            <a:ext cx="57832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OLDUVAI-laakso  Itä-Afrikan </a:t>
            </a:r>
          </a:p>
          <a:p>
            <a:pPr eaLnBrk="1" hangingPunct="1"/>
            <a:r>
              <a:rPr lang="fi-FI" sz="2800"/>
              <a:t>hautavajoamassa.  Vanhimmat työkalut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53425" cy="1439862"/>
          </a:xfrm>
        </p:spPr>
        <p:txBody>
          <a:bodyPr/>
          <a:lstStyle/>
          <a:p>
            <a:pPr algn="l" eaLnBrk="1" hangingPunct="1"/>
            <a:r>
              <a:rPr lang="fi-FI" sz="3600" smtClean="0"/>
              <a:t>Yo-tehtävä kevät 2002: Ilmassa putoavan kappaleen nopeus mitattiin jaksottimella, saatiin tulokset: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23850" y="1844675"/>
            <a:ext cx="8393113" cy="9461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>
                <a:latin typeface="Arial" charset="0"/>
              </a:rPr>
              <a:t>t/s	 0,05  0,15  0,25  0,35  0,45  0,55  0,65  0,75</a:t>
            </a:r>
          </a:p>
          <a:p>
            <a:pPr eaLnBrk="1" hangingPunct="1"/>
            <a:r>
              <a:rPr lang="fi-FI" sz="2800">
                <a:latin typeface="Arial" charset="0"/>
              </a:rPr>
              <a:t>v/(m/s)0,49  1,47  2,45  3,40  4,30  5,02  5,72  6,35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250825" y="2852738"/>
            <a:ext cx="5640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>
                <a:latin typeface="Arial" charset="0"/>
              </a:rPr>
              <a:t>a) Piirrä nopeuden kuvaaja v = v(t)</a:t>
            </a:r>
          </a:p>
        </p:txBody>
      </p:sp>
      <p:graphicFrame>
        <p:nvGraphicFramePr>
          <p:cNvPr id="158725" name="Object 5"/>
          <p:cNvGraphicFramePr>
            <a:graphicFrameLocks noChangeAspect="1"/>
          </p:cNvGraphicFramePr>
          <p:nvPr/>
        </p:nvGraphicFramePr>
        <p:xfrm>
          <a:off x="1547813" y="3429000"/>
          <a:ext cx="6016625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9" name="Kaavio" r:id="rId3" imgW="4753026" imgH="2562053" progId="Excel.Chart.8">
                  <p:embed/>
                </p:oleObj>
              </mc:Choice>
              <mc:Fallback>
                <p:oleObj name="Kaavio" r:id="rId3" imgW="4753026" imgH="2562053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429000"/>
                        <a:ext cx="6016625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/>
      <p:bldOleChart spid="15872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993775"/>
          </a:xfrm>
        </p:spPr>
        <p:txBody>
          <a:bodyPr/>
          <a:lstStyle/>
          <a:p>
            <a:pPr algn="l" eaLnBrk="1" hangingPunct="1"/>
            <a:r>
              <a:rPr lang="fi-FI" sz="3600" smtClean="0"/>
              <a:t>Yo.tehtävä kevät 2002</a:t>
            </a:r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323850" y="1268413"/>
          <a:ext cx="4176713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3" name="Kaavio" r:id="rId3" imgW="3695597" imgH="2600325" progId="Excel.Chart.8">
                  <p:embed/>
                </p:oleObj>
              </mc:Choice>
              <mc:Fallback>
                <p:oleObj name="Kaavio" r:id="rId3" imgW="3695597" imgH="2600325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268413"/>
                        <a:ext cx="4176713" cy="380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5127625" y="1308100"/>
            <a:ext cx="36306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>
                <a:latin typeface="Arial" charset="0"/>
              </a:rPr>
              <a:t>b) Perustele kuvaajan</a:t>
            </a:r>
          </a:p>
          <a:p>
            <a:pPr eaLnBrk="1" hangingPunct="1"/>
            <a:r>
              <a:rPr lang="fi-FI" sz="2800">
                <a:latin typeface="Arial" charset="0"/>
              </a:rPr>
              <a:t>     muoto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4859338" y="2636838"/>
            <a:ext cx="4284662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>
                <a:latin typeface="Arial" charset="0"/>
              </a:rPr>
              <a:t>Aluksi kuvaaja on suora,</a:t>
            </a:r>
          </a:p>
          <a:p>
            <a:pPr eaLnBrk="1" hangingPunct="1"/>
            <a:r>
              <a:rPr lang="fi-FI" sz="2800">
                <a:latin typeface="Arial" charset="0"/>
              </a:rPr>
              <a:t>koska kiihtyvyys on vakio.</a:t>
            </a:r>
          </a:p>
          <a:p>
            <a:pPr eaLnBrk="1" hangingPunct="1"/>
            <a:r>
              <a:rPr lang="fi-FI" sz="2800">
                <a:latin typeface="Arial" charset="0"/>
              </a:rPr>
              <a:t>Nopeuden kasvaessa </a:t>
            </a:r>
          </a:p>
          <a:p>
            <a:pPr eaLnBrk="1" hangingPunct="1"/>
            <a:r>
              <a:rPr lang="fi-FI" sz="2800">
                <a:latin typeface="Arial" charset="0"/>
              </a:rPr>
              <a:t>ilmanvastus kasvaa,</a:t>
            </a:r>
          </a:p>
          <a:p>
            <a:pPr eaLnBrk="1" hangingPunct="1"/>
            <a:r>
              <a:rPr lang="fi-FI" sz="2800">
                <a:latin typeface="Arial" charset="0"/>
              </a:rPr>
              <a:t>jolloin kiihtyvyys pienenee</a:t>
            </a:r>
          </a:p>
          <a:p>
            <a:pPr eaLnBrk="1" hangingPunct="1"/>
            <a:r>
              <a:rPr lang="fi-FI" sz="2800">
                <a:latin typeface="Arial" charset="0"/>
              </a:rPr>
              <a:t>ja kuvaaja muuttuu</a:t>
            </a:r>
          </a:p>
          <a:p>
            <a:pPr eaLnBrk="1" hangingPunct="1"/>
            <a:r>
              <a:rPr lang="fi-FI" sz="2800">
                <a:latin typeface="Arial" charset="0"/>
              </a:rPr>
              <a:t>loivemmaksi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/>
      <p:bldP spid="15974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993775"/>
          </a:xfrm>
        </p:spPr>
        <p:txBody>
          <a:bodyPr/>
          <a:lstStyle/>
          <a:p>
            <a:pPr algn="l" eaLnBrk="1" hangingPunct="1"/>
            <a:r>
              <a:rPr lang="fi-FI" sz="3600" smtClean="0"/>
              <a:t>Yo.tehtävä kevät 2002</a:t>
            </a:r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684213" y="1268413"/>
          <a:ext cx="4176712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" name="Kaavio" r:id="rId3" imgW="3695531" imgH="2600319" progId="Excel.Chart.8">
                  <p:embed/>
                </p:oleObj>
              </mc:Choice>
              <mc:Fallback>
                <p:oleObj name="Kaavio" r:id="rId3" imgW="3695531" imgH="2600319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268413"/>
                        <a:ext cx="4176712" cy="380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4859338" y="1052513"/>
            <a:ext cx="37846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>
                <a:latin typeface="Arial" charset="0"/>
              </a:rPr>
              <a:t>c) Määritä kappaleen</a:t>
            </a:r>
          </a:p>
          <a:p>
            <a:pPr eaLnBrk="1" hangingPunct="1"/>
            <a:r>
              <a:rPr lang="fi-FI" sz="2800">
                <a:latin typeface="Arial" charset="0"/>
              </a:rPr>
              <a:t>    keskikiihtyvyys</a:t>
            </a:r>
          </a:p>
          <a:p>
            <a:pPr eaLnBrk="1" hangingPunct="1"/>
            <a:r>
              <a:rPr lang="fi-FI" sz="2800">
                <a:latin typeface="Arial" charset="0"/>
              </a:rPr>
              <a:t>    välillä 0,20 … 0,70 s</a:t>
            </a:r>
          </a:p>
        </p:txBody>
      </p:sp>
      <p:sp>
        <p:nvSpPr>
          <p:cNvPr id="160773" name="Oval 5"/>
          <p:cNvSpPr>
            <a:spLocks noChangeArrowheads="1"/>
          </p:cNvSpPr>
          <p:nvPr/>
        </p:nvSpPr>
        <p:spPr bwMode="auto">
          <a:xfrm>
            <a:off x="2051050" y="3284538"/>
            <a:ext cx="217488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60774" name="Oval 6"/>
          <p:cNvSpPr>
            <a:spLocks noChangeArrowheads="1"/>
          </p:cNvSpPr>
          <p:nvPr/>
        </p:nvSpPr>
        <p:spPr bwMode="auto">
          <a:xfrm>
            <a:off x="4067175" y="1844675"/>
            <a:ext cx="217488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60775" name="Line 7"/>
          <p:cNvSpPr>
            <a:spLocks noChangeShapeType="1"/>
          </p:cNvSpPr>
          <p:nvPr/>
        </p:nvSpPr>
        <p:spPr bwMode="auto">
          <a:xfrm>
            <a:off x="2268538" y="3357563"/>
            <a:ext cx="1871662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0776" name="Line 8"/>
          <p:cNvSpPr>
            <a:spLocks noChangeShapeType="1"/>
          </p:cNvSpPr>
          <p:nvPr/>
        </p:nvSpPr>
        <p:spPr bwMode="auto">
          <a:xfrm flipV="1">
            <a:off x="4140200" y="2060575"/>
            <a:ext cx="0" cy="129698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2463800" y="3375025"/>
            <a:ext cx="163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latin typeface="Arial" charset="0"/>
                <a:cs typeface="Arial" charset="0"/>
              </a:rPr>
              <a:t>∆t = 0,50 s</a:t>
            </a:r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4192588" y="2582863"/>
            <a:ext cx="4379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latin typeface="Arial" charset="0"/>
                <a:cs typeface="Arial" charset="0"/>
              </a:rPr>
              <a:t>∆v=6,0 m/s – 1,9 m/s = 4,1 m/s</a:t>
            </a:r>
          </a:p>
        </p:txBody>
      </p:sp>
      <p:graphicFrame>
        <p:nvGraphicFramePr>
          <p:cNvPr id="160779" name="Object 11"/>
          <p:cNvGraphicFramePr>
            <a:graphicFrameLocks noChangeAspect="1"/>
          </p:cNvGraphicFramePr>
          <p:nvPr/>
        </p:nvGraphicFramePr>
        <p:xfrm>
          <a:off x="179388" y="5300663"/>
          <a:ext cx="5256212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6" name="Equation" r:id="rId5" imgW="2349500" imgH="419100" progId="Equation.DSMT4">
                  <p:embed/>
                </p:oleObj>
              </mc:Choice>
              <mc:Fallback>
                <p:oleObj name="Equation" r:id="rId5" imgW="2349500" imgH="4191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300663"/>
                        <a:ext cx="5256212" cy="9382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80" name="Text Box 12"/>
          <p:cNvSpPr txBox="1">
            <a:spLocks noChangeArrowheads="1"/>
          </p:cNvSpPr>
          <p:nvPr/>
        </p:nvSpPr>
        <p:spPr bwMode="auto">
          <a:xfrm>
            <a:off x="5651500" y="4892675"/>
            <a:ext cx="34575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>
                <a:latin typeface="Arial" charset="0"/>
              </a:rPr>
              <a:t>V : keskikiihtyvyys</a:t>
            </a:r>
          </a:p>
          <a:p>
            <a:pPr eaLnBrk="1" hangingPunct="1"/>
            <a:r>
              <a:rPr lang="fi-FI">
                <a:latin typeface="Arial" charset="0"/>
              </a:rPr>
              <a:t>    a = 8,2 m/s</a:t>
            </a:r>
            <a:r>
              <a:rPr lang="fi-FI" baseline="30000">
                <a:latin typeface="Arial" charset="0"/>
              </a:rPr>
              <a:t>2</a:t>
            </a:r>
            <a:endParaRPr lang="fi-FI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/>
      <p:bldP spid="160773" grpId="0" animBg="1"/>
      <p:bldP spid="160774" grpId="0" animBg="1"/>
      <p:bldP spid="160775" grpId="0" animBg="1"/>
      <p:bldP spid="160776" grpId="0" animBg="1"/>
      <p:bldP spid="160778" grpId="0"/>
      <p:bldP spid="16078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fi-FI" sz="4000" smtClean="0"/>
              <a:t>Kiihtyvän liikkeen loppunopeus</a:t>
            </a: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1116013" y="1484313"/>
            <a:ext cx="654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>
                <a:cs typeface="Times New Roman" pitchFamily="18" charset="0"/>
              </a:rPr>
              <a:t>Paikalta lähtevän (ei alkunopeutta)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1979613" y="2133600"/>
            <a:ext cx="558800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4000">
                <a:cs typeface="Times New Roman" pitchFamily="18" charset="0"/>
              </a:rPr>
              <a:t>nopeus = kiihtyvyys • aika</a:t>
            </a: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1258888" y="3789363"/>
            <a:ext cx="563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>
                <a:cs typeface="Times New Roman" pitchFamily="18" charset="0"/>
              </a:rPr>
              <a:t>Kiihdytetään alkunopeudesta:</a:t>
            </a:r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2843213" y="4508500"/>
            <a:ext cx="2563812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4000">
                <a:cs typeface="Times New Roman" pitchFamily="18" charset="0"/>
              </a:rPr>
              <a:t>v = v</a:t>
            </a:r>
            <a:r>
              <a:rPr lang="fi-FI" sz="4000" baseline="-25000">
                <a:cs typeface="Times New Roman" pitchFamily="18" charset="0"/>
              </a:rPr>
              <a:t>0</a:t>
            </a:r>
            <a:r>
              <a:rPr lang="fi-FI" sz="4000">
                <a:cs typeface="Times New Roman" pitchFamily="18" charset="0"/>
              </a:rPr>
              <a:t> + a</a:t>
            </a:r>
            <a:r>
              <a:rPr lang="en-US" sz="4000">
                <a:cs typeface="Times New Roman" pitchFamily="18" charset="0"/>
              </a:rPr>
              <a:t>· t</a:t>
            </a:r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3059113" y="2997200"/>
            <a:ext cx="1776412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4000">
                <a:cs typeface="Times New Roman" pitchFamily="18" charset="0"/>
              </a:rPr>
              <a:t>v = a • t</a:t>
            </a:r>
          </a:p>
        </p:txBody>
      </p:sp>
      <p:grpSp>
        <p:nvGrpSpPr>
          <p:cNvPr id="161803" name="Group 11"/>
          <p:cNvGrpSpPr>
            <a:grpSpLocks/>
          </p:cNvGrpSpPr>
          <p:nvPr/>
        </p:nvGrpSpPr>
        <p:grpSpPr bwMode="auto">
          <a:xfrm>
            <a:off x="2176463" y="5157788"/>
            <a:ext cx="2149475" cy="1076325"/>
            <a:chOff x="1371" y="3249"/>
            <a:chExt cx="1354" cy="678"/>
          </a:xfrm>
        </p:grpSpPr>
        <p:sp>
          <p:nvSpPr>
            <p:cNvPr id="67598" name="Text Box 9"/>
            <p:cNvSpPr txBox="1">
              <a:spLocks noChangeArrowheads="1"/>
            </p:cNvSpPr>
            <p:nvPr/>
          </p:nvSpPr>
          <p:spPr bwMode="auto">
            <a:xfrm>
              <a:off x="1371" y="3562"/>
              <a:ext cx="135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i-FI"/>
                <a:t>Alkunopeus</a:t>
              </a:r>
            </a:p>
          </p:txBody>
        </p:sp>
        <p:sp>
          <p:nvSpPr>
            <p:cNvPr id="67599" name="Line 10"/>
            <p:cNvSpPr>
              <a:spLocks noChangeShapeType="1"/>
            </p:cNvSpPr>
            <p:nvPr/>
          </p:nvSpPr>
          <p:spPr bwMode="auto">
            <a:xfrm flipV="1">
              <a:off x="2109" y="3249"/>
              <a:ext cx="317" cy="317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grpSp>
        <p:nvGrpSpPr>
          <p:cNvPr id="161806" name="Group 14"/>
          <p:cNvGrpSpPr>
            <a:grpSpLocks/>
          </p:cNvGrpSpPr>
          <p:nvPr/>
        </p:nvGrpSpPr>
        <p:grpSpPr bwMode="auto">
          <a:xfrm>
            <a:off x="4767263" y="5157788"/>
            <a:ext cx="1990725" cy="1004887"/>
            <a:chOff x="3003" y="3249"/>
            <a:chExt cx="1254" cy="633"/>
          </a:xfrm>
        </p:grpSpPr>
        <p:sp>
          <p:nvSpPr>
            <p:cNvPr id="67596" name="Text Box 12"/>
            <p:cNvSpPr txBox="1">
              <a:spLocks noChangeArrowheads="1"/>
            </p:cNvSpPr>
            <p:nvPr/>
          </p:nvSpPr>
          <p:spPr bwMode="auto">
            <a:xfrm>
              <a:off x="3003" y="3517"/>
              <a:ext cx="125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i-FI"/>
                <a:t>Kiihtyvyys</a:t>
              </a:r>
            </a:p>
          </p:txBody>
        </p:sp>
        <p:sp>
          <p:nvSpPr>
            <p:cNvPr id="67597" name="Line 13"/>
            <p:cNvSpPr>
              <a:spLocks noChangeShapeType="1"/>
            </p:cNvSpPr>
            <p:nvPr/>
          </p:nvSpPr>
          <p:spPr bwMode="auto">
            <a:xfrm flipH="1" flipV="1">
              <a:off x="3061" y="3249"/>
              <a:ext cx="91" cy="272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161807" name="Text Box 15"/>
          <p:cNvSpPr txBox="1">
            <a:spLocks noChangeArrowheads="1"/>
          </p:cNvSpPr>
          <p:nvPr/>
        </p:nvSpPr>
        <p:spPr bwMode="auto">
          <a:xfrm>
            <a:off x="6135688" y="4503738"/>
            <a:ext cx="974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Aika</a:t>
            </a:r>
          </a:p>
        </p:txBody>
      </p:sp>
      <p:sp>
        <p:nvSpPr>
          <p:cNvPr id="161808" name="Line 16"/>
          <p:cNvSpPr>
            <a:spLocks noChangeShapeType="1"/>
          </p:cNvSpPr>
          <p:nvPr/>
        </p:nvSpPr>
        <p:spPr bwMode="auto">
          <a:xfrm flipH="1">
            <a:off x="5508625" y="4868863"/>
            <a:ext cx="576263" cy="7302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/>
      <p:bldP spid="161796" grpId="0" animBg="1"/>
      <p:bldP spid="161797" grpId="0"/>
      <p:bldP spid="161798" grpId="0" animBg="1"/>
      <p:bldP spid="161799" grpId="0" animBg="1"/>
      <p:bldP spid="161807" grpId="0"/>
      <p:bldP spid="16180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07375" cy="1811338"/>
          </a:xfrm>
        </p:spPr>
        <p:txBody>
          <a:bodyPr/>
          <a:lstStyle/>
          <a:p>
            <a:pPr algn="l" eaLnBrk="1" hangingPunct="1"/>
            <a:r>
              <a:rPr lang="fi-FI" sz="3200" b="1" smtClean="0"/>
              <a:t>Esim.</a:t>
            </a:r>
            <a:r>
              <a:rPr lang="fi-FI" sz="3200" smtClean="0"/>
              <a:t> Moottoripyörä liikkuu aluksi nopeudella 10 m/s. Kuljettaja lisää pyöränsä nopeutta kiihtyvyydellä 2,0 m/s</a:t>
            </a:r>
            <a:r>
              <a:rPr lang="fi-FI" sz="3200" baseline="30000" smtClean="0"/>
              <a:t>2</a:t>
            </a:r>
            <a:r>
              <a:rPr lang="fi-FI" sz="3200" smtClean="0"/>
              <a:t>. Mikä on pyörän nopeus 4 sekunnin kuluttua kiihdytyksen alkamisesta?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808038" y="2435225"/>
            <a:ext cx="44799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>
                <a:cs typeface="Times New Roman" pitchFamily="18" charset="0"/>
              </a:rPr>
              <a:t>alkunopeus v</a:t>
            </a:r>
            <a:r>
              <a:rPr lang="fi-FI" sz="3600" baseline="-25000">
                <a:cs typeface="Times New Roman" pitchFamily="18" charset="0"/>
              </a:rPr>
              <a:t>0</a:t>
            </a:r>
            <a:r>
              <a:rPr lang="fi-FI" sz="3600">
                <a:cs typeface="Times New Roman" pitchFamily="18" charset="0"/>
              </a:rPr>
              <a:t> = 10 m/s</a:t>
            </a:r>
          </a:p>
          <a:p>
            <a:pPr eaLnBrk="1" hangingPunct="1"/>
            <a:r>
              <a:rPr lang="fi-FI" sz="3600">
                <a:cs typeface="Times New Roman" pitchFamily="18" charset="0"/>
              </a:rPr>
              <a:t>kiihtyvyys a = 2,0 m/s</a:t>
            </a:r>
            <a:r>
              <a:rPr lang="fi-FI" sz="3600" baseline="30000">
                <a:cs typeface="Times New Roman" pitchFamily="18" charset="0"/>
              </a:rPr>
              <a:t>2</a:t>
            </a:r>
          </a:p>
          <a:p>
            <a:pPr eaLnBrk="1" hangingPunct="1"/>
            <a:r>
              <a:rPr lang="fi-FI" sz="3600">
                <a:cs typeface="Times New Roman" pitchFamily="18" charset="0"/>
              </a:rPr>
              <a:t>aika t = 4,0 s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1042988" y="4437063"/>
            <a:ext cx="48895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>
                <a:cs typeface="Times New Roman" pitchFamily="18" charset="0"/>
              </a:rPr>
              <a:t>loppunopeus  v = v</a:t>
            </a:r>
            <a:r>
              <a:rPr lang="fi-FI" sz="3600" baseline="-25000">
                <a:cs typeface="Times New Roman" pitchFamily="18" charset="0"/>
              </a:rPr>
              <a:t>0</a:t>
            </a:r>
            <a:r>
              <a:rPr lang="fi-FI" sz="3600">
                <a:cs typeface="Times New Roman" pitchFamily="18" charset="0"/>
              </a:rPr>
              <a:t> + a</a:t>
            </a:r>
            <a:r>
              <a:rPr lang="en-US" sz="3600">
                <a:cs typeface="Times New Roman" pitchFamily="18" charset="0"/>
              </a:rPr>
              <a:t>· t</a:t>
            </a: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971550" y="5734050"/>
            <a:ext cx="7026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>
                <a:cs typeface="Times New Roman" pitchFamily="18" charset="0"/>
              </a:rPr>
              <a:t>v = 10 m/s + 2,0 m/s</a:t>
            </a:r>
            <a:r>
              <a:rPr lang="fi-FI" sz="3600" baseline="30000">
                <a:cs typeface="Times New Roman" pitchFamily="18" charset="0"/>
              </a:rPr>
              <a:t>2 </a:t>
            </a:r>
            <a:r>
              <a:rPr lang="en-US" sz="3600">
                <a:cs typeface="Times New Roman" pitchFamily="18" charset="0"/>
              </a:rPr>
              <a:t>· 4,0 s = </a:t>
            </a:r>
            <a:r>
              <a:rPr lang="en-US" sz="3600" b="1">
                <a:cs typeface="Times New Roman" pitchFamily="18" charset="0"/>
              </a:rPr>
              <a:t>18 m/s</a:t>
            </a:r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5559425" y="3567113"/>
            <a:ext cx="3289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kts Taulukko s 116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 animBg="1"/>
      <p:bldP spid="16282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13787" cy="2146300"/>
          </a:xfrm>
        </p:spPr>
        <p:txBody>
          <a:bodyPr/>
          <a:lstStyle/>
          <a:p>
            <a:pPr algn="l"/>
            <a:r>
              <a:rPr lang="fi-FI" sz="3600"/>
              <a:t>Tiikeri juoksee nopeudella 2,0 m/s ja nähtyään saaliin lisää nopeuttaan 5,5 s ajan vakiokiihtyvyydellä 3,0 m/s</a:t>
            </a:r>
            <a:r>
              <a:rPr lang="fi-FI" sz="3600" baseline="30000"/>
              <a:t>2</a:t>
            </a:r>
            <a:r>
              <a:rPr lang="fi-FI" sz="3600"/>
              <a:t>. Laske tiikerin loppunopeus.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867400" y="2636838"/>
          <a:ext cx="2781300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4" name="CorelDRAW" r:id="rId3" imgW="2772000" imgH="2128680" progId="">
                  <p:embed/>
                </p:oleObj>
              </mc:Choice>
              <mc:Fallback>
                <p:oleObj name="CorelDRAW" r:id="rId3" imgW="2772000" imgH="2128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36838"/>
                        <a:ext cx="2781300" cy="213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539750" y="4365625"/>
            <a:ext cx="2951163" cy="777875"/>
            <a:chOff x="1202" y="2305"/>
            <a:chExt cx="1859" cy="490"/>
          </a:xfrm>
        </p:grpSpPr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1280" y="2305"/>
              <a:ext cx="173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i-FI" sz="3600">
                  <a:solidFill>
                    <a:srgbClr val="000000"/>
                  </a:solidFill>
                  <a:latin typeface="Arial" charset="0"/>
                </a:rPr>
                <a:t>v = v</a:t>
              </a:r>
              <a:r>
                <a:rPr lang="fi-FI" sz="3600" baseline="-25000">
                  <a:solidFill>
                    <a:srgbClr val="000000"/>
                  </a:solidFill>
                  <a:latin typeface="Arial" charset="0"/>
                </a:rPr>
                <a:t>0</a:t>
              </a:r>
              <a:r>
                <a:rPr lang="fi-FI" sz="3600">
                  <a:solidFill>
                    <a:srgbClr val="000000"/>
                  </a:solidFill>
                  <a:latin typeface="Arial" charset="0"/>
                </a:rPr>
                <a:t> + a </a:t>
              </a:r>
              <a:r>
                <a:rPr lang="fi-FI" sz="3600">
                  <a:solidFill>
                    <a:srgbClr val="000000"/>
                  </a:solidFill>
                  <a:latin typeface="Arial" charset="0"/>
                  <a:cs typeface="Arial" charset="0"/>
                </a:rPr>
                <a:t>• t</a:t>
              </a:r>
              <a:r>
                <a:rPr lang="fi-FI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1202" y="2341"/>
              <a:ext cx="1859" cy="454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i-FI" sz="2400">
                <a:solidFill>
                  <a:srgbClr val="000000"/>
                </a:solidFill>
              </a:endParaRPr>
            </a:p>
          </p:txBody>
        </p:sp>
      </p:grp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19113" y="2700338"/>
            <a:ext cx="451643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>
                <a:solidFill>
                  <a:srgbClr val="000000"/>
                </a:solidFill>
                <a:latin typeface="Arial" charset="0"/>
              </a:rPr>
              <a:t>alkunopeus v</a:t>
            </a:r>
            <a:r>
              <a:rPr lang="fi-FI" baseline="-25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fi-FI">
                <a:solidFill>
                  <a:srgbClr val="000000"/>
                </a:solidFill>
                <a:latin typeface="Arial" charset="0"/>
              </a:rPr>
              <a:t> = 2,0 m/s</a:t>
            </a:r>
          </a:p>
          <a:p>
            <a:r>
              <a:rPr lang="fi-FI">
                <a:solidFill>
                  <a:srgbClr val="000000"/>
                </a:solidFill>
                <a:latin typeface="Arial" charset="0"/>
              </a:rPr>
              <a:t>kiihtyvyys a = 3,0 m/s</a:t>
            </a:r>
            <a:r>
              <a:rPr lang="fi-FI" baseline="30000">
                <a:solidFill>
                  <a:srgbClr val="000000"/>
                </a:solidFill>
                <a:latin typeface="Arial" charset="0"/>
              </a:rPr>
              <a:t>2</a:t>
            </a:r>
            <a:endParaRPr lang="fi-FI">
              <a:solidFill>
                <a:srgbClr val="000000"/>
              </a:solidFill>
              <a:latin typeface="Arial" charset="0"/>
            </a:endParaRPr>
          </a:p>
          <a:p>
            <a:r>
              <a:rPr lang="fi-FI">
                <a:solidFill>
                  <a:srgbClr val="000000"/>
                </a:solidFill>
                <a:latin typeface="Arial" charset="0"/>
              </a:rPr>
              <a:t>aika t = 5,5 s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63575" y="5364163"/>
            <a:ext cx="69992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>
                <a:solidFill>
                  <a:srgbClr val="000000"/>
                </a:solidFill>
                <a:latin typeface="Arial" charset="0"/>
              </a:rPr>
              <a:t>v = 2,0 m/s + 3,0 m/s</a:t>
            </a:r>
            <a:r>
              <a:rPr lang="fi-FI" baseline="30000">
                <a:solidFill>
                  <a:srgbClr val="000000"/>
                </a:solidFill>
                <a:latin typeface="Arial" charset="0"/>
              </a:rPr>
              <a:t>2 </a:t>
            </a:r>
            <a:r>
              <a:rPr lang="fi-FI">
                <a:solidFill>
                  <a:srgbClr val="000000"/>
                </a:solidFill>
                <a:latin typeface="Arial" charset="0"/>
                <a:cs typeface="Arial" charset="0"/>
              </a:rPr>
              <a:t>• 5,5 s ≈ 19 m/s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879475" y="6011863"/>
            <a:ext cx="7513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>
                <a:solidFill>
                  <a:srgbClr val="000000"/>
                </a:solidFill>
                <a:latin typeface="Arial" charset="0"/>
              </a:rPr>
              <a:t>Vastaus: Tiikerin loppunopeus on 19 m/s</a:t>
            </a:r>
          </a:p>
        </p:txBody>
      </p:sp>
    </p:spTree>
    <p:extLst>
      <p:ext uri="{BB962C8B-B14F-4D97-AF65-F5344CB8AC3E}">
        <p14:creationId xmlns:p14="http://schemas.microsoft.com/office/powerpoint/2010/main" val="22312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utoUpdateAnimBg="0"/>
      <p:bldP spid="13320" grpId="0" autoUpdateAnimBg="0"/>
      <p:bldP spid="13321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Tasaisesti kiihtyvän liikkeen matka</a:t>
            </a:r>
          </a:p>
        </p:txBody>
      </p:sp>
      <p:graphicFrame>
        <p:nvGraphicFramePr>
          <p:cNvPr id="69635" name="Object 5"/>
          <p:cNvGraphicFramePr>
            <a:graphicFrameLocks noChangeAspect="1"/>
          </p:cNvGraphicFramePr>
          <p:nvPr/>
        </p:nvGraphicFramePr>
        <p:xfrm>
          <a:off x="1547813" y="1628775"/>
          <a:ext cx="6151562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2" name="Equation" r:id="rId3" imgW="2641600" imgH="393700" progId="Equation.DSMT4">
                  <p:embed/>
                </p:oleObj>
              </mc:Choice>
              <mc:Fallback>
                <p:oleObj name="Equation" r:id="rId3" imgW="26416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628775"/>
                        <a:ext cx="6151562" cy="9159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42" name="Object 6"/>
          <p:cNvGraphicFramePr>
            <a:graphicFrameLocks noChangeAspect="1"/>
          </p:cNvGraphicFramePr>
          <p:nvPr/>
        </p:nvGraphicFramePr>
        <p:xfrm>
          <a:off x="2987675" y="2852738"/>
          <a:ext cx="2303463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3" name="Equation" r:id="rId5" imgW="774364" imgH="406224" progId="Equation.DSMT4">
                  <p:embed/>
                </p:oleObj>
              </mc:Choice>
              <mc:Fallback>
                <p:oleObj name="Equation" r:id="rId5" imgW="774364" imgH="40622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852738"/>
                        <a:ext cx="2303463" cy="1209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539750" y="4221163"/>
            <a:ext cx="6983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Esim. Aapon lähteen paikalta ja saavuttaa</a:t>
            </a:r>
          </a:p>
          <a:p>
            <a:pPr eaLnBrk="1" hangingPunct="1"/>
            <a:r>
              <a:rPr lang="fi-FI"/>
              <a:t>5 sekunnissa 6 m/s nopeuden. Matka=?</a:t>
            </a:r>
          </a:p>
        </p:txBody>
      </p:sp>
      <p:graphicFrame>
        <p:nvGraphicFramePr>
          <p:cNvPr id="219144" name="Object 8"/>
          <p:cNvGraphicFramePr>
            <a:graphicFrameLocks noChangeAspect="1"/>
          </p:cNvGraphicFramePr>
          <p:nvPr/>
        </p:nvGraphicFramePr>
        <p:xfrm>
          <a:off x="1979613" y="5329238"/>
          <a:ext cx="60483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4" name="Equation" r:id="rId7" imgW="2755900" imgH="571500" progId="Equation.DSMT4">
                  <p:embed/>
                </p:oleObj>
              </mc:Choice>
              <mc:Fallback>
                <p:oleObj name="Equation" r:id="rId7" imgW="2755900" imgH="571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329238"/>
                        <a:ext cx="6048375" cy="12541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Tasaisesti kiihtyvä liike: Matka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63575" y="1547813"/>
            <a:ext cx="7334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 sz="3200">
                <a:latin typeface="Arial" charset="0"/>
              </a:rPr>
              <a:t>Matka s voidaan laskea kahdella tavalla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19113" y="2482850"/>
            <a:ext cx="1920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 sz="3200">
                <a:latin typeface="Arial" charset="0"/>
              </a:rPr>
              <a:t>Joko näin</a:t>
            </a: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3635375" y="2420938"/>
            <a:ext cx="4249738" cy="1944687"/>
            <a:chOff x="2290" y="1525"/>
            <a:chExt cx="2677" cy="1225"/>
          </a:xfrm>
        </p:grpSpPr>
        <p:graphicFrame>
          <p:nvGraphicFramePr>
            <p:cNvPr id="15366" name="Object 6"/>
            <p:cNvGraphicFramePr>
              <a:graphicFrameLocks noChangeAspect="1"/>
            </p:cNvGraphicFramePr>
            <p:nvPr/>
          </p:nvGraphicFramePr>
          <p:xfrm>
            <a:off x="2445" y="1706"/>
            <a:ext cx="2298" cy="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826" name="Equation" r:id="rId3" imgW="1104840" imgH="419040" progId="Equation.DSMT4">
                    <p:embed/>
                  </p:oleObj>
                </mc:Choice>
                <mc:Fallback>
                  <p:oleObj name="Equation" r:id="rId3" imgW="110484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5" y="1706"/>
                          <a:ext cx="2298" cy="8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2290" y="1525"/>
              <a:ext cx="2677" cy="122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111500" y="4356100"/>
            <a:ext cx="2259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 sz="3200">
                <a:latin typeface="Arial" charset="0"/>
              </a:rPr>
              <a:t>alkunopeus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4356100" y="3716338"/>
            <a:ext cx="431800" cy="7207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003800" y="4797425"/>
            <a:ext cx="928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 sz="3200">
                <a:latin typeface="Arial" charset="0"/>
              </a:rPr>
              <a:t>aika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V="1">
            <a:off x="5651500" y="3716338"/>
            <a:ext cx="0" cy="10810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280150" y="4356100"/>
            <a:ext cx="1922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 sz="3200">
                <a:latin typeface="Arial" charset="0"/>
              </a:rPr>
              <a:t>kiihtyvyys</a:t>
            </a: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V="1">
            <a:off x="6516688" y="3357563"/>
            <a:ext cx="0" cy="115093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735013" y="5148263"/>
            <a:ext cx="1627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 sz="3200">
                <a:latin typeface="Arial" charset="0"/>
              </a:rPr>
              <a:t>Tai näin</a:t>
            </a:r>
          </a:p>
        </p:txBody>
      </p: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2411413" y="5229225"/>
            <a:ext cx="3816350" cy="1476375"/>
            <a:chOff x="1519" y="3294"/>
            <a:chExt cx="2404" cy="930"/>
          </a:xfrm>
        </p:grpSpPr>
        <p:graphicFrame>
          <p:nvGraphicFramePr>
            <p:cNvPr id="15376" name="Object 16"/>
            <p:cNvGraphicFramePr>
              <a:graphicFrameLocks noChangeAspect="1"/>
            </p:cNvGraphicFramePr>
            <p:nvPr/>
          </p:nvGraphicFramePr>
          <p:xfrm>
            <a:off x="1565" y="3387"/>
            <a:ext cx="2268" cy="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827" name="Equation" r:id="rId5" imgW="1066680" imgH="393480" progId="Equation.DSMT4">
                    <p:embed/>
                  </p:oleObj>
                </mc:Choice>
                <mc:Fallback>
                  <p:oleObj name="Equation" r:id="rId5" imgW="10666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5" y="3387"/>
                          <a:ext cx="2268" cy="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1519" y="3294"/>
              <a:ext cx="2404" cy="907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6227763" y="5157788"/>
            <a:ext cx="2641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 sz="3200">
                <a:latin typeface="Arial" charset="0"/>
              </a:rPr>
              <a:t>Loppunopeus</a:t>
            </a:r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flipH="1">
            <a:off x="4932363" y="5516563"/>
            <a:ext cx="1368425" cy="2174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flipH="1">
            <a:off x="3851275" y="4941888"/>
            <a:ext cx="360363" cy="5746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031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4" grpId="0" autoUpdateAnimBg="0"/>
      <p:bldP spid="15368" grpId="0" autoUpdateAnimBg="0"/>
      <p:bldP spid="15369" grpId="0" animBg="1"/>
      <p:bldP spid="15370" grpId="0" autoUpdateAnimBg="0"/>
      <p:bldP spid="15371" grpId="0" animBg="1"/>
      <p:bldP spid="15372" grpId="0" autoUpdateAnimBg="0"/>
      <p:bldP spid="15373" grpId="0" animBg="1"/>
      <p:bldP spid="15374" grpId="0" autoUpdateAnimBg="0"/>
      <p:bldP spid="15378" grpId="0" autoUpdateAnimBg="0"/>
      <p:bldP spid="15379" grpId="0" animBg="1"/>
      <p:bldP spid="1538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7900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4000"/>
              <a:t>KIIHTYVÄ JA HIDASTUVA LIIKE</a:t>
            </a:r>
          </a:p>
        </p:txBody>
      </p:sp>
      <p:sp>
        <p:nvSpPr>
          <p:cNvPr id="229379" name="Line 3"/>
          <p:cNvSpPr>
            <a:spLocks noChangeShapeType="1"/>
          </p:cNvSpPr>
          <p:nvPr/>
        </p:nvSpPr>
        <p:spPr bwMode="auto">
          <a:xfrm>
            <a:off x="685800" y="3810000"/>
            <a:ext cx="510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 flipV="1">
            <a:off x="685800" y="1447800"/>
            <a:ext cx="0" cy="236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3200400" y="4267200"/>
            <a:ext cx="162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aika </a:t>
            </a:r>
            <a:r>
              <a:rPr lang="fi-FI" b="1"/>
              <a:t>t</a:t>
            </a:r>
            <a:r>
              <a:rPr lang="fi-FI"/>
              <a:t> (s)</a:t>
            </a:r>
          </a:p>
        </p:txBody>
      </p:sp>
      <p:sp>
        <p:nvSpPr>
          <p:cNvPr id="229382" name="Text Box 6"/>
          <p:cNvSpPr txBox="1">
            <a:spLocks noChangeArrowheads="1"/>
          </p:cNvSpPr>
          <p:nvPr/>
        </p:nvSpPr>
        <p:spPr bwMode="auto">
          <a:xfrm>
            <a:off x="228600" y="838200"/>
            <a:ext cx="2600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nopeus </a:t>
            </a:r>
            <a:r>
              <a:rPr lang="fi-FI" b="1"/>
              <a:t>v</a:t>
            </a:r>
            <a:r>
              <a:rPr lang="fi-FI"/>
              <a:t> (m/s)</a:t>
            </a:r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 flipV="1">
            <a:off x="685800" y="1905000"/>
            <a:ext cx="1143000" cy="1524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29384" name="Line 8"/>
          <p:cNvSpPr>
            <a:spLocks noChangeShapeType="1"/>
          </p:cNvSpPr>
          <p:nvPr/>
        </p:nvSpPr>
        <p:spPr bwMode="auto">
          <a:xfrm>
            <a:off x="1828800" y="1905000"/>
            <a:ext cx="12192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29385" name="Line 9"/>
          <p:cNvSpPr>
            <a:spLocks noChangeShapeType="1"/>
          </p:cNvSpPr>
          <p:nvPr/>
        </p:nvSpPr>
        <p:spPr bwMode="auto">
          <a:xfrm>
            <a:off x="3048000" y="1905000"/>
            <a:ext cx="1524000" cy="1066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29386" name="Line 10"/>
          <p:cNvSpPr>
            <a:spLocks noChangeShapeType="1"/>
          </p:cNvSpPr>
          <p:nvPr/>
        </p:nvSpPr>
        <p:spPr bwMode="auto">
          <a:xfrm>
            <a:off x="4572000" y="2971800"/>
            <a:ext cx="11430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29387" name="Line 11"/>
          <p:cNvSpPr>
            <a:spLocks noChangeShapeType="1"/>
          </p:cNvSpPr>
          <p:nvPr/>
        </p:nvSpPr>
        <p:spPr bwMode="auto">
          <a:xfrm>
            <a:off x="1828800" y="1905000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29388" name="Line 12"/>
          <p:cNvSpPr>
            <a:spLocks noChangeShapeType="1"/>
          </p:cNvSpPr>
          <p:nvPr/>
        </p:nvSpPr>
        <p:spPr bwMode="auto">
          <a:xfrm>
            <a:off x="3048000" y="1905000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29389" name="Line 13"/>
          <p:cNvSpPr>
            <a:spLocks noChangeShapeType="1"/>
          </p:cNvSpPr>
          <p:nvPr/>
        </p:nvSpPr>
        <p:spPr bwMode="auto">
          <a:xfrm>
            <a:off x="4572000" y="2971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29390" name="Line 14"/>
          <p:cNvSpPr>
            <a:spLocks noChangeShapeType="1"/>
          </p:cNvSpPr>
          <p:nvPr/>
        </p:nvSpPr>
        <p:spPr bwMode="auto">
          <a:xfrm>
            <a:off x="5715000" y="2971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29391" name="Line 15"/>
          <p:cNvSpPr>
            <a:spLocks noChangeShapeType="1"/>
          </p:cNvSpPr>
          <p:nvPr/>
        </p:nvSpPr>
        <p:spPr bwMode="auto">
          <a:xfrm flipH="1">
            <a:off x="685800" y="1905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29392" name="Text Box 16"/>
          <p:cNvSpPr txBox="1">
            <a:spLocks noChangeArrowheads="1"/>
          </p:cNvSpPr>
          <p:nvPr/>
        </p:nvSpPr>
        <p:spPr bwMode="auto">
          <a:xfrm>
            <a:off x="152400" y="31242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1</a:t>
            </a:r>
          </a:p>
        </p:txBody>
      </p:sp>
      <p:sp>
        <p:nvSpPr>
          <p:cNvPr id="229393" name="Text Box 17"/>
          <p:cNvSpPr txBox="1">
            <a:spLocks noChangeArrowheads="1"/>
          </p:cNvSpPr>
          <p:nvPr/>
        </p:nvSpPr>
        <p:spPr bwMode="auto">
          <a:xfrm>
            <a:off x="152400" y="16764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4</a:t>
            </a:r>
            <a:endParaRPr lang="fi-FI"/>
          </a:p>
        </p:txBody>
      </p:sp>
      <p:sp>
        <p:nvSpPr>
          <p:cNvPr id="229394" name="Text Box 18"/>
          <p:cNvSpPr txBox="1">
            <a:spLocks noChangeArrowheads="1"/>
          </p:cNvSpPr>
          <p:nvPr/>
        </p:nvSpPr>
        <p:spPr bwMode="auto">
          <a:xfrm>
            <a:off x="1660525" y="38766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2</a:t>
            </a:r>
          </a:p>
        </p:txBody>
      </p:sp>
      <p:sp>
        <p:nvSpPr>
          <p:cNvPr id="229395" name="Text Box 19"/>
          <p:cNvSpPr txBox="1">
            <a:spLocks noChangeArrowheads="1"/>
          </p:cNvSpPr>
          <p:nvPr/>
        </p:nvSpPr>
        <p:spPr bwMode="auto">
          <a:xfrm>
            <a:off x="2955925" y="38004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4</a:t>
            </a:r>
          </a:p>
        </p:txBody>
      </p:sp>
      <p:sp>
        <p:nvSpPr>
          <p:cNvPr id="229396" name="Text Box 20"/>
          <p:cNvSpPr txBox="1">
            <a:spLocks noChangeArrowheads="1"/>
          </p:cNvSpPr>
          <p:nvPr/>
        </p:nvSpPr>
        <p:spPr bwMode="auto">
          <a:xfrm>
            <a:off x="4403725" y="38766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7</a:t>
            </a:r>
          </a:p>
        </p:txBody>
      </p:sp>
      <p:sp>
        <p:nvSpPr>
          <p:cNvPr id="229397" name="Text Box 21"/>
          <p:cNvSpPr txBox="1">
            <a:spLocks noChangeArrowheads="1"/>
          </p:cNvSpPr>
          <p:nvPr/>
        </p:nvSpPr>
        <p:spPr bwMode="auto">
          <a:xfrm>
            <a:off x="5622925" y="38004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9</a:t>
            </a:r>
          </a:p>
        </p:txBody>
      </p:sp>
      <p:sp>
        <p:nvSpPr>
          <p:cNvPr id="229398" name="Text Box 22"/>
          <p:cNvSpPr txBox="1">
            <a:spLocks noChangeArrowheads="1"/>
          </p:cNvSpPr>
          <p:nvPr/>
        </p:nvSpPr>
        <p:spPr bwMode="auto">
          <a:xfrm>
            <a:off x="898525" y="2124075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a</a:t>
            </a:r>
          </a:p>
        </p:txBody>
      </p:sp>
      <p:sp>
        <p:nvSpPr>
          <p:cNvPr id="229399" name="Text Box 23"/>
          <p:cNvSpPr txBox="1">
            <a:spLocks noChangeArrowheads="1"/>
          </p:cNvSpPr>
          <p:nvPr/>
        </p:nvSpPr>
        <p:spPr bwMode="auto">
          <a:xfrm>
            <a:off x="2270125" y="13620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b</a:t>
            </a:r>
          </a:p>
        </p:txBody>
      </p:sp>
      <p:sp>
        <p:nvSpPr>
          <p:cNvPr id="229400" name="Text Box 24"/>
          <p:cNvSpPr txBox="1">
            <a:spLocks noChangeArrowheads="1"/>
          </p:cNvSpPr>
          <p:nvPr/>
        </p:nvSpPr>
        <p:spPr bwMode="auto">
          <a:xfrm>
            <a:off x="3870325" y="1971675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c</a:t>
            </a:r>
          </a:p>
        </p:txBody>
      </p:sp>
      <p:sp>
        <p:nvSpPr>
          <p:cNvPr id="229401" name="Text Box 25"/>
          <p:cNvSpPr txBox="1">
            <a:spLocks noChangeArrowheads="1"/>
          </p:cNvSpPr>
          <p:nvPr/>
        </p:nvSpPr>
        <p:spPr bwMode="auto">
          <a:xfrm>
            <a:off x="5013325" y="23526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d</a:t>
            </a:r>
          </a:p>
        </p:txBody>
      </p:sp>
      <p:sp>
        <p:nvSpPr>
          <p:cNvPr id="229406" name="Line 30"/>
          <p:cNvSpPr>
            <a:spLocks noChangeShapeType="1"/>
          </p:cNvSpPr>
          <p:nvPr/>
        </p:nvSpPr>
        <p:spPr bwMode="auto">
          <a:xfrm flipH="1">
            <a:off x="685800" y="2971800"/>
            <a:ext cx="3886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29407" name="Text Box 31"/>
          <p:cNvSpPr txBox="1">
            <a:spLocks noChangeArrowheads="1"/>
          </p:cNvSpPr>
          <p:nvPr/>
        </p:nvSpPr>
        <p:spPr bwMode="auto">
          <a:xfrm>
            <a:off x="152400" y="2667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2</a:t>
            </a:r>
          </a:p>
        </p:txBody>
      </p:sp>
      <p:sp>
        <p:nvSpPr>
          <p:cNvPr id="229408" name="Text Box 32"/>
          <p:cNvSpPr txBox="1">
            <a:spLocks noChangeArrowheads="1"/>
          </p:cNvSpPr>
          <p:nvPr/>
        </p:nvSpPr>
        <p:spPr bwMode="auto">
          <a:xfrm>
            <a:off x="533400" y="38862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0</a:t>
            </a:r>
          </a:p>
        </p:txBody>
      </p:sp>
      <p:sp>
        <p:nvSpPr>
          <p:cNvPr id="70685" name="Line 33"/>
          <p:cNvSpPr>
            <a:spLocks noChangeShapeType="1"/>
          </p:cNvSpPr>
          <p:nvPr/>
        </p:nvSpPr>
        <p:spPr bwMode="auto">
          <a:xfrm flipH="1">
            <a:off x="900113" y="3500438"/>
            <a:ext cx="503237" cy="122396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graphicFrame>
        <p:nvGraphicFramePr>
          <p:cNvPr id="70686" name="Object 34"/>
          <p:cNvGraphicFramePr>
            <a:graphicFrameLocks noChangeAspect="1"/>
          </p:cNvGraphicFramePr>
          <p:nvPr/>
        </p:nvGraphicFramePr>
        <p:xfrm>
          <a:off x="250825" y="5013325"/>
          <a:ext cx="15843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9" name="Equation" r:id="rId3" imgW="1231366" imgH="609336" progId="Equation.DSMT4">
                  <p:embed/>
                </p:oleObj>
              </mc:Choice>
              <mc:Fallback>
                <p:oleObj name="Equation" r:id="rId3" imgW="1231366" imgH="609336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013325"/>
                        <a:ext cx="1584325" cy="7842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7" name="Text Box 35"/>
          <p:cNvSpPr txBox="1">
            <a:spLocks noChangeArrowheads="1"/>
          </p:cNvSpPr>
          <p:nvPr/>
        </p:nvSpPr>
        <p:spPr bwMode="auto">
          <a:xfrm>
            <a:off x="3832225" y="903288"/>
            <a:ext cx="4511675" cy="5794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Kuljettu Matka = pinta-ala</a:t>
            </a:r>
          </a:p>
        </p:txBody>
      </p:sp>
      <p:sp>
        <p:nvSpPr>
          <p:cNvPr id="70688" name="Line 36"/>
          <p:cNvSpPr>
            <a:spLocks noChangeShapeType="1"/>
          </p:cNvSpPr>
          <p:nvPr/>
        </p:nvSpPr>
        <p:spPr bwMode="auto">
          <a:xfrm>
            <a:off x="2411413" y="3213100"/>
            <a:ext cx="288925" cy="1728788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graphicFrame>
        <p:nvGraphicFramePr>
          <p:cNvPr id="70689" name="Object 37"/>
          <p:cNvGraphicFramePr>
            <a:graphicFrameLocks noChangeAspect="1"/>
          </p:cNvGraphicFramePr>
          <p:nvPr/>
        </p:nvGraphicFramePr>
        <p:xfrm>
          <a:off x="2124075" y="5229225"/>
          <a:ext cx="15843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0" name="Equation" r:id="rId5" imgW="952087" imgH="177723" progId="Equation.DSMT4">
                  <p:embed/>
                </p:oleObj>
              </mc:Choice>
              <mc:Fallback>
                <p:oleObj name="Equation" r:id="rId5" imgW="952087" imgH="177723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229225"/>
                        <a:ext cx="1584325" cy="2952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90" name="Line 38"/>
          <p:cNvSpPr>
            <a:spLocks noChangeShapeType="1"/>
          </p:cNvSpPr>
          <p:nvPr/>
        </p:nvSpPr>
        <p:spPr bwMode="auto">
          <a:xfrm>
            <a:off x="3851275" y="3357563"/>
            <a:ext cx="649288" cy="180022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graphicFrame>
        <p:nvGraphicFramePr>
          <p:cNvPr id="70691" name="Object 39"/>
          <p:cNvGraphicFramePr>
            <a:graphicFrameLocks noChangeAspect="1"/>
          </p:cNvGraphicFramePr>
          <p:nvPr/>
        </p:nvGraphicFramePr>
        <p:xfrm>
          <a:off x="4067175" y="5157788"/>
          <a:ext cx="20161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1" name="Equation" r:id="rId7" imgW="1257300" imgH="609600" progId="Equation.DSMT4">
                  <p:embed/>
                </p:oleObj>
              </mc:Choice>
              <mc:Fallback>
                <p:oleObj name="Equation" r:id="rId7" imgW="1257300" imgH="6096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5157788"/>
                        <a:ext cx="2016125" cy="977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92" name="Line 40"/>
          <p:cNvSpPr>
            <a:spLocks noChangeShapeType="1"/>
          </p:cNvSpPr>
          <p:nvPr/>
        </p:nvSpPr>
        <p:spPr bwMode="auto">
          <a:xfrm flipV="1">
            <a:off x="5435600" y="3141663"/>
            <a:ext cx="1081088" cy="7143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graphicFrame>
        <p:nvGraphicFramePr>
          <p:cNvPr id="70693" name="Object 41"/>
          <p:cNvGraphicFramePr>
            <a:graphicFrameLocks noChangeAspect="1"/>
          </p:cNvGraphicFramePr>
          <p:nvPr/>
        </p:nvGraphicFramePr>
        <p:xfrm>
          <a:off x="6804025" y="2997200"/>
          <a:ext cx="20891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2" name="Equation" r:id="rId9" imgW="1091726" imgH="203112" progId="Equation.DSMT4">
                  <p:embed/>
                </p:oleObj>
              </mc:Choice>
              <mc:Fallback>
                <p:oleObj name="Equation" r:id="rId9" imgW="1091726" imgH="203112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2997200"/>
                        <a:ext cx="2089150" cy="3889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94" name="Text Box 43"/>
          <p:cNvSpPr txBox="1">
            <a:spLocks noChangeArrowheads="1"/>
          </p:cNvSpPr>
          <p:nvPr/>
        </p:nvSpPr>
        <p:spPr bwMode="auto">
          <a:xfrm>
            <a:off x="519113" y="6015038"/>
            <a:ext cx="7197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Matka = 5,0 m+8,0 m+9,0m+4,0 m = 26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animBg="1"/>
      <p:bldP spid="229380" grpId="0" animBg="1"/>
      <p:bldP spid="229381" grpId="0" autoUpdateAnimBg="0"/>
      <p:bldP spid="229382" grpId="0" autoUpdateAnimBg="0"/>
      <p:bldP spid="229383" grpId="0" animBg="1"/>
      <p:bldP spid="229384" grpId="0" animBg="1"/>
      <p:bldP spid="229385" grpId="0" animBg="1"/>
      <p:bldP spid="229386" grpId="0" animBg="1"/>
      <p:bldP spid="229387" grpId="0" animBg="1"/>
      <p:bldP spid="229388" grpId="0" animBg="1"/>
      <p:bldP spid="229389" grpId="0" animBg="1"/>
      <p:bldP spid="229390" grpId="0" animBg="1"/>
      <p:bldP spid="229391" grpId="0" animBg="1"/>
      <p:bldP spid="229392" grpId="0" autoUpdateAnimBg="0"/>
      <p:bldP spid="229393" grpId="0" autoUpdateAnimBg="0"/>
      <p:bldP spid="229394" grpId="0" autoUpdateAnimBg="0"/>
      <p:bldP spid="229395" grpId="0" autoUpdateAnimBg="0"/>
      <p:bldP spid="229396" grpId="0" autoUpdateAnimBg="0"/>
      <p:bldP spid="229397" grpId="0" autoUpdateAnimBg="0"/>
      <p:bldP spid="229398" grpId="0" autoUpdateAnimBg="0"/>
      <p:bldP spid="229399" grpId="0" autoUpdateAnimBg="0"/>
      <p:bldP spid="229400" grpId="0" autoUpdateAnimBg="0"/>
      <p:bldP spid="229401" grpId="0" autoUpdateAnimBg="0"/>
      <p:bldP spid="229406" grpId="0" animBg="1"/>
      <p:bldP spid="229407" grpId="0" autoUpdateAnimBg="0"/>
      <p:bldP spid="22940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7772400" cy="1143000"/>
          </a:xfrm>
        </p:spPr>
        <p:txBody>
          <a:bodyPr/>
          <a:lstStyle/>
          <a:p>
            <a:pPr eaLnBrk="1" hangingPunct="1"/>
            <a:r>
              <a:rPr lang="fi-FI" smtClean="0"/>
              <a:t>Mikä aiheuttaa kiihtyvyyttä?</a:t>
            </a:r>
            <a:endParaRPr lang="en-GB" smtClean="0"/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1547813" y="1773238"/>
            <a:ext cx="546100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4000"/>
              <a:t>”Voima se on joka jyllää”</a:t>
            </a:r>
            <a:endParaRPr lang="en-GB" sz="4000"/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1279525" y="3681413"/>
            <a:ext cx="3862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4400"/>
              <a:t>Mitä on voima ?</a:t>
            </a:r>
            <a:endParaRPr lang="en-GB" sz="4400"/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228600" y="4924425"/>
            <a:ext cx="869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/>
              <a:t>Voima on kappaleiden välistä vuorovaikutusta</a:t>
            </a:r>
            <a:endParaRPr lang="en-GB" sz="3600"/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288925" y="5657850"/>
            <a:ext cx="6699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Voiman yksikkö on NEWTON, siis 1 N</a:t>
            </a:r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1600200" y="2676525"/>
            <a:ext cx="7272338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4000">
                <a:cs typeface="Times New Roman" pitchFamily="18" charset="0"/>
              </a:rPr>
              <a:t>”Missä kiihtyvyys – siellä voima!”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468313" y="0"/>
            <a:ext cx="6307137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Kiihtyvyys = nopeuden suuruuden tai</a:t>
            </a:r>
          </a:p>
          <a:p>
            <a:pPr eaLnBrk="1" hangingPunct="1"/>
            <a:r>
              <a:rPr lang="fi-FI"/>
              <a:t>		    suunnan muutos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animBg="1" autoUpdateAnimBg="0"/>
      <p:bldP spid="163844" grpId="0" autoUpdateAnimBg="0"/>
      <p:bldP spid="163845" grpId="0" autoUpdateAnimBg="0"/>
      <p:bldP spid="163846" grpId="0" autoUpdateAnimBg="0"/>
      <p:bldP spid="1638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65125" y="149225"/>
            <a:ext cx="60071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4000"/>
              <a:t>LUONNONTIETEIDEN JA</a:t>
            </a:r>
          </a:p>
          <a:p>
            <a:pPr eaLnBrk="1" hangingPunct="1"/>
            <a:r>
              <a:rPr lang="fi-FI" sz="4000"/>
              <a:t>FYSIIKAN HISTORIAA</a:t>
            </a:r>
            <a:endParaRPr lang="en-GB" sz="440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699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/>
              <a:t>Käytännöllisiä mullistavia keksintöjä</a:t>
            </a:r>
            <a:endParaRPr lang="en-GB" sz="360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38200" y="1981200"/>
            <a:ext cx="6980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Työkalujen valmistaminen, 2 milj v sitten</a:t>
            </a:r>
            <a:endParaRPr lang="en-GB" sz="240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838200" y="2514600"/>
            <a:ext cx="6394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Tulen kesyttäminen, 500 000 v sitten?</a:t>
            </a:r>
            <a:endParaRPr lang="en-GB" sz="2800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838200" y="3505200"/>
            <a:ext cx="3436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Jousi, 30 000  eKr ?</a:t>
            </a:r>
            <a:endParaRPr lang="en-GB" sz="2400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838200" y="4038600"/>
            <a:ext cx="5265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Maanviljelys, noin 10 000  eKr</a:t>
            </a:r>
            <a:endParaRPr lang="en-GB" sz="2800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838200" y="3048000"/>
            <a:ext cx="6697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Tulen tekeminen, 30 000-100 000 eKr ?</a:t>
            </a:r>
            <a:endParaRPr lang="en-GB" sz="2400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838200" y="4572000"/>
            <a:ext cx="7680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Pyörä, vankkurit, savenvalu, 3000-5000 eKr ?</a:t>
            </a:r>
            <a:endParaRPr lang="en-GB" sz="2400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838200" y="5181600"/>
            <a:ext cx="7570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Keinokastelu, viljakasvien jalostus, 3000 eKr</a:t>
            </a:r>
            <a:endParaRPr lang="en-GB" sz="2800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762000" y="5867400"/>
            <a:ext cx="8212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Kirjoitustaito, laskusäännöt, geometria, 3000 eKr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6" grpId="0" autoUpdateAnimBg="0"/>
      <p:bldP spid="10247" grpId="0" autoUpdateAnimBg="0"/>
      <p:bldP spid="10248" grpId="0" autoUpdateAnimBg="0"/>
      <p:bldP spid="10249" grpId="0" autoUpdateAnimBg="0"/>
      <p:bldP spid="10250" grpId="0" autoUpdateAnimBg="0"/>
      <p:bldP spid="10251" grpId="0" autoUpdateAnimBg="0"/>
      <p:bldP spid="10252" grpId="0" autoUpdateAnimBg="0"/>
      <p:bldP spid="10254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fi-FI" smtClean="0"/>
              <a:t>PAINOVOIMA</a:t>
            </a:r>
            <a:endParaRPr lang="en-GB" smtClean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709613" y="1219200"/>
            <a:ext cx="7723187" cy="405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Maapallon pinnalla painovoima G lasketaan kaavalla</a:t>
            </a:r>
          </a:p>
          <a:p>
            <a:pPr eaLnBrk="1" hangingPunct="1"/>
            <a:endParaRPr lang="fi-FI" sz="2800"/>
          </a:p>
          <a:p>
            <a:pPr eaLnBrk="1" hangingPunct="1"/>
            <a:r>
              <a:rPr lang="fi-FI" sz="2400"/>
              <a:t>	</a:t>
            </a:r>
            <a:r>
              <a:rPr lang="fi-FI" sz="4000"/>
              <a:t>G = m </a:t>
            </a:r>
            <a:r>
              <a:rPr lang="fi-FI" sz="4000">
                <a:cs typeface="Times New Roman" pitchFamily="18" charset="0"/>
              </a:rPr>
              <a:t>• g = m • 9,81</a:t>
            </a:r>
          </a:p>
          <a:p>
            <a:pPr eaLnBrk="1" hangingPunct="1"/>
            <a:endParaRPr lang="fi-FI" sz="2800">
              <a:cs typeface="Times New Roman" pitchFamily="18" charset="0"/>
            </a:endParaRPr>
          </a:p>
          <a:p>
            <a:pPr eaLnBrk="1" hangingPunct="1"/>
            <a:r>
              <a:rPr lang="fi-FI" sz="2800">
                <a:cs typeface="Times New Roman" pitchFamily="18" charset="0"/>
              </a:rPr>
              <a:t>jossa m on massa kilogrammoina</a:t>
            </a:r>
          </a:p>
          <a:p>
            <a:pPr eaLnBrk="1" hangingPunct="1"/>
            <a:r>
              <a:rPr lang="fi-FI" sz="2800">
                <a:cs typeface="Times New Roman" pitchFamily="18" charset="0"/>
              </a:rPr>
              <a:t>ja g=9,81 m/s</a:t>
            </a:r>
            <a:r>
              <a:rPr lang="fi-FI" sz="2800" baseline="30000">
                <a:cs typeface="Times New Roman" pitchFamily="18" charset="0"/>
              </a:rPr>
              <a:t>2</a:t>
            </a:r>
            <a:r>
              <a:rPr lang="fi-FI" sz="2800">
                <a:cs typeface="Times New Roman" pitchFamily="18" charset="0"/>
              </a:rPr>
              <a:t> on painovoiman putouskiihtyvyys</a:t>
            </a:r>
          </a:p>
          <a:p>
            <a:pPr eaLnBrk="1" hangingPunct="1"/>
            <a:endParaRPr lang="fi-FI" sz="2400">
              <a:cs typeface="Times New Roman" pitchFamily="18" charset="0"/>
            </a:endParaRPr>
          </a:p>
          <a:p>
            <a:pPr eaLnBrk="1" hangingPunct="1"/>
            <a:r>
              <a:rPr lang="fi-FI" sz="2800">
                <a:cs typeface="Times New Roman" pitchFamily="18" charset="0"/>
              </a:rPr>
              <a:t>Käytännössä päässälaskuna painovoima saadaan</a:t>
            </a:r>
          </a:p>
          <a:p>
            <a:pPr eaLnBrk="1" hangingPunct="1"/>
            <a:r>
              <a:rPr lang="fi-FI" sz="2800">
                <a:cs typeface="Times New Roman" pitchFamily="18" charset="0"/>
              </a:rPr>
              <a:t>newtoneina, kun kilot kerrotaan luvulla 10</a:t>
            </a:r>
            <a:endParaRPr lang="fi-FI" sz="2800"/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746125" y="5248275"/>
            <a:ext cx="7966075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Esim. 57 kg massaiseen Liisaan kohdistuu painovoima</a:t>
            </a:r>
          </a:p>
          <a:p>
            <a:pPr eaLnBrk="1" hangingPunct="1"/>
            <a:r>
              <a:rPr lang="fi-FI" sz="2800"/>
              <a:t>	</a:t>
            </a:r>
            <a:r>
              <a:rPr lang="fi-FI" sz="3600"/>
              <a:t>G = 57 kg</a:t>
            </a:r>
            <a:r>
              <a:rPr lang="fi-FI" sz="3600">
                <a:cs typeface="Times New Roman" pitchFamily="18" charset="0"/>
              </a:rPr>
              <a:t>• 9,81 m/s</a:t>
            </a:r>
            <a:r>
              <a:rPr lang="fi-FI" sz="3600" baseline="30000">
                <a:cs typeface="Times New Roman" pitchFamily="18" charset="0"/>
              </a:rPr>
              <a:t>2</a:t>
            </a:r>
            <a:r>
              <a:rPr lang="fi-FI" sz="3600">
                <a:cs typeface="Times New Roman" pitchFamily="18" charset="0"/>
              </a:rPr>
              <a:t> = 560 N</a:t>
            </a:r>
            <a:endParaRPr lang="fi-FI" sz="3600"/>
          </a:p>
        </p:txBody>
      </p:sp>
      <p:sp>
        <p:nvSpPr>
          <p:cNvPr id="164869" name="Line 5"/>
          <p:cNvSpPr>
            <a:spLocks noChangeShapeType="1"/>
          </p:cNvSpPr>
          <p:nvPr/>
        </p:nvSpPr>
        <p:spPr bwMode="auto">
          <a:xfrm>
            <a:off x="2700338" y="2708275"/>
            <a:ext cx="71437" cy="43338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i-FI"/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 flipH="1">
            <a:off x="2484438" y="2708275"/>
            <a:ext cx="863600" cy="86518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autoUpdateAnimBg="0"/>
      <p:bldP spid="164868" grpId="0" autoUpdateAnimBg="0"/>
      <p:bldP spid="164869" grpId="0" animBg="1"/>
      <p:bldP spid="16487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fi-FI" smtClean="0"/>
              <a:t>MEKANIIKAN PERUSLAIT</a:t>
            </a:r>
            <a:endParaRPr lang="en-GB" smtClean="0"/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1447800" y="1219200"/>
            <a:ext cx="5643563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4000" b="1"/>
              <a:t>JATKAVUUDEN LAKI</a:t>
            </a:r>
            <a:r>
              <a:rPr lang="fi-FI" sz="4000"/>
              <a:t>:</a:t>
            </a:r>
          </a:p>
          <a:p>
            <a:pPr eaLnBrk="1" hangingPunct="1"/>
            <a:r>
              <a:rPr lang="en-GB" sz="3600"/>
              <a:t>(Newtonin I laki)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1050925" y="3092450"/>
            <a:ext cx="6584950" cy="22891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/>
              <a:t>Jos kappaleeseen ei vaikuta mitään</a:t>
            </a:r>
          </a:p>
          <a:p>
            <a:pPr eaLnBrk="1" hangingPunct="1"/>
            <a:r>
              <a:rPr lang="fi-FI" sz="3600"/>
              <a:t>voimia, kappale pysyy levossa</a:t>
            </a:r>
          </a:p>
          <a:p>
            <a:pPr eaLnBrk="1" hangingPunct="1"/>
            <a:r>
              <a:rPr lang="fi-FI" sz="3600"/>
              <a:t>tai jatkaa suoraviivaista liikettään </a:t>
            </a:r>
          </a:p>
          <a:p>
            <a:pPr eaLnBrk="1" hangingPunct="1"/>
            <a:r>
              <a:rPr lang="fi-FI" sz="3600"/>
              <a:t>muuttumattomalla nopeudella</a:t>
            </a:r>
            <a:endParaRPr lang="en-GB" sz="3600"/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746125" y="5756275"/>
            <a:ext cx="6699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/>
              <a:t>Tunnetaan myös nimellä massan HITAUDEN LAKI,</a:t>
            </a:r>
          </a:p>
          <a:p>
            <a:pPr eaLnBrk="1" hangingPunct="1"/>
            <a:r>
              <a:rPr lang="fi-FI" sz="2400"/>
              <a:t>koska </a:t>
            </a:r>
            <a:r>
              <a:rPr lang="fi-FI" sz="2400" b="1"/>
              <a:t>massa vastustaa liiketilansa muutoksia</a:t>
            </a:r>
            <a:r>
              <a:rPr lang="fi-FI" sz="2400"/>
              <a:t>.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autoUpdateAnimBg="0"/>
      <p:bldP spid="165892" grpId="0" animBg="1"/>
      <p:bldP spid="165893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MEKANIIKAN PERUSLAIT</a:t>
            </a:r>
            <a:endParaRPr lang="en-GB" smtClean="0"/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1050925" y="1901825"/>
            <a:ext cx="6745288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4000" b="1"/>
              <a:t>DYNAMIIKAN PERUSLAKI</a:t>
            </a:r>
          </a:p>
          <a:p>
            <a:pPr eaLnBrk="1" hangingPunct="1"/>
            <a:r>
              <a:rPr lang="en-GB" sz="3600"/>
              <a:t>(Newtonin II laki)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914400" y="3429000"/>
            <a:ext cx="7761288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4000"/>
              <a:t>VOIMA = MASSA </a:t>
            </a:r>
            <a:r>
              <a:rPr lang="fi-FI" sz="4000">
                <a:cs typeface="Times New Roman" pitchFamily="18" charset="0"/>
              </a:rPr>
              <a:t>• KIIHTYVYYS</a:t>
            </a:r>
            <a:endParaRPr lang="en-GB" sz="4000"/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3048000" y="4724400"/>
            <a:ext cx="22479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4400"/>
              <a:t>F = m </a:t>
            </a:r>
            <a:r>
              <a:rPr lang="fi-FI" sz="4400">
                <a:cs typeface="Times New Roman" pitchFamily="18" charset="0"/>
              </a:rPr>
              <a:t>• a</a:t>
            </a:r>
            <a:endParaRPr lang="en-GB" sz="4400"/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669925" y="5657850"/>
            <a:ext cx="75930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Vain voima voi aikaansaada kiihtyvyyttä, siis</a:t>
            </a:r>
          </a:p>
          <a:p>
            <a:pPr eaLnBrk="1" hangingPunct="1"/>
            <a:r>
              <a:rPr lang="fi-FI"/>
              <a:t>muuttaa kappaleen </a:t>
            </a:r>
            <a:r>
              <a:rPr lang="fi-FI" b="1"/>
              <a:t>nopeutta</a:t>
            </a:r>
            <a:r>
              <a:rPr lang="fi-FI"/>
              <a:t> tai </a:t>
            </a:r>
            <a:r>
              <a:rPr lang="fi-FI" b="1"/>
              <a:t>suuntaa</a:t>
            </a:r>
            <a:endParaRPr lang="en-GB" b="1"/>
          </a:p>
        </p:txBody>
      </p:sp>
      <p:sp>
        <p:nvSpPr>
          <p:cNvPr id="166919" name="Line 7"/>
          <p:cNvSpPr>
            <a:spLocks noChangeShapeType="1"/>
          </p:cNvSpPr>
          <p:nvPr/>
        </p:nvSpPr>
        <p:spPr bwMode="auto">
          <a:xfrm flipH="1">
            <a:off x="5292725" y="4149725"/>
            <a:ext cx="792163" cy="93503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i-FI"/>
          </a:p>
        </p:txBody>
      </p:sp>
      <p:sp>
        <p:nvSpPr>
          <p:cNvPr id="166920" name="Line 8"/>
          <p:cNvSpPr>
            <a:spLocks noChangeShapeType="1"/>
          </p:cNvSpPr>
          <p:nvPr/>
        </p:nvSpPr>
        <p:spPr bwMode="auto">
          <a:xfrm>
            <a:off x="4067175" y="4076700"/>
            <a:ext cx="144463" cy="79216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i-FI"/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2411413" y="4149725"/>
            <a:ext cx="720725" cy="6477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i-FI"/>
          </a:p>
        </p:txBody>
      </p:sp>
      <p:sp>
        <p:nvSpPr>
          <p:cNvPr id="166922" name="Line 10"/>
          <p:cNvSpPr>
            <a:spLocks noChangeShapeType="1"/>
          </p:cNvSpPr>
          <p:nvPr/>
        </p:nvSpPr>
        <p:spPr bwMode="auto">
          <a:xfrm>
            <a:off x="2339975" y="4076700"/>
            <a:ext cx="792163" cy="79216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i-FI"/>
          </a:p>
        </p:txBody>
      </p:sp>
      <p:grpSp>
        <p:nvGrpSpPr>
          <p:cNvPr id="166925" name="Group 13"/>
          <p:cNvGrpSpPr>
            <a:grpSpLocks/>
          </p:cNvGrpSpPr>
          <p:nvPr/>
        </p:nvGrpSpPr>
        <p:grpSpPr bwMode="auto">
          <a:xfrm>
            <a:off x="6372225" y="4149725"/>
            <a:ext cx="2463800" cy="1289050"/>
            <a:chOff x="4014" y="2614"/>
            <a:chExt cx="1552" cy="812"/>
          </a:xfrm>
        </p:grpSpPr>
        <p:graphicFrame>
          <p:nvGraphicFramePr>
            <p:cNvPr id="74764" name="Object 11"/>
            <p:cNvGraphicFramePr>
              <a:graphicFrameLocks noChangeAspect="1"/>
            </p:cNvGraphicFramePr>
            <p:nvPr/>
          </p:nvGraphicFramePr>
          <p:xfrm>
            <a:off x="4014" y="2966"/>
            <a:ext cx="1497" cy="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77" name="Equation" r:id="rId3" imgW="825500" imgH="254000" progId="Equation.DSMT4">
                    <p:embed/>
                  </p:oleObj>
                </mc:Choice>
                <mc:Fallback>
                  <p:oleObj name="Equation" r:id="rId3" imgW="825500" imgH="2540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2966"/>
                          <a:ext cx="1497" cy="4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765" name="Text Box 12"/>
            <p:cNvSpPr txBox="1">
              <a:spLocks noChangeArrowheads="1"/>
            </p:cNvSpPr>
            <p:nvPr/>
          </p:nvSpPr>
          <p:spPr bwMode="auto">
            <a:xfrm>
              <a:off x="4014" y="2614"/>
              <a:ext cx="15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i-FI"/>
                <a:t>taulukkokirja: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autoUpdateAnimBg="0"/>
      <p:bldP spid="166916" grpId="0" animBg="1"/>
      <p:bldP spid="166917" grpId="0" animBg="1"/>
      <p:bldP spid="166918" grpId="0" autoUpdateAnimBg="0"/>
      <p:bldP spid="166919" grpId="0" animBg="1"/>
      <p:bldP spid="166920" grpId="0" animBg="1"/>
      <p:bldP spid="16692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i-FI" smtClean="0"/>
              <a:t>MEKANIIKAN PERUSLAIT</a:t>
            </a:r>
            <a:br>
              <a:rPr lang="fi-FI" smtClean="0"/>
            </a:br>
            <a:r>
              <a:rPr lang="fi-FI" smtClean="0"/>
              <a:t>Dynamiikan peruslain F=m</a:t>
            </a:r>
            <a:r>
              <a:rPr lang="fi-FI" smtClean="0">
                <a:cs typeface="Times New Roman" pitchFamily="18" charset="0"/>
              </a:rPr>
              <a:t>•a</a:t>
            </a:r>
            <a:br>
              <a:rPr lang="fi-FI" smtClean="0">
                <a:cs typeface="Times New Roman" pitchFamily="18" charset="0"/>
              </a:rPr>
            </a:br>
            <a:r>
              <a:rPr lang="fi-FI" smtClean="0">
                <a:cs typeface="Times New Roman" pitchFamily="18" charset="0"/>
              </a:rPr>
              <a:t>seurauksia:</a:t>
            </a:r>
            <a:endParaRPr lang="en-GB" smtClean="0"/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395288" y="2060575"/>
            <a:ext cx="8583612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Jos tunnemme tarkasti kappaleeseen vaikuttavat </a:t>
            </a:r>
            <a:r>
              <a:rPr lang="fi-FI" b="1"/>
              <a:t>voimat </a:t>
            </a:r>
            <a:r>
              <a:rPr lang="fi-FI"/>
              <a:t>suuruuksineen ja suuntineen sekä kappaleen sijainnin ja nopeuden tiettynä hetkenä,</a:t>
            </a:r>
          </a:p>
          <a:p>
            <a:pPr eaLnBrk="1" hangingPunct="1"/>
            <a:r>
              <a:rPr lang="fi-FI"/>
              <a:t>voimme laskea tarkasti:</a:t>
            </a:r>
            <a:endParaRPr lang="en-GB"/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1979613" y="3933825"/>
            <a:ext cx="5656262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/>
              <a:t>kappaleen saaman </a:t>
            </a:r>
            <a:r>
              <a:rPr lang="fi-FI" b="1"/>
              <a:t>kiihtyvyyden</a:t>
            </a:r>
          </a:p>
          <a:p>
            <a:pPr eaLnBrk="1" hangingPunct="1">
              <a:buFontTx/>
              <a:buChar char="•"/>
            </a:pPr>
            <a:r>
              <a:rPr lang="fi-FI"/>
              <a:t>kappaleen </a:t>
            </a:r>
            <a:r>
              <a:rPr lang="fi-FI" b="1"/>
              <a:t>nopeuden</a:t>
            </a:r>
          </a:p>
          <a:p>
            <a:pPr eaLnBrk="1" hangingPunct="1">
              <a:buFontTx/>
              <a:buChar char="•"/>
            </a:pPr>
            <a:r>
              <a:rPr lang="fi-FI"/>
              <a:t>kappaleen </a:t>
            </a:r>
            <a:r>
              <a:rPr lang="fi-FI" b="1"/>
              <a:t>sijainnin</a:t>
            </a:r>
            <a:endParaRPr lang="en-GB" b="1"/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395288" y="5373688"/>
            <a:ext cx="34401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minä hetkenä hyvänsä</a:t>
            </a:r>
            <a:r>
              <a:rPr lang="fi-FI"/>
              <a:t>.</a:t>
            </a:r>
            <a:endParaRPr lang="en-GB"/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304800" y="5816600"/>
            <a:ext cx="77041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Kappaleen rata on siis ikään kuin </a:t>
            </a:r>
            <a:r>
              <a:rPr lang="fi-FI" sz="2800" b="1"/>
              <a:t>ennalta määrätty,</a:t>
            </a:r>
          </a:p>
          <a:p>
            <a:pPr eaLnBrk="1" hangingPunct="1"/>
            <a:r>
              <a:rPr lang="fi-FI" sz="2800" b="1"/>
              <a:t>täysin ennustettavissa ja laskettavissa oleva.</a:t>
            </a:r>
            <a:endParaRPr lang="en-GB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autoUpdateAnimBg="0"/>
      <p:bldP spid="167940" grpId="0" autoUpdateAnimBg="0"/>
      <p:bldP spid="167941" grpId="0" autoUpdateAnimBg="0"/>
      <p:bldP spid="167942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i-FI" sz="4000" smtClean="0"/>
              <a:t>VOIMAN AIKAANSAAMAN KIIHTYVYYDEN LASKEMINEN</a:t>
            </a:r>
            <a:endParaRPr lang="en-GB" sz="4000" smtClean="0"/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2819400" y="2438400"/>
            <a:ext cx="2743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i-FI" sz="3600"/>
              <a:t>m = 50 kg</a:t>
            </a:r>
            <a:endParaRPr lang="en-GB" sz="3600"/>
          </a:p>
        </p:txBody>
      </p:sp>
      <p:sp>
        <p:nvSpPr>
          <p:cNvPr id="168964" name="Line 4"/>
          <p:cNvSpPr>
            <a:spLocks noChangeShapeType="1"/>
          </p:cNvSpPr>
          <p:nvPr/>
        </p:nvSpPr>
        <p:spPr bwMode="auto">
          <a:xfrm>
            <a:off x="5562600" y="2895600"/>
            <a:ext cx="274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6613525" y="2076450"/>
            <a:ext cx="1846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F = 200 N</a:t>
            </a:r>
            <a:endParaRPr lang="en-GB"/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1219200" y="3686175"/>
            <a:ext cx="2058988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4000"/>
              <a:t>F = m </a:t>
            </a:r>
            <a:r>
              <a:rPr lang="fi-FI" sz="4000">
                <a:cs typeface="Times New Roman" pitchFamily="18" charset="0"/>
              </a:rPr>
              <a:t>• a</a:t>
            </a:r>
            <a:endParaRPr lang="en-GB" sz="4000"/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3733800" y="3711575"/>
            <a:ext cx="5143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josta saadaan kiihtyvyydeksi a</a:t>
            </a:r>
            <a:endParaRPr lang="en-GB"/>
          </a:p>
        </p:txBody>
      </p:sp>
      <p:graphicFrame>
        <p:nvGraphicFramePr>
          <p:cNvPr id="168968" name="Object 8"/>
          <p:cNvGraphicFramePr>
            <a:graphicFrameLocks noChangeAspect="1"/>
          </p:cNvGraphicFramePr>
          <p:nvPr/>
        </p:nvGraphicFramePr>
        <p:xfrm>
          <a:off x="395288" y="4581525"/>
          <a:ext cx="756761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1" name="Equation" r:id="rId4" imgW="2997200" imgH="431800" progId="Equation.DSMT4">
                  <p:embed/>
                </p:oleObj>
              </mc:Choice>
              <mc:Fallback>
                <p:oleObj name="Equation" r:id="rId4" imgW="2997200" imgH="431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581525"/>
                        <a:ext cx="7567612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838200" y="5715000"/>
            <a:ext cx="74660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Kappaleen nopeus alkaa kasvaa joka sekunti 4 m/s.</a:t>
            </a:r>
          </a:p>
          <a:p>
            <a:pPr eaLnBrk="1" hangingPunct="1"/>
            <a:r>
              <a:rPr lang="fi-FI" sz="2800"/>
              <a:t>10 sekunnin kuluttua nopeus on kasvanut jo 40 m/s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animBg="1" autoUpdateAnimBg="0"/>
      <p:bldP spid="168964" grpId="0" animBg="1"/>
      <p:bldP spid="168965" grpId="0" autoUpdateAnimBg="0"/>
      <p:bldP spid="168966" grpId="0" animBg="1" autoUpdateAnimBg="0"/>
      <p:bldP spid="168967" grpId="0" autoUpdateAnimBg="0"/>
      <p:bldP spid="168969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4"/>
          <p:cNvSpPr txBox="1">
            <a:spLocks noChangeArrowheads="1"/>
          </p:cNvSpPr>
          <p:nvPr/>
        </p:nvSpPr>
        <p:spPr bwMode="auto">
          <a:xfrm>
            <a:off x="395288" y="115888"/>
            <a:ext cx="7494587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Aapo, 60 kg, kiihdyttää mopolla 1,2 m/s</a:t>
            </a:r>
            <a:r>
              <a:rPr lang="fi-FI" baseline="30000"/>
              <a:t>2</a:t>
            </a:r>
            <a:r>
              <a:rPr lang="fi-FI"/>
              <a:t>.</a:t>
            </a:r>
          </a:p>
          <a:p>
            <a:pPr eaLnBrk="1" hangingPunct="1"/>
            <a:r>
              <a:rPr lang="fi-FI" sz="2800"/>
              <a:t>a) kuinka suurella voimalla Aapon on pidettävä</a:t>
            </a:r>
          </a:p>
          <a:p>
            <a:pPr eaLnBrk="1" hangingPunct="1"/>
            <a:r>
              <a:rPr lang="fi-FI" sz="2800"/>
              <a:t>    kiinni Moposta, jotta hän pysyy mopon mukana?</a:t>
            </a:r>
          </a:p>
        </p:txBody>
      </p:sp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539750" y="2924175"/>
            <a:ext cx="8208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b) Aapo kiihdyttää 5 sekuntia. Mikä on Mopon nopeus?</a:t>
            </a:r>
          </a:p>
        </p:txBody>
      </p:sp>
      <p:graphicFrame>
        <p:nvGraphicFramePr>
          <p:cNvPr id="222214" name="Object 6"/>
          <p:cNvGraphicFramePr>
            <a:graphicFrameLocks noChangeAspect="1"/>
          </p:cNvGraphicFramePr>
          <p:nvPr/>
        </p:nvGraphicFramePr>
        <p:xfrm>
          <a:off x="1979613" y="1628775"/>
          <a:ext cx="4751387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5" name="Equation" r:id="rId3" imgW="1930400" imgH="393700" progId="Equation.DSMT4">
                  <p:embed/>
                </p:oleObj>
              </mc:Choice>
              <mc:Fallback>
                <p:oleObj name="Equation" r:id="rId3" imgW="19304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628775"/>
                        <a:ext cx="4751387" cy="9699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15" name="Object 7"/>
          <p:cNvGraphicFramePr>
            <a:graphicFrameLocks noChangeAspect="1"/>
          </p:cNvGraphicFramePr>
          <p:nvPr/>
        </p:nvGraphicFramePr>
        <p:xfrm>
          <a:off x="2051050" y="3500438"/>
          <a:ext cx="5040313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6" name="Equation" r:id="rId5" imgW="2286000" imgH="609480" progId="Equation.DSMT4">
                  <p:embed/>
                </p:oleObj>
              </mc:Choice>
              <mc:Fallback>
                <p:oleObj name="Equation" r:id="rId5" imgW="2286000" imgH="609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3500438"/>
                        <a:ext cx="5040313" cy="1343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0" name="Text Box 8"/>
          <p:cNvSpPr txBox="1">
            <a:spLocks noChangeArrowheads="1"/>
          </p:cNvSpPr>
          <p:nvPr/>
        </p:nvSpPr>
        <p:spPr bwMode="auto">
          <a:xfrm>
            <a:off x="539750" y="5013325"/>
            <a:ext cx="8318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c) Kuinka pitkän matkan Aapo ajaa kiihdytyksen aikana?</a:t>
            </a:r>
          </a:p>
        </p:txBody>
      </p:sp>
      <p:graphicFrame>
        <p:nvGraphicFramePr>
          <p:cNvPr id="222217" name="Object 9"/>
          <p:cNvGraphicFramePr>
            <a:graphicFrameLocks noChangeAspect="1"/>
          </p:cNvGraphicFramePr>
          <p:nvPr/>
        </p:nvGraphicFramePr>
        <p:xfrm>
          <a:off x="2555875" y="5589588"/>
          <a:ext cx="518477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7" name="Equation" r:id="rId7" imgW="2755900" imgH="571500" progId="Equation.DSMT4">
                  <p:embed/>
                </p:oleObj>
              </mc:Choice>
              <mc:Fallback>
                <p:oleObj name="Equation" r:id="rId7" imgW="2755900" imgH="5715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589588"/>
                        <a:ext cx="5184775" cy="10747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Liikennefysiikkaa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663575" y="2003425"/>
            <a:ext cx="617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>
                <a:cs typeface="Times New Roman" pitchFamily="18" charset="0"/>
              </a:rPr>
              <a:t>Auto ajaa pusikkoon ja pysähtyy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663575" y="3011488"/>
            <a:ext cx="82232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>
                <a:cs typeface="Times New Roman" pitchFamily="18" charset="0"/>
              </a:rPr>
              <a:t>Kumpi on vaarallisempaa:</a:t>
            </a:r>
          </a:p>
          <a:p>
            <a:pPr eaLnBrk="1" hangingPunct="1"/>
            <a:r>
              <a:rPr lang="fi-FI" sz="3600">
                <a:cs typeface="Times New Roman" pitchFamily="18" charset="0"/>
              </a:rPr>
              <a:t>	a) pysähdys 1 m matkalla (äkkipysäys)</a:t>
            </a:r>
          </a:p>
          <a:p>
            <a:pPr eaLnBrk="1" hangingPunct="1"/>
            <a:r>
              <a:rPr lang="fi-FI" sz="3600">
                <a:cs typeface="Times New Roman" pitchFamily="18" charset="0"/>
              </a:rPr>
              <a:t>	b) pysähdys 10 m matkalla?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395288" y="4868863"/>
            <a:ext cx="7372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>
                <a:cs typeface="Times New Roman" pitchFamily="18" charset="0"/>
              </a:rPr>
              <a:t>Vastaus: pysähdys 1 m matkalla, koska</a:t>
            </a:r>
          </a:p>
          <a:p>
            <a:pPr eaLnBrk="1" hangingPunct="1"/>
            <a:r>
              <a:rPr lang="fi-FI" sz="3600">
                <a:cs typeface="Times New Roman" pitchFamily="18" charset="0"/>
              </a:rPr>
              <a:t>               hidastuvuus on suurempi</a:t>
            </a: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735013" y="6035675"/>
            <a:ext cx="5126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>
                <a:cs typeface="Times New Roman" pitchFamily="18" charset="0"/>
              </a:rPr>
              <a:t>Pysäytysvoima = F = m •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/>
      <p:bldP spid="171013" grpId="0"/>
      <p:bldP spid="17101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fi-FI" sz="3200" b="1" smtClean="0"/>
              <a:t>MARS ODYSSEY-luotaimen JARRUTUS</a:t>
            </a: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468313" y="836613"/>
            <a:ext cx="78787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>
                <a:cs typeface="Times New Roman" pitchFamily="18" charset="0"/>
              </a:rPr>
              <a:t>Mars Odysseyn massa oli 725 kg, kun se aloitti</a:t>
            </a:r>
          </a:p>
          <a:p>
            <a:pPr eaLnBrk="1" hangingPunct="1"/>
            <a:r>
              <a:rPr lang="fi-FI" sz="2800">
                <a:cs typeface="Times New Roman" pitchFamily="18" charset="0"/>
              </a:rPr>
              <a:t>Marsin takana jarrutuspolton.</a:t>
            </a:r>
          </a:p>
          <a:p>
            <a:pPr eaLnBrk="1" hangingPunct="1"/>
            <a:r>
              <a:rPr lang="fi-FI" sz="2800">
                <a:cs typeface="Times New Roman" pitchFamily="18" charset="0"/>
              </a:rPr>
              <a:t> Rakettimoottorin työntövoima oli 695 N.</a:t>
            </a:r>
          </a:p>
          <a:p>
            <a:pPr eaLnBrk="1" hangingPunct="1"/>
            <a:r>
              <a:rPr lang="fi-FI" sz="2800">
                <a:cs typeface="Times New Roman" pitchFamily="18" charset="0"/>
              </a:rPr>
              <a:t>Poltto kesti 1182  sekuntia, polttoainetta kului 266 kg.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304800" y="2692400"/>
            <a:ext cx="7929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>
                <a:cs typeface="Times New Roman" pitchFamily="18" charset="0"/>
              </a:rPr>
              <a:t>a) Kuinka suuri oli  jarrutushidastuvuus polton alussa?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755650" y="3429000"/>
            <a:ext cx="2395538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b="1">
                <a:cs typeface="Times New Roman" pitchFamily="18" charset="0"/>
              </a:rPr>
              <a:t>F=m•a</a:t>
            </a:r>
            <a:r>
              <a:rPr lang="fi-FI">
                <a:cs typeface="Times New Roman" pitchFamily="18" charset="0"/>
              </a:rPr>
              <a:t>, josta</a:t>
            </a:r>
            <a:r>
              <a:rPr lang="fi-FI" sz="2400">
                <a:cs typeface="Times New Roman" pitchFamily="18" charset="0"/>
              </a:rPr>
              <a:t> </a:t>
            </a:r>
          </a:p>
        </p:txBody>
      </p:sp>
      <p:graphicFrame>
        <p:nvGraphicFramePr>
          <p:cNvPr id="172038" name="Object 6"/>
          <p:cNvGraphicFramePr>
            <a:graphicFrameLocks noChangeAspect="1"/>
          </p:cNvGraphicFramePr>
          <p:nvPr/>
        </p:nvGraphicFramePr>
        <p:xfrm>
          <a:off x="3563938" y="3284538"/>
          <a:ext cx="47434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4" name="Equation" r:id="rId3" imgW="1739900" imgH="419100" progId="Equation.DSMT4">
                  <p:embed/>
                </p:oleObj>
              </mc:Choice>
              <mc:Fallback>
                <p:oleObj name="Equation" r:id="rId3" imgW="1739900" imgH="419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284538"/>
                        <a:ext cx="47434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304800" y="4368800"/>
            <a:ext cx="8148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>
                <a:cs typeface="Times New Roman" pitchFamily="18" charset="0"/>
              </a:rPr>
              <a:t>b) Kuinka suuri oli jarrutushidastuvuus polton lopussa ?</a:t>
            </a:r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457200" y="4902200"/>
            <a:ext cx="80803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>
                <a:cs typeface="Times New Roman" pitchFamily="18" charset="0"/>
              </a:rPr>
              <a:t>työntövoima F = 695 N pysyy koko ajan samana, mutta</a:t>
            </a:r>
          </a:p>
          <a:p>
            <a:pPr eaLnBrk="1" hangingPunct="1"/>
            <a:r>
              <a:rPr lang="fi-FI" sz="2800">
                <a:cs typeface="Times New Roman" pitchFamily="18" charset="0"/>
              </a:rPr>
              <a:t>luotaimen massa on lopussa keventynyt 266 kg</a:t>
            </a:r>
          </a:p>
        </p:txBody>
      </p:sp>
      <p:graphicFrame>
        <p:nvGraphicFramePr>
          <p:cNvPr id="172041" name="Object 9"/>
          <p:cNvGraphicFramePr>
            <a:graphicFrameLocks noChangeAspect="1"/>
          </p:cNvGraphicFramePr>
          <p:nvPr/>
        </p:nvGraphicFramePr>
        <p:xfrm>
          <a:off x="1331913" y="5791200"/>
          <a:ext cx="6440487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5" name="Equation" r:id="rId5" imgW="2768600" imgH="419100" progId="Equation.DSMT4">
                  <p:embed/>
                </p:oleObj>
              </mc:Choice>
              <mc:Fallback>
                <p:oleObj name="Equation" r:id="rId5" imgW="2768600" imgH="419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791200"/>
                        <a:ext cx="6440487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autoUpdateAnimBg="0"/>
      <p:bldP spid="172036" grpId="0" autoUpdateAnimBg="0"/>
      <p:bldP spid="172037" grpId="0" animBg="1" autoUpdateAnimBg="0"/>
      <p:bldP spid="172039" grpId="0" autoUpdateAnimBg="0"/>
      <p:bldP spid="172040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Ionimoottori</a:t>
            </a: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539750" y="1392238"/>
            <a:ext cx="8216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latin typeface="Arial" charset="0"/>
              </a:rPr>
              <a:t>USA:n </a:t>
            </a:r>
            <a:r>
              <a:rPr lang="fi-FI" sz="2400" b="1">
                <a:latin typeface="Arial" charset="0"/>
              </a:rPr>
              <a:t>Deep Space 1</a:t>
            </a:r>
            <a:r>
              <a:rPr lang="fi-FI" sz="2400">
                <a:latin typeface="Arial" charset="0"/>
              </a:rPr>
              <a:t> testasi  1998 – 2001 ionimoottoria ja</a:t>
            </a:r>
          </a:p>
          <a:p>
            <a:pPr eaLnBrk="1" hangingPunct="1"/>
            <a:r>
              <a:rPr lang="fi-FI" sz="2400">
                <a:latin typeface="Arial" charset="0"/>
              </a:rPr>
              <a:t>kohtasi komeetta Borrellyn. Moottorin sähköteho oli 2,1 kW.</a:t>
            </a: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539750" y="2543175"/>
            <a:ext cx="7877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latin typeface="Arial" charset="0"/>
              </a:rPr>
              <a:t>ESA:n SMART-1 lähetettiin 27.9.2003 kohti Kuuta. Kuuta</a:t>
            </a:r>
          </a:p>
          <a:p>
            <a:pPr eaLnBrk="1" hangingPunct="1"/>
            <a:r>
              <a:rPr lang="fi-FI" sz="2400">
                <a:latin typeface="Arial" charset="0"/>
              </a:rPr>
              <a:t>kiertämään se asettui 15.11.2004. Hidas kiihdytys!</a:t>
            </a:r>
          </a:p>
        </p:txBody>
      </p:sp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1116013" y="3500438"/>
            <a:ext cx="6737350" cy="30813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>
                <a:latin typeface="Arial" charset="0"/>
              </a:rPr>
              <a:t>Xenon-suihkun nopeus 16 km/s</a:t>
            </a:r>
          </a:p>
          <a:p>
            <a:pPr eaLnBrk="1" hangingPunct="1"/>
            <a:r>
              <a:rPr lang="fi-FI" sz="2800">
                <a:latin typeface="Arial" charset="0"/>
              </a:rPr>
              <a:t>Työntövoima  0,068 N</a:t>
            </a:r>
          </a:p>
          <a:p>
            <a:pPr eaLnBrk="1" hangingPunct="1"/>
            <a:r>
              <a:rPr lang="fi-FI" sz="2800">
                <a:latin typeface="Arial" charset="0"/>
              </a:rPr>
              <a:t>Massavirta noin 4 milligrammaa/s</a:t>
            </a:r>
          </a:p>
          <a:p>
            <a:pPr eaLnBrk="1" hangingPunct="1"/>
            <a:r>
              <a:rPr lang="fi-FI" sz="2800">
                <a:latin typeface="Arial" charset="0"/>
              </a:rPr>
              <a:t>Ionimoottorin sähköteho 480 W – 1500 W</a:t>
            </a:r>
          </a:p>
          <a:p>
            <a:pPr eaLnBrk="1" hangingPunct="1"/>
            <a:r>
              <a:rPr lang="fi-FI" sz="2800">
                <a:latin typeface="Arial" charset="0"/>
              </a:rPr>
              <a:t>Toiminta-aika 7000 tuntia</a:t>
            </a:r>
          </a:p>
          <a:p>
            <a:pPr eaLnBrk="1" hangingPunct="1"/>
            <a:r>
              <a:rPr lang="fi-FI" sz="2800">
                <a:latin typeface="Arial" charset="0"/>
              </a:rPr>
              <a:t>Luotaimen alkumassa 370 kg</a:t>
            </a:r>
          </a:p>
          <a:p>
            <a:pPr eaLnBrk="1" hangingPunct="1"/>
            <a:r>
              <a:rPr lang="fi-FI" sz="2800">
                <a:latin typeface="Arial" charset="0"/>
              </a:rPr>
              <a:t>Ajoainetta Xenonia 82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/>
      <p:bldP spid="211972" grpId="0"/>
      <p:bldP spid="21197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MEKANIIKAN PERUSLAIT</a:t>
            </a:r>
            <a:endParaRPr lang="en-GB" smtClean="0"/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1279525" y="1644650"/>
            <a:ext cx="7410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/>
              <a:t>VOIMAN JA VASTAVOIMAN LAKI</a:t>
            </a:r>
          </a:p>
          <a:p>
            <a:pPr eaLnBrk="1" hangingPunct="1"/>
            <a:r>
              <a:rPr lang="fi-FI" sz="3600"/>
              <a:t>(Newtonin III laki)</a:t>
            </a:r>
            <a:endParaRPr lang="en-GB" sz="3600"/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900113" y="3500438"/>
            <a:ext cx="7854950" cy="22891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/>
              <a:t>Jos kappale A vaikuttaa kappaleeseen B</a:t>
            </a:r>
          </a:p>
          <a:p>
            <a:pPr eaLnBrk="1" hangingPunct="1"/>
            <a:r>
              <a:rPr lang="fi-FI" sz="3600"/>
              <a:t>tietyllä voimalla, niin kappale B vaikuttaa</a:t>
            </a:r>
          </a:p>
          <a:p>
            <a:pPr eaLnBrk="1" hangingPunct="1"/>
            <a:r>
              <a:rPr lang="fi-FI" sz="3600"/>
              <a:t>takaisin kappaleeseen A yhtäsuurella</a:t>
            </a:r>
          </a:p>
          <a:p>
            <a:pPr eaLnBrk="1" hangingPunct="1"/>
            <a:r>
              <a:rPr lang="fi-FI" sz="3600"/>
              <a:t>mutta vastakkaissuuntaisella voimalla</a:t>
            </a:r>
            <a:endParaRPr lang="en-GB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autoUpdateAnimBg="0"/>
      <p:bldP spid="1740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6589713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4400"/>
              <a:t>LUONNONTIETEIDEN JA</a:t>
            </a:r>
          </a:p>
          <a:p>
            <a:pPr eaLnBrk="1" hangingPunct="1"/>
            <a:r>
              <a:rPr lang="fi-FI" sz="4400"/>
              <a:t>FYSIIKAN HISTORIAA</a:t>
            </a:r>
            <a:endParaRPr lang="en-GB" sz="4400"/>
          </a:p>
          <a:p>
            <a:pPr eaLnBrk="1" hangingPunct="1"/>
            <a:endParaRPr lang="en-GB" sz="240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258888" y="1844675"/>
            <a:ext cx="62658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/>
              <a:t>Mesopotamia, Egypti, Kiina,</a:t>
            </a:r>
          </a:p>
          <a:p>
            <a:pPr eaLnBrk="1" hangingPunct="1"/>
            <a:r>
              <a:rPr lang="fi-FI" sz="3600"/>
              <a:t> Induslaakso, Stonehenge</a:t>
            </a:r>
          </a:p>
          <a:p>
            <a:pPr eaLnBrk="1" hangingPunct="1"/>
            <a:r>
              <a:rPr lang="fi-FI" sz="3600"/>
              <a:t>(3000 eKr alkaen)</a:t>
            </a:r>
            <a:endParaRPr lang="en-GB" sz="360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68313" y="3860800"/>
            <a:ext cx="8377237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/>
              <a:t>Käytännöllista toimintaa, ”insinööritaitoa”, hyöty</a:t>
            </a:r>
          </a:p>
          <a:p>
            <a:pPr eaLnBrk="1" hangingPunct="1">
              <a:buFontTx/>
              <a:buChar char="•"/>
            </a:pPr>
            <a:r>
              <a:rPr lang="fi-FI"/>
              <a:t>Kysymys MIKSI ei kiinnostanut</a:t>
            </a:r>
          </a:p>
          <a:p>
            <a:pPr eaLnBrk="1" hangingPunct="1">
              <a:buFontTx/>
              <a:buChar char="•"/>
            </a:pPr>
            <a:r>
              <a:rPr lang="fi-FI"/>
              <a:t>Mesopotamian ja Egyptin matematiikka ja</a:t>
            </a:r>
          </a:p>
          <a:p>
            <a:pPr eaLnBrk="1" hangingPunct="1"/>
            <a:r>
              <a:rPr lang="fi-FI"/>
              <a:t>   tähtitiede  korkealla tasolla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69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VOIMIEN YHTEENLASKU</a:t>
            </a:r>
            <a:endParaRPr lang="en-GB" smtClean="0"/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3505200" y="2514600"/>
            <a:ext cx="2286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75108" name="Line 4"/>
          <p:cNvSpPr>
            <a:spLocks noChangeShapeType="1"/>
          </p:cNvSpPr>
          <p:nvPr/>
        </p:nvSpPr>
        <p:spPr bwMode="auto">
          <a:xfrm>
            <a:off x="5791200" y="27432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7223125" y="1873250"/>
            <a:ext cx="131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/>
              <a:t>300 N</a:t>
            </a:r>
            <a:endParaRPr lang="en-GB" sz="3600"/>
          </a:p>
        </p:txBody>
      </p:sp>
      <p:sp>
        <p:nvSpPr>
          <p:cNvPr id="175110" name="Line 6"/>
          <p:cNvSpPr>
            <a:spLocks noChangeShapeType="1"/>
          </p:cNvSpPr>
          <p:nvPr/>
        </p:nvSpPr>
        <p:spPr bwMode="auto">
          <a:xfrm flipH="1">
            <a:off x="1676400" y="28194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1584325" y="1873250"/>
            <a:ext cx="131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/>
              <a:t>200 N</a:t>
            </a:r>
            <a:endParaRPr lang="en-GB" sz="3600"/>
          </a:p>
        </p:txBody>
      </p:sp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1355725" y="3854450"/>
            <a:ext cx="5988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/>
              <a:t>Mihin suuntaan kappale lähtee?</a:t>
            </a:r>
            <a:endParaRPr lang="en-GB" sz="3600"/>
          </a:p>
        </p:txBody>
      </p:sp>
      <p:sp>
        <p:nvSpPr>
          <p:cNvPr id="175113" name="Text Box 9"/>
          <p:cNvSpPr txBox="1">
            <a:spLocks noChangeArrowheads="1"/>
          </p:cNvSpPr>
          <p:nvPr/>
        </p:nvSpPr>
        <p:spPr bwMode="auto">
          <a:xfrm>
            <a:off x="1203325" y="4768850"/>
            <a:ext cx="6156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/>
              <a:t>Summavoima F =100 N oikealle</a:t>
            </a:r>
            <a:endParaRPr lang="en-GB" sz="3600"/>
          </a:p>
        </p:txBody>
      </p:sp>
      <p:sp>
        <p:nvSpPr>
          <p:cNvPr id="175114" name="Line 10"/>
          <p:cNvSpPr>
            <a:spLocks noChangeShapeType="1"/>
          </p:cNvSpPr>
          <p:nvPr/>
        </p:nvSpPr>
        <p:spPr bwMode="auto">
          <a:xfrm>
            <a:off x="5791200" y="2971800"/>
            <a:ext cx="914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6384925" y="2940050"/>
            <a:ext cx="131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/>
              <a:t>100 N</a:t>
            </a:r>
            <a:endParaRPr lang="en-GB" sz="3600"/>
          </a:p>
        </p:txBody>
      </p:sp>
      <p:sp>
        <p:nvSpPr>
          <p:cNvPr id="175116" name="Text Box 12"/>
          <p:cNvSpPr txBox="1">
            <a:spLocks noChangeArrowheads="1"/>
          </p:cNvSpPr>
          <p:nvPr/>
        </p:nvSpPr>
        <p:spPr bwMode="auto">
          <a:xfrm>
            <a:off x="609600" y="5413375"/>
            <a:ext cx="7854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/>
              <a:t>Summavoima (kokonaisvoima) on erotus,</a:t>
            </a:r>
          </a:p>
          <a:p>
            <a:pPr eaLnBrk="1" hangingPunct="1"/>
            <a:r>
              <a:rPr lang="fi-FI" sz="3600"/>
              <a:t>koska voimat tappelevat vastaan</a:t>
            </a:r>
            <a:endParaRPr lang="en-GB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animBg="1"/>
      <p:bldP spid="175108" grpId="0" animBg="1"/>
      <p:bldP spid="175109" grpId="0" autoUpdateAnimBg="0"/>
      <p:bldP spid="175110" grpId="0" animBg="1"/>
      <p:bldP spid="175111" grpId="0" autoUpdateAnimBg="0"/>
      <p:bldP spid="175112" grpId="0" autoUpdateAnimBg="0"/>
      <p:bldP spid="175113" grpId="0" autoUpdateAnimBg="0"/>
      <p:bldP spid="175114" grpId="0" animBg="1"/>
      <p:bldP spid="175115" grpId="0" autoUpdateAnimBg="0"/>
      <p:bldP spid="175116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VOIMIEN YHTEENLASKU</a:t>
            </a:r>
            <a:endParaRPr lang="en-GB" smtClean="0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1371600" y="2438400"/>
            <a:ext cx="1981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76132" name="Line 4"/>
          <p:cNvSpPr>
            <a:spLocks noChangeShapeType="1"/>
          </p:cNvSpPr>
          <p:nvPr/>
        </p:nvSpPr>
        <p:spPr bwMode="auto">
          <a:xfrm>
            <a:off x="3352800" y="26670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3352800" y="29718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4937125" y="1873250"/>
            <a:ext cx="131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/>
              <a:t>300 N</a:t>
            </a:r>
            <a:endParaRPr lang="en-GB" sz="3600"/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4251325" y="3092450"/>
            <a:ext cx="131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/>
              <a:t>200 N</a:t>
            </a:r>
            <a:endParaRPr lang="en-GB" sz="3600"/>
          </a:p>
        </p:txBody>
      </p:sp>
      <p:sp>
        <p:nvSpPr>
          <p:cNvPr id="176136" name="Line 8"/>
          <p:cNvSpPr>
            <a:spLocks noChangeShapeType="1"/>
          </p:cNvSpPr>
          <p:nvPr/>
        </p:nvSpPr>
        <p:spPr bwMode="auto">
          <a:xfrm>
            <a:off x="3352800" y="2819400"/>
            <a:ext cx="3657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7070725" y="2406650"/>
            <a:ext cx="2054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/>
              <a:t>F = 500 N</a:t>
            </a:r>
            <a:endParaRPr lang="en-GB" sz="3600"/>
          </a:p>
        </p:txBody>
      </p:sp>
      <p:sp>
        <p:nvSpPr>
          <p:cNvPr id="176138" name="Text Box 10"/>
          <p:cNvSpPr txBox="1">
            <a:spLocks noChangeArrowheads="1"/>
          </p:cNvSpPr>
          <p:nvPr/>
        </p:nvSpPr>
        <p:spPr bwMode="auto">
          <a:xfrm>
            <a:off x="609600" y="4038600"/>
            <a:ext cx="8172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/>
              <a:t>Summavoima (kokonaisvoima) on  summa,</a:t>
            </a:r>
          </a:p>
          <a:p>
            <a:pPr eaLnBrk="1" hangingPunct="1"/>
            <a:r>
              <a:rPr lang="fi-FI" sz="3600"/>
              <a:t>koska voimat vetävät samaan suuntaan</a:t>
            </a:r>
            <a:endParaRPr lang="en-GB" sz="3600"/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468313" y="5178425"/>
            <a:ext cx="7551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>
                <a:cs typeface="Times New Roman" pitchFamily="18" charset="0"/>
              </a:rPr>
              <a:t>(Jos kappaleen massa on 50 kg, se saa kiihtyvyyden</a:t>
            </a:r>
          </a:p>
        </p:txBody>
      </p:sp>
      <p:graphicFrame>
        <p:nvGraphicFramePr>
          <p:cNvPr id="83980" name="Object 12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4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41" name="Object 13"/>
          <p:cNvGraphicFramePr>
            <a:graphicFrameLocks noChangeAspect="1"/>
          </p:cNvGraphicFramePr>
          <p:nvPr/>
        </p:nvGraphicFramePr>
        <p:xfrm>
          <a:off x="2411413" y="5668963"/>
          <a:ext cx="3816350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5" name="Equation" r:id="rId5" imgW="1447800" imgH="419100" progId="Equation.DSMT4">
                  <p:embed/>
                </p:oleObj>
              </mc:Choice>
              <mc:Fallback>
                <p:oleObj name="Equation" r:id="rId5" imgW="1447800" imgH="4191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668963"/>
                        <a:ext cx="3816350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animBg="1"/>
      <p:bldP spid="176132" grpId="0" animBg="1"/>
      <p:bldP spid="176133" grpId="0" animBg="1"/>
      <p:bldP spid="176134" grpId="0" autoUpdateAnimBg="0"/>
      <p:bldP spid="176135" grpId="0" autoUpdateAnimBg="0"/>
      <p:bldP spid="176136" grpId="0" animBg="1"/>
      <p:bldP spid="176137" grpId="0" autoUpdateAnimBg="0"/>
      <p:bldP spid="176138" grpId="0" autoUpdateAnimBg="0"/>
      <p:bldP spid="17613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Maailmankaikkeuden rakenteet</a:t>
            </a:r>
            <a:br>
              <a:rPr lang="fi-FI" sz="4000" smtClean="0"/>
            </a:br>
            <a:r>
              <a:rPr lang="fi-FI" sz="4000" smtClean="0"/>
              <a:t>(kosmologiaa)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971550" y="2133600"/>
            <a:ext cx="5910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>
                <a:cs typeface="Times New Roman" pitchFamily="18" charset="0"/>
              </a:rPr>
              <a:t>Mistä maailmankaikkeus on tullut?</a:t>
            </a: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971550" y="2924175"/>
            <a:ext cx="6102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>
                <a:cs typeface="Times New Roman" pitchFamily="18" charset="0"/>
              </a:rPr>
              <a:t>Mitä maailmankaikkeuden rakenne?</a:t>
            </a: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611188" y="3644900"/>
            <a:ext cx="7434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>
                <a:cs typeface="Times New Roman" pitchFamily="18" charset="0"/>
              </a:rPr>
              <a:t>Mistä me olemme tulleet, minne menemme?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755650" y="5805488"/>
            <a:ext cx="6632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>
                <a:cs typeface="Times New Roman" pitchFamily="18" charset="0"/>
              </a:rPr>
              <a:t>Mikä on maailmankaikkeuden kohtalo?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684213" y="4508500"/>
            <a:ext cx="76596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Päättyykö maailmankaikkeuden laajeneminen</a:t>
            </a:r>
            <a:br>
              <a:rPr lang="fi-FI"/>
            </a:br>
            <a:r>
              <a:rPr lang="fi-FI"/>
              <a:t>vai alkaako maailmankaikkeus supistua?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/>
      <p:bldP spid="177156" grpId="0"/>
      <p:bldP spid="177157" grpId="0"/>
      <p:bldP spid="177158" grpId="0"/>
      <p:bldP spid="17715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424863" cy="1081087"/>
          </a:xfrm>
        </p:spPr>
        <p:txBody>
          <a:bodyPr/>
          <a:lstStyle/>
          <a:p>
            <a:pPr algn="l" eaLnBrk="1" hangingPunct="1"/>
            <a:r>
              <a:rPr lang="fi-FI" sz="4000" smtClean="0"/>
              <a:t>Maailmankaikkeuden tietämys etenee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539750" y="1412875"/>
            <a:ext cx="6643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 b="1">
                <a:latin typeface="Arial" charset="0"/>
                <a:cs typeface="Times New Roman" pitchFamily="18" charset="0"/>
              </a:rPr>
              <a:t>Kopernikus</a:t>
            </a:r>
            <a:r>
              <a:rPr lang="fi-FI" sz="2400">
                <a:latin typeface="Arial" charset="0"/>
                <a:cs typeface="Times New Roman" pitchFamily="18" charset="0"/>
              </a:rPr>
              <a:t> 1500-luvulla: Maa kiertää Aurinkoa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539750" y="1916113"/>
            <a:ext cx="7285038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 b="1">
                <a:latin typeface="Arial" charset="0"/>
                <a:cs typeface="Times New Roman" pitchFamily="18" charset="0"/>
              </a:rPr>
              <a:t>Newton</a:t>
            </a:r>
            <a:r>
              <a:rPr lang="fi-FI" sz="2400">
                <a:latin typeface="Arial" charset="0"/>
                <a:cs typeface="Times New Roman" pitchFamily="18" charset="0"/>
              </a:rPr>
              <a:t> 1600-luvun lopulla: </a:t>
            </a:r>
            <a:r>
              <a:rPr lang="fi-FI" sz="2400" b="1">
                <a:latin typeface="Arial" charset="0"/>
                <a:cs typeface="Times New Roman" pitchFamily="18" charset="0"/>
              </a:rPr>
              <a:t>Painovoimalaki</a:t>
            </a:r>
            <a:r>
              <a:rPr lang="fi-FI" sz="2400">
                <a:latin typeface="Arial" charset="0"/>
                <a:cs typeface="Times New Roman" pitchFamily="18" charset="0"/>
              </a:rPr>
              <a:t> selittää</a:t>
            </a:r>
          </a:p>
          <a:p>
            <a:pPr eaLnBrk="1" hangingPunct="1"/>
            <a:r>
              <a:rPr lang="fi-FI" sz="2400">
                <a:latin typeface="Arial" charset="0"/>
                <a:cs typeface="Times New Roman" pitchFamily="18" charset="0"/>
              </a:rPr>
              <a:t>täysin planeettojen kiertoradat</a:t>
            </a:r>
            <a:r>
              <a:rPr lang="fi-FI" sz="2800">
                <a:cs typeface="Times New Roman" pitchFamily="18" charset="0"/>
              </a:rPr>
              <a:t> 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539750" y="3933825"/>
            <a:ext cx="7350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 b="1">
                <a:latin typeface="Arial" charset="0"/>
                <a:cs typeface="Times New Roman" pitchFamily="18" charset="0"/>
              </a:rPr>
              <a:t>Hubble</a:t>
            </a:r>
            <a:r>
              <a:rPr lang="fi-FI" sz="2400">
                <a:latin typeface="Arial" charset="0"/>
                <a:cs typeface="Times New Roman" pitchFamily="18" charset="0"/>
              </a:rPr>
              <a:t> 1929: On </a:t>
            </a:r>
            <a:r>
              <a:rPr lang="fi-FI" sz="2400" b="1">
                <a:latin typeface="Arial" charset="0"/>
                <a:cs typeface="Times New Roman" pitchFamily="18" charset="0"/>
              </a:rPr>
              <a:t>muitakin</a:t>
            </a:r>
            <a:r>
              <a:rPr lang="fi-FI" sz="2400">
                <a:latin typeface="Arial" charset="0"/>
                <a:cs typeface="Times New Roman" pitchFamily="18" charset="0"/>
              </a:rPr>
              <a:t> galakseja kuin omamme,</a:t>
            </a:r>
          </a:p>
          <a:p>
            <a:pPr eaLnBrk="1" hangingPunct="1"/>
            <a:r>
              <a:rPr lang="fi-FI" sz="2400">
                <a:latin typeface="Arial" charset="0"/>
                <a:cs typeface="Times New Roman" pitchFamily="18" charset="0"/>
              </a:rPr>
              <a:t>Maailmankaikkeus </a:t>
            </a:r>
            <a:r>
              <a:rPr lang="fi-FI" sz="2400" b="1">
                <a:latin typeface="Arial" charset="0"/>
                <a:cs typeface="Times New Roman" pitchFamily="18" charset="0"/>
              </a:rPr>
              <a:t>laajenee</a:t>
            </a:r>
            <a:r>
              <a:rPr lang="fi-FI" sz="2400">
                <a:latin typeface="Arial" charset="0"/>
                <a:cs typeface="Times New Roman" pitchFamily="18" charset="0"/>
              </a:rPr>
              <a:t> koko ajan</a:t>
            </a: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539750" y="2781300"/>
            <a:ext cx="6924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 b="1">
                <a:latin typeface="Arial" charset="0"/>
                <a:cs typeface="Times New Roman" pitchFamily="18" charset="0"/>
              </a:rPr>
              <a:t>Einstein</a:t>
            </a:r>
            <a:r>
              <a:rPr lang="fi-FI" sz="2400">
                <a:latin typeface="Arial" charset="0"/>
                <a:cs typeface="Times New Roman" pitchFamily="18" charset="0"/>
              </a:rPr>
              <a:t> 1905,1916: </a:t>
            </a:r>
            <a:r>
              <a:rPr lang="fi-FI" sz="2400" b="1">
                <a:latin typeface="Arial" charset="0"/>
                <a:cs typeface="Times New Roman" pitchFamily="18" charset="0"/>
              </a:rPr>
              <a:t>Suhteellisuusteoria</a:t>
            </a:r>
            <a:r>
              <a:rPr lang="fi-FI" sz="2400">
                <a:latin typeface="Arial" charset="0"/>
                <a:cs typeface="Times New Roman" pitchFamily="18" charset="0"/>
              </a:rPr>
              <a:t> selittää</a:t>
            </a:r>
          </a:p>
          <a:p>
            <a:pPr eaLnBrk="1" hangingPunct="1"/>
            <a:r>
              <a:rPr lang="fi-FI" sz="2400">
                <a:latin typeface="Arial" charset="0"/>
                <a:cs typeface="Times New Roman" pitchFamily="18" charset="0"/>
              </a:rPr>
              <a:t>painovoiman ja maailmankaikkeuden syvällisesti</a:t>
            </a:r>
          </a:p>
        </p:txBody>
      </p: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611188" y="5084763"/>
            <a:ext cx="67262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 b="1">
                <a:latin typeface="Arial" charset="0"/>
                <a:cs typeface="Times New Roman" pitchFamily="18" charset="0"/>
              </a:rPr>
              <a:t>Bethe</a:t>
            </a:r>
            <a:r>
              <a:rPr lang="fi-FI" sz="2400">
                <a:latin typeface="Arial" charset="0"/>
                <a:cs typeface="Times New Roman" pitchFamily="18" charset="0"/>
              </a:rPr>
              <a:t> 1930-luvulla: Tähdet saavat energiansa</a:t>
            </a:r>
          </a:p>
          <a:p>
            <a:pPr eaLnBrk="1" hangingPunct="1"/>
            <a:r>
              <a:rPr lang="fi-FI" sz="2400">
                <a:latin typeface="Arial" charset="0"/>
                <a:cs typeface="Times New Roman" pitchFamily="18" charset="0"/>
              </a:rPr>
              <a:t> </a:t>
            </a:r>
            <a:r>
              <a:rPr lang="fi-FI" sz="2400" b="1">
                <a:latin typeface="Arial" charset="0"/>
                <a:cs typeface="Times New Roman" pitchFamily="18" charset="0"/>
              </a:rPr>
              <a:t>vetyfuusiosta</a:t>
            </a:r>
            <a:r>
              <a:rPr lang="fi-FI" sz="2400">
                <a:latin typeface="Arial" charset="0"/>
                <a:cs typeface="Times New Roman" pitchFamily="18" charset="0"/>
              </a:rPr>
              <a:t>, ydinreaktioista</a:t>
            </a:r>
          </a:p>
          <a:p>
            <a:pPr eaLnBrk="1" hangingPunct="1"/>
            <a:r>
              <a:rPr lang="fi-FI" sz="2400">
                <a:latin typeface="Arial" charset="0"/>
                <a:cs typeface="Times New Roman" pitchFamily="18" charset="0"/>
              </a:rPr>
              <a:t>Fuusioreaktiot tuottavat happea, hiiltä, typpeä,…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/>
      <p:bldP spid="178180" grpId="0"/>
      <p:bldP spid="178181" grpId="0"/>
      <p:bldP spid="178182" grpId="0"/>
      <p:bldP spid="17818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pPr algn="l" eaLnBrk="1" hangingPunct="1"/>
            <a:r>
              <a:rPr lang="fi-FI" sz="3600" smtClean="0"/>
              <a:t>Maailmankaikkeuden tietämys etenee</a:t>
            </a: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468313" y="2565400"/>
            <a:ext cx="754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latin typeface="Arial" charset="0"/>
                <a:cs typeface="Times New Roman" pitchFamily="18" charset="0"/>
              </a:rPr>
              <a:t>Gamov 1940-luvulla: Alussa </a:t>
            </a:r>
            <a:r>
              <a:rPr lang="fi-FI" sz="2400" b="1">
                <a:latin typeface="Arial" charset="0"/>
                <a:cs typeface="Times New Roman" pitchFamily="18" charset="0"/>
              </a:rPr>
              <a:t>alkuräjähdys</a:t>
            </a:r>
            <a:r>
              <a:rPr lang="fi-FI" sz="2400">
                <a:latin typeface="Arial" charset="0"/>
                <a:cs typeface="Times New Roman" pitchFamily="18" charset="0"/>
              </a:rPr>
              <a:t>, ”Big Bang”</a:t>
            </a: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468313" y="3213100"/>
            <a:ext cx="77422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latin typeface="Arial" charset="0"/>
                <a:cs typeface="Times New Roman" pitchFamily="18" charset="0"/>
              </a:rPr>
              <a:t>Penzias, Wilson 1965: Löysivät alkuräjähdyksen kaiun,</a:t>
            </a:r>
          </a:p>
          <a:p>
            <a:pPr eaLnBrk="1" hangingPunct="1"/>
            <a:r>
              <a:rPr lang="fi-FI" sz="2400">
                <a:latin typeface="Arial" charset="0"/>
                <a:cs typeface="Times New Roman" pitchFamily="18" charset="0"/>
              </a:rPr>
              <a:t>kaikkialta tulevan </a:t>
            </a:r>
            <a:r>
              <a:rPr lang="fi-FI" sz="2400" b="1">
                <a:latin typeface="Arial" charset="0"/>
                <a:cs typeface="Times New Roman" pitchFamily="18" charset="0"/>
              </a:rPr>
              <a:t>kosmisen mikroaaltotaustasäteilyn</a:t>
            </a:r>
            <a:r>
              <a:rPr lang="fi-FI" sz="2400"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468313" y="4221163"/>
            <a:ext cx="79978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latin typeface="Arial" charset="0"/>
                <a:cs typeface="Times New Roman" pitchFamily="18" charset="0"/>
              </a:rPr>
              <a:t>Nyt: Kosmisen taustasäteilyn pienet vaihtelut kertovat</a:t>
            </a:r>
          </a:p>
          <a:p>
            <a:pPr eaLnBrk="1" hangingPunct="1"/>
            <a:r>
              <a:rPr lang="fi-FI" sz="2400">
                <a:latin typeface="Arial" charset="0"/>
                <a:cs typeface="Times New Roman" pitchFamily="18" charset="0"/>
              </a:rPr>
              <a:t>alkuräjähdyksen tapahtuneen </a:t>
            </a:r>
            <a:r>
              <a:rPr lang="fi-FI" sz="2400" b="1">
                <a:latin typeface="Arial" charset="0"/>
                <a:cs typeface="Times New Roman" pitchFamily="18" charset="0"/>
              </a:rPr>
              <a:t>13,7 miljardia vuotta</a:t>
            </a:r>
            <a:r>
              <a:rPr lang="fi-FI" sz="2400">
                <a:latin typeface="Arial" charset="0"/>
                <a:cs typeface="Times New Roman" pitchFamily="18" charset="0"/>
              </a:rPr>
              <a:t> sitten</a:t>
            </a:r>
          </a:p>
          <a:p>
            <a:pPr eaLnBrk="1" hangingPunct="1"/>
            <a:r>
              <a:rPr lang="fi-FI" sz="2400">
                <a:latin typeface="Arial" charset="0"/>
                <a:cs typeface="Times New Roman" pitchFamily="18" charset="0"/>
              </a:rPr>
              <a:t>(satelliittimittaukset: COBE, WMAP)</a:t>
            </a: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611188" y="1628775"/>
            <a:ext cx="7475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latin typeface="Arial" charset="0"/>
              </a:rPr>
              <a:t>Vera Rubin 1930-luvulla: Galakseissa </a:t>
            </a:r>
            <a:r>
              <a:rPr lang="fi-FI" sz="2400" b="1">
                <a:latin typeface="Arial" charset="0"/>
              </a:rPr>
              <a:t>pimeää ainetta</a:t>
            </a:r>
          </a:p>
          <a:p>
            <a:pPr eaLnBrk="1" hangingPunct="1"/>
            <a:r>
              <a:rPr lang="fi-FI" sz="2400">
                <a:latin typeface="Arial" charset="0"/>
              </a:rPr>
              <a:t>enemmän kuin näkyvää. Asiaan palattiin 1990-luvulla.</a:t>
            </a: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468313" y="5589588"/>
            <a:ext cx="7829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latin typeface="Arial" charset="0"/>
              </a:rPr>
              <a:t>Tulossa: ESA:n Planck-satelliitti v 2008 mittaa kosmisen</a:t>
            </a:r>
          </a:p>
          <a:p>
            <a:pPr eaLnBrk="1" hangingPunct="1"/>
            <a:r>
              <a:rPr lang="fi-FI" sz="2400">
                <a:latin typeface="Arial" charset="0"/>
              </a:rPr>
              <a:t>mikroaaltotaustan ”kuprut” ennennäkemättömän tarkasti.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/>
      <p:bldP spid="179204" grpId="0"/>
      <p:bldP spid="179205" grpId="0"/>
      <p:bldP spid="179206" grpId="0"/>
      <p:bldP spid="17920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345362" cy="1008063"/>
          </a:xfrm>
        </p:spPr>
        <p:txBody>
          <a:bodyPr/>
          <a:lstStyle/>
          <a:p>
            <a:pPr algn="l" eaLnBrk="1" hangingPunct="1"/>
            <a:r>
              <a:rPr lang="fi-FI" sz="3600" smtClean="0"/>
              <a:t>Tietämys etenee: </a:t>
            </a:r>
            <a:r>
              <a:rPr lang="fi-FI" sz="3600" b="1" smtClean="0"/>
              <a:t>Pimeä aine</a:t>
            </a:r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503238" y="1052513"/>
            <a:ext cx="86407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cs typeface="Times New Roman" pitchFamily="18" charset="0"/>
              </a:rPr>
              <a:t>Viime vuosina on havaittu, että maailmankaikkeuden materiasta on </a:t>
            </a:r>
            <a:r>
              <a:rPr lang="fi-FI" sz="2400" b="1">
                <a:cs typeface="Times New Roman" pitchFamily="18" charset="0"/>
              </a:rPr>
              <a:t>näkyvää materiaa</a:t>
            </a:r>
            <a:r>
              <a:rPr lang="fi-FI" sz="2400">
                <a:cs typeface="Times New Roman" pitchFamily="18" charset="0"/>
              </a:rPr>
              <a:t> vain 4 %, siis elektroneista ja  kvarkeista koostuneiden protonien ja neutronien muodostamaa tavallista ainetta. Pimeää ainetta on 22 % maailmankaikkeuden massaenergiasta.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539750" y="2636838"/>
            <a:ext cx="83581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 b="1">
                <a:cs typeface="Times New Roman" pitchFamily="18" charset="0"/>
              </a:rPr>
              <a:t>Pimeä aine,</a:t>
            </a:r>
            <a:r>
              <a:rPr lang="fi-FI" sz="2400">
                <a:cs typeface="Times New Roman" pitchFamily="18" charset="0"/>
              </a:rPr>
              <a:t> näkymätön aine, itse asiassa </a:t>
            </a:r>
            <a:r>
              <a:rPr lang="fi-FI" sz="2400" b="1">
                <a:cs typeface="Times New Roman" pitchFamily="18" charset="0"/>
              </a:rPr>
              <a:t>läpinäkyvä aine</a:t>
            </a:r>
            <a:r>
              <a:rPr lang="fi-FI" sz="2400">
                <a:cs typeface="Times New Roman" pitchFamily="18" charset="0"/>
              </a:rPr>
              <a:t>, </a:t>
            </a:r>
          </a:p>
          <a:p>
            <a:pPr eaLnBrk="1" hangingPunct="1"/>
            <a:r>
              <a:rPr lang="fi-FI" sz="2400">
                <a:cs typeface="Times New Roman" pitchFamily="18" charset="0"/>
              </a:rPr>
              <a:t>on ilmeisesti </a:t>
            </a:r>
            <a:r>
              <a:rPr lang="fi-FI" sz="2400" b="1">
                <a:cs typeface="Times New Roman" pitchFamily="18" charset="0"/>
              </a:rPr>
              <a:t>tuntemattomia alkeishiukkasia</a:t>
            </a:r>
            <a:r>
              <a:rPr lang="fi-FI" sz="2400">
                <a:cs typeface="Times New Roman" pitchFamily="18" charset="0"/>
              </a:rPr>
              <a:t>, jotka eivät vaikuta</a:t>
            </a:r>
          </a:p>
          <a:p>
            <a:pPr eaLnBrk="1" hangingPunct="1"/>
            <a:r>
              <a:rPr lang="fi-FI" sz="2400">
                <a:cs typeface="Times New Roman" pitchFamily="18" charset="0"/>
              </a:rPr>
              <a:t>sähkömagneettisesti. Pimeä aine aiheuttaa kuitenkin </a:t>
            </a:r>
            <a:r>
              <a:rPr lang="fi-FI" sz="2400" b="1">
                <a:cs typeface="Times New Roman" pitchFamily="18" charset="0"/>
              </a:rPr>
              <a:t>painovoimaa</a:t>
            </a:r>
            <a:r>
              <a:rPr lang="fi-FI" sz="2400">
                <a:cs typeface="Times New Roman" pitchFamily="18" charset="0"/>
              </a:rPr>
              <a:t>.</a:t>
            </a:r>
          </a:p>
        </p:txBody>
      </p:sp>
      <p:pic>
        <p:nvPicPr>
          <p:cNvPr id="1802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76700"/>
            <a:ext cx="28575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3924300" y="4005263"/>
            <a:ext cx="4810125" cy="13112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000" b="1" i="1">
                <a:latin typeface="Arial" charset="0"/>
              </a:rPr>
              <a:t>Kuva 21.8.2006: Pimeä aine on</a:t>
            </a:r>
          </a:p>
          <a:p>
            <a:pPr eaLnBrk="1" hangingPunct="1"/>
            <a:r>
              <a:rPr lang="fi-FI" sz="2000" b="1" i="1">
                <a:latin typeface="Arial" charset="0"/>
              </a:rPr>
              <a:t>galaksin reunoilla (epäsuora havainto)</a:t>
            </a:r>
          </a:p>
          <a:p>
            <a:pPr eaLnBrk="1" hangingPunct="1"/>
            <a:r>
              <a:rPr lang="fi-FI" sz="2000" b="1" i="1">
                <a:latin typeface="Arial" charset="0"/>
              </a:rPr>
              <a:t>Pimeä aine on väritetty siniseksi,</a:t>
            </a:r>
          </a:p>
          <a:p>
            <a:pPr eaLnBrk="1" hangingPunct="1"/>
            <a:r>
              <a:rPr lang="fi-FI" sz="2000" b="1" i="1">
                <a:latin typeface="Arial" charset="0"/>
              </a:rPr>
              <a:t>näkyvä aine punaiseksi</a:t>
            </a:r>
            <a:endParaRPr lang="fi-FI" sz="2000" b="1">
              <a:latin typeface="Arial" charset="0"/>
            </a:endParaRP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4284663" y="62118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i-FI" sz="2000">
              <a:latin typeface="Arial" charset="0"/>
            </a:endParaRPr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3995738" y="5445125"/>
            <a:ext cx="4529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000">
                <a:latin typeface="Arial" charset="0"/>
              </a:rPr>
              <a:t>Loput 74 % maailmankaikkeuden</a:t>
            </a:r>
          </a:p>
          <a:p>
            <a:pPr eaLnBrk="1" hangingPunct="1"/>
            <a:r>
              <a:rPr lang="fi-FI" sz="2000">
                <a:latin typeface="Arial" charset="0"/>
              </a:rPr>
              <a:t>massaenergiasta on </a:t>
            </a:r>
            <a:r>
              <a:rPr lang="fi-FI" sz="2000" b="1">
                <a:latin typeface="Arial" charset="0"/>
              </a:rPr>
              <a:t>pimeää energiaa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/>
      <p:bldP spid="180228" grpId="0"/>
      <p:bldP spid="180230" grpId="0" animBg="1"/>
      <p:bldP spid="18023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pPr eaLnBrk="1" hangingPunct="1"/>
            <a:r>
              <a:rPr lang="fi-FI" sz="3600" b="1" smtClean="0"/>
              <a:t>Pimeä energia</a:t>
            </a:r>
            <a:r>
              <a:rPr lang="fi-FI" sz="3600" smtClean="0"/>
              <a:t> kiihdyttää laajentumista</a:t>
            </a: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468313" y="1196975"/>
            <a:ext cx="8280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 dirty="0">
                <a:latin typeface="Arial" charset="0"/>
              </a:rPr>
              <a:t>1990-luvun lopulla havaittiin kaukaisten supernovien</a:t>
            </a:r>
          </a:p>
          <a:p>
            <a:pPr eaLnBrk="1" hangingPunct="1"/>
            <a:r>
              <a:rPr lang="fi-FI" sz="2400" dirty="0">
                <a:latin typeface="Arial" charset="0"/>
              </a:rPr>
              <a:t>punasiirtymistä, että </a:t>
            </a:r>
            <a:r>
              <a:rPr lang="fi-FI" sz="2400" b="1" dirty="0">
                <a:latin typeface="Arial" charset="0"/>
              </a:rPr>
              <a:t>avaruuden laajentuminen</a:t>
            </a:r>
            <a:r>
              <a:rPr lang="fi-FI" sz="2400" dirty="0">
                <a:latin typeface="Arial" charset="0"/>
              </a:rPr>
              <a:t> on</a:t>
            </a:r>
          </a:p>
          <a:p>
            <a:pPr eaLnBrk="1" hangingPunct="1"/>
            <a:r>
              <a:rPr lang="fi-FI" sz="2400" dirty="0">
                <a:latin typeface="Arial" charset="0"/>
              </a:rPr>
              <a:t>alkanut </a:t>
            </a:r>
            <a:r>
              <a:rPr lang="fi-FI" sz="2400" b="1" dirty="0">
                <a:latin typeface="Arial" charset="0"/>
              </a:rPr>
              <a:t>kiihtyä</a:t>
            </a:r>
            <a:r>
              <a:rPr lang="fi-FI" sz="2400" dirty="0">
                <a:latin typeface="Arial" charset="0"/>
              </a:rPr>
              <a:t> noin 5 miljardia vuotta sitten. Mittaukset on</a:t>
            </a:r>
          </a:p>
          <a:p>
            <a:pPr eaLnBrk="1" hangingPunct="1"/>
            <a:r>
              <a:rPr lang="fi-FI" sz="2400" dirty="0">
                <a:latin typeface="Arial" charset="0"/>
              </a:rPr>
              <a:t>vahvistettu moneen kertaan toisistaan riippumattomilla</a:t>
            </a:r>
          </a:p>
          <a:p>
            <a:pPr eaLnBrk="1" hangingPunct="1"/>
            <a:r>
              <a:rPr lang="fi-FI" sz="2400" dirty="0">
                <a:latin typeface="Arial" charset="0"/>
              </a:rPr>
              <a:t>tavoilla (mikroaaltotausta, gravitaatiolinssit, maailman ikä,</a:t>
            </a:r>
          </a:p>
          <a:p>
            <a:pPr eaLnBrk="1" hangingPunct="1"/>
            <a:r>
              <a:rPr lang="fi-FI" sz="2400" dirty="0" err="1">
                <a:latin typeface="Arial" charset="0"/>
              </a:rPr>
              <a:t>avruuden</a:t>
            </a:r>
            <a:r>
              <a:rPr lang="fi-FI" sz="2400" dirty="0">
                <a:latin typeface="Arial" charset="0"/>
              </a:rPr>
              <a:t> suuret rakenteet, supernovat).</a:t>
            </a:r>
          </a:p>
          <a:p>
            <a:pPr eaLnBrk="1" hangingPunct="1"/>
            <a:r>
              <a:rPr lang="fi-FI" sz="2400" dirty="0">
                <a:latin typeface="Arial" charset="0"/>
              </a:rPr>
              <a:t>Tekijää, joka kiihdyttää avaruuden laajentumista, on alettu</a:t>
            </a:r>
          </a:p>
          <a:p>
            <a:pPr eaLnBrk="1" hangingPunct="1"/>
            <a:r>
              <a:rPr lang="fi-FI" sz="2400" dirty="0">
                <a:latin typeface="Arial" charset="0"/>
              </a:rPr>
              <a:t>nimittämään </a:t>
            </a:r>
            <a:r>
              <a:rPr lang="fi-FI" sz="2400" b="1" dirty="0">
                <a:latin typeface="Arial" charset="0"/>
              </a:rPr>
              <a:t>pimeäksi </a:t>
            </a:r>
            <a:r>
              <a:rPr lang="fi-FI" sz="2400" b="1" dirty="0" smtClean="0">
                <a:latin typeface="Arial" charset="0"/>
              </a:rPr>
              <a:t>energiaksi. </a:t>
            </a:r>
            <a:r>
              <a:rPr lang="fi-FI" sz="2400" dirty="0">
                <a:latin typeface="Arial" charset="0"/>
              </a:rPr>
              <a:t>Sen luonteesta ei juuri</a:t>
            </a:r>
          </a:p>
          <a:p>
            <a:pPr eaLnBrk="1" hangingPunct="1"/>
            <a:r>
              <a:rPr lang="fi-FI" sz="2400" dirty="0">
                <a:latin typeface="Arial" charset="0"/>
              </a:rPr>
              <a:t>tiedetä mitään. (Kosmologinen vakio?, </a:t>
            </a:r>
            <a:r>
              <a:rPr lang="fi-FI" sz="2400" dirty="0" err="1">
                <a:latin typeface="Arial" charset="0"/>
              </a:rPr>
              <a:t>kvintessenssi</a:t>
            </a:r>
            <a:r>
              <a:rPr lang="fi-FI" sz="2400" dirty="0">
                <a:latin typeface="Arial" charset="0"/>
              </a:rPr>
              <a:t>?)</a:t>
            </a:r>
            <a:endParaRPr lang="fi-FI" sz="2400" b="1" dirty="0">
              <a:latin typeface="Arial" charset="0"/>
            </a:endParaRP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539750" y="4581525"/>
            <a:ext cx="81359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latin typeface="Arial" charset="0"/>
              </a:rPr>
              <a:t>Wmap-satelliitin viimeisimpien mittausten mukaan</a:t>
            </a:r>
          </a:p>
          <a:p>
            <a:pPr eaLnBrk="1" hangingPunct="1"/>
            <a:r>
              <a:rPr lang="fi-FI" sz="2400">
                <a:latin typeface="Arial" charset="0"/>
              </a:rPr>
              <a:t>maailmankaikkeuden massaenergiasta näkyvää ainetta</a:t>
            </a:r>
          </a:p>
          <a:p>
            <a:pPr eaLnBrk="1" hangingPunct="1"/>
            <a:r>
              <a:rPr lang="fi-FI" sz="2400">
                <a:latin typeface="Arial" charset="0"/>
              </a:rPr>
              <a:t>on 4 %, pimeää ainetta 22 % ja pimeää energiaa 74 %.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611188" y="5805488"/>
            <a:ext cx="8353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latin typeface="Arial" charset="0"/>
              </a:rPr>
              <a:t>Pimeä energia repii maailmankaikkeutta hajalle:</a:t>
            </a:r>
            <a:br>
              <a:rPr lang="fi-FI" sz="2400">
                <a:latin typeface="Arial" charset="0"/>
              </a:rPr>
            </a:br>
            <a:r>
              <a:rPr lang="fi-FI" sz="2400">
                <a:latin typeface="Arial" charset="0"/>
              </a:rPr>
              <a:t>galaksit loittonevat kiihtyvästi – kohta kaikki jäävät yksin...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/>
      <p:bldP spid="181252" grpId="0"/>
      <p:bldP spid="18125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1143000"/>
          </a:xfrm>
        </p:spPr>
        <p:txBody>
          <a:bodyPr/>
          <a:lstStyle/>
          <a:p>
            <a:pPr eaLnBrk="1" hangingPunct="1"/>
            <a:r>
              <a:rPr lang="fi-FI" sz="3600" smtClean="0"/>
              <a:t>”Tähtipölystä sinä olet syntynyt</a:t>
            </a:r>
            <a:br>
              <a:rPr lang="fi-FI" sz="3600" smtClean="0"/>
            </a:br>
            <a:r>
              <a:rPr lang="fi-FI" sz="3600" smtClean="0"/>
              <a:t>ja tähtipölyksi olet muuttuva”</a:t>
            </a:r>
          </a:p>
        </p:txBody>
      </p:sp>
      <p:pic>
        <p:nvPicPr>
          <p:cNvPr id="90115" name="Picture 3" descr="hubb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7338"/>
            <a:ext cx="518477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fi-FI" sz="3200" smtClean="0"/>
              <a:t>AURINKOKUNNAN PIENOISMALLI</a:t>
            </a:r>
          </a:p>
        </p:txBody>
      </p:sp>
      <p:graphicFrame>
        <p:nvGraphicFramePr>
          <p:cNvPr id="183299" name="Group 3"/>
          <p:cNvGraphicFramePr>
            <a:graphicFrameLocks noGrp="1"/>
          </p:cNvGraphicFramePr>
          <p:nvPr/>
        </p:nvGraphicFramePr>
        <p:xfrm>
          <a:off x="1143000" y="914400"/>
          <a:ext cx="7162800" cy="5710853"/>
        </p:xfrm>
        <a:graphic>
          <a:graphicData uri="http://schemas.openxmlformats.org/drawingml/2006/table">
            <a:tbl>
              <a:tblPr/>
              <a:tblGrid>
                <a:gridCol w="2032000"/>
                <a:gridCol w="1854200"/>
                <a:gridCol w="3276600"/>
              </a:tblGrid>
              <a:tr h="584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Kohde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Halkaisija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Etäisyys Auringosta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6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Aurinko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Merkurius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Venus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Jupiter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Saturnus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Uranus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Neptunus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(Pluto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 cm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3,8 mm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0,95 cm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 cm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5,3 mm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 cm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9,4 cm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4,1 cm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3,8 cm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1,8 mm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117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179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611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1120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2250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3530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 m)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772400" cy="1143000"/>
          </a:xfrm>
        </p:spPr>
        <p:txBody>
          <a:bodyPr/>
          <a:lstStyle/>
          <a:p>
            <a:pPr eaLnBrk="1" hangingPunct="1"/>
            <a:r>
              <a:rPr lang="fi-FI" sz="4000" smtClean="0"/>
              <a:t>Aurinkokunnan synty</a:t>
            </a: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25538"/>
            <a:ext cx="4910137" cy="265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250825" y="3933825"/>
            <a:ext cx="8275638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>
                <a:cs typeface="Times New Roman" pitchFamily="18" charset="0"/>
              </a:rPr>
              <a:t>Noin 5 miljardia vuotta sitten valtaisa </a:t>
            </a:r>
            <a:r>
              <a:rPr lang="fi-FI" sz="2800" b="1">
                <a:cs typeface="Times New Roman" pitchFamily="18" charset="0"/>
              </a:rPr>
              <a:t>vety/pölypilvi</a:t>
            </a:r>
          </a:p>
          <a:p>
            <a:pPr eaLnBrk="1" hangingPunct="1"/>
            <a:r>
              <a:rPr lang="fi-FI" sz="2800">
                <a:cs typeface="Times New Roman" pitchFamily="18" charset="0"/>
              </a:rPr>
              <a:t>alkoi </a:t>
            </a:r>
            <a:r>
              <a:rPr lang="fi-FI" sz="2800" b="1">
                <a:cs typeface="Times New Roman" pitchFamily="18" charset="0"/>
              </a:rPr>
              <a:t>painovoiman</a:t>
            </a:r>
            <a:r>
              <a:rPr lang="fi-FI" sz="2800">
                <a:cs typeface="Times New Roman" pitchFamily="18" charset="0"/>
              </a:rPr>
              <a:t> vaikutuksesta tiivistyä. Vetypilvi</a:t>
            </a:r>
          </a:p>
          <a:p>
            <a:pPr eaLnBrk="1" hangingPunct="1"/>
            <a:r>
              <a:rPr lang="fi-FI" sz="2800">
                <a:cs typeface="Times New Roman" pitchFamily="18" charset="0"/>
              </a:rPr>
              <a:t>puristui ja kuumeni, kunnes sen sisällä syttyi</a:t>
            </a:r>
          </a:p>
          <a:p>
            <a:pPr eaLnBrk="1" hangingPunct="1"/>
            <a:r>
              <a:rPr lang="fi-FI" sz="2800">
                <a:cs typeface="Times New Roman" pitchFamily="18" charset="0"/>
              </a:rPr>
              <a:t>ydinreaktioita. Näin oli syntynyt Aurinkomme.</a:t>
            </a:r>
          </a:p>
          <a:p>
            <a:pPr eaLnBrk="1" hangingPunct="1"/>
            <a:r>
              <a:rPr lang="fi-FI" sz="2800">
                <a:cs typeface="Times New Roman" pitchFamily="18" charset="0"/>
              </a:rPr>
              <a:t>Pölystä ja kaasusta syntyivät </a:t>
            </a:r>
            <a:r>
              <a:rPr lang="fi-FI" sz="2800" b="1">
                <a:cs typeface="Times New Roman" pitchFamily="18" charset="0"/>
              </a:rPr>
              <a:t>kivi- ja kaasuplaneetat</a:t>
            </a:r>
            <a:r>
              <a:rPr lang="fi-FI" sz="2800">
                <a:cs typeface="Times New Roman" pitchFamily="18" charset="0"/>
              </a:rPr>
              <a:t>.</a:t>
            </a:r>
          </a:p>
          <a:p>
            <a:pPr eaLnBrk="1" hangingPunct="1"/>
            <a:r>
              <a:rPr lang="fi-FI" sz="2800">
                <a:cs typeface="Times New Roman" pitchFamily="18" charset="0"/>
              </a:rPr>
              <a:t>Lopusta pölystä ja jäästä tuli </a:t>
            </a:r>
            <a:r>
              <a:rPr lang="fi-FI" sz="2800" b="1">
                <a:cs typeface="Times New Roman" pitchFamily="18" charset="0"/>
              </a:rPr>
              <a:t>asteroideja ja komeettoja</a:t>
            </a:r>
            <a:r>
              <a:rPr lang="fi-FI" sz="280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>
                <a:solidFill>
                  <a:schemeClr val="tx1"/>
                </a:solidFill>
              </a:rPr>
              <a:t>LUONNONTIETEIDEN JA</a:t>
            </a:r>
            <a:br>
              <a:rPr lang="fi-FI" sz="4000" smtClean="0">
                <a:solidFill>
                  <a:schemeClr val="tx1"/>
                </a:solidFill>
              </a:rPr>
            </a:br>
            <a:r>
              <a:rPr lang="fi-FI" sz="4000" smtClean="0">
                <a:solidFill>
                  <a:schemeClr val="tx1"/>
                </a:solidFill>
              </a:rPr>
              <a:t>FYSIIKAN HISTORIAA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116013" y="2225675"/>
            <a:ext cx="456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3600"/>
              <a:t>Kreikka 600 eKr alkaen</a:t>
            </a:r>
            <a:endParaRPr lang="en-GB" sz="3600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539750" y="3141663"/>
            <a:ext cx="7326313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/>
              <a:t>Thales esitti kysymyksen MIKSI</a:t>
            </a:r>
          </a:p>
          <a:p>
            <a:pPr eaLnBrk="1" hangingPunct="1">
              <a:buFontTx/>
              <a:buChar char="•"/>
            </a:pPr>
            <a:r>
              <a:rPr lang="fi-FI"/>
              <a:t>Teoreetikkoja, filosofeja, matemaatikkoja, </a:t>
            </a:r>
          </a:p>
          <a:p>
            <a:pPr eaLnBrk="1" hangingPunct="1"/>
            <a:r>
              <a:rPr lang="fi-FI"/>
              <a:t>      tähtitieteilijöitä</a:t>
            </a:r>
          </a:p>
          <a:p>
            <a:pPr eaLnBrk="1" hangingPunct="1">
              <a:buFontTx/>
              <a:buChar char="•"/>
            </a:pPr>
            <a:r>
              <a:rPr lang="fi-FI"/>
              <a:t>Ei kokeellista luonnontiedettä</a:t>
            </a:r>
          </a:p>
          <a:p>
            <a:pPr eaLnBrk="1" hangingPunct="1"/>
            <a:r>
              <a:rPr lang="fi-FI"/>
              <a:t>         (poikkeus: Arkhimedes)</a:t>
            </a:r>
          </a:p>
          <a:p>
            <a:pPr eaLnBrk="1" hangingPunct="1">
              <a:buFontTx/>
              <a:buChar char="•"/>
            </a:pPr>
            <a:r>
              <a:rPr lang="fi-FI"/>
              <a:t>Käytännön sovellukset eivät kiinnostaneet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utoUpdateAnimBg="0"/>
      <p:bldP spid="83974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pPr eaLnBrk="1" hangingPunct="1"/>
            <a:r>
              <a:rPr lang="fi-FI" smtClean="0"/>
              <a:t>Maan ja Auringon tulevaisuus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25538"/>
            <a:ext cx="33242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539750" y="3429000"/>
            <a:ext cx="80549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>
                <a:cs typeface="Times New Roman" pitchFamily="18" charset="0"/>
              </a:rPr>
              <a:t>Aurinko on säteillyt jo 5 miljardia vuotta.</a:t>
            </a:r>
          </a:p>
          <a:p>
            <a:pPr eaLnBrk="1" hangingPunct="1"/>
            <a:r>
              <a:rPr lang="fi-FI" sz="2800">
                <a:cs typeface="Times New Roman" pitchFamily="18" charset="0"/>
              </a:rPr>
              <a:t>Joka sekunti Aurinko muuttaa 4 miljoonaa tonnia</a:t>
            </a:r>
          </a:p>
          <a:p>
            <a:pPr eaLnBrk="1" hangingPunct="1"/>
            <a:r>
              <a:rPr lang="fi-FI" sz="2800">
                <a:cs typeface="Times New Roman" pitchFamily="18" charset="0"/>
              </a:rPr>
              <a:t>ainetta energiaksi Einsteinin kaavan E=mc</a:t>
            </a:r>
            <a:r>
              <a:rPr lang="fi-FI" sz="2800" baseline="30000">
                <a:cs typeface="Times New Roman" pitchFamily="18" charset="0"/>
              </a:rPr>
              <a:t>2</a:t>
            </a:r>
            <a:r>
              <a:rPr lang="fi-FI" sz="2800">
                <a:cs typeface="Times New Roman" pitchFamily="18" charset="0"/>
              </a:rPr>
              <a:t> mukaisesti.</a:t>
            </a:r>
          </a:p>
          <a:p>
            <a:pPr eaLnBrk="1" hangingPunct="1"/>
            <a:r>
              <a:rPr lang="fi-FI" sz="2800">
                <a:cs typeface="Times New Roman" pitchFamily="18" charset="0"/>
              </a:rPr>
              <a:t>Vetypolttoainetta riittää vielä 7 miljardia vuotta.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735013" y="5105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i-FI" sz="2400">
              <a:cs typeface="Times New Roman" pitchFamily="18" charset="0"/>
            </a:endParaRP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539750" y="5229225"/>
            <a:ext cx="78200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>
                <a:cs typeface="Times New Roman" pitchFamily="18" charset="0"/>
              </a:rPr>
              <a:t>Aurinko kuumenee koko ajan ja kirkastuu. Lopulta 7</a:t>
            </a:r>
          </a:p>
          <a:p>
            <a:pPr eaLnBrk="1" hangingPunct="1"/>
            <a:r>
              <a:rPr lang="fi-FI" sz="2800">
                <a:cs typeface="Times New Roman" pitchFamily="18" charset="0"/>
              </a:rPr>
              <a:t>miljardin vuoden kuluttua Aurinko pullistuu Maan</a:t>
            </a:r>
          </a:p>
          <a:p>
            <a:pPr eaLnBrk="1" hangingPunct="1"/>
            <a:r>
              <a:rPr lang="fi-FI" sz="2800">
                <a:cs typeface="Times New Roman" pitchFamily="18" charset="0"/>
              </a:rPr>
              <a:t>radalle asti ja romahtaa sitten </a:t>
            </a:r>
            <a:r>
              <a:rPr lang="fi-FI" sz="2800" b="1">
                <a:cs typeface="Times New Roman" pitchFamily="18" charset="0"/>
              </a:rPr>
              <a:t>valkoiseksi kääpiöksi</a:t>
            </a:r>
            <a:r>
              <a:rPr lang="fi-FI" sz="2800">
                <a:cs typeface="Times New Roman" pitchFamily="18" charset="0"/>
              </a:rPr>
              <a:t>. </a:t>
            </a: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6084888" y="1484313"/>
            <a:ext cx="2309812" cy="13731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 b="1">
                <a:cs typeface="Times New Roman" pitchFamily="18" charset="0"/>
              </a:rPr>
              <a:t>12 miljardin</a:t>
            </a:r>
          </a:p>
          <a:p>
            <a:pPr eaLnBrk="1" hangingPunct="1"/>
            <a:r>
              <a:rPr lang="fi-FI" sz="2800" b="1">
                <a:cs typeface="Times New Roman" pitchFamily="18" charset="0"/>
              </a:rPr>
              <a:t>vuoden tarina</a:t>
            </a:r>
          </a:p>
          <a:p>
            <a:pPr eaLnBrk="1" hangingPunct="1"/>
            <a:r>
              <a:rPr lang="fi-FI" sz="2800" b="1">
                <a:cs typeface="Times New Roman" pitchFamily="18" charset="0"/>
              </a:rPr>
              <a:t>päättyy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/>
      <p:bldP spid="185350" grpId="0"/>
      <p:bldP spid="185351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algn="l" eaLnBrk="1" hangingPunct="1"/>
            <a:r>
              <a:rPr lang="fi-FI" sz="4000" smtClean="0"/>
              <a:t>Maan kello: 1 h = 1 miljardi vuotta</a:t>
            </a:r>
          </a:p>
        </p:txBody>
      </p:sp>
      <p:sp>
        <p:nvSpPr>
          <p:cNvPr id="94211" name="Oval 3"/>
          <p:cNvSpPr>
            <a:spLocks noChangeArrowheads="1"/>
          </p:cNvSpPr>
          <p:nvPr/>
        </p:nvSpPr>
        <p:spPr bwMode="auto">
          <a:xfrm>
            <a:off x="4211638" y="3644900"/>
            <a:ext cx="2881312" cy="288131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i-FI"/>
          </a:p>
        </p:txBody>
      </p:sp>
      <p:sp>
        <p:nvSpPr>
          <p:cNvPr id="94212" name="Oval 4"/>
          <p:cNvSpPr>
            <a:spLocks noChangeArrowheads="1"/>
          </p:cNvSpPr>
          <p:nvPr/>
        </p:nvSpPr>
        <p:spPr bwMode="auto">
          <a:xfrm>
            <a:off x="3563938" y="2636838"/>
            <a:ext cx="647700" cy="7207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i-FI"/>
          </a:p>
        </p:txBody>
      </p:sp>
      <p:sp>
        <p:nvSpPr>
          <p:cNvPr id="94213" name="Oval 5"/>
          <p:cNvSpPr>
            <a:spLocks noChangeArrowheads="1"/>
          </p:cNvSpPr>
          <p:nvPr/>
        </p:nvSpPr>
        <p:spPr bwMode="auto">
          <a:xfrm>
            <a:off x="2411413" y="1844675"/>
            <a:ext cx="4032250" cy="40322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i-FI"/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4192588" y="186531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cs typeface="Times New Roman" pitchFamily="18" charset="0"/>
              </a:rPr>
              <a:t>12</a:t>
            </a:r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4427538" y="1628775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5919788" y="36655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cs typeface="Times New Roman" pitchFamily="18" charset="0"/>
              </a:rPr>
              <a:t>3</a:t>
            </a:r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>
            <a:off x="6227763" y="3860800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5056188" y="2225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cs typeface="Times New Roman" pitchFamily="18" charset="0"/>
              </a:rPr>
              <a:t>1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5632450" y="28733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cs typeface="Times New Roman" pitchFamily="18" charset="0"/>
              </a:rPr>
              <a:t>2</a:t>
            </a:r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 flipV="1">
            <a:off x="5364163" y="1989138"/>
            <a:ext cx="287337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 flipV="1">
            <a:off x="6011863" y="2852738"/>
            <a:ext cx="36036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4335463" y="52498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cs typeface="Times New Roman" pitchFamily="18" charset="0"/>
              </a:rPr>
              <a:t>6</a:t>
            </a:r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>
            <a:off x="4500563" y="5734050"/>
            <a:ext cx="0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i-FI"/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5632450" y="4384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cs typeface="Times New Roman" pitchFamily="18" charset="0"/>
              </a:rPr>
              <a:t>4</a:t>
            </a:r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5056188" y="48895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cs typeface="Times New Roman" pitchFamily="18" charset="0"/>
              </a:rPr>
              <a:t>5</a:t>
            </a:r>
          </a:p>
        </p:txBody>
      </p:sp>
      <p:sp>
        <p:nvSpPr>
          <p:cNvPr id="94226" name="Line 18"/>
          <p:cNvSpPr>
            <a:spLocks noChangeShapeType="1"/>
          </p:cNvSpPr>
          <p:nvPr/>
        </p:nvSpPr>
        <p:spPr bwMode="auto">
          <a:xfrm>
            <a:off x="6084888" y="4724400"/>
            <a:ext cx="287337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i-FI"/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>
            <a:off x="5364163" y="5445125"/>
            <a:ext cx="21590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i-FI"/>
          </a:p>
        </p:txBody>
      </p:sp>
      <p:sp>
        <p:nvSpPr>
          <p:cNvPr id="186388" name="Text Box 20"/>
          <p:cNvSpPr txBox="1">
            <a:spLocks noChangeArrowheads="1"/>
          </p:cNvSpPr>
          <p:nvPr/>
        </p:nvSpPr>
        <p:spPr bwMode="auto">
          <a:xfrm>
            <a:off x="5940425" y="1412875"/>
            <a:ext cx="2493963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 b="1">
                <a:cs typeface="Times New Roman" pitchFamily="18" charset="0"/>
              </a:rPr>
              <a:t>Ensimmäiset eliöt</a:t>
            </a:r>
          </a:p>
        </p:txBody>
      </p:sp>
      <p:sp>
        <p:nvSpPr>
          <p:cNvPr id="186389" name="Line 21"/>
          <p:cNvSpPr>
            <a:spLocks noChangeShapeType="1"/>
          </p:cNvSpPr>
          <p:nvPr/>
        </p:nvSpPr>
        <p:spPr bwMode="auto">
          <a:xfrm flipH="1">
            <a:off x="5364163" y="1700213"/>
            <a:ext cx="503237" cy="28892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2824163" y="35941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cs typeface="Times New Roman" pitchFamily="18" charset="0"/>
              </a:rPr>
              <a:t>9</a:t>
            </a:r>
          </a:p>
        </p:txBody>
      </p:sp>
      <p:sp>
        <p:nvSpPr>
          <p:cNvPr id="94231" name="Line 23"/>
          <p:cNvSpPr>
            <a:spLocks noChangeShapeType="1"/>
          </p:cNvSpPr>
          <p:nvPr/>
        </p:nvSpPr>
        <p:spPr bwMode="auto">
          <a:xfrm flipH="1">
            <a:off x="2195513" y="3860800"/>
            <a:ext cx="3603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i-FI"/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3111500" y="43132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cs typeface="Times New Roman" pitchFamily="18" charset="0"/>
              </a:rPr>
              <a:t>8</a:t>
            </a:r>
          </a:p>
        </p:txBody>
      </p:sp>
      <p:sp>
        <p:nvSpPr>
          <p:cNvPr id="94233" name="Text Box 25"/>
          <p:cNvSpPr txBox="1">
            <a:spLocks noChangeArrowheads="1"/>
          </p:cNvSpPr>
          <p:nvPr/>
        </p:nvSpPr>
        <p:spPr bwMode="auto">
          <a:xfrm>
            <a:off x="3687763" y="49609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cs typeface="Times New Roman" pitchFamily="18" charset="0"/>
              </a:rPr>
              <a:t>7</a:t>
            </a:r>
          </a:p>
        </p:txBody>
      </p:sp>
      <p:sp>
        <p:nvSpPr>
          <p:cNvPr id="94234" name="Line 26"/>
          <p:cNvSpPr>
            <a:spLocks noChangeShapeType="1"/>
          </p:cNvSpPr>
          <p:nvPr/>
        </p:nvSpPr>
        <p:spPr bwMode="auto">
          <a:xfrm flipH="1">
            <a:off x="2484438" y="4724400"/>
            <a:ext cx="358775" cy="2174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94235" name="Line 27"/>
          <p:cNvSpPr>
            <a:spLocks noChangeShapeType="1"/>
          </p:cNvSpPr>
          <p:nvPr/>
        </p:nvSpPr>
        <p:spPr bwMode="auto">
          <a:xfrm flipH="1">
            <a:off x="3276600" y="5373688"/>
            <a:ext cx="21590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2895600" y="28733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cs typeface="Times New Roman" pitchFamily="18" charset="0"/>
              </a:rPr>
              <a:t>10</a:t>
            </a:r>
          </a:p>
        </p:txBody>
      </p:sp>
      <p:sp>
        <p:nvSpPr>
          <p:cNvPr id="94237" name="Text Box 29"/>
          <p:cNvSpPr txBox="1">
            <a:spLocks noChangeArrowheads="1"/>
          </p:cNvSpPr>
          <p:nvPr/>
        </p:nvSpPr>
        <p:spPr bwMode="auto">
          <a:xfrm>
            <a:off x="3471863" y="215265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cs typeface="Times New Roman" pitchFamily="18" charset="0"/>
              </a:rPr>
              <a:t>11</a:t>
            </a:r>
          </a:p>
        </p:txBody>
      </p:sp>
      <p:sp>
        <p:nvSpPr>
          <p:cNvPr id="94238" name="Line 30"/>
          <p:cNvSpPr>
            <a:spLocks noChangeShapeType="1"/>
          </p:cNvSpPr>
          <p:nvPr/>
        </p:nvSpPr>
        <p:spPr bwMode="auto">
          <a:xfrm flipH="1" flipV="1">
            <a:off x="3348038" y="1916113"/>
            <a:ext cx="144462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i-FI"/>
          </a:p>
        </p:txBody>
      </p:sp>
      <p:sp>
        <p:nvSpPr>
          <p:cNvPr id="94239" name="Line 31"/>
          <p:cNvSpPr>
            <a:spLocks noChangeShapeType="1"/>
          </p:cNvSpPr>
          <p:nvPr/>
        </p:nvSpPr>
        <p:spPr bwMode="auto">
          <a:xfrm flipH="1" flipV="1">
            <a:off x="2484438" y="2781300"/>
            <a:ext cx="358775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i-FI"/>
          </a:p>
        </p:txBody>
      </p:sp>
      <p:sp>
        <p:nvSpPr>
          <p:cNvPr id="186400" name="Text Box 32"/>
          <p:cNvSpPr txBox="1">
            <a:spLocks noChangeArrowheads="1"/>
          </p:cNvSpPr>
          <p:nvPr/>
        </p:nvSpPr>
        <p:spPr bwMode="auto">
          <a:xfrm>
            <a:off x="6948488" y="4365625"/>
            <a:ext cx="1919287" cy="8223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 b="1">
                <a:cs typeface="Times New Roman" pitchFamily="18" charset="0"/>
              </a:rPr>
              <a:t>Eläinten aika</a:t>
            </a:r>
          </a:p>
          <a:p>
            <a:pPr eaLnBrk="1" hangingPunct="1"/>
            <a:r>
              <a:rPr lang="fi-FI" sz="2400" b="1">
                <a:cs typeface="Times New Roman" pitchFamily="18" charset="0"/>
              </a:rPr>
              <a:t>alkaa</a:t>
            </a:r>
          </a:p>
        </p:txBody>
      </p:sp>
      <p:sp>
        <p:nvSpPr>
          <p:cNvPr id="186401" name="Line 33"/>
          <p:cNvSpPr>
            <a:spLocks noChangeShapeType="1"/>
          </p:cNvSpPr>
          <p:nvPr/>
        </p:nvSpPr>
        <p:spPr bwMode="auto">
          <a:xfrm>
            <a:off x="4427538" y="3860800"/>
            <a:ext cx="1439862" cy="129698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i-FI"/>
          </a:p>
        </p:txBody>
      </p:sp>
      <p:sp>
        <p:nvSpPr>
          <p:cNvPr id="186402" name="Text Box 34"/>
          <p:cNvSpPr txBox="1">
            <a:spLocks noChangeArrowheads="1"/>
          </p:cNvSpPr>
          <p:nvPr/>
        </p:nvSpPr>
        <p:spPr bwMode="auto">
          <a:xfrm>
            <a:off x="5919788" y="5105400"/>
            <a:ext cx="1539875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 b="1">
                <a:cs typeface="Times New Roman" pitchFamily="18" charset="0"/>
              </a:rPr>
              <a:t>Nykyhetki</a:t>
            </a:r>
          </a:p>
        </p:txBody>
      </p:sp>
      <p:sp>
        <p:nvSpPr>
          <p:cNvPr id="186403" name="Line 35"/>
          <p:cNvSpPr>
            <a:spLocks noChangeShapeType="1"/>
          </p:cNvSpPr>
          <p:nvPr/>
        </p:nvSpPr>
        <p:spPr bwMode="auto">
          <a:xfrm flipH="1">
            <a:off x="6300788" y="4652963"/>
            <a:ext cx="576262" cy="71437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186404" name="Text Box 36"/>
          <p:cNvSpPr txBox="1">
            <a:spLocks noChangeArrowheads="1"/>
          </p:cNvSpPr>
          <p:nvPr/>
        </p:nvSpPr>
        <p:spPr bwMode="auto">
          <a:xfrm>
            <a:off x="5651500" y="6237288"/>
            <a:ext cx="29781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 b="1">
                <a:cs typeface="Times New Roman" pitchFamily="18" charset="0"/>
              </a:rPr>
              <a:t>Eläinten aika päättyy</a:t>
            </a:r>
          </a:p>
        </p:txBody>
      </p:sp>
      <p:sp>
        <p:nvSpPr>
          <p:cNvPr id="186405" name="Line 37"/>
          <p:cNvSpPr>
            <a:spLocks noChangeShapeType="1"/>
          </p:cNvSpPr>
          <p:nvPr/>
        </p:nvSpPr>
        <p:spPr bwMode="auto">
          <a:xfrm flipH="1" flipV="1">
            <a:off x="5580063" y="5661025"/>
            <a:ext cx="358775" cy="50482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186406" name="Line 38"/>
          <p:cNvSpPr>
            <a:spLocks noChangeShapeType="1"/>
          </p:cNvSpPr>
          <p:nvPr/>
        </p:nvSpPr>
        <p:spPr bwMode="auto">
          <a:xfrm>
            <a:off x="4500563" y="3860800"/>
            <a:ext cx="1584325" cy="863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i-FI"/>
          </a:p>
        </p:txBody>
      </p:sp>
      <p:sp>
        <p:nvSpPr>
          <p:cNvPr id="186407" name="Line 39"/>
          <p:cNvSpPr>
            <a:spLocks noChangeShapeType="1"/>
          </p:cNvSpPr>
          <p:nvPr/>
        </p:nvSpPr>
        <p:spPr bwMode="auto">
          <a:xfrm>
            <a:off x="4500563" y="3860800"/>
            <a:ext cx="863600" cy="1655763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i-FI"/>
          </a:p>
        </p:txBody>
      </p:sp>
      <p:sp>
        <p:nvSpPr>
          <p:cNvPr id="186408" name="Text Box 40"/>
          <p:cNvSpPr txBox="1">
            <a:spLocks noChangeArrowheads="1"/>
          </p:cNvSpPr>
          <p:nvPr/>
        </p:nvSpPr>
        <p:spPr bwMode="auto">
          <a:xfrm>
            <a:off x="2627313" y="6165850"/>
            <a:ext cx="2874962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 b="1">
                <a:cs typeface="Times New Roman" pitchFamily="18" charset="0"/>
              </a:rPr>
              <a:t>Meret alkava kiehua</a:t>
            </a:r>
          </a:p>
        </p:txBody>
      </p:sp>
      <p:sp>
        <p:nvSpPr>
          <p:cNvPr id="186409" name="Text Box 41"/>
          <p:cNvSpPr txBox="1">
            <a:spLocks noChangeArrowheads="1"/>
          </p:cNvSpPr>
          <p:nvPr/>
        </p:nvSpPr>
        <p:spPr bwMode="auto">
          <a:xfrm>
            <a:off x="6208713" y="5537200"/>
            <a:ext cx="26812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 b="1">
                <a:cs typeface="Times New Roman" pitchFamily="18" charset="0"/>
              </a:rPr>
              <a:t>Kasvillisuus kuolee</a:t>
            </a:r>
          </a:p>
        </p:txBody>
      </p:sp>
      <p:sp>
        <p:nvSpPr>
          <p:cNvPr id="186410" name="Line 42"/>
          <p:cNvSpPr>
            <a:spLocks noChangeShapeType="1"/>
          </p:cNvSpPr>
          <p:nvPr/>
        </p:nvSpPr>
        <p:spPr bwMode="auto">
          <a:xfrm flipH="1" flipV="1">
            <a:off x="5651500" y="5589588"/>
            <a:ext cx="576263" cy="144462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i-FI"/>
          </a:p>
        </p:txBody>
      </p:sp>
      <p:sp>
        <p:nvSpPr>
          <p:cNvPr id="186411" name="Text Box 43"/>
          <p:cNvSpPr txBox="1">
            <a:spLocks noChangeArrowheads="1"/>
          </p:cNvSpPr>
          <p:nvPr/>
        </p:nvSpPr>
        <p:spPr bwMode="auto">
          <a:xfrm>
            <a:off x="900113" y="5516563"/>
            <a:ext cx="24098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 b="1">
                <a:cs typeface="Times New Roman" pitchFamily="18" charset="0"/>
              </a:rPr>
              <a:t>Meret kadonneet</a:t>
            </a:r>
          </a:p>
        </p:txBody>
      </p:sp>
      <p:sp>
        <p:nvSpPr>
          <p:cNvPr id="186412" name="Line 44"/>
          <p:cNvSpPr>
            <a:spLocks noChangeShapeType="1"/>
          </p:cNvSpPr>
          <p:nvPr/>
        </p:nvSpPr>
        <p:spPr bwMode="auto">
          <a:xfrm flipV="1">
            <a:off x="2268538" y="5013325"/>
            <a:ext cx="431800" cy="431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94253" name="Text Box 45"/>
          <p:cNvSpPr txBox="1">
            <a:spLocks noChangeArrowheads="1"/>
          </p:cNvSpPr>
          <p:nvPr/>
        </p:nvSpPr>
        <p:spPr bwMode="auto">
          <a:xfrm>
            <a:off x="3995738" y="1125538"/>
            <a:ext cx="1700212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 b="1">
                <a:cs typeface="Times New Roman" pitchFamily="18" charset="0"/>
              </a:rPr>
              <a:t>Maa syntyy</a:t>
            </a:r>
          </a:p>
        </p:txBody>
      </p:sp>
      <p:sp>
        <p:nvSpPr>
          <p:cNvPr id="186414" name="Text Box 46"/>
          <p:cNvSpPr txBox="1">
            <a:spLocks noChangeArrowheads="1"/>
          </p:cNvSpPr>
          <p:nvPr/>
        </p:nvSpPr>
        <p:spPr bwMode="auto">
          <a:xfrm>
            <a:off x="879475" y="1217613"/>
            <a:ext cx="29432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 b="1">
                <a:cs typeface="Times New Roman" pitchFamily="18" charset="0"/>
              </a:rPr>
              <a:t>Aurinko nielee Maan</a:t>
            </a:r>
          </a:p>
        </p:txBody>
      </p:sp>
      <p:sp>
        <p:nvSpPr>
          <p:cNvPr id="186415" name="Line 47"/>
          <p:cNvSpPr>
            <a:spLocks noChangeShapeType="1"/>
          </p:cNvSpPr>
          <p:nvPr/>
        </p:nvSpPr>
        <p:spPr bwMode="auto">
          <a:xfrm>
            <a:off x="3635375" y="1628775"/>
            <a:ext cx="649288" cy="2159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i-FI"/>
          </a:p>
        </p:txBody>
      </p:sp>
      <p:sp>
        <p:nvSpPr>
          <p:cNvPr id="94256" name="Line 48"/>
          <p:cNvSpPr>
            <a:spLocks noChangeShapeType="1"/>
          </p:cNvSpPr>
          <p:nvPr/>
        </p:nvSpPr>
        <p:spPr bwMode="auto">
          <a:xfrm flipH="1">
            <a:off x="4572000" y="1557338"/>
            <a:ext cx="215900" cy="2159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6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6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8" grpId="0" animBg="1"/>
      <p:bldP spid="186389" grpId="0" animBg="1"/>
      <p:bldP spid="186400" grpId="0" animBg="1"/>
      <p:bldP spid="186401" grpId="0" animBg="1"/>
      <p:bldP spid="186402" grpId="0" animBg="1"/>
      <p:bldP spid="186403" grpId="0" animBg="1"/>
      <p:bldP spid="186404" grpId="0" animBg="1"/>
      <p:bldP spid="186405" grpId="0" animBg="1"/>
      <p:bldP spid="186406" grpId="0" animBg="1"/>
      <p:bldP spid="186407" grpId="0" animBg="1"/>
      <p:bldP spid="186408" grpId="0" animBg="1"/>
      <p:bldP spid="186409" grpId="0" animBg="1"/>
      <p:bldP spid="186410" grpId="0" animBg="1"/>
      <p:bldP spid="186411" grpId="0" animBg="1"/>
      <p:bldP spid="186412" grpId="0" animBg="1"/>
      <p:bldP spid="186414" grpId="0" animBg="1"/>
      <p:bldP spid="18641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fi-FI" smtClean="0"/>
              <a:t>Maan rata ja vuodenajat</a:t>
            </a:r>
          </a:p>
        </p:txBody>
      </p:sp>
      <p:grpSp>
        <p:nvGrpSpPr>
          <p:cNvPr id="95235" name="Group 3"/>
          <p:cNvGrpSpPr>
            <a:grpSpLocks/>
          </p:cNvGrpSpPr>
          <p:nvPr/>
        </p:nvGrpSpPr>
        <p:grpSpPr bwMode="auto">
          <a:xfrm>
            <a:off x="900113" y="1268413"/>
            <a:ext cx="6524625" cy="4849812"/>
            <a:chOff x="567" y="799"/>
            <a:chExt cx="4110" cy="3055"/>
          </a:xfrm>
        </p:grpSpPr>
        <p:sp>
          <p:nvSpPr>
            <p:cNvPr id="95243" name="Oval 4"/>
            <p:cNvSpPr>
              <a:spLocks noChangeArrowheads="1"/>
            </p:cNvSpPr>
            <p:nvPr/>
          </p:nvSpPr>
          <p:spPr bwMode="auto">
            <a:xfrm>
              <a:off x="1156" y="1344"/>
              <a:ext cx="3356" cy="19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i-FI"/>
            </a:p>
          </p:txBody>
        </p:sp>
        <p:sp>
          <p:nvSpPr>
            <p:cNvPr id="95244" name="Oval 5"/>
            <p:cNvSpPr>
              <a:spLocks noChangeArrowheads="1"/>
            </p:cNvSpPr>
            <p:nvPr/>
          </p:nvSpPr>
          <p:spPr bwMode="auto">
            <a:xfrm>
              <a:off x="2653" y="2024"/>
              <a:ext cx="453" cy="45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i-FI"/>
            </a:p>
          </p:txBody>
        </p:sp>
        <p:grpSp>
          <p:nvGrpSpPr>
            <p:cNvPr id="95245" name="Group 6"/>
            <p:cNvGrpSpPr>
              <a:grpSpLocks/>
            </p:cNvGrpSpPr>
            <p:nvPr/>
          </p:nvGrpSpPr>
          <p:grpSpPr bwMode="auto">
            <a:xfrm>
              <a:off x="930" y="1752"/>
              <a:ext cx="436" cy="1104"/>
              <a:chOff x="373" y="2672"/>
              <a:chExt cx="436" cy="1104"/>
            </a:xfrm>
          </p:grpSpPr>
          <p:pic>
            <p:nvPicPr>
              <p:cNvPr id="95263" name="Picture 7" descr="earth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067"/>
                <a:ext cx="312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264" name="Line 8"/>
              <p:cNvSpPr>
                <a:spLocks noChangeShapeType="1"/>
              </p:cNvSpPr>
              <p:nvPr/>
            </p:nvSpPr>
            <p:spPr bwMode="auto">
              <a:xfrm flipV="1">
                <a:off x="521" y="2976"/>
                <a:ext cx="227" cy="4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fi-FI"/>
              </a:p>
            </p:txBody>
          </p:sp>
          <p:sp>
            <p:nvSpPr>
              <p:cNvPr id="95265" name="Text Box 9"/>
              <p:cNvSpPr txBox="1">
                <a:spLocks noChangeArrowheads="1"/>
              </p:cNvSpPr>
              <p:nvPr/>
            </p:nvSpPr>
            <p:spPr bwMode="auto">
              <a:xfrm>
                <a:off x="554" y="2672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i-FI" sz="2400">
                    <a:cs typeface="Times New Roman" pitchFamily="18" charset="0"/>
                  </a:rPr>
                  <a:t>N</a:t>
                </a:r>
              </a:p>
            </p:txBody>
          </p:sp>
          <p:sp>
            <p:nvSpPr>
              <p:cNvPr id="95266" name="Text Box 10"/>
              <p:cNvSpPr txBox="1">
                <a:spLocks noChangeArrowheads="1"/>
              </p:cNvSpPr>
              <p:nvPr/>
            </p:nvSpPr>
            <p:spPr bwMode="auto">
              <a:xfrm>
                <a:off x="373" y="348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i-FI" sz="2400">
                    <a:cs typeface="Times New Roman" pitchFamily="18" charset="0"/>
                  </a:rPr>
                  <a:t>S</a:t>
                </a:r>
              </a:p>
            </p:txBody>
          </p:sp>
        </p:grpSp>
        <p:grpSp>
          <p:nvGrpSpPr>
            <p:cNvPr id="95246" name="Group 11"/>
            <p:cNvGrpSpPr>
              <a:grpSpLocks/>
            </p:cNvGrpSpPr>
            <p:nvPr/>
          </p:nvGrpSpPr>
          <p:grpSpPr bwMode="auto">
            <a:xfrm>
              <a:off x="2562" y="2750"/>
              <a:ext cx="436" cy="1104"/>
              <a:chOff x="373" y="2672"/>
              <a:chExt cx="436" cy="1104"/>
            </a:xfrm>
          </p:grpSpPr>
          <p:pic>
            <p:nvPicPr>
              <p:cNvPr id="95259" name="Picture 12" descr="earth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067"/>
                <a:ext cx="312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260" name="Line 13"/>
              <p:cNvSpPr>
                <a:spLocks noChangeShapeType="1"/>
              </p:cNvSpPr>
              <p:nvPr/>
            </p:nvSpPr>
            <p:spPr bwMode="auto">
              <a:xfrm flipV="1">
                <a:off x="521" y="2976"/>
                <a:ext cx="227" cy="4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fi-FI"/>
              </a:p>
            </p:txBody>
          </p:sp>
          <p:sp>
            <p:nvSpPr>
              <p:cNvPr id="95261" name="Text Box 14"/>
              <p:cNvSpPr txBox="1">
                <a:spLocks noChangeArrowheads="1"/>
              </p:cNvSpPr>
              <p:nvPr/>
            </p:nvSpPr>
            <p:spPr bwMode="auto">
              <a:xfrm>
                <a:off x="554" y="2672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i-FI" sz="2400">
                    <a:cs typeface="Times New Roman" pitchFamily="18" charset="0"/>
                  </a:rPr>
                  <a:t>N</a:t>
                </a:r>
              </a:p>
            </p:txBody>
          </p:sp>
          <p:sp>
            <p:nvSpPr>
              <p:cNvPr id="95262" name="Text Box 15"/>
              <p:cNvSpPr txBox="1">
                <a:spLocks noChangeArrowheads="1"/>
              </p:cNvSpPr>
              <p:nvPr/>
            </p:nvSpPr>
            <p:spPr bwMode="auto">
              <a:xfrm>
                <a:off x="373" y="348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i-FI" sz="2400">
                    <a:cs typeface="Times New Roman" pitchFamily="18" charset="0"/>
                  </a:rPr>
                  <a:t>S</a:t>
                </a:r>
              </a:p>
            </p:txBody>
          </p:sp>
        </p:grpSp>
        <p:grpSp>
          <p:nvGrpSpPr>
            <p:cNvPr id="95247" name="Group 16"/>
            <p:cNvGrpSpPr>
              <a:grpSpLocks/>
            </p:cNvGrpSpPr>
            <p:nvPr/>
          </p:nvGrpSpPr>
          <p:grpSpPr bwMode="auto">
            <a:xfrm>
              <a:off x="2608" y="799"/>
              <a:ext cx="436" cy="1104"/>
              <a:chOff x="373" y="2672"/>
              <a:chExt cx="436" cy="1104"/>
            </a:xfrm>
          </p:grpSpPr>
          <p:pic>
            <p:nvPicPr>
              <p:cNvPr id="95255" name="Picture 17" descr="earth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067"/>
                <a:ext cx="312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256" name="Line 18"/>
              <p:cNvSpPr>
                <a:spLocks noChangeShapeType="1"/>
              </p:cNvSpPr>
              <p:nvPr/>
            </p:nvSpPr>
            <p:spPr bwMode="auto">
              <a:xfrm flipV="1">
                <a:off x="521" y="2976"/>
                <a:ext cx="227" cy="4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fi-FI"/>
              </a:p>
            </p:txBody>
          </p:sp>
          <p:sp>
            <p:nvSpPr>
              <p:cNvPr id="95257" name="Text Box 19"/>
              <p:cNvSpPr txBox="1">
                <a:spLocks noChangeArrowheads="1"/>
              </p:cNvSpPr>
              <p:nvPr/>
            </p:nvSpPr>
            <p:spPr bwMode="auto">
              <a:xfrm>
                <a:off x="554" y="2672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i-FI" sz="2400">
                    <a:cs typeface="Times New Roman" pitchFamily="18" charset="0"/>
                  </a:rPr>
                  <a:t>N</a:t>
                </a:r>
              </a:p>
            </p:txBody>
          </p:sp>
          <p:sp>
            <p:nvSpPr>
              <p:cNvPr id="95258" name="Text Box 20"/>
              <p:cNvSpPr txBox="1">
                <a:spLocks noChangeArrowheads="1"/>
              </p:cNvSpPr>
              <p:nvPr/>
            </p:nvSpPr>
            <p:spPr bwMode="auto">
              <a:xfrm>
                <a:off x="373" y="348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i-FI" sz="2400">
                    <a:cs typeface="Times New Roman" pitchFamily="18" charset="0"/>
                  </a:rPr>
                  <a:t>S</a:t>
                </a:r>
              </a:p>
            </p:txBody>
          </p:sp>
        </p:grpSp>
        <p:grpSp>
          <p:nvGrpSpPr>
            <p:cNvPr id="95248" name="Group 21"/>
            <p:cNvGrpSpPr>
              <a:grpSpLocks/>
            </p:cNvGrpSpPr>
            <p:nvPr/>
          </p:nvGrpSpPr>
          <p:grpSpPr bwMode="auto">
            <a:xfrm>
              <a:off x="4241" y="1752"/>
              <a:ext cx="436" cy="1104"/>
              <a:chOff x="373" y="2672"/>
              <a:chExt cx="436" cy="1104"/>
            </a:xfrm>
          </p:grpSpPr>
          <p:pic>
            <p:nvPicPr>
              <p:cNvPr id="95251" name="Picture 22" descr="earth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067"/>
                <a:ext cx="312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252" name="Line 23"/>
              <p:cNvSpPr>
                <a:spLocks noChangeShapeType="1"/>
              </p:cNvSpPr>
              <p:nvPr/>
            </p:nvSpPr>
            <p:spPr bwMode="auto">
              <a:xfrm flipV="1">
                <a:off x="521" y="2976"/>
                <a:ext cx="227" cy="4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fi-FI"/>
              </a:p>
            </p:txBody>
          </p:sp>
          <p:sp>
            <p:nvSpPr>
              <p:cNvPr id="95253" name="Text Box 24"/>
              <p:cNvSpPr txBox="1">
                <a:spLocks noChangeArrowheads="1"/>
              </p:cNvSpPr>
              <p:nvPr/>
            </p:nvSpPr>
            <p:spPr bwMode="auto">
              <a:xfrm>
                <a:off x="554" y="2672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i-FI" sz="2400">
                    <a:cs typeface="Times New Roman" pitchFamily="18" charset="0"/>
                  </a:rPr>
                  <a:t>N</a:t>
                </a:r>
              </a:p>
            </p:txBody>
          </p:sp>
          <p:sp>
            <p:nvSpPr>
              <p:cNvPr id="95254" name="Text Box 25"/>
              <p:cNvSpPr txBox="1">
                <a:spLocks noChangeArrowheads="1"/>
              </p:cNvSpPr>
              <p:nvPr/>
            </p:nvSpPr>
            <p:spPr bwMode="auto">
              <a:xfrm>
                <a:off x="373" y="348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i-FI" sz="2400">
                    <a:cs typeface="Times New Roman" pitchFamily="18" charset="0"/>
                  </a:rPr>
                  <a:t>S</a:t>
                </a:r>
              </a:p>
            </p:txBody>
          </p:sp>
        </p:grpSp>
        <p:sp>
          <p:nvSpPr>
            <p:cNvPr id="95249" name="Line 26"/>
            <p:cNvSpPr>
              <a:spLocks noChangeShapeType="1"/>
            </p:cNvSpPr>
            <p:nvPr/>
          </p:nvSpPr>
          <p:spPr bwMode="auto">
            <a:xfrm>
              <a:off x="1292" y="3022"/>
              <a:ext cx="589" cy="272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i-FI"/>
            </a:p>
          </p:txBody>
        </p:sp>
        <p:sp>
          <p:nvSpPr>
            <p:cNvPr id="95250" name="Text Box 27"/>
            <p:cNvSpPr txBox="1">
              <a:spLocks noChangeArrowheads="1"/>
            </p:cNvSpPr>
            <p:nvPr/>
          </p:nvSpPr>
          <p:spPr bwMode="auto">
            <a:xfrm>
              <a:off x="567" y="3475"/>
              <a:ext cx="15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i-FI" sz="2400">
                  <a:cs typeface="Times New Roman" pitchFamily="18" charset="0"/>
                </a:rPr>
                <a:t>Maan kiertosuunta</a:t>
              </a:r>
            </a:p>
          </p:txBody>
        </p:sp>
      </p:grpSp>
      <p:sp>
        <p:nvSpPr>
          <p:cNvPr id="187420" name="Text Box 28"/>
          <p:cNvSpPr txBox="1">
            <a:spLocks noChangeArrowheads="1"/>
          </p:cNvSpPr>
          <p:nvPr/>
        </p:nvSpPr>
        <p:spPr bwMode="auto">
          <a:xfrm>
            <a:off x="303213" y="2994025"/>
            <a:ext cx="14097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000" b="1">
                <a:cs typeface="Times New Roman" pitchFamily="18" charset="0"/>
              </a:rPr>
              <a:t>Kesä</a:t>
            </a:r>
          </a:p>
          <a:p>
            <a:pPr eaLnBrk="1" hangingPunct="1"/>
            <a:r>
              <a:rPr lang="fi-FI" sz="2000" b="1">
                <a:cs typeface="Times New Roman" pitchFamily="18" charset="0"/>
              </a:rPr>
              <a:t>pohjoisessa</a:t>
            </a:r>
          </a:p>
          <a:p>
            <a:pPr eaLnBrk="1" hangingPunct="1"/>
            <a:endParaRPr lang="fi-FI" sz="2000" b="1">
              <a:cs typeface="Times New Roman" pitchFamily="18" charset="0"/>
            </a:endParaRPr>
          </a:p>
          <a:p>
            <a:pPr eaLnBrk="1" hangingPunct="1"/>
            <a:r>
              <a:rPr lang="fi-FI" sz="2000" b="1">
                <a:cs typeface="Times New Roman" pitchFamily="18" charset="0"/>
              </a:rPr>
              <a:t>Talvi</a:t>
            </a:r>
          </a:p>
          <a:p>
            <a:pPr eaLnBrk="1" hangingPunct="1"/>
            <a:r>
              <a:rPr lang="fi-FI" sz="2000" b="1">
                <a:cs typeface="Times New Roman" pitchFamily="18" charset="0"/>
              </a:rPr>
              <a:t>etelässä</a:t>
            </a:r>
          </a:p>
        </p:txBody>
      </p:sp>
      <p:sp>
        <p:nvSpPr>
          <p:cNvPr id="187421" name="Text Box 29"/>
          <p:cNvSpPr txBox="1">
            <a:spLocks noChangeArrowheads="1"/>
          </p:cNvSpPr>
          <p:nvPr/>
        </p:nvSpPr>
        <p:spPr bwMode="auto">
          <a:xfrm>
            <a:off x="4767263" y="5443538"/>
            <a:ext cx="210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000" b="1">
                <a:cs typeface="Times New Roman" pitchFamily="18" charset="0"/>
              </a:rPr>
              <a:t>Syksy pohjoisessa</a:t>
            </a:r>
          </a:p>
          <a:p>
            <a:pPr eaLnBrk="1" hangingPunct="1"/>
            <a:r>
              <a:rPr lang="fi-FI" sz="2000" b="1">
                <a:cs typeface="Times New Roman" pitchFamily="18" charset="0"/>
              </a:rPr>
              <a:t>Kevät etelässä</a:t>
            </a:r>
          </a:p>
        </p:txBody>
      </p:sp>
      <p:sp>
        <p:nvSpPr>
          <p:cNvPr id="187422" name="Text Box 30"/>
          <p:cNvSpPr txBox="1">
            <a:spLocks noChangeArrowheads="1"/>
          </p:cNvSpPr>
          <p:nvPr/>
        </p:nvSpPr>
        <p:spPr bwMode="auto">
          <a:xfrm>
            <a:off x="7504113" y="2994025"/>
            <a:ext cx="14097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000" b="1">
                <a:cs typeface="Times New Roman" pitchFamily="18" charset="0"/>
              </a:rPr>
              <a:t>Talvi</a:t>
            </a:r>
          </a:p>
          <a:p>
            <a:pPr eaLnBrk="1" hangingPunct="1"/>
            <a:r>
              <a:rPr lang="fi-FI" sz="2000" b="1">
                <a:cs typeface="Times New Roman" pitchFamily="18" charset="0"/>
              </a:rPr>
              <a:t>pohjoisessa</a:t>
            </a:r>
          </a:p>
          <a:p>
            <a:pPr eaLnBrk="1" hangingPunct="1"/>
            <a:endParaRPr lang="fi-FI" sz="2000" b="1">
              <a:cs typeface="Times New Roman" pitchFamily="18" charset="0"/>
            </a:endParaRPr>
          </a:p>
          <a:p>
            <a:pPr eaLnBrk="1" hangingPunct="1"/>
            <a:r>
              <a:rPr lang="fi-FI" sz="2000" b="1">
                <a:cs typeface="Times New Roman" pitchFamily="18" charset="0"/>
              </a:rPr>
              <a:t>Kesä</a:t>
            </a:r>
          </a:p>
          <a:p>
            <a:pPr eaLnBrk="1" hangingPunct="1"/>
            <a:r>
              <a:rPr lang="fi-FI" sz="2000" b="1">
                <a:cs typeface="Times New Roman" pitchFamily="18" charset="0"/>
              </a:rPr>
              <a:t>etelässä</a:t>
            </a:r>
          </a:p>
        </p:txBody>
      </p:sp>
      <p:sp>
        <p:nvSpPr>
          <p:cNvPr id="187423" name="Text Box 31"/>
          <p:cNvSpPr txBox="1">
            <a:spLocks noChangeArrowheads="1"/>
          </p:cNvSpPr>
          <p:nvPr/>
        </p:nvSpPr>
        <p:spPr bwMode="auto">
          <a:xfrm>
            <a:off x="5127625" y="1193800"/>
            <a:ext cx="2120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000" b="1">
                <a:cs typeface="Times New Roman" pitchFamily="18" charset="0"/>
              </a:rPr>
              <a:t>Kevät pohjoisessa</a:t>
            </a:r>
          </a:p>
          <a:p>
            <a:pPr eaLnBrk="1" hangingPunct="1"/>
            <a:r>
              <a:rPr lang="fi-FI" sz="2000" b="1">
                <a:cs typeface="Times New Roman" pitchFamily="18" charset="0"/>
              </a:rPr>
              <a:t>Syksy etelässä</a:t>
            </a:r>
          </a:p>
        </p:txBody>
      </p:sp>
      <p:sp>
        <p:nvSpPr>
          <p:cNvPr id="187424" name="Text Box 32"/>
          <p:cNvSpPr txBox="1">
            <a:spLocks noChangeArrowheads="1"/>
          </p:cNvSpPr>
          <p:nvPr/>
        </p:nvSpPr>
        <p:spPr bwMode="auto">
          <a:xfrm>
            <a:off x="519113" y="6184900"/>
            <a:ext cx="8272462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 b="1">
                <a:cs typeface="Times New Roman" pitchFamily="18" charset="0"/>
              </a:rPr>
              <a:t>Vuodenaikojen aiheuttaja on Maan pyörimisakselin kaltevuus</a:t>
            </a:r>
          </a:p>
        </p:txBody>
      </p:sp>
      <p:sp>
        <p:nvSpPr>
          <p:cNvPr id="95241" name="Line 33"/>
          <p:cNvSpPr>
            <a:spLocks noChangeShapeType="1"/>
          </p:cNvSpPr>
          <p:nvPr/>
        </p:nvSpPr>
        <p:spPr bwMode="auto">
          <a:xfrm>
            <a:off x="4932363" y="3573463"/>
            <a:ext cx="1944687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i-FI"/>
          </a:p>
        </p:txBody>
      </p:sp>
      <p:sp>
        <p:nvSpPr>
          <p:cNvPr id="95242" name="Text Box 34"/>
          <p:cNvSpPr txBox="1">
            <a:spLocks noChangeArrowheads="1"/>
          </p:cNvSpPr>
          <p:nvPr/>
        </p:nvSpPr>
        <p:spPr bwMode="auto">
          <a:xfrm>
            <a:off x="5200650" y="3067050"/>
            <a:ext cx="142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000">
                <a:cs typeface="Times New Roman" pitchFamily="18" charset="0"/>
              </a:rPr>
              <a:t>150 milj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20" grpId="0"/>
      <p:bldP spid="187421" grpId="0"/>
      <p:bldP spid="187422" grpId="0"/>
      <p:bldP spid="18742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569325" cy="719137"/>
          </a:xfrm>
        </p:spPr>
        <p:txBody>
          <a:bodyPr/>
          <a:lstStyle/>
          <a:p>
            <a:pPr algn="l" eaLnBrk="1" hangingPunct="1"/>
            <a:r>
              <a:rPr lang="fi-FI" sz="3200" smtClean="0"/>
              <a:t>Maailmankaikkeuden </a:t>
            </a:r>
            <a:r>
              <a:rPr lang="fi-FI" sz="3200" b="1" smtClean="0"/>
              <a:t>perusvuorovaikutukse</a:t>
            </a:r>
            <a:r>
              <a:rPr lang="fi-FI" sz="3200" smtClean="0"/>
              <a:t>t ,</a:t>
            </a: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468313" y="908050"/>
            <a:ext cx="8281987" cy="581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 b="1"/>
              <a:t>Painovoima eli gravitaatio</a:t>
            </a:r>
          </a:p>
          <a:p>
            <a:pPr eaLnBrk="1" hangingPunct="1"/>
            <a:r>
              <a:rPr lang="fi-FI" sz="2400"/>
              <a:t>	vaikuttaa kaikkien </a:t>
            </a:r>
            <a:r>
              <a:rPr lang="fi-FI" sz="2400" b="1"/>
              <a:t>massojen</a:t>
            </a:r>
            <a:r>
              <a:rPr lang="fi-FI" sz="2400"/>
              <a:t> välillä</a:t>
            </a:r>
          </a:p>
          <a:p>
            <a:pPr eaLnBrk="1" hangingPunct="1"/>
            <a:r>
              <a:rPr lang="fi-FI" sz="2400"/>
              <a:t>	pienillä massoilla hyvin heikko,</a:t>
            </a:r>
          </a:p>
          <a:p>
            <a:pPr eaLnBrk="1" hangingPunct="1"/>
            <a:r>
              <a:rPr lang="fi-FI" sz="2400"/>
              <a:t>	</a:t>
            </a:r>
            <a:r>
              <a:rPr lang="fi-FI" sz="2400" b="1"/>
              <a:t>suurilla etäisyyksillä</a:t>
            </a:r>
            <a:r>
              <a:rPr lang="fi-FI" sz="2400"/>
              <a:t> ainoa merkittävä voima</a:t>
            </a:r>
          </a:p>
          <a:p>
            <a:pPr eaLnBrk="1" hangingPunct="1">
              <a:buFontTx/>
              <a:buChar char="•"/>
            </a:pPr>
            <a:r>
              <a:rPr lang="fi-FI" b="1"/>
              <a:t>Sähkömagneettinen vuorovaikutus</a:t>
            </a:r>
          </a:p>
          <a:p>
            <a:pPr eaLnBrk="1" hangingPunct="1"/>
            <a:r>
              <a:rPr lang="fi-FI"/>
              <a:t>	</a:t>
            </a:r>
            <a:r>
              <a:rPr lang="fi-FI" sz="2400"/>
              <a:t>mm. kemiallinen sidos, </a:t>
            </a:r>
            <a:r>
              <a:rPr lang="fi-FI" sz="2400" b="1"/>
              <a:t>pitää molekyylit koossa</a:t>
            </a:r>
            <a:r>
              <a:rPr lang="fi-FI" sz="2400"/>
              <a:t/>
            </a:r>
            <a:br>
              <a:rPr lang="fi-FI" sz="2400"/>
            </a:br>
            <a:r>
              <a:rPr lang="fi-FI" sz="2400"/>
              <a:t>	aine tuntuu kovalta, koska atomien elektroniverhot</a:t>
            </a:r>
            <a:br>
              <a:rPr lang="fi-FI" sz="2400"/>
            </a:br>
            <a:r>
              <a:rPr lang="fi-FI" sz="2400"/>
              <a:t>	karkottavat toisiaan.</a:t>
            </a:r>
            <a:endParaRPr lang="fi-FI" sz="2400" b="1"/>
          </a:p>
          <a:p>
            <a:pPr eaLnBrk="1" hangingPunct="1">
              <a:buFontTx/>
              <a:buChar char="•"/>
            </a:pPr>
            <a:r>
              <a:rPr lang="fi-FI"/>
              <a:t> </a:t>
            </a:r>
            <a:r>
              <a:rPr lang="fi-FI" b="1"/>
              <a:t>Heikko vuorovaikutus</a:t>
            </a:r>
          </a:p>
          <a:p>
            <a:pPr eaLnBrk="1" hangingPunct="1"/>
            <a:r>
              <a:rPr lang="fi-FI" sz="2400"/>
              <a:t>	aiheuttaa </a:t>
            </a:r>
            <a:r>
              <a:rPr lang="fi-FI" sz="2400" b="1"/>
              <a:t>radioaktiivisuuden</a:t>
            </a:r>
          </a:p>
          <a:p>
            <a:pPr eaLnBrk="1" hangingPunct="1"/>
            <a:r>
              <a:rPr lang="fi-FI" sz="2400"/>
              <a:t>	(atomin ytimestä sinkoutuu hiukkanen)</a:t>
            </a:r>
          </a:p>
          <a:p>
            <a:pPr eaLnBrk="1" hangingPunct="1">
              <a:buFontTx/>
              <a:buChar char="•"/>
            </a:pPr>
            <a:r>
              <a:rPr lang="fi-FI" b="1"/>
              <a:t>Vahva vuorovaikutus</a:t>
            </a:r>
            <a:r>
              <a:rPr lang="fi-FI"/>
              <a:t> (”ydinvoimat”)</a:t>
            </a:r>
          </a:p>
          <a:p>
            <a:pPr eaLnBrk="1" hangingPunct="1"/>
            <a:r>
              <a:rPr lang="fi-FI" sz="2400"/>
              <a:t>	pitävät </a:t>
            </a:r>
            <a:r>
              <a:rPr lang="fi-FI" sz="2400" b="1"/>
              <a:t>atomien ytimet</a:t>
            </a:r>
            <a:r>
              <a:rPr lang="fi-FI" sz="2400"/>
              <a:t> koossa (</a:t>
            </a:r>
            <a:r>
              <a:rPr lang="fi-FI" sz="2400" b="1"/>
              <a:t>kvarkit</a:t>
            </a:r>
            <a:r>
              <a:rPr lang="fi-FI" sz="2400"/>
              <a:t> kiinni toisissaan)</a:t>
            </a:r>
          </a:p>
          <a:p>
            <a:pPr eaLnBrk="1" hangingPunct="1"/>
            <a:r>
              <a:rPr lang="fi-FI" sz="2400"/>
              <a:t>	erittäin vahvoja atomiytimen mittakaavassa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Miten ihmisen arkimaailmassa?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735013" y="2246313"/>
            <a:ext cx="71913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 b="1">
                <a:cs typeface="Times New Roman" pitchFamily="18" charset="0"/>
              </a:rPr>
              <a:t>Sähkömagneettinen vuorovaikutus</a:t>
            </a:r>
            <a:r>
              <a:rPr lang="fi-FI" sz="2800">
                <a:cs typeface="Times New Roman" pitchFamily="18" charset="0"/>
              </a:rPr>
              <a:t> näkyy ehkä</a:t>
            </a:r>
          </a:p>
          <a:p>
            <a:pPr eaLnBrk="1" hangingPunct="1"/>
            <a:r>
              <a:rPr lang="fi-FI" sz="2800">
                <a:cs typeface="Times New Roman" pitchFamily="18" charset="0"/>
              </a:rPr>
              <a:t>eniten ihmisen arkimaailmassa.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1527175" y="3233738"/>
            <a:ext cx="60531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cs typeface="Times New Roman" pitchFamily="18" charset="0"/>
              </a:rPr>
              <a:t>Kitka, kosketusvoimat, törmäysten vaikutus,</a:t>
            </a:r>
          </a:p>
          <a:p>
            <a:pPr eaLnBrk="1" hangingPunct="1"/>
            <a:r>
              <a:rPr lang="fi-FI" sz="2400">
                <a:cs typeface="Times New Roman" pitchFamily="18" charset="0"/>
              </a:rPr>
              <a:t>aineen koossapysyminen, sähkö- ja magnetismi.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879475" y="4551363"/>
            <a:ext cx="65690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 b="1">
                <a:cs typeface="Times New Roman" pitchFamily="18" charset="0"/>
              </a:rPr>
              <a:t>Gravitaatio eli painovoima</a:t>
            </a:r>
            <a:r>
              <a:rPr lang="fi-FI" sz="2800">
                <a:cs typeface="Times New Roman" pitchFamily="18" charset="0"/>
              </a:rPr>
              <a:t> on ilmeinen.</a:t>
            </a:r>
          </a:p>
          <a:p>
            <a:pPr eaLnBrk="1" hangingPunct="1"/>
            <a:r>
              <a:rPr lang="fi-FI" sz="2400">
                <a:cs typeface="Times New Roman" pitchFamily="18" charset="0"/>
              </a:rPr>
              <a:t>	Se pitää meidät Maan pinnalla.</a:t>
            </a:r>
          </a:p>
          <a:p>
            <a:pPr eaLnBrk="1" hangingPunct="1"/>
            <a:r>
              <a:rPr lang="fi-FI" sz="2400">
                <a:cs typeface="Times New Roman" pitchFamily="18" charset="0"/>
              </a:rPr>
              <a:t>	Sen ansiosta satelliitti voi kiertää Maapalloa</a:t>
            </a:r>
            <a:r>
              <a:rPr lang="fi-FI" sz="280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/>
      <p:bldP spid="189444" grpId="0"/>
      <p:bldP spid="18944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89888" cy="1143000"/>
          </a:xfrm>
        </p:spPr>
        <p:txBody>
          <a:bodyPr/>
          <a:lstStyle/>
          <a:p>
            <a:pPr algn="l" eaLnBrk="1" hangingPunct="1"/>
            <a:r>
              <a:rPr lang="fi-FI" sz="3200" smtClean="0"/>
              <a:t>Yli  99,99 % näkyvästä aineesta koostuu</a:t>
            </a:r>
            <a:br>
              <a:rPr lang="fi-FI" sz="3200" smtClean="0"/>
            </a:br>
            <a:r>
              <a:rPr lang="fi-FI" sz="3200" smtClean="0"/>
              <a:t>down- ja up-kvarkeista ja elektroneista. Atomit</a:t>
            </a:r>
            <a:br>
              <a:rPr lang="fi-FI" sz="3200" smtClean="0"/>
            </a:br>
            <a:r>
              <a:rPr lang="fi-FI" sz="3200" smtClean="0"/>
              <a:t>koostuvat niistä. Lisäksi on neutriinoja.</a:t>
            </a:r>
          </a:p>
        </p:txBody>
      </p:sp>
      <p:pic>
        <p:nvPicPr>
          <p:cNvPr id="98307" name="Picture 3" descr="ato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16113"/>
            <a:ext cx="5976938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”Tavallisen” aineen rakenne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971550" y="1773238"/>
            <a:ext cx="72136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>
                <a:cs typeface="Times New Roman" pitchFamily="18" charset="0"/>
              </a:rPr>
              <a:t>Tavallinen aine rakentuu 3 alkeishiukkastyypistä,</a:t>
            </a:r>
          </a:p>
          <a:p>
            <a:pPr eaLnBrk="1" hangingPunct="1"/>
            <a:r>
              <a:rPr lang="fi-FI" sz="2800">
                <a:cs typeface="Times New Roman" pitchFamily="18" charset="0"/>
              </a:rPr>
              <a:t>jotka muodostuivat alkuräjähdyksen jälkeen</a:t>
            </a:r>
          </a:p>
          <a:p>
            <a:pPr eaLnBrk="1" hangingPunct="1"/>
            <a:r>
              <a:rPr lang="fi-FI" sz="2800">
                <a:cs typeface="Times New Roman" pitchFamily="18" charset="0"/>
              </a:rPr>
              <a:t>noin 13 miljardia vuotta sitten.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1042988" y="3284538"/>
            <a:ext cx="1489075" cy="11874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 b="1">
                <a:cs typeface="Times New Roman" pitchFamily="18" charset="0"/>
              </a:rPr>
              <a:t>elektroni</a:t>
            </a:r>
          </a:p>
          <a:p>
            <a:pPr eaLnBrk="1" hangingPunct="1"/>
            <a:r>
              <a:rPr lang="fi-FI" sz="2400" b="1">
                <a:cs typeface="Times New Roman" pitchFamily="18" charset="0"/>
              </a:rPr>
              <a:t>u-kvarkki</a:t>
            </a:r>
          </a:p>
          <a:p>
            <a:pPr eaLnBrk="1" hangingPunct="1"/>
            <a:r>
              <a:rPr lang="fi-FI" sz="2400" b="1">
                <a:cs typeface="Times New Roman" pitchFamily="18" charset="0"/>
              </a:rPr>
              <a:t>d-kvarkki</a:t>
            </a: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611188" y="4652963"/>
            <a:ext cx="3240087" cy="19177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 b="1">
                <a:cs typeface="Times New Roman" pitchFamily="18" charset="0"/>
              </a:rPr>
              <a:t>u- ja d-kvarkit eivät</a:t>
            </a:r>
          </a:p>
          <a:p>
            <a:pPr eaLnBrk="1" hangingPunct="1"/>
            <a:r>
              <a:rPr lang="fi-FI" sz="2400" b="1">
                <a:cs typeface="Times New Roman" pitchFamily="18" charset="0"/>
              </a:rPr>
              <a:t>esiinny vapaana.</a:t>
            </a:r>
          </a:p>
          <a:p>
            <a:pPr eaLnBrk="1" hangingPunct="1"/>
            <a:r>
              <a:rPr lang="fi-FI" sz="2400" b="1">
                <a:cs typeface="Times New Roman" pitchFamily="18" charset="0"/>
              </a:rPr>
              <a:t>Ne esiintyvät ”kolmen koplana” muodostaen</a:t>
            </a:r>
          </a:p>
          <a:p>
            <a:pPr eaLnBrk="1" hangingPunct="1"/>
            <a:r>
              <a:rPr lang="fi-FI" sz="2400" b="1">
                <a:cs typeface="Times New Roman" pitchFamily="18" charset="0"/>
              </a:rPr>
              <a:t>protonin ja neutronin</a:t>
            </a:r>
          </a:p>
        </p:txBody>
      </p:sp>
      <p:grpSp>
        <p:nvGrpSpPr>
          <p:cNvPr id="192518" name="Group 6"/>
          <p:cNvGrpSpPr>
            <a:grpSpLocks/>
          </p:cNvGrpSpPr>
          <p:nvPr/>
        </p:nvGrpSpPr>
        <p:grpSpPr bwMode="auto">
          <a:xfrm>
            <a:off x="4859338" y="3284538"/>
            <a:ext cx="4000500" cy="2422525"/>
            <a:chOff x="3061" y="2069"/>
            <a:chExt cx="2520" cy="1526"/>
          </a:xfrm>
        </p:grpSpPr>
        <p:pic>
          <p:nvPicPr>
            <p:cNvPr id="9933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069"/>
              <a:ext cx="2304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9336" name="Text Box 8"/>
            <p:cNvSpPr txBox="1">
              <a:spLocks noChangeArrowheads="1"/>
            </p:cNvSpPr>
            <p:nvPr/>
          </p:nvSpPr>
          <p:spPr bwMode="auto">
            <a:xfrm>
              <a:off x="3140" y="3307"/>
              <a:ext cx="24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i-FI" sz="2400" b="1">
                  <a:cs typeface="Times New Roman" pitchFamily="18" charset="0"/>
                </a:rPr>
                <a:t>(ei sähköinen)	  (positiivinen)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/>
      <p:bldP spid="192516" grpId="0" animBg="1"/>
      <p:bldP spid="19251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Atomin koko</a:t>
            </a: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76475"/>
            <a:ext cx="17049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3540" name="Object 4"/>
          <p:cNvGraphicFramePr>
            <a:graphicFrameLocks noChangeAspect="1"/>
          </p:cNvGraphicFramePr>
          <p:nvPr/>
        </p:nvGraphicFramePr>
        <p:xfrm>
          <a:off x="1331913" y="5373688"/>
          <a:ext cx="5832475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1" name="Equation" r:id="rId4" imgW="3517900" imgH="444500" progId="Equation.DSMT4">
                  <p:embed/>
                </p:oleObj>
              </mc:Choice>
              <mc:Fallback>
                <p:oleObj name="Equation" r:id="rId4" imgW="35179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373688"/>
                        <a:ext cx="5832475" cy="9826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635375" y="2133600"/>
            <a:ext cx="3763963" cy="11874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 b="1">
                <a:cs typeface="Times New Roman" pitchFamily="18" charset="0"/>
              </a:rPr>
              <a:t>Neutronit ja protonit ovat</a:t>
            </a:r>
          </a:p>
          <a:p>
            <a:pPr eaLnBrk="1" hangingPunct="1"/>
            <a:r>
              <a:rPr lang="fi-FI" sz="2400" b="1">
                <a:cs typeface="Times New Roman" pitchFamily="18" charset="0"/>
              </a:rPr>
              <a:t>atomin ytimessä.</a:t>
            </a:r>
          </a:p>
          <a:p>
            <a:pPr eaLnBrk="1" hangingPunct="1"/>
            <a:r>
              <a:rPr lang="fi-FI" sz="2400" b="1">
                <a:cs typeface="Times New Roman" pitchFamily="18" charset="0"/>
              </a:rPr>
              <a:t>Elektronit kiertävät ydintä.</a:t>
            </a: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735013" y="4025900"/>
            <a:ext cx="78359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cs typeface="Times New Roman" pitchFamily="18" charset="0"/>
              </a:rPr>
              <a:t>Esimerkiksi 1g rautaa sisältää 1,1</a:t>
            </a:r>
            <a:r>
              <a:rPr lang="en-US" sz="2400">
                <a:cs typeface="Times New Roman" pitchFamily="18" charset="0"/>
              </a:rPr>
              <a:t>·10</a:t>
            </a:r>
            <a:r>
              <a:rPr lang="en-US" sz="2400" baseline="30000">
                <a:cs typeface="Times New Roman" pitchFamily="18" charset="0"/>
              </a:rPr>
              <a:t>22</a:t>
            </a:r>
            <a:r>
              <a:rPr lang="en-US" sz="2400">
                <a:cs typeface="Times New Roman" pitchFamily="18" charset="0"/>
              </a:rPr>
              <a:t> rauta-atomia. Jos se</a:t>
            </a:r>
          </a:p>
          <a:p>
            <a:pPr eaLnBrk="1" hangingPunct="1"/>
            <a:r>
              <a:rPr lang="en-US" sz="2400">
                <a:cs typeface="Times New Roman" pitchFamily="18" charset="0"/>
              </a:rPr>
              <a:t>levitetään tasaisesti koko Suomen maa-alueelle 338 000 km</a:t>
            </a:r>
            <a:r>
              <a:rPr lang="en-US" sz="2400" baseline="30000">
                <a:cs typeface="Times New Roman" pitchFamily="18" charset="0"/>
              </a:rPr>
              <a:t>2</a:t>
            </a:r>
            <a:r>
              <a:rPr lang="en-US" sz="2400">
                <a:cs typeface="Times New Roman" pitchFamily="18" charset="0"/>
              </a:rPr>
              <a:t>,</a:t>
            </a:r>
          </a:p>
          <a:p>
            <a:pPr eaLnBrk="1" hangingPunct="1"/>
            <a:r>
              <a:rPr lang="en-US" sz="2400">
                <a:cs typeface="Times New Roman" pitchFamily="18" charset="0"/>
              </a:rPr>
              <a:t>yhdelle neliömetrille tulee rauta-atomeja noin 33 miljardia kpl.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1166813" y="1793875"/>
            <a:ext cx="1890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400">
                <a:cs typeface="Times New Roman" pitchFamily="18" charset="0"/>
              </a:rPr>
              <a:t>Helium-atomi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4"/>
          <p:cNvSpPr txBox="1">
            <a:spLocks noChangeArrowheads="1"/>
          </p:cNvSpPr>
          <p:nvPr/>
        </p:nvSpPr>
        <p:spPr bwMode="auto">
          <a:xfrm>
            <a:off x="519113" y="398463"/>
            <a:ext cx="17414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b="1"/>
              <a:t>Tehtävä:</a:t>
            </a:r>
          </a:p>
        </p:txBody>
      </p:sp>
      <p:sp>
        <p:nvSpPr>
          <p:cNvPr id="101379" name="Text Box 5"/>
          <p:cNvSpPr txBox="1">
            <a:spLocks noChangeArrowheads="1"/>
          </p:cNvSpPr>
          <p:nvPr/>
        </p:nvSpPr>
        <p:spPr bwMode="auto">
          <a:xfrm>
            <a:off x="519113" y="1190625"/>
            <a:ext cx="558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b="1"/>
              <a:t>a) Mitä tarkoittaa ”isotooppi”?</a:t>
            </a:r>
          </a:p>
        </p:txBody>
      </p:sp>
      <p:sp>
        <p:nvSpPr>
          <p:cNvPr id="101380" name="Text Box 6"/>
          <p:cNvSpPr txBox="1">
            <a:spLocks noChangeArrowheads="1"/>
          </p:cNvSpPr>
          <p:nvPr/>
        </p:nvSpPr>
        <p:spPr bwMode="auto">
          <a:xfrm>
            <a:off x="468313" y="4005263"/>
            <a:ext cx="6864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b="1"/>
              <a:t>b) Selvitä luonnossa esiintyvän raudan</a:t>
            </a:r>
            <a:br>
              <a:rPr lang="fi-FI" b="1"/>
            </a:br>
            <a:r>
              <a:rPr lang="fi-FI" b="1"/>
              <a:t>    yleisimmän isotoopin rakenne?</a:t>
            </a:r>
          </a:p>
        </p:txBody>
      </p:sp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827088" y="1916113"/>
            <a:ext cx="8026400" cy="20415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b="1"/>
              <a:t>Alkuaineella voi olla useita eri versioita</a:t>
            </a:r>
            <a:br>
              <a:rPr lang="fi-FI" b="1"/>
            </a:br>
            <a:r>
              <a:rPr lang="fi-FI" b="1"/>
              <a:t>eli isotooppeja. Kaikilla niillä on sama määrä</a:t>
            </a:r>
            <a:br>
              <a:rPr lang="fi-FI" b="1"/>
            </a:br>
            <a:r>
              <a:rPr lang="fi-FI" b="1"/>
              <a:t>protoneja (=järjestysluku), mutta eri määrä</a:t>
            </a:r>
            <a:br>
              <a:rPr lang="fi-FI" b="1"/>
            </a:br>
            <a:r>
              <a:rPr lang="fi-FI" b="1"/>
              <a:t>neutroneja.</a:t>
            </a:r>
          </a:p>
        </p:txBody>
      </p:sp>
      <p:graphicFrame>
        <p:nvGraphicFramePr>
          <p:cNvPr id="223241" name="Object 9"/>
          <p:cNvGraphicFramePr>
            <a:graphicFrameLocks noChangeAspect="1"/>
          </p:cNvGraphicFramePr>
          <p:nvPr/>
        </p:nvGraphicFramePr>
        <p:xfrm>
          <a:off x="2700338" y="5229225"/>
          <a:ext cx="1512887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1" name="Equation" r:id="rId3" imgW="317225" imgH="241091" progId="Equation.DSMT4">
                  <p:embed/>
                </p:oleObj>
              </mc:Choice>
              <mc:Fallback>
                <p:oleObj name="Equation" r:id="rId3" imgW="317225" imgH="24109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229225"/>
                        <a:ext cx="1512887" cy="11509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3247" name="Group 15"/>
          <p:cNvGrpSpPr>
            <a:grpSpLocks/>
          </p:cNvGrpSpPr>
          <p:nvPr/>
        </p:nvGrpSpPr>
        <p:grpSpPr bwMode="auto">
          <a:xfrm>
            <a:off x="519113" y="5799138"/>
            <a:ext cx="2532062" cy="1066800"/>
            <a:chOff x="327" y="3653"/>
            <a:chExt cx="1595" cy="672"/>
          </a:xfrm>
        </p:grpSpPr>
        <p:sp>
          <p:nvSpPr>
            <p:cNvPr id="101388" name="Text Box 10"/>
            <p:cNvSpPr txBox="1">
              <a:spLocks noChangeArrowheads="1"/>
            </p:cNvSpPr>
            <p:nvPr/>
          </p:nvSpPr>
          <p:spPr bwMode="auto">
            <a:xfrm>
              <a:off x="327" y="3653"/>
              <a:ext cx="1595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i-FI"/>
                <a:t>Protonit</a:t>
              </a:r>
            </a:p>
            <a:p>
              <a:pPr eaLnBrk="1" hangingPunct="1"/>
              <a:r>
                <a:rPr lang="fi-FI"/>
                <a:t>(järjestysluku)</a:t>
              </a:r>
            </a:p>
          </p:txBody>
        </p:sp>
        <p:sp>
          <p:nvSpPr>
            <p:cNvPr id="101389" name="Line 11"/>
            <p:cNvSpPr>
              <a:spLocks noChangeShapeType="1"/>
            </p:cNvSpPr>
            <p:nvPr/>
          </p:nvSpPr>
          <p:spPr bwMode="auto">
            <a:xfrm flipV="1">
              <a:off x="1292" y="3838"/>
              <a:ext cx="409" cy="4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grpSp>
        <p:nvGrpSpPr>
          <p:cNvPr id="223248" name="Group 16"/>
          <p:cNvGrpSpPr>
            <a:grpSpLocks/>
          </p:cNvGrpSpPr>
          <p:nvPr/>
        </p:nvGrpSpPr>
        <p:grpSpPr bwMode="auto">
          <a:xfrm>
            <a:off x="3419475" y="4862513"/>
            <a:ext cx="5237163" cy="1066800"/>
            <a:chOff x="2154" y="3063"/>
            <a:chExt cx="3299" cy="672"/>
          </a:xfrm>
        </p:grpSpPr>
        <p:sp>
          <p:nvSpPr>
            <p:cNvPr id="101386" name="Text Box 12"/>
            <p:cNvSpPr txBox="1">
              <a:spLocks noChangeArrowheads="1"/>
            </p:cNvSpPr>
            <p:nvPr/>
          </p:nvSpPr>
          <p:spPr bwMode="auto">
            <a:xfrm>
              <a:off x="2822" y="3063"/>
              <a:ext cx="2631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i-FI"/>
                <a:t>Massaluku = neutronit +</a:t>
              </a:r>
              <a:br>
                <a:rPr lang="fi-FI"/>
              </a:br>
              <a:r>
                <a:rPr lang="fi-FI"/>
                <a:t>		   protonit</a:t>
              </a:r>
            </a:p>
          </p:txBody>
        </p:sp>
        <p:sp>
          <p:nvSpPr>
            <p:cNvPr id="101387" name="Line 13"/>
            <p:cNvSpPr>
              <a:spLocks noChangeShapeType="1"/>
            </p:cNvSpPr>
            <p:nvPr/>
          </p:nvSpPr>
          <p:spPr bwMode="auto">
            <a:xfrm flipH="1">
              <a:off x="2154" y="3249"/>
              <a:ext cx="681" cy="13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23246" name="Text Box 14"/>
          <p:cNvSpPr txBox="1">
            <a:spLocks noChangeArrowheads="1"/>
          </p:cNvSpPr>
          <p:nvPr/>
        </p:nvSpPr>
        <p:spPr bwMode="auto">
          <a:xfrm>
            <a:off x="4643438" y="5949950"/>
            <a:ext cx="40274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neutroneita = 56-26=30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0" grpId="0" animBg="1"/>
      <p:bldP spid="22324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8134350" cy="1143000"/>
          </a:xfrm>
        </p:spPr>
        <p:txBody>
          <a:bodyPr/>
          <a:lstStyle/>
          <a:p>
            <a:pPr eaLnBrk="1" hangingPunct="1"/>
            <a:r>
              <a:rPr lang="fi-FI" sz="3600" smtClean="0"/>
              <a:t>Radioaktiivinen ydin ja puoliintumisaika</a:t>
            </a:r>
          </a:p>
        </p:txBody>
      </p:sp>
      <p:sp>
        <p:nvSpPr>
          <p:cNvPr id="102403" name="Text Box 5"/>
          <p:cNvSpPr txBox="1">
            <a:spLocks noChangeArrowheads="1"/>
          </p:cNvSpPr>
          <p:nvPr/>
        </p:nvSpPr>
        <p:spPr bwMode="auto">
          <a:xfrm>
            <a:off x="684213" y="1700213"/>
            <a:ext cx="79644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/>
              <a:t>Jotkut alkuaineet ovat epävakaita: niiden ytimet</a:t>
            </a:r>
            <a:br>
              <a:rPr lang="fi-FI"/>
            </a:br>
            <a:r>
              <a:rPr lang="fi-FI"/>
              <a:t>hajoavat itsekseen. 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684213" y="2924175"/>
            <a:ext cx="81105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b="1"/>
              <a:t>Puoliintumisaika</a:t>
            </a:r>
            <a:r>
              <a:rPr lang="fi-FI"/>
              <a:t> kuvaa hajoamisnopeutta:</a:t>
            </a:r>
          </a:p>
          <a:p>
            <a:pPr eaLnBrk="1" hangingPunct="1"/>
            <a:r>
              <a:rPr lang="fi-FI"/>
              <a:t>Aika jonka kuluessa </a:t>
            </a:r>
            <a:r>
              <a:rPr lang="fi-FI" b="1"/>
              <a:t>puolet</a:t>
            </a:r>
            <a:r>
              <a:rPr lang="fi-FI"/>
              <a:t> ytimistä on hajonnut</a:t>
            </a:r>
          </a:p>
        </p:txBody>
      </p:sp>
      <p:graphicFrame>
        <p:nvGraphicFramePr>
          <p:cNvPr id="224263" name="Object 7"/>
          <p:cNvGraphicFramePr>
            <a:graphicFrameLocks noChangeAspect="1"/>
          </p:cNvGraphicFramePr>
          <p:nvPr/>
        </p:nvGraphicFramePr>
        <p:xfrm>
          <a:off x="684213" y="4149725"/>
          <a:ext cx="78486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0" name="Equation" r:id="rId3" imgW="3365500" imgH="241300" progId="Equation.DSMT4">
                  <p:embed/>
                </p:oleObj>
              </mc:Choice>
              <mc:Fallback>
                <p:oleObj name="Equation" r:id="rId3" imgW="33655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149725"/>
                        <a:ext cx="7848600" cy="5619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4" name="Object 8"/>
          <p:cNvGraphicFramePr>
            <a:graphicFrameLocks noChangeAspect="1"/>
          </p:cNvGraphicFramePr>
          <p:nvPr/>
        </p:nvGraphicFramePr>
        <p:xfrm>
          <a:off x="611188" y="4868863"/>
          <a:ext cx="74882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1" name="Equation" r:id="rId5" imgW="3136900" imgH="241300" progId="Equation.DSMT4">
                  <p:embed/>
                </p:oleObj>
              </mc:Choice>
              <mc:Fallback>
                <p:oleObj name="Equation" r:id="rId5" imgW="3136900" imgH="241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868863"/>
                        <a:ext cx="7488237" cy="5762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5" name="Text Box 9"/>
          <p:cNvSpPr txBox="1">
            <a:spLocks noChangeArrowheads="1"/>
          </p:cNvSpPr>
          <p:nvPr/>
        </p:nvSpPr>
        <p:spPr bwMode="auto">
          <a:xfrm>
            <a:off x="755650" y="5708650"/>
            <a:ext cx="7581900" cy="9461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2800"/>
              <a:t>Jodierä puoliintuu 32 vrk:ssa 4 kertaa, jolloin määrä</a:t>
            </a:r>
            <a:br>
              <a:rPr lang="fi-FI" sz="2800"/>
            </a:br>
            <a:r>
              <a:rPr lang="fi-FI" sz="2800"/>
              <a:t>putoaa 1/16 -osaansa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2" grpId="0"/>
      <p:bldP spid="22426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letusrakenne">
  <a:themeElements>
    <a:clrScheme name="Oletusrakenn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letusraken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5880</TotalTime>
  <Words>4588</Words>
  <Application>Microsoft Office PowerPoint</Application>
  <PresentationFormat>Näytössä katseltava diaesitys (4:3)</PresentationFormat>
  <Paragraphs>1168</Paragraphs>
  <Slides>124</Slides>
  <Notes>8</Notes>
  <HiddenSlides>0</HiddenSlides>
  <MMClips>0</MMClips>
  <ScaleCrop>false</ScaleCrop>
  <HeadingPairs>
    <vt:vector size="6" baseType="variant">
      <vt:variant>
        <vt:lpstr>Teema</vt:lpstr>
      </vt:variant>
      <vt:variant>
        <vt:i4>5</vt:i4>
      </vt:variant>
      <vt:variant>
        <vt:lpstr>Upotetut OLE-palvelimet</vt:lpstr>
      </vt:variant>
      <vt:variant>
        <vt:i4>3</vt:i4>
      </vt:variant>
      <vt:variant>
        <vt:lpstr>Dian otsikot</vt:lpstr>
      </vt:variant>
      <vt:variant>
        <vt:i4>124</vt:i4>
      </vt:variant>
    </vt:vector>
  </HeadingPairs>
  <TitlesOfParts>
    <vt:vector size="132" baseType="lpstr">
      <vt:lpstr>Default Design</vt:lpstr>
      <vt:lpstr>1_Default Design</vt:lpstr>
      <vt:lpstr>2_Default Design</vt:lpstr>
      <vt:lpstr>Oletusrakenne</vt:lpstr>
      <vt:lpstr>1_Oletusrakenne</vt:lpstr>
      <vt:lpstr>Equation</vt:lpstr>
      <vt:lpstr>Kaavio</vt:lpstr>
      <vt:lpstr>CorelDRAW</vt:lpstr>
      <vt:lpstr>FYSIIKKA 1</vt:lpstr>
      <vt:lpstr>PowerPoint-esitys</vt:lpstr>
      <vt:lpstr>PowerPoint-esitys</vt:lpstr>
      <vt:lpstr>PowerPoint-esitys</vt:lpstr>
      <vt:lpstr>PowerPoint-esitys</vt:lpstr>
      <vt:lpstr>IHMISKUNNAN AAMUNKOITTO</vt:lpstr>
      <vt:lpstr>PowerPoint-esitys</vt:lpstr>
      <vt:lpstr>PowerPoint-esitys</vt:lpstr>
      <vt:lpstr>LUONNONTIETEIDEN JA FYSIIKAN HISTORIAA</vt:lpstr>
      <vt:lpstr>PowerPoint-esitys</vt:lpstr>
      <vt:lpstr>PowerPoint-esitys</vt:lpstr>
      <vt:lpstr>Maxwellin yhtälöt (”Jumalako nämä merkit piirsi”)</vt:lpstr>
      <vt:lpstr>MODERNI FYSIIKKA</vt:lpstr>
      <vt:lpstr>Einsteinin yhtälö maailmankaikkeudesta</vt:lpstr>
      <vt:lpstr>PowerPoint-esitys</vt:lpstr>
      <vt:lpstr>Mitä on ”terve järki”, ”arkijärki?</vt:lpstr>
      <vt:lpstr>PowerPoint-esitys</vt:lpstr>
      <vt:lpstr>PowerPoint-esitys</vt:lpstr>
      <vt:lpstr>NANOTEKNOLOGIA</vt:lpstr>
      <vt:lpstr>PowerPoint-esitys</vt:lpstr>
      <vt:lpstr>FUUSIOVOIMALA vuonna 2015 (ITER)</vt:lpstr>
      <vt:lpstr>PowerPoint-esitys</vt:lpstr>
      <vt:lpstr>PowerPoint-esitys</vt:lpstr>
      <vt:lpstr>PowerPoint-esitys</vt:lpstr>
      <vt:lpstr>PowerPoint-esitys</vt:lpstr>
      <vt:lpstr>YKSIKÖIDEN MUUNTAMINEN</vt:lpstr>
      <vt:lpstr>Potilaalle annetaan infuusioliuosta tiputuksessa 200 ml tunnissa. Kuinka suuri on tiputusnopeus tippaa/min, jos 1 l = 1 dm3 = 1000 ml = 22 000 tippaa.</vt:lpstr>
      <vt:lpstr>YKSIKÖIDEN MUUNTAMINEN</vt:lpstr>
      <vt:lpstr>PowerPoint-esitys</vt:lpstr>
      <vt:lpstr>PowerPoint-esitys</vt:lpstr>
      <vt:lpstr>Tehtävä: 150 grammassa rautaa on 1,6·1024 atomia. Rauta levitetään tasaisesti Suomen pinta-alalle 338 000 km2. Kuinka monta atomia tulee jokaiselle neliömetrille ja jokaiselle neliösenttimetrille?</vt:lpstr>
      <vt:lpstr>150 g rautaa Suomen pinta-alalle</vt:lpstr>
      <vt:lpstr>AJAN YKSIKÖT</vt:lpstr>
      <vt:lpstr>Esim.: Voyager 1 –luotain lähetettiin matkaan vuonna 1977. Luotain on matkannut Aurinkokuntamme ulkopuolelle 14 miljardin kilometrin päähän ja etenee yhä lähettäen tietoja. Kuinka kauan kestää radiosignaalin lähetys Maasta Voyager 1:een?</vt:lpstr>
      <vt:lpstr>    </vt:lpstr>
      <vt:lpstr>MERKITSEVIEN NUMEROIDEN MÄÄRÄ</vt:lpstr>
      <vt:lpstr>Mittaustarkkuus, mittausvirheet</vt:lpstr>
      <vt:lpstr>Miten mittausvirhe arvioidaan</vt:lpstr>
      <vt:lpstr>PowerPoint-esitys</vt:lpstr>
      <vt:lpstr>PowerPoint-esitys</vt:lpstr>
      <vt:lpstr>PowerPoint-esitys</vt:lpstr>
      <vt:lpstr>Kotimittaus</vt:lpstr>
      <vt:lpstr>PowerPoint-esitys</vt:lpstr>
      <vt:lpstr>PowerPoint-esitys</vt:lpstr>
      <vt:lpstr>MITTAUSTARKKUUS: MANNERTEN ETÄISYYS</vt:lpstr>
      <vt:lpstr>Taulukko ja graafinen esitys</vt:lpstr>
      <vt:lpstr>Lineaarinen riippuvuus Kuvaaja suorakulmakerroin</vt:lpstr>
      <vt:lpstr>PowerPoint-esitys</vt:lpstr>
      <vt:lpstr>km/h vai m/s ?</vt:lpstr>
      <vt:lpstr>PowerPoint-esitys</vt:lpstr>
      <vt:lpstr>Keskinopeus välillä 2,0s….4,0s</vt:lpstr>
      <vt:lpstr>Hetkellinen nopeus hetkellä t=3,0 s</vt:lpstr>
      <vt:lpstr>KIIHTYVÄ LIIKE</vt:lpstr>
      <vt:lpstr>Yo syksy 2012</vt:lpstr>
      <vt:lpstr>PowerPoint-esitys</vt:lpstr>
      <vt:lpstr>PowerPoint-esitys</vt:lpstr>
      <vt:lpstr>PowerPoint-esitys</vt:lpstr>
      <vt:lpstr>PUTOUSKIIHTYVYYS</vt:lpstr>
      <vt:lpstr>Esimerkkejä kiihtyvyyslaskuista</vt:lpstr>
      <vt:lpstr>Yo-tehtävä kevät 2002: Ilmassa putoavan kappaleen nopeus mitattiin jaksottimella, saatiin tulokset:</vt:lpstr>
      <vt:lpstr>Yo.tehtävä kevät 2002</vt:lpstr>
      <vt:lpstr>Yo.tehtävä kevät 2002</vt:lpstr>
      <vt:lpstr>Kiihtyvän liikkeen loppunopeus</vt:lpstr>
      <vt:lpstr>Esim. Moottoripyörä liikkuu aluksi nopeudella 10 m/s. Kuljettaja lisää pyöränsä nopeutta kiihtyvyydellä 2,0 m/s2. Mikä on pyörän nopeus 4 sekunnin kuluttua kiihdytyksen alkamisesta?</vt:lpstr>
      <vt:lpstr>Tiikeri juoksee nopeudella 2,0 m/s ja nähtyään saaliin lisää nopeuttaan 5,5 s ajan vakiokiihtyvyydellä 3,0 m/s2. Laske tiikerin loppunopeus.</vt:lpstr>
      <vt:lpstr>Tasaisesti kiihtyvän liikkeen matka</vt:lpstr>
      <vt:lpstr>Tasaisesti kiihtyvä liike: Matka</vt:lpstr>
      <vt:lpstr>PowerPoint-esitys</vt:lpstr>
      <vt:lpstr>Mikä aiheuttaa kiihtyvyyttä?</vt:lpstr>
      <vt:lpstr>PAINOVOIMA</vt:lpstr>
      <vt:lpstr>MEKANIIKAN PERUSLAIT</vt:lpstr>
      <vt:lpstr>MEKANIIKAN PERUSLAIT</vt:lpstr>
      <vt:lpstr>MEKANIIKAN PERUSLAIT Dynamiikan peruslain F=m•a seurauksia:</vt:lpstr>
      <vt:lpstr>VOIMAN AIKAANSAAMAN KIIHTYVYYDEN LASKEMINEN</vt:lpstr>
      <vt:lpstr>PowerPoint-esitys</vt:lpstr>
      <vt:lpstr>Liikennefysiikkaa</vt:lpstr>
      <vt:lpstr>MARS ODYSSEY-luotaimen JARRUTUS</vt:lpstr>
      <vt:lpstr>Ionimoottori</vt:lpstr>
      <vt:lpstr>MEKANIIKAN PERUSLAIT</vt:lpstr>
      <vt:lpstr>VOIMIEN YHTEENLASKU</vt:lpstr>
      <vt:lpstr>VOIMIEN YHTEENLASKU</vt:lpstr>
      <vt:lpstr>Maailmankaikkeuden rakenteet (kosmologiaa)</vt:lpstr>
      <vt:lpstr>Maailmankaikkeuden tietämys etenee</vt:lpstr>
      <vt:lpstr>Maailmankaikkeuden tietämys etenee</vt:lpstr>
      <vt:lpstr>Tietämys etenee: Pimeä aine</vt:lpstr>
      <vt:lpstr>Pimeä energia kiihdyttää laajentumista</vt:lpstr>
      <vt:lpstr>”Tähtipölystä sinä olet syntynyt ja tähtipölyksi olet muuttuva”</vt:lpstr>
      <vt:lpstr>AURINKOKUNNAN PIENOISMALLI</vt:lpstr>
      <vt:lpstr>Aurinkokunnan synty</vt:lpstr>
      <vt:lpstr>Maan ja Auringon tulevaisuus</vt:lpstr>
      <vt:lpstr>Maan kello: 1 h = 1 miljardi vuotta</vt:lpstr>
      <vt:lpstr>Maan rata ja vuodenajat</vt:lpstr>
      <vt:lpstr>Maailmankaikkeuden perusvuorovaikutukset ,</vt:lpstr>
      <vt:lpstr>Miten ihmisen arkimaailmassa?</vt:lpstr>
      <vt:lpstr>Yli  99,99 % näkyvästä aineesta koostuu down- ja up-kvarkeista ja elektroneista. Atomit koostuvat niistä. Lisäksi on neutriinoja.</vt:lpstr>
      <vt:lpstr>”Tavallisen” aineen rakenne</vt:lpstr>
      <vt:lpstr>Atomin koko</vt:lpstr>
      <vt:lpstr>PowerPoint-esitys</vt:lpstr>
      <vt:lpstr>Radioaktiivinen ydin ja puoliintumisaika</vt:lpstr>
      <vt:lpstr>Pyyhkäisytunnelointimikroskooppi näkee jopa yksittäisiä atomeja ja molekyylejä</vt:lpstr>
      <vt:lpstr>CERNin TARKOITUS</vt:lpstr>
      <vt:lpstr>Mikä hiukkaskiihdytin on?</vt:lpstr>
      <vt:lpstr>Miten kiihdytin toimii?</vt:lpstr>
      <vt:lpstr>Törmäysjäljistä päätellään syntyneiden hiukkasten ominaisuudet</vt:lpstr>
      <vt:lpstr>Onko muuta kuin ”tavallista” ainetta?</vt:lpstr>
      <vt:lpstr>PowerPoint-esitys</vt:lpstr>
      <vt:lpstr>Antimateria lääketieteessä: PET-kuvista tehty 3D-animaatio</vt:lpstr>
      <vt:lpstr>Pimeä aine ja pimeä energia</vt:lpstr>
      <vt:lpstr>Galaksijoukoista kvarkkeihin</vt:lpstr>
      <vt:lpstr>ENERGIA ja ENERGIARATKAISUT</vt:lpstr>
      <vt:lpstr>Energian lajeja</vt:lpstr>
      <vt:lpstr>MEKAANINEN ENERGIA </vt:lpstr>
      <vt:lpstr>POTENTIAALIENERGIA</vt:lpstr>
      <vt:lpstr>POLTTOAINEEN LÄMPÖARVO</vt:lpstr>
      <vt:lpstr>PowerPoint-esitys</vt:lpstr>
      <vt:lpstr>PowerPoint-esitys</vt:lpstr>
      <vt:lpstr>Säteily</vt:lpstr>
      <vt:lpstr>SÄTEILY</vt:lpstr>
      <vt:lpstr>Sähkömagneettinen säteily</vt:lpstr>
      <vt:lpstr>IONISOIVA SÄTEILY</vt:lpstr>
      <vt:lpstr>Ionisoivan säteilyn altistukset ihmiselle</vt:lpstr>
      <vt:lpstr>Aineen aktiivisuus</vt:lpstr>
      <vt:lpstr>Ihmisen saama säteilyannos</vt:lpstr>
      <vt:lpstr>Puoliintumisaika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FYSIIKKA 1</dc:title>
  <dc:creator>Juhani Kaukoranta</dc:creator>
  <cp:lastModifiedBy>Juhani Kaukoranta</cp:lastModifiedBy>
  <cp:revision>322</cp:revision>
  <dcterms:created xsi:type="dcterms:W3CDTF">2000-12-03T12:52:24Z</dcterms:created>
  <dcterms:modified xsi:type="dcterms:W3CDTF">2012-11-07T17:52:59Z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jukaukor@freenet.fi</vt:lpwstr>
  </property>
  <property fmtid="{D5CDD505-2E9C-101B-9397-08002B2CF9AE}" pid="8" name="HomePage">
    <vt:lpwstr>http://www.raahe.fi/~sya/juhani.html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E:\Etalukio\FYS1</vt:lpwstr>
  </property>
</Properties>
</file>