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a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8d888e2e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8d888e2e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8d888e2e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8d888e2e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8a4641ee7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98a4641ee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8a4641ee7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8a4641ee7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8a4641ee7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8a4641ee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8a4641ee7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8a4641ee7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8a4641ee7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8a4641ee7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8a4641ee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8a4641ee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8d888e2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8d888e2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8d888e2e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8d888e2e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25425" y="1246525"/>
            <a:ext cx="8130000" cy="275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46100" lvl="0" marL="457200" rtl="0" algn="ctr">
              <a:spcBef>
                <a:spcPts val="0"/>
              </a:spcBef>
              <a:spcAft>
                <a:spcPts val="0"/>
              </a:spcAft>
              <a:buSzPts val="5000"/>
              <a:buFont typeface="Lato"/>
              <a:buAutoNum type="arabicPeriod"/>
            </a:pPr>
            <a:r>
              <a:rPr lang="fi" sz="5000">
                <a:latin typeface="Lato"/>
                <a:ea typeface="Lato"/>
                <a:cs typeface="Lato"/>
                <a:sym typeface="Lato"/>
              </a:rPr>
              <a:t>Hyvä taide on hyödyllistä</a:t>
            </a:r>
            <a:endParaRPr sz="5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425425" y="1246525"/>
            <a:ext cx="8130000" cy="275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900">
                <a:latin typeface="Lato"/>
                <a:ea typeface="Lato"/>
                <a:cs typeface="Lato"/>
                <a:sym typeface="Lato"/>
              </a:rPr>
              <a:t>10. Teknologia muuttaa maailmaa paremmaksi</a:t>
            </a:r>
            <a:endParaRPr sz="4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/>
          <p:nvPr/>
        </p:nvSpPr>
        <p:spPr>
          <a:xfrm>
            <a:off x="425425" y="1246525"/>
            <a:ext cx="8130000" cy="275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900">
                <a:latin typeface="Lato"/>
                <a:ea typeface="Lato"/>
                <a:cs typeface="Lato"/>
                <a:sym typeface="Lato"/>
              </a:rPr>
              <a:t>11. Tekoäly tekee taiteen turhaksi</a:t>
            </a:r>
            <a:endParaRPr sz="4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425425" y="1246525"/>
            <a:ext cx="8130000" cy="275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5800">
                <a:latin typeface="Lato"/>
                <a:ea typeface="Lato"/>
                <a:cs typeface="Lato"/>
                <a:sym typeface="Lato"/>
              </a:rPr>
              <a:t>2. Sivistys tuottaa </a:t>
            </a:r>
            <a:endParaRPr sz="5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5800">
                <a:latin typeface="Lato"/>
                <a:ea typeface="Lato"/>
                <a:cs typeface="Lato"/>
                <a:sym typeface="Lato"/>
              </a:rPr>
              <a:t>hyvinvointia</a:t>
            </a:r>
            <a:endParaRPr sz="5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425425" y="1246525"/>
            <a:ext cx="8130000" cy="275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900">
                <a:latin typeface="Lato"/>
                <a:ea typeface="Lato"/>
                <a:cs typeface="Lato"/>
                <a:sym typeface="Lato"/>
              </a:rPr>
              <a:t>3. Filosofinen pohdiskelu tuottaa hyvinvointia</a:t>
            </a:r>
            <a:endParaRPr sz="4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425425" y="1246525"/>
            <a:ext cx="8181000" cy="275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900">
                <a:latin typeface="Lato"/>
                <a:ea typeface="Lato"/>
                <a:cs typeface="Lato"/>
                <a:sym typeface="Lato"/>
              </a:rPr>
              <a:t>4. Sosiaalinen media ei luo todellista yhteisöllisyyttä</a:t>
            </a:r>
            <a:endParaRPr sz="4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425425" y="1246525"/>
            <a:ext cx="8130000" cy="275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900">
                <a:latin typeface="Lato"/>
                <a:ea typeface="Lato"/>
                <a:cs typeface="Lato"/>
                <a:sym typeface="Lato"/>
              </a:rPr>
              <a:t>5. Hyvä elämä on mahdollista vain yhteisössä</a:t>
            </a:r>
            <a:endParaRPr sz="4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/>
          <p:nvPr/>
        </p:nvSpPr>
        <p:spPr>
          <a:xfrm>
            <a:off x="425425" y="1246525"/>
            <a:ext cx="8130000" cy="275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900">
                <a:latin typeface="Lato"/>
                <a:ea typeface="Lato"/>
                <a:cs typeface="Lato"/>
                <a:sym typeface="Lato"/>
              </a:rPr>
              <a:t>6. Hyvinvointi ei ole yksilössä, vaan yhteisössä</a:t>
            </a:r>
            <a:endParaRPr sz="4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425425" y="1246525"/>
            <a:ext cx="8130000" cy="275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900">
                <a:latin typeface="Lato"/>
                <a:ea typeface="Lato"/>
                <a:cs typeface="Lato"/>
                <a:sym typeface="Lato"/>
              </a:rPr>
              <a:t>7. Kärsimys on osa hyvää elämää</a:t>
            </a:r>
            <a:endParaRPr sz="4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425425" y="1246525"/>
            <a:ext cx="8130000" cy="275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900">
                <a:latin typeface="Lato"/>
                <a:ea typeface="Lato"/>
                <a:cs typeface="Lato"/>
                <a:sym typeface="Lato"/>
              </a:rPr>
              <a:t>8. Elokuvien katselu passivoi ihmisen</a:t>
            </a:r>
            <a:endParaRPr sz="4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/>
          <p:nvPr/>
        </p:nvSpPr>
        <p:spPr>
          <a:xfrm>
            <a:off x="425425" y="1246525"/>
            <a:ext cx="8130000" cy="275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900">
                <a:latin typeface="Lato"/>
                <a:ea typeface="Lato"/>
                <a:cs typeface="Lato"/>
                <a:sym typeface="Lato"/>
              </a:rPr>
              <a:t>9. Tyydy tavalliseen, niin voit paremmin</a:t>
            </a:r>
            <a:endParaRPr sz="4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