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9" roundtripDataSignature="AMtx7mhnovwHiutw4SVEL6ms+lx7E99m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customschemas.google.com/relationships/presentationmetadata" Target="meta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i-FI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" name="Google Shape;9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9" name="Google Shape;16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8" name="Google Shape;198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5" name="Google Shape;215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2" name="Google Shape;222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4b0bc8706f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4b0bc8706f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14b0bc8706f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0" name="Google Shape;230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9" name="Google Shape;239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7" name="Google Shape;267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3" name="Google Shape;273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9" name="Google Shape;279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5" name="Google Shape;285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1" name="Google Shape;29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9" name="Google Shape;29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7" name="Google Shape;30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4" name="Google Shape;314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0" name="Google Shape;32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5" name="Google Shape;335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3" name="Google Shape;343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1" name="Google Shape;351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7" name="Google Shape;357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0" name="Google Shape;370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4b5e67682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4b5e67682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14b5e67682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3" name="Google Shape;383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3879ed80f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g13879ed80f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g13879ed80f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3879ed80f3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g13879ed80f3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8" name="Google Shape;398;g13879ed80f3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3879ed80f3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13879ed80f3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9" name="Google Shape;409;g13879ed80f3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3879ed80f3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g13879ed80f3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6" name="Google Shape;416;g13879ed80f3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3" name="Google Shape;423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8" name="Google Shape;428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8" name="Google Shape;11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3879ed80f3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g13879ed80f3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6" name="Google Shape;436;g13879ed80f3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3879ed80f3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g13879ed80f3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2" name="Google Shape;442;g13879ed80f3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3879ed80f3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g13879ed80f3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0" name="Google Shape;450;g13879ed80f3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6" name="Google Shape;456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49afae40b9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49afae40b9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149afae40b9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49afae40b9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49afae40b9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149afae40b9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49afae40b9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49afae40b9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149afae40b9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49afae40b9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49afae40b9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149afae40b9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49afae40b9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49afae40b9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149afae40b9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49afae40b9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49afae40b9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149afae40b9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4b3528fc24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4b3528fc24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14b3528fc24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4b111736e0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4b111736e0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g14b111736e0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4b111736e0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4b111736e0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g14b111736e0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4b111736e0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4b111736e0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g14b111736e0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4b3528fc24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4b3528fc24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g14b3528fc24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0" name="Google Shape;13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7" name="Google Shape;13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3" name="Google Shape;14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kuva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5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pystysuora teksti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ystysuora otsikko ja teksti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sältö" type="objOnly">
  <p:cSld name="OBJECT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0"/>
          <p:cNvSpPr txBox="1"/>
          <p:nvPr>
            <p:ph idx="1" type="body"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5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0" name="Google Shape;30;p5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1" name="Google Shape;31;p5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  <p:transition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5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ailu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5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5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5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6" name="Google Shape;66;p5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Relationship Id="rId4" Type="http://schemas.openxmlformats.org/officeDocument/2006/relationships/image" Target="../media/image2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Relationship Id="rId4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g"/><Relationship Id="rId4" Type="http://schemas.openxmlformats.org/officeDocument/2006/relationships/image" Target="../media/image4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jpg"/><Relationship Id="rId4" Type="http://schemas.openxmlformats.org/officeDocument/2006/relationships/image" Target="../media/image4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5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youtube.com/watch?v=s3Sx_OH_wok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jpg"/><Relationship Id="rId4" Type="http://schemas.openxmlformats.org/officeDocument/2006/relationships/image" Target="../media/image4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jpg"/><Relationship Id="rId4" Type="http://schemas.openxmlformats.org/officeDocument/2006/relationships/image" Target="../media/image4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www.youtube.com/watch?v=WcQ44PxE6q4" TargetMode="External"/><Relationship Id="rId4" Type="http://schemas.openxmlformats.org/officeDocument/2006/relationships/hyperlink" Target="https://www.youtube.com/watch?v=9ZGxN5nXyww" TargetMode="External"/><Relationship Id="rId5" Type="http://schemas.openxmlformats.org/officeDocument/2006/relationships/hyperlink" Target="https://www.youtube.com/watch?v=N0lG3uZX_p4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jpg"/><Relationship Id="rId4" Type="http://schemas.openxmlformats.org/officeDocument/2006/relationships/image" Target="../media/image5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www.youtube.com/watch?v=c3L4EnRtWQA" TargetMode="External"/><Relationship Id="rId4" Type="http://schemas.openxmlformats.org/officeDocument/2006/relationships/hyperlink" Target="https://www.kainpo.com/potkukelkat/esla-adventure/esla-adventure" TargetMode="External"/><Relationship Id="rId9" Type="http://schemas.openxmlformats.org/officeDocument/2006/relationships/hyperlink" Target="https://www.youtube.com/watch?v=1MFbpSh6Xn8" TargetMode="External"/><Relationship Id="rId5" Type="http://schemas.openxmlformats.org/officeDocument/2006/relationships/hyperlink" Target="https://www.youtube.com/watch?v=YA7d0DEDgaA" TargetMode="External"/><Relationship Id="rId6" Type="http://schemas.openxmlformats.org/officeDocument/2006/relationships/hyperlink" Target="https://www.youtube.com/watch?v=i6cY1xGQ5Xc" TargetMode="External"/><Relationship Id="rId7" Type="http://schemas.openxmlformats.org/officeDocument/2006/relationships/hyperlink" Target="https://www.youtube.com/watch?v=YA7d0DEDgaA" TargetMode="External"/><Relationship Id="rId8" Type="http://schemas.openxmlformats.org/officeDocument/2006/relationships/hyperlink" Target="https://www.youtube.com/watch?v=YA7d0DEDgaA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0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6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s://en.wikipedia.org/wiki/UNESCO_Intangible_Cultural_Heritage_Lists" TargetMode="External"/><Relationship Id="rId4" Type="http://schemas.openxmlformats.org/officeDocument/2006/relationships/image" Target="../media/image74.jpg"/><Relationship Id="rId5" Type="http://schemas.openxmlformats.org/officeDocument/2006/relationships/image" Target="../media/image71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9.jpg"/><Relationship Id="rId4" Type="http://schemas.openxmlformats.org/officeDocument/2006/relationships/image" Target="../media/image62.jpg"/><Relationship Id="rId5" Type="http://schemas.openxmlformats.org/officeDocument/2006/relationships/image" Target="../media/image7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6.jpg"/><Relationship Id="rId4" Type="http://schemas.openxmlformats.org/officeDocument/2006/relationships/image" Target="../media/image61.jpg"/><Relationship Id="rId5" Type="http://schemas.openxmlformats.org/officeDocument/2006/relationships/image" Target="../media/image67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5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1150" y="638275"/>
            <a:ext cx="2465791" cy="241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1500" y="4322373"/>
            <a:ext cx="5457582" cy="241745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1726375" y="3398975"/>
            <a:ext cx="9159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800">
                <a:latin typeface="Calibri"/>
                <a:ea typeface="Calibri"/>
                <a:cs typeface="Calibri"/>
                <a:sym typeface="Calibri"/>
              </a:rPr>
              <a:t>Winter sports and active lifestyle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ulko, taivas, vesi, kasvi&#10;&#10;Kuvaus luotu automaattisesti" id="151" name="Google Shape;151;p9"/>
          <p:cNvPicPr preferRelativeResize="0"/>
          <p:nvPr/>
        </p:nvPicPr>
        <p:blipFill rotWithShape="1">
          <a:blip r:embed="rId3">
            <a:alphaModFix/>
          </a:blip>
          <a:srcRect b="-1" l="0" r="102" t="0"/>
          <a:stretch/>
        </p:blipFill>
        <p:spPr>
          <a:xfrm>
            <a:off x="20" y="10"/>
            <a:ext cx="9141724" cy="6863475"/>
          </a:xfrm>
          <a:custGeom>
            <a:rect b="b" l="l" r="r" t="t"/>
            <a:pathLst>
              <a:path extrusionOk="0" h="6863485" w="9141744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Kuva, joka sisältää kohteen ulko, taivas, ruoho, kasvi" id="152" name="Google Shape;152;p9"/>
          <p:cNvPicPr preferRelativeResize="0"/>
          <p:nvPr/>
        </p:nvPicPr>
        <p:blipFill rotWithShape="1">
          <a:blip r:embed="rId4">
            <a:alphaModFix/>
          </a:blip>
          <a:srcRect b="0" l="30923" r="27039" t="0"/>
          <a:stretch/>
        </p:blipFill>
        <p:spPr>
          <a:xfrm>
            <a:off x="5790353" y="10"/>
            <a:ext cx="6401647" cy="6852984"/>
          </a:xfrm>
          <a:custGeom>
            <a:rect b="b" l="l" r="r" t="t"/>
            <a:pathLst>
              <a:path extrusionOk="0" h="6852994" w="6401647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3" name="Google Shape;153;p9"/>
          <p:cNvSpPr txBox="1"/>
          <p:nvPr/>
        </p:nvSpPr>
        <p:spPr>
          <a:xfrm>
            <a:off x="0" y="1583323"/>
            <a:ext cx="8524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is also beautiful coast and sea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ruoho, ulko, taivas, vuori&#10;&#10;Kuvaus luotu automaattisesti" id="159" name="Google Shape;159;p10"/>
          <p:cNvPicPr preferRelativeResize="0"/>
          <p:nvPr/>
        </p:nvPicPr>
        <p:blipFill rotWithShape="1">
          <a:blip r:embed="rId3">
            <a:alphaModFix/>
          </a:blip>
          <a:srcRect b="-2" l="0" r="-2" t="5074"/>
          <a:stretch/>
        </p:blipFill>
        <p:spPr>
          <a:xfrm>
            <a:off x="4883025" y="10"/>
            <a:ext cx="7308975" cy="3364982"/>
          </a:xfrm>
          <a:custGeom>
            <a:rect b="b" l="l" r="r" t="t"/>
            <a:pathLst>
              <a:path extrusionOk="0" h="3364992" w="7308975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Kuva, joka sisältää kohteen ruoho, ulko, taivas, vuori&#10;&#10;Kuvaus luotu automaattisesti" id="160" name="Google Shape;160;p10"/>
          <p:cNvPicPr preferRelativeResize="0"/>
          <p:nvPr/>
        </p:nvPicPr>
        <p:blipFill rotWithShape="1">
          <a:blip r:embed="rId4">
            <a:alphaModFix/>
          </a:blip>
          <a:srcRect b="2411" l="0" r="-2" t="36200"/>
          <a:stretch/>
        </p:blipFill>
        <p:spPr>
          <a:xfrm>
            <a:off x="4883025" y="3493008"/>
            <a:ext cx="7308975" cy="3364992"/>
          </a:xfrm>
          <a:custGeom>
            <a:rect b="b" l="l" r="r" t="t"/>
            <a:pathLst>
              <a:path extrusionOk="0" h="3364992" w="7308975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1" name="Google Shape;161;p10"/>
          <p:cNvSpPr/>
          <p:nvPr/>
        </p:nvSpPr>
        <p:spPr>
          <a:xfrm>
            <a:off x="0" y="0"/>
            <a:ext cx="6096001" cy="6858000"/>
          </a:xfrm>
          <a:custGeom>
            <a:rect b="b" l="l" r="r" t="t"/>
            <a:pathLst>
              <a:path extrusionOk="0" h="6858000" w="6096001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D8D8D8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0"/>
          <p:cNvSpPr/>
          <p:nvPr/>
        </p:nvSpPr>
        <p:spPr>
          <a:xfrm>
            <a:off x="1" y="0"/>
            <a:ext cx="6087332" cy="6858000"/>
          </a:xfrm>
          <a:custGeom>
            <a:rect b="b" l="l" r="r" t="t"/>
            <a:pathLst>
              <a:path extrusionOk="0" h="6858000" w="6087332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0"/>
          <p:cNvSpPr/>
          <p:nvPr/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0"/>
          <p:cNvSpPr/>
          <p:nvPr/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0"/>
          <p:cNvSpPr/>
          <p:nvPr/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0"/>
          <p:cNvSpPr txBox="1"/>
          <p:nvPr/>
        </p:nvSpPr>
        <p:spPr>
          <a:xfrm>
            <a:off x="508781" y="866691"/>
            <a:ext cx="4832803" cy="366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arctic hills of Lapland with reindeers wandering freely around.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tkospuut" id="171" name="Google Shape;17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322921" cy="69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1"/>
          <p:cNvSpPr txBox="1"/>
          <p:nvPr/>
        </p:nvSpPr>
        <p:spPr>
          <a:xfrm>
            <a:off x="1564914" y="720110"/>
            <a:ext cx="8775784" cy="1077218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Winter lasts from </a:t>
            </a:r>
            <a:r>
              <a:rPr lang="fi-FI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ovember to </a:t>
            </a:r>
            <a:r>
              <a:rPr lang="fi-FI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pril – so normally there is a lot of time for winter sports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yötaivas&#10;&#10;Kuvaus luotu automaattisesti" id="178" name="Google Shape;178;p12"/>
          <p:cNvPicPr preferRelativeResize="0"/>
          <p:nvPr/>
        </p:nvPicPr>
        <p:blipFill rotWithShape="1">
          <a:blip r:embed="rId3">
            <a:alphaModFix/>
          </a:blip>
          <a:srcRect b="3228" l="0" r="0" t="51779"/>
          <a:stretch/>
        </p:blipFill>
        <p:spPr>
          <a:xfrm>
            <a:off x="19" y="-152141"/>
            <a:ext cx="12601183" cy="708685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2"/>
          <p:cNvSpPr txBox="1"/>
          <p:nvPr/>
        </p:nvSpPr>
        <p:spPr>
          <a:xfrm>
            <a:off x="5996671" y="5229930"/>
            <a:ext cx="545480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to watch Northern lights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"/>
          <p:cNvSpPr txBox="1"/>
          <p:nvPr/>
        </p:nvSpPr>
        <p:spPr>
          <a:xfrm>
            <a:off x="2344300" y="3154374"/>
            <a:ext cx="7069723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fi-FI" sz="6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(very) short version history of Finland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3"/>
          <p:cNvSpPr txBox="1"/>
          <p:nvPr/>
        </p:nvSpPr>
        <p:spPr>
          <a:xfrm>
            <a:off x="2282932" y="1282615"/>
            <a:ext cx="697153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fi-FI" sz="8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3213" y="5177675"/>
            <a:ext cx="2987757" cy="13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4025" y="171725"/>
            <a:ext cx="2166124" cy="21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teksti, kirja, useat&#10;&#10;Kuvaus luotu automaattisesti" id="193" name="Google Shape;193;p14"/>
          <p:cNvPicPr preferRelativeResize="0"/>
          <p:nvPr/>
        </p:nvPicPr>
        <p:blipFill rotWithShape="1">
          <a:blip r:embed="rId3">
            <a:alphaModFix/>
          </a:blip>
          <a:srcRect b="19313" l="0" r="0" t="8498"/>
          <a:stretch/>
        </p:blipFill>
        <p:spPr>
          <a:xfrm>
            <a:off x="-1" y="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4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254"/>
                </a:srgbClr>
              </a:gs>
              <a:gs pos="35000">
                <a:srgbClr val="FFFFFF">
                  <a:alpha val="76470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4"/>
          <p:cNvSpPr txBox="1"/>
          <p:nvPr/>
        </p:nvSpPr>
        <p:spPr>
          <a:xfrm>
            <a:off x="8151607" y="562820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According to our national myth ”Kalevala”, world was created out of an egg mother of the egg was duck type bird called ”Sotka”.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2032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Kalevala was founded at </a:t>
            </a:r>
            <a:r>
              <a:rPr b="1" lang="fi-FI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19th</a:t>
            </a: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century, when nationalism started to evoke in Finland.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"/>
          <p:cNvSpPr/>
          <p:nvPr/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uomi Ruotsin osana" id="201" name="Google Shape;201;p15"/>
          <p:cNvPicPr preferRelativeResize="0"/>
          <p:nvPr/>
        </p:nvPicPr>
        <p:blipFill rotWithShape="1">
          <a:blip r:embed="rId3">
            <a:alphaModFix/>
          </a:blip>
          <a:srcRect b="8999" l="0" r="0" t="5291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5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254"/>
                </a:srgbClr>
              </a:gs>
              <a:gs pos="35000">
                <a:srgbClr val="FFFFFF">
                  <a:alpha val="76470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5"/>
          <p:cNvSpPr txBox="1"/>
          <p:nvPr/>
        </p:nvSpPr>
        <p:spPr>
          <a:xfrm>
            <a:off x="416781" y="812134"/>
            <a:ext cx="4198177" cy="5993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Finland has been “border country” between Sweden and Russia.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Sweden governed Finland until year 1809.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Russia governed Finland until year 1917.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16"/>
          <p:cNvPicPr preferRelativeResize="0"/>
          <p:nvPr/>
        </p:nvPicPr>
        <p:blipFill rotWithShape="1">
          <a:blip r:embed="rId3">
            <a:alphaModFix amt="40000"/>
          </a:blip>
          <a:srcRect b="6717" l="0" r="1" t="0"/>
          <a:stretch/>
        </p:blipFill>
        <p:spPr>
          <a:xfrm>
            <a:off x="0" y="10"/>
            <a:ext cx="845029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6"/>
          <p:cNvSpPr txBox="1"/>
          <p:nvPr/>
        </p:nvSpPr>
        <p:spPr>
          <a:xfrm>
            <a:off x="549096" y="1512066"/>
            <a:ext cx="5546903" cy="50557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During the First World War and because of communist´s revolution at Russia, Finland got independence in year 1917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Lion and red color in Finland’s coat of arms reminds of </a:t>
            </a:r>
            <a:r>
              <a:rPr b="1" lang="fi-FI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wedish kings.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aakuna" id="212" name="Google Shape;212;p16"/>
          <p:cNvPicPr preferRelativeResize="0"/>
          <p:nvPr/>
        </p:nvPicPr>
        <p:blipFill rotWithShape="1">
          <a:blip r:embed="rId4">
            <a:alphaModFix/>
          </a:blip>
          <a:srcRect b="4583" l="0" r="2" t="2758"/>
          <a:stretch/>
        </p:blipFill>
        <p:spPr>
          <a:xfrm>
            <a:off x="6225997" y="10"/>
            <a:ext cx="5962785" cy="6857990"/>
          </a:xfrm>
          <a:custGeom>
            <a:rect b="b" l="l" r="r" t="t"/>
            <a:pathLst>
              <a:path extrusionOk="0" h="6858000" w="5962785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unainen12" id="217" name="Google Shape;21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2322" y="381000"/>
            <a:ext cx="1958975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alkoinen2" id="218" name="Google Shape;21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0400" y="381000"/>
            <a:ext cx="16764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7"/>
          <p:cNvSpPr txBox="1"/>
          <p:nvPr/>
        </p:nvSpPr>
        <p:spPr>
          <a:xfrm>
            <a:off x="374862" y="5791200"/>
            <a:ext cx="11567569" cy="1077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Communist revolution happened also in Finland. It caused a civil war 1918 between communist “red” and bourgeois “white” armies.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8"/>
          <p:cNvSpPr txBox="1"/>
          <p:nvPr/>
        </p:nvSpPr>
        <p:spPr>
          <a:xfrm>
            <a:off x="427561" y="1146851"/>
            <a:ext cx="4574023" cy="5419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“White” army won and republic of Finland was founded. Our head of the state was now called president – not king or Tšar.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blue-white flag reminds of christianity, blue color reminds of lakes and sky, but red color wasn´t wanted to flag. So white it is.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tåhlberg2" id="226" name="Google Shape;226;p18"/>
          <p:cNvPicPr preferRelativeResize="0"/>
          <p:nvPr/>
        </p:nvPicPr>
        <p:blipFill rotWithShape="1">
          <a:blip r:embed="rId3">
            <a:alphaModFix/>
          </a:blip>
          <a:srcRect b="45766" l="0" r="-1" t="20520"/>
          <a:stretch/>
        </p:blipFill>
        <p:spPr>
          <a:xfrm>
            <a:off x="5606646" y="411169"/>
            <a:ext cx="5712543" cy="2786162"/>
          </a:xfrm>
          <a:custGeom>
            <a:rect b="b" l="l" r="r" t="t"/>
            <a:pathLst>
              <a:path extrusionOk="0" h="3694372" w="7287684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lippu" id="227" name="Google Shape;227;p18"/>
          <p:cNvPicPr preferRelativeResize="0"/>
          <p:nvPr/>
        </p:nvPicPr>
        <p:blipFill rotWithShape="1">
          <a:blip r:embed="rId4">
            <a:alphaModFix/>
          </a:blip>
          <a:srcRect b="25771" l="0" r="0" t="1546"/>
          <a:stretch/>
        </p:blipFill>
        <p:spPr>
          <a:xfrm>
            <a:off x="4651780" y="3197331"/>
            <a:ext cx="7547327" cy="3660669"/>
          </a:xfrm>
          <a:custGeom>
            <a:rect b="b" l="l" r="r" t="t"/>
            <a:pathLst>
              <a:path extrusionOk="0" h="3055043" w="7472381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cut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b0bc8706f_0_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Finland</a:t>
            </a:r>
            <a:endParaRPr/>
          </a:p>
        </p:txBody>
      </p:sp>
      <p:sp>
        <p:nvSpPr>
          <p:cNvPr id="102" name="Google Shape;102;g14b0bc8706f_0_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fi-FI"/>
              <a:t>Presentation for Erasmus+ meeting at Raahe 5.9-9.9.2022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9"/>
          <p:cNvSpPr/>
          <p:nvPr/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justeeri" id="234" name="Google Shape;234;p19"/>
          <p:cNvPicPr preferRelativeResize="0"/>
          <p:nvPr/>
        </p:nvPicPr>
        <p:blipFill rotWithShape="1">
          <a:blip r:embed="rId3">
            <a:alphaModFix/>
          </a:blip>
          <a:srcRect b="1" l="37513" r="27864" t="0"/>
          <a:stretch/>
        </p:blipFill>
        <p:spPr>
          <a:xfrm>
            <a:off x="-7" y="0"/>
            <a:ext cx="3695699" cy="6858001"/>
          </a:xfrm>
          <a:custGeom>
            <a:rect b="b" l="l" r="r" t="t"/>
            <a:pathLst>
              <a:path extrusionOk="0" h="6858001" w="3695699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35" name="Google Shape;235;p19"/>
          <p:cNvSpPr txBox="1"/>
          <p:nvPr/>
        </p:nvSpPr>
        <p:spPr>
          <a:xfrm>
            <a:off x="4110824" y="341906"/>
            <a:ext cx="3898142" cy="59064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Young nation industrialized and specialized on wood products.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524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Finnish people were very proud of its athletes: Paavo Nurmi won 5 gold medals at Pariisi Olympics 1924.</a:t>
            </a:r>
            <a:endParaRPr b="1" i="0" sz="32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70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aavo" id="236" name="Google Shape;236;p19"/>
          <p:cNvPicPr preferRelativeResize="0"/>
          <p:nvPr/>
        </p:nvPicPr>
        <p:blipFill rotWithShape="1">
          <a:blip r:embed="rId4">
            <a:alphaModFix/>
          </a:blip>
          <a:srcRect b="0" l="11418" r="11421" t="0"/>
          <a:stretch/>
        </p:blipFill>
        <p:spPr>
          <a:xfrm>
            <a:off x="8580467" y="10"/>
            <a:ext cx="3611533" cy="6857990"/>
          </a:xfrm>
          <a:custGeom>
            <a:rect b="b" l="l" r="r" t="t"/>
            <a:pathLst>
              <a:path extrusionOk="0" h="6858000" w="3810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cut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uomi sodan jälkeen" id="241" name="Google Shape;241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9154" y="183991"/>
            <a:ext cx="5241397" cy="649001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0"/>
          <p:cNvSpPr txBox="1"/>
          <p:nvPr/>
        </p:nvSpPr>
        <p:spPr>
          <a:xfrm>
            <a:off x="6911762" y="0"/>
            <a:ext cx="48603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Second World War (1939-45) Finland fought twice against the Soviet Union and lost eastern parts of its country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vakko" id="243" name="Google Shape;24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7631" y="2643474"/>
            <a:ext cx="5874361" cy="4030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pöytä, seinä, sisä, henkilö&#10;&#10;Kuvaus luotu automaattisesti" id="249" name="Google Shape;249;p21"/>
          <p:cNvPicPr preferRelativeResize="0"/>
          <p:nvPr/>
        </p:nvPicPr>
        <p:blipFill rotWithShape="1">
          <a:blip r:embed="rId3">
            <a:alphaModFix/>
          </a:blip>
          <a:srcRect b="8983" l="0" r="2" t="0"/>
          <a:stretch/>
        </p:blipFill>
        <p:spPr>
          <a:xfrm>
            <a:off x="0" y="-16"/>
            <a:ext cx="7534640" cy="6857984"/>
          </a:xfrm>
          <a:custGeom>
            <a:rect b="b" l="l" r="r" t="t"/>
            <a:pathLst>
              <a:path extrusionOk="0" h="6857984" w="7534640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50" name="Google Shape;250;p21"/>
          <p:cNvSpPr txBox="1"/>
          <p:nvPr/>
        </p:nvSpPr>
        <p:spPr>
          <a:xfrm>
            <a:off x="6161981" y="4066728"/>
            <a:ext cx="6030019" cy="27268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the cold war era Finland tried to have good relationships with Soviet </a:t>
            </a:r>
            <a:r>
              <a:rPr b="1" lang="fi-FI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nion.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Soon after Soviet Union collapsed Finland joined EU in year 1995.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Kuva, joka sisältää kohteen taivas, ulko, sininen, lentokone&#10;&#10;Kuvaus luotu automaattisesti" id="251" name="Google Shape;251;p21"/>
          <p:cNvPicPr preferRelativeResize="0"/>
          <p:nvPr/>
        </p:nvPicPr>
        <p:blipFill rotWithShape="1">
          <a:blip r:embed="rId4">
            <a:alphaModFix/>
          </a:blip>
          <a:srcRect b="-1" l="5772" r="-1" t="0"/>
          <a:stretch/>
        </p:blipFill>
        <p:spPr>
          <a:xfrm>
            <a:off x="7653541" y="6"/>
            <a:ext cx="4538463" cy="3877247"/>
          </a:xfrm>
          <a:custGeom>
            <a:rect b="b" l="l" r="r" t="t"/>
            <a:pathLst>
              <a:path extrusionOk="0" h="3877247" w="4538463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>
    <p:cut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/>
          <p:nvPr>
            <p:ph idx="1" type="body"/>
          </p:nvPr>
        </p:nvSpPr>
        <p:spPr>
          <a:xfrm>
            <a:off x="609600" y="274639"/>
            <a:ext cx="10919791" cy="164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i-FI" sz="3200"/>
              <a:t>In 2022 Finland is choosing western co-operation.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200"/>
          </a:p>
          <a:p>
            <a:pPr indent="0" lvl="0" marL="1143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i-FI" sz="3200"/>
              <a:t>After Russia attacked Ukraine, Finland delivered application for NATO-membership together with Sweden.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i-FI"/>
              <a:t> </a:t>
            </a:r>
            <a:endParaRPr/>
          </a:p>
        </p:txBody>
      </p:sp>
      <p:pic>
        <p:nvPicPr>
          <p:cNvPr descr="Kuva, joka sisältää kohteen lippu, värikäs, sininen&#10;&#10;Kuvaus luotu automaattisesti" id="257" name="Google Shape;25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2298" y="2344140"/>
            <a:ext cx="6245253" cy="4164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/>
          <p:nvPr/>
        </p:nvSpPr>
        <p:spPr>
          <a:xfrm>
            <a:off x="2706379" y="1724473"/>
            <a:ext cx="7069723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fi-FI" sz="6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Few words about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fi-FI" sz="6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FAUNA AND FLORA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fi-FI" sz="6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Finland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5100" y="296150"/>
            <a:ext cx="1881675" cy="18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03213" y="5177675"/>
            <a:ext cx="2987757" cy="132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irvi" id="269" name="Google Shape;26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7336" y="-61368"/>
            <a:ext cx="6902450" cy="1050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4"/>
          <p:cNvSpPr txBox="1"/>
          <p:nvPr/>
        </p:nvSpPr>
        <p:spPr>
          <a:xfrm>
            <a:off x="7511580" y="1092369"/>
            <a:ext cx="44001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Moose. ”Hirvi”. Largest animal in Finland and quite common in forests. Over 2 meters high and can weight 800 kilos. Huge. (lat. Alces Alces)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ulujoutsen" id="275" name="Google Shape;275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1924" y="174433"/>
            <a:ext cx="7416800" cy="5637212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5"/>
          <p:cNvSpPr txBox="1"/>
          <p:nvPr/>
        </p:nvSpPr>
        <p:spPr>
          <a:xfrm>
            <a:off x="435721" y="5957813"/>
            <a:ext cx="10522791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Swan. “Joutsen”. National bird of Finland, (lat. Cygnus cygnus)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6"/>
          <p:cNvSpPr txBox="1"/>
          <p:nvPr/>
        </p:nvSpPr>
        <p:spPr>
          <a:xfrm>
            <a:off x="1740208" y="5834414"/>
            <a:ext cx="9144000" cy="1077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Lily-of-the-valley. “Kielo”. National flower of Finland. (lat. Convallaria majalis)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ielo" id="282" name="Google Shape;28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5" y="113064"/>
            <a:ext cx="8604250" cy="572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arhu" id="287" name="Google Shape;28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0335" y="79555"/>
            <a:ext cx="7777162" cy="552291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7"/>
          <p:cNvSpPr txBox="1"/>
          <p:nvPr/>
        </p:nvSpPr>
        <p:spPr>
          <a:xfrm>
            <a:off x="171833" y="5780822"/>
            <a:ext cx="12259505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Brown bear. “Karhu”. National animal of Finland. (lat. Ursus arctos)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8"/>
          <p:cNvSpPr txBox="1"/>
          <p:nvPr/>
        </p:nvSpPr>
        <p:spPr>
          <a:xfrm>
            <a:off x="8115300" y="1562669"/>
            <a:ext cx="3857817" cy="43287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Labradorian retriever ”Viljo”. Very good working dog and inseparable company of  mr. Heikki Peltoniemi.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ruoho, koira, ulko, puu&#10;&#10;Kuvaus luotu automaattisesti" id="296" name="Google Shape;296;p28"/>
          <p:cNvPicPr preferRelativeResize="0"/>
          <p:nvPr/>
        </p:nvPicPr>
        <p:blipFill rotWithShape="1">
          <a:blip r:embed="rId3">
            <a:alphaModFix/>
          </a:blip>
          <a:srcRect b="-1" l="10278" r="8684" t="0"/>
          <a:stretch/>
        </p:blipFill>
        <p:spPr>
          <a:xfrm>
            <a:off x="20" y="1"/>
            <a:ext cx="7665573" cy="6857999"/>
          </a:xfrm>
          <a:custGeom>
            <a:rect b="b" l="l" r="r" t="t"/>
            <a:pathLst>
              <a:path extrusionOk="0" h="6857999" w="7665593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iversumi" id="107" name="Google Shape;10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0929" y="0"/>
            <a:ext cx="12770916" cy="69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/>
          <p:nvPr/>
        </p:nvSpPr>
        <p:spPr>
          <a:xfrm>
            <a:off x="1703388" y="404813"/>
            <a:ext cx="4605337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our Universe…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1425325" y="3362875"/>
            <a:ext cx="88785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 thruBlk="1"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9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puu, ulko, istuminen, musta&#10;&#10;Kuvaus luotu automaattisesti" id="302" name="Google Shape;302;p29"/>
          <p:cNvPicPr preferRelativeResize="0"/>
          <p:nvPr/>
        </p:nvPicPr>
        <p:blipFill rotWithShape="1">
          <a:blip r:embed="rId3">
            <a:alphaModFix/>
          </a:blip>
          <a:srcRect b="-1" l="3853" r="2029" t="0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9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254"/>
                </a:srgbClr>
              </a:gs>
              <a:gs pos="35000">
                <a:srgbClr val="FFFFFF">
                  <a:alpha val="76470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9"/>
          <p:cNvSpPr txBox="1"/>
          <p:nvPr/>
        </p:nvSpPr>
        <p:spPr>
          <a:xfrm>
            <a:off x="8317655" y="470229"/>
            <a:ext cx="3792181" cy="6145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Bordercollie ”Sumu”.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Bordercollie is considered world´s smartest dog breed.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Sumu is also working as official trademark of history classes of Raahen lukio school.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Sumu can retrieve Labradorian retriever or Labradorian retriever´s owner when they are lost.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0"/>
          <p:cNvSpPr txBox="1"/>
          <p:nvPr/>
        </p:nvSpPr>
        <p:spPr>
          <a:xfrm>
            <a:off x="7" y="2400068"/>
            <a:ext cx="112428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fi-FI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City of</a:t>
            </a:r>
            <a:endParaRPr sz="8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fi-FI" sz="8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RAAHE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3213" y="5177675"/>
            <a:ext cx="2987757" cy="13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5100" y="296150"/>
            <a:ext cx="1881675" cy="184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kkatorikv2007" id="316" name="Google Shape;31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35273"/>
            <a:ext cx="12267689" cy="729327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1"/>
          <p:cNvSpPr txBox="1"/>
          <p:nvPr/>
        </p:nvSpPr>
        <p:spPr>
          <a:xfrm>
            <a:off x="1585370" y="5663828"/>
            <a:ext cx="9648900" cy="954300"/>
          </a:xfrm>
          <a:prstGeom prst="rect">
            <a:avLst/>
          </a:prstGeom>
          <a:solidFill>
            <a:schemeClr val="lt1">
              <a:alpha val="3882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fi-FI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Swedish governor Pehr Brahe founded Raahe in 1649. His statue can be found at Pekkatori.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 thruBlk="1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32"/>
          <p:cNvPicPr preferRelativeResize="0"/>
          <p:nvPr/>
        </p:nvPicPr>
        <p:blipFill rotWithShape="1">
          <a:blip r:embed="rId3">
            <a:alphaModFix/>
          </a:blip>
          <a:srcRect b="6399" l="0" r="0" t="890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2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254"/>
                </a:srgbClr>
              </a:gs>
              <a:gs pos="35000">
                <a:srgbClr val="FFFFFF">
                  <a:alpha val="76470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2"/>
          <p:cNvSpPr txBox="1"/>
          <p:nvPr/>
        </p:nvSpPr>
        <p:spPr>
          <a:xfrm>
            <a:off x="8597085" y="1734487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coastal Raahe city was famous from its wooden ships.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8796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Ship yards in Raahe produced more wooden sailships than any other city in Finland at late 1860s</a:t>
            </a:r>
            <a:r>
              <a:rPr b="0" i="0" lang="fi-FI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taivas, ulko, luonto, kaupunki&#10;&#10;Kuvaus luotu automaattisesti" id="330" name="Google Shape;330;p33"/>
          <p:cNvPicPr preferRelativeResize="0"/>
          <p:nvPr/>
        </p:nvPicPr>
        <p:blipFill rotWithShape="1">
          <a:blip r:embed="rId3">
            <a:alphaModFix/>
          </a:blip>
          <a:srcRect b="-1" l="0" r="102" t="0"/>
          <a:stretch/>
        </p:blipFill>
        <p:spPr>
          <a:xfrm>
            <a:off x="20" y="10"/>
            <a:ext cx="9141724" cy="6863475"/>
          </a:xfrm>
          <a:custGeom>
            <a:rect b="b" l="l" r="r" t="t"/>
            <a:pathLst>
              <a:path extrusionOk="0" h="6863485" w="9141744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Kuva, joka sisältää kohteen ruoho, luonto, ranta&#10;&#10;Kuvaus luotu automaattisesti" id="331" name="Google Shape;331;p33"/>
          <p:cNvPicPr preferRelativeResize="0"/>
          <p:nvPr/>
        </p:nvPicPr>
        <p:blipFill rotWithShape="1">
          <a:blip r:embed="rId4">
            <a:alphaModFix/>
          </a:blip>
          <a:srcRect b="1" l="0" r="1" t="19712"/>
          <a:stretch/>
        </p:blipFill>
        <p:spPr>
          <a:xfrm>
            <a:off x="5790353" y="10"/>
            <a:ext cx="6401647" cy="6852984"/>
          </a:xfrm>
          <a:custGeom>
            <a:rect b="b" l="l" r="r" t="t"/>
            <a:pathLst>
              <a:path extrusionOk="0" h="6852994" w="6401647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32" name="Google Shape;332;p33"/>
          <p:cNvSpPr txBox="1"/>
          <p:nvPr/>
        </p:nvSpPr>
        <p:spPr>
          <a:xfrm>
            <a:off x="291529" y="246560"/>
            <a:ext cx="6255268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industrializion production of wooden ships wasn´t profitable.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now Raahe is small and peaceful coastal city.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vuori, luonto, taivas, ulko&#10;&#10;Kuvaus luotu automaattisesti" id="338" name="Google Shape;338;p34"/>
          <p:cNvPicPr preferRelativeResize="0"/>
          <p:nvPr/>
        </p:nvPicPr>
        <p:blipFill rotWithShape="1">
          <a:blip r:embed="rId3">
            <a:alphaModFix/>
          </a:blip>
          <a:srcRect b="-1" l="3682" r="2200" t="0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4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254"/>
                </a:srgbClr>
              </a:gs>
              <a:gs pos="35000">
                <a:srgbClr val="FFFFFF">
                  <a:alpha val="76470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4"/>
          <p:cNvSpPr txBox="1"/>
          <p:nvPr/>
        </p:nvSpPr>
        <p:spPr>
          <a:xfrm>
            <a:off x="210047" y="1018869"/>
            <a:ext cx="3864863" cy="4719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fi-FI" sz="3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steel factory of SSAB and harbor area construct the industrial zone of Raahe.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fi-FI" sz="3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source of livelihood for many people at nearby area.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ulko, taivas, laiva, vesi&#10;&#10;Kuvaus luotu automaattisesti" id="346" name="Google Shape;346;p35"/>
          <p:cNvPicPr preferRelativeResize="0"/>
          <p:nvPr/>
        </p:nvPicPr>
        <p:blipFill rotWithShape="1">
          <a:blip r:embed="rId3">
            <a:alphaModFix/>
          </a:blip>
          <a:srcRect b="0" l="0" r="0"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5"/>
          <p:cNvSpPr/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254"/>
                </a:srgbClr>
              </a:gs>
              <a:gs pos="35000">
                <a:srgbClr val="FFFFFF">
                  <a:alpha val="76470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5"/>
          <p:cNvSpPr txBox="1"/>
          <p:nvPr/>
        </p:nvSpPr>
        <p:spPr>
          <a:xfrm>
            <a:off x="8401279" y="1124097"/>
            <a:ext cx="3787672" cy="3692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 freezes </a:t>
            </a:r>
            <a:r>
              <a:rPr lang="fi-FI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i-FI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ecember, sometimes even earlier.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It´s possible to use frozen sea and lakes for different kinds of </a:t>
            </a:r>
            <a:r>
              <a:rPr lang="fi-FI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</a:t>
            </a: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ies…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ulko, taivas, koira, nisäkäs&#10;&#10;Kuvaus luotu automaattisesti" id="353" name="Google Shape;353;p36"/>
          <p:cNvPicPr preferRelativeResize="0"/>
          <p:nvPr/>
        </p:nvPicPr>
        <p:blipFill rotWithShape="1">
          <a:blip r:embed="rId3">
            <a:alphaModFix/>
          </a:blip>
          <a:srcRect b="-1" l="105" r="-1" t="0"/>
          <a:stretch/>
        </p:blipFill>
        <p:spPr>
          <a:xfrm>
            <a:off x="20" y="10"/>
            <a:ext cx="9141724" cy="6863475"/>
          </a:xfrm>
          <a:custGeom>
            <a:rect b="b" l="l" r="r" t="t"/>
            <a:pathLst>
              <a:path extrusionOk="0" h="6863485" w="9141744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Kuva, joka sisältää kohteen ulko, taivas, koira, nisäkäs&#10;&#10;Kuvaus luotu automaattisesti" id="354" name="Google Shape;354;p36"/>
          <p:cNvPicPr preferRelativeResize="0"/>
          <p:nvPr/>
        </p:nvPicPr>
        <p:blipFill rotWithShape="1">
          <a:blip r:embed="rId4">
            <a:alphaModFix/>
          </a:blip>
          <a:srcRect b="2" l="14064" r="8405" t="0"/>
          <a:stretch/>
        </p:blipFill>
        <p:spPr>
          <a:xfrm>
            <a:off x="5790353" y="10"/>
            <a:ext cx="6401647" cy="6852984"/>
          </a:xfrm>
          <a:custGeom>
            <a:rect b="b" l="l" r="r" t="t"/>
            <a:pathLst>
              <a:path extrusionOk="0" h="6852994" w="6401647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ulko, lumi, taivas, puu" id="359" name="Google Shape;359;p37"/>
          <p:cNvPicPr preferRelativeResize="0"/>
          <p:nvPr/>
        </p:nvPicPr>
        <p:blipFill rotWithShape="1">
          <a:blip r:embed="rId3">
            <a:alphaModFix/>
          </a:blip>
          <a:srcRect b="1" l="2694" r="23838" t="0"/>
          <a:stretch/>
        </p:blipFill>
        <p:spPr>
          <a:xfrm>
            <a:off x="7794519" y="3506112"/>
            <a:ext cx="4397481" cy="3351888"/>
          </a:xfrm>
          <a:custGeom>
            <a:rect b="b" l="l" r="r" t="t"/>
            <a:pathLst>
              <a:path extrusionOk="0" h="3351888" w="4397481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Kuva, joka sisältää kohteen ulko, lumi, luonto, päivä&#10;&#10;Kuvaus luotu automaattisesti" id="360" name="Google Shape;360;p37"/>
          <p:cNvPicPr preferRelativeResize="0"/>
          <p:nvPr/>
        </p:nvPicPr>
        <p:blipFill rotWithShape="1">
          <a:blip r:embed="rId4">
            <a:alphaModFix/>
          </a:blip>
          <a:srcRect b="-1" l="37355" r="2622" t="0"/>
          <a:stretch/>
        </p:blipFill>
        <p:spPr>
          <a:xfrm>
            <a:off x="20" y="10"/>
            <a:ext cx="9154673" cy="6863475"/>
          </a:xfrm>
          <a:custGeom>
            <a:rect b="b" l="l" r="r" t="t"/>
            <a:pathLst>
              <a:path extrusionOk="0" h="6863485" w="9154693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Kuva, joka sisältää kohteen taivas, ulko, vesi, lumi&#10;&#10;Kuvaus luotu automaattisesti" id="361" name="Google Shape;361;p37"/>
          <p:cNvPicPr preferRelativeResize="0"/>
          <p:nvPr/>
        </p:nvPicPr>
        <p:blipFill rotWithShape="1">
          <a:blip r:embed="rId5">
            <a:alphaModFix/>
          </a:blip>
          <a:srcRect b="0" l="0" r="18996" t="0"/>
          <a:stretch/>
        </p:blipFill>
        <p:spPr>
          <a:xfrm>
            <a:off x="6168189" y="10"/>
            <a:ext cx="6023811" cy="3346394"/>
          </a:xfrm>
          <a:custGeom>
            <a:rect b="b" l="l" r="r" t="t"/>
            <a:pathLst>
              <a:path extrusionOk="0" h="3346404" w="6023811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taivas, ulko&#10;&#10;Kuvaus luotu automaattisesti" id="367" name="Google Shape;367;p38"/>
          <p:cNvPicPr preferRelativeResize="0"/>
          <p:nvPr/>
        </p:nvPicPr>
        <p:blipFill rotWithShape="1">
          <a:blip r:embed="rId3">
            <a:alphaModFix/>
          </a:blip>
          <a:srcRect b="0" l="17763" r="12400" t="0"/>
          <a:stretch/>
        </p:blipFill>
        <p:spPr>
          <a:xfrm>
            <a:off x="20" y="1"/>
            <a:ext cx="12191980" cy="6721475"/>
          </a:xfrm>
          <a:custGeom>
            <a:rect b="b" l="l" r="r" t="t"/>
            <a:pathLst>
              <a:path extrusionOk="0" h="6721475" w="12192000">
                <a:moveTo>
                  <a:pt x="4721175" y="5742856"/>
                </a:moveTo>
                <a:lnTo>
                  <a:pt x="4722110" y="5743067"/>
                </a:lnTo>
                <a:cubicBezTo>
                  <a:pt x="4721144" y="5743709"/>
                  <a:pt x="4718265" y="5744315"/>
                  <a:pt x="4717201" y="57443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34942"/>
                </a:lnTo>
                <a:lnTo>
                  <a:pt x="12192000" y="2274073"/>
                </a:lnTo>
                <a:lnTo>
                  <a:pt x="12192000" y="6586253"/>
                </a:lnTo>
                <a:lnTo>
                  <a:pt x="12140861" y="6605451"/>
                </a:lnTo>
                <a:cubicBezTo>
                  <a:pt x="12126657" y="6607665"/>
                  <a:pt x="12093590" y="6662867"/>
                  <a:pt x="12080162" y="6661300"/>
                </a:cubicBezTo>
                <a:cubicBezTo>
                  <a:pt x="11978189" y="6685453"/>
                  <a:pt x="11967362" y="6708506"/>
                  <a:pt x="11917886" y="6696520"/>
                </a:cubicBezTo>
                <a:cubicBezTo>
                  <a:pt x="11872780" y="6694805"/>
                  <a:pt x="11928862" y="6731720"/>
                  <a:pt x="11894611" y="6718680"/>
                </a:cubicBezTo>
                <a:cubicBezTo>
                  <a:pt x="11860360" y="6705640"/>
                  <a:pt x="11736092" y="6642174"/>
                  <a:pt x="11712380" y="6618279"/>
                </a:cubicBezTo>
                <a:cubicBezTo>
                  <a:pt x="11688668" y="6594384"/>
                  <a:pt x="11627913" y="6617875"/>
                  <a:pt x="11585367" y="6575313"/>
                </a:cubicBezTo>
                <a:lnTo>
                  <a:pt x="11516471" y="6498621"/>
                </a:lnTo>
                <a:cubicBezTo>
                  <a:pt x="11468275" y="6496789"/>
                  <a:pt x="11507336" y="6461535"/>
                  <a:pt x="11462693" y="6445069"/>
                </a:cubicBezTo>
                <a:cubicBezTo>
                  <a:pt x="11417568" y="6443442"/>
                  <a:pt x="11408022" y="6391555"/>
                  <a:pt x="11369713" y="6383596"/>
                </a:cubicBezTo>
                <a:cubicBezTo>
                  <a:pt x="11354318" y="6389646"/>
                  <a:pt x="11288329" y="6334752"/>
                  <a:pt x="11273970" y="6323928"/>
                </a:cubicBezTo>
                <a:cubicBezTo>
                  <a:pt x="11231914" y="6325320"/>
                  <a:pt x="11221974" y="6315486"/>
                  <a:pt x="11195085" y="6302909"/>
                </a:cubicBezTo>
                <a:cubicBezTo>
                  <a:pt x="11164087" y="6332691"/>
                  <a:pt x="11171650" y="6306732"/>
                  <a:pt x="11143409" y="6303556"/>
                </a:cubicBezTo>
                <a:cubicBezTo>
                  <a:pt x="11125907" y="6299917"/>
                  <a:pt x="11102604" y="6295777"/>
                  <a:pt x="11085936" y="6294307"/>
                </a:cubicBezTo>
                <a:cubicBezTo>
                  <a:pt x="11057494" y="6294603"/>
                  <a:pt x="11029907" y="6276438"/>
                  <a:pt x="11030954" y="6291426"/>
                </a:cubicBezTo>
                <a:cubicBezTo>
                  <a:pt x="11007785" y="6293943"/>
                  <a:pt x="10982006" y="6298120"/>
                  <a:pt x="10951061" y="6296182"/>
                </a:cubicBezTo>
                <a:cubicBezTo>
                  <a:pt x="10885366" y="6259348"/>
                  <a:pt x="10915289" y="6295910"/>
                  <a:pt x="10857722" y="6283099"/>
                </a:cubicBezTo>
                <a:cubicBezTo>
                  <a:pt x="10806647" y="6270732"/>
                  <a:pt x="10707076" y="6237654"/>
                  <a:pt x="10644617" y="6221981"/>
                </a:cubicBezTo>
                <a:cubicBezTo>
                  <a:pt x="10616447" y="6217166"/>
                  <a:pt x="10558604" y="6206555"/>
                  <a:pt x="10519278" y="6201735"/>
                </a:cubicBezTo>
                <a:cubicBezTo>
                  <a:pt x="10495462" y="6203254"/>
                  <a:pt x="10473831" y="6189810"/>
                  <a:pt x="10445982" y="6199677"/>
                </a:cubicBezTo>
                <a:cubicBezTo>
                  <a:pt x="10436537" y="6203715"/>
                  <a:pt x="10409282" y="6202908"/>
                  <a:pt x="10383866" y="6195830"/>
                </a:cubicBezTo>
                <a:cubicBezTo>
                  <a:pt x="10374828" y="6204037"/>
                  <a:pt x="10347865" y="6195374"/>
                  <a:pt x="10336853" y="6195219"/>
                </a:cubicBezTo>
                <a:cubicBezTo>
                  <a:pt x="10323587" y="6201929"/>
                  <a:pt x="10274742" y="6192863"/>
                  <a:pt x="10261099" y="6185468"/>
                </a:cubicBezTo>
                <a:lnTo>
                  <a:pt x="10126498" y="6173953"/>
                </a:lnTo>
                <a:lnTo>
                  <a:pt x="10082167" y="6171858"/>
                </a:lnTo>
                <a:cubicBezTo>
                  <a:pt x="10074568" y="6173927"/>
                  <a:pt x="10046861" y="6172599"/>
                  <a:pt x="10039238" y="6173522"/>
                </a:cubicBezTo>
                <a:cubicBezTo>
                  <a:pt x="9998459" y="6163421"/>
                  <a:pt x="9984395" y="6162931"/>
                  <a:pt x="9960017" y="6158007"/>
                </a:cubicBezTo>
                <a:cubicBezTo>
                  <a:pt x="9918981" y="6157865"/>
                  <a:pt x="9888742" y="6161064"/>
                  <a:pt x="9847790" y="6151239"/>
                </a:cubicBezTo>
                <a:lnTo>
                  <a:pt x="9728307" y="6131032"/>
                </a:lnTo>
                <a:cubicBezTo>
                  <a:pt x="9675057" y="6140618"/>
                  <a:pt x="9602036" y="6132224"/>
                  <a:pt x="9584505" y="6119612"/>
                </a:cubicBezTo>
                <a:cubicBezTo>
                  <a:pt x="9518953" y="6105336"/>
                  <a:pt x="9415430" y="6079210"/>
                  <a:pt x="9343050" y="6073910"/>
                </a:cubicBezTo>
                <a:lnTo>
                  <a:pt x="9231368" y="6022005"/>
                </a:lnTo>
                <a:lnTo>
                  <a:pt x="9194808" y="6011926"/>
                </a:lnTo>
                <a:lnTo>
                  <a:pt x="9189244" y="6002687"/>
                </a:lnTo>
                <a:lnTo>
                  <a:pt x="9151230" y="5991485"/>
                </a:lnTo>
                <a:lnTo>
                  <a:pt x="9150208" y="5992550"/>
                </a:lnTo>
                <a:cubicBezTo>
                  <a:pt x="9147046" y="5994681"/>
                  <a:pt x="9143082" y="5995773"/>
                  <a:pt x="9137316" y="5994719"/>
                </a:cubicBezTo>
                <a:cubicBezTo>
                  <a:pt x="9138863" y="6014203"/>
                  <a:pt x="9130953" y="6000914"/>
                  <a:pt x="9113810" y="5996085"/>
                </a:cubicBezTo>
                <a:cubicBezTo>
                  <a:pt x="9112389" y="6025268"/>
                  <a:pt x="9068115" y="5990834"/>
                  <a:pt x="9053451" y="6004399"/>
                </a:cubicBezTo>
                <a:lnTo>
                  <a:pt x="9005484" y="6001114"/>
                </a:lnTo>
                <a:lnTo>
                  <a:pt x="9005199" y="6001354"/>
                </a:lnTo>
                <a:cubicBezTo>
                  <a:pt x="9003144" y="6001574"/>
                  <a:pt x="9000325" y="6001246"/>
                  <a:pt x="8996230" y="6000143"/>
                </a:cubicBezTo>
                <a:lnTo>
                  <a:pt x="8990392" y="5998082"/>
                </a:lnTo>
                <a:lnTo>
                  <a:pt x="8974335" y="5994856"/>
                </a:lnTo>
                <a:lnTo>
                  <a:pt x="8968009" y="5995556"/>
                </a:lnTo>
                <a:lnTo>
                  <a:pt x="8963046" y="5997781"/>
                </a:lnTo>
                <a:cubicBezTo>
                  <a:pt x="8954691" y="5989830"/>
                  <a:pt x="8955518" y="5980882"/>
                  <a:pt x="8928986" y="6000969"/>
                </a:cubicBezTo>
                <a:cubicBezTo>
                  <a:pt x="8898032" y="5999949"/>
                  <a:pt x="8789301" y="5985294"/>
                  <a:pt x="8752442" y="5981737"/>
                </a:cubicBezTo>
                <a:cubicBezTo>
                  <a:pt x="8719820" y="5971017"/>
                  <a:pt x="8748195" y="5984678"/>
                  <a:pt x="8707845" y="5979636"/>
                </a:cubicBezTo>
                <a:cubicBezTo>
                  <a:pt x="8671607" y="5960101"/>
                  <a:pt x="8639143" y="5976541"/>
                  <a:pt x="8596069" y="5971064"/>
                </a:cubicBezTo>
                <a:lnTo>
                  <a:pt x="8525228" y="5985906"/>
                </a:lnTo>
                <a:lnTo>
                  <a:pt x="8510981" y="5979991"/>
                </a:lnTo>
                <a:lnTo>
                  <a:pt x="8506165" y="5976990"/>
                </a:lnTo>
                <a:cubicBezTo>
                  <a:pt x="8502647" y="5975213"/>
                  <a:pt x="8500046" y="5974402"/>
                  <a:pt x="8497966" y="5974252"/>
                </a:cubicBezTo>
                <a:lnTo>
                  <a:pt x="8497592" y="5974431"/>
                </a:lnTo>
                <a:lnTo>
                  <a:pt x="8490247" y="5971381"/>
                </a:lnTo>
                <a:lnTo>
                  <a:pt x="8367180" y="5957339"/>
                </a:lnTo>
                <a:cubicBezTo>
                  <a:pt x="8362022" y="5955314"/>
                  <a:pt x="8357731" y="5955662"/>
                  <a:pt x="8353797" y="5957145"/>
                </a:cubicBezTo>
                <a:lnTo>
                  <a:pt x="8352370" y="5957985"/>
                </a:lnTo>
                <a:lnTo>
                  <a:pt x="8320102" y="5940567"/>
                </a:lnTo>
                <a:lnTo>
                  <a:pt x="8314430" y="5940241"/>
                </a:lnTo>
                <a:lnTo>
                  <a:pt x="8295171" y="5926346"/>
                </a:lnTo>
                <a:lnTo>
                  <a:pt x="8284274" y="5920523"/>
                </a:lnTo>
                <a:lnTo>
                  <a:pt x="8283147" y="5916080"/>
                </a:lnTo>
                <a:cubicBezTo>
                  <a:pt x="8280843" y="5912835"/>
                  <a:pt x="8276149" y="5910187"/>
                  <a:pt x="8266073" y="5908905"/>
                </a:cubicBezTo>
                <a:lnTo>
                  <a:pt x="8263374" y="5909135"/>
                </a:lnTo>
                <a:lnTo>
                  <a:pt x="8252031" y="5899292"/>
                </a:lnTo>
                <a:cubicBezTo>
                  <a:pt x="8248857" y="5895442"/>
                  <a:pt x="8246645" y="5891160"/>
                  <a:pt x="8245832" y="5886300"/>
                </a:cubicBezTo>
                <a:cubicBezTo>
                  <a:pt x="8181825" y="5889207"/>
                  <a:pt x="8147128" y="5855085"/>
                  <a:pt x="8090269" y="5840139"/>
                </a:cubicBezTo>
                <a:cubicBezTo>
                  <a:pt x="8025465" y="5816997"/>
                  <a:pt x="7967068" y="5795761"/>
                  <a:pt x="7905405" y="5798166"/>
                </a:cubicBezTo>
                <a:cubicBezTo>
                  <a:pt x="7835117" y="5783254"/>
                  <a:pt x="7780963" y="5781023"/>
                  <a:pt x="7718742" y="5772451"/>
                </a:cubicBezTo>
                <a:lnTo>
                  <a:pt x="7614344" y="5775922"/>
                </a:lnTo>
                <a:lnTo>
                  <a:pt x="7527540" y="5770094"/>
                </a:lnTo>
                <a:lnTo>
                  <a:pt x="7519568" y="5767541"/>
                </a:lnTo>
                <a:cubicBezTo>
                  <a:pt x="7513990" y="5766202"/>
                  <a:pt x="7510170" y="5765852"/>
                  <a:pt x="7507409" y="5766206"/>
                </a:cubicBezTo>
                <a:lnTo>
                  <a:pt x="7507037" y="5766533"/>
                </a:lnTo>
                <a:lnTo>
                  <a:pt x="7495792" y="5764581"/>
                </a:lnTo>
                <a:cubicBezTo>
                  <a:pt x="7476983" y="5760463"/>
                  <a:pt x="7422525" y="5777879"/>
                  <a:pt x="7405388" y="5772686"/>
                </a:cubicBezTo>
                <a:cubicBezTo>
                  <a:pt x="7374786" y="5775636"/>
                  <a:pt x="7333987" y="5776741"/>
                  <a:pt x="7312177" y="5782281"/>
                </a:cubicBezTo>
                <a:lnTo>
                  <a:pt x="7310850" y="5783723"/>
                </a:lnTo>
                <a:lnTo>
                  <a:pt x="7218557" y="5758474"/>
                </a:lnTo>
                <a:lnTo>
                  <a:pt x="7201099" y="5753924"/>
                </a:lnTo>
                <a:lnTo>
                  <a:pt x="7197001" y="5748566"/>
                </a:lnTo>
                <a:cubicBezTo>
                  <a:pt x="7192109" y="5745043"/>
                  <a:pt x="7184503" y="5742904"/>
                  <a:pt x="7170805" y="5743918"/>
                </a:cubicBezTo>
                <a:lnTo>
                  <a:pt x="7096985" y="5731690"/>
                </a:lnTo>
                <a:cubicBezTo>
                  <a:pt x="7061145" y="5730712"/>
                  <a:pt x="7050186" y="5729735"/>
                  <a:pt x="7018493" y="5732064"/>
                </a:cubicBezTo>
                <a:cubicBezTo>
                  <a:pt x="6937525" y="5721126"/>
                  <a:pt x="6943642" y="5696960"/>
                  <a:pt x="6904143" y="5702558"/>
                </a:cubicBezTo>
                <a:cubicBezTo>
                  <a:pt x="6871919" y="5707766"/>
                  <a:pt x="6787986" y="5688692"/>
                  <a:pt x="6708219" y="5674603"/>
                </a:cubicBezTo>
                <a:cubicBezTo>
                  <a:pt x="6649103" y="5665148"/>
                  <a:pt x="6628103" y="5651047"/>
                  <a:pt x="6549452" y="5645827"/>
                </a:cubicBezTo>
                <a:cubicBezTo>
                  <a:pt x="6472151" y="5601737"/>
                  <a:pt x="6409693" y="5625460"/>
                  <a:pt x="6317557" y="5599027"/>
                </a:cubicBezTo>
                <a:cubicBezTo>
                  <a:pt x="6297548" y="5583505"/>
                  <a:pt x="6209289" y="5600698"/>
                  <a:pt x="6168671" y="5596940"/>
                </a:cubicBezTo>
                <a:cubicBezTo>
                  <a:pt x="6128053" y="5593182"/>
                  <a:pt x="6090537" y="5579634"/>
                  <a:pt x="6073845" y="5576478"/>
                </a:cubicBezTo>
                <a:lnTo>
                  <a:pt x="6068527" y="5578015"/>
                </a:lnTo>
                <a:lnTo>
                  <a:pt x="6048635" y="5577332"/>
                </a:lnTo>
                <a:lnTo>
                  <a:pt x="6041280" y="5585681"/>
                </a:lnTo>
                <a:lnTo>
                  <a:pt x="6010089" y="5590774"/>
                </a:lnTo>
                <a:cubicBezTo>
                  <a:pt x="5998678" y="5591361"/>
                  <a:pt x="5970125" y="5590448"/>
                  <a:pt x="5957374" y="5587130"/>
                </a:cubicBezTo>
                <a:lnTo>
                  <a:pt x="5758917" y="5571438"/>
                </a:lnTo>
                <a:lnTo>
                  <a:pt x="5626958" y="5570415"/>
                </a:lnTo>
                <a:lnTo>
                  <a:pt x="5470904" y="5584435"/>
                </a:lnTo>
                <a:cubicBezTo>
                  <a:pt x="5478132" y="5597463"/>
                  <a:pt x="5439008" y="5583397"/>
                  <a:pt x="5432758" y="5595688"/>
                </a:cubicBezTo>
                <a:cubicBezTo>
                  <a:pt x="5429367" y="5605720"/>
                  <a:pt x="5391826" y="5610404"/>
                  <a:pt x="5381665" y="5613390"/>
                </a:cubicBezTo>
                <a:lnTo>
                  <a:pt x="5261761" y="5633807"/>
                </a:lnTo>
                <a:cubicBezTo>
                  <a:pt x="5251596" y="5633991"/>
                  <a:pt x="5230549" y="5642301"/>
                  <a:pt x="5222961" y="5644931"/>
                </a:cubicBezTo>
                <a:lnTo>
                  <a:pt x="5174658" y="5647921"/>
                </a:lnTo>
                <a:lnTo>
                  <a:pt x="5156553" y="5655144"/>
                </a:lnTo>
                <a:lnTo>
                  <a:pt x="5142596" y="5658544"/>
                </a:lnTo>
                <a:lnTo>
                  <a:pt x="5139595" y="5660645"/>
                </a:lnTo>
                <a:cubicBezTo>
                  <a:pt x="5133875" y="5664685"/>
                  <a:pt x="5128077" y="5668496"/>
                  <a:pt x="5121657" y="5671498"/>
                </a:cubicBezTo>
                <a:cubicBezTo>
                  <a:pt x="5108318" y="5642879"/>
                  <a:pt x="5064854" y="5692315"/>
                  <a:pt x="5065789" y="5664927"/>
                </a:cubicBezTo>
                <a:cubicBezTo>
                  <a:pt x="5028194" y="5676443"/>
                  <a:pt x="5038945" y="5647354"/>
                  <a:pt x="5011512" y="5681308"/>
                </a:cubicBezTo>
                <a:cubicBezTo>
                  <a:pt x="4937025" y="5680925"/>
                  <a:pt x="4916355" y="5667918"/>
                  <a:pt x="4840439" y="5705325"/>
                </a:cubicBezTo>
                <a:cubicBezTo>
                  <a:pt x="4806741" y="5721967"/>
                  <a:pt x="4784108" y="5733113"/>
                  <a:pt x="4762445" y="5733093"/>
                </a:cubicBezTo>
                <a:cubicBezTo>
                  <a:pt x="4741324" y="5737594"/>
                  <a:pt x="4729483" y="5740416"/>
                  <a:pt x="4723183" y="5742108"/>
                </a:cubicBezTo>
                <a:lnTo>
                  <a:pt x="4721175" y="5742856"/>
                </a:lnTo>
                <a:lnTo>
                  <a:pt x="4715526" y="5741581"/>
                </a:lnTo>
                <a:cubicBezTo>
                  <a:pt x="4680149" y="5748537"/>
                  <a:pt x="4524746" y="5749345"/>
                  <a:pt x="4515811" y="5751483"/>
                </a:cubicBezTo>
                <a:cubicBezTo>
                  <a:pt x="4457821" y="5764595"/>
                  <a:pt x="4462660" y="5765336"/>
                  <a:pt x="4428540" y="5762134"/>
                </a:cubicBezTo>
                <a:cubicBezTo>
                  <a:pt x="4423305" y="5758763"/>
                  <a:pt x="4368975" y="5765057"/>
                  <a:pt x="4362874" y="5763480"/>
                </a:cubicBezTo>
                <a:lnTo>
                  <a:pt x="4316963" y="5756865"/>
                </a:lnTo>
                <a:lnTo>
                  <a:pt x="4315109" y="5758206"/>
                </a:lnTo>
                <a:cubicBezTo>
                  <a:pt x="4306124" y="5761577"/>
                  <a:pt x="4299996" y="5761576"/>
                  <a:pt x="4295141" y="5760085"/>
                </a:cubicBezTo>
                <a:lnTo>
                  <a:pt x="4290061" y="5757168"/>
                </a:lnTo>
                <a:lnTo>
                  <a:pt x="4276140" y="5757414"/>
                </a:lnTo>
                <a:lnTo>
                  <a:pt x="4248115" y="5755090"/>
                </a:lnTo>
                <a:lnTo>
                  <a:pt x="4202048" y="5757885"/>
                </a:lnTo>
                <a:cubicBezTo>
                  <a:pt x="4201946" y="5758305"/>
                  <a:pt x="4201844" y="5758724"/>
                  <a:pt x="4201744" y="5759144"/>
                </a:cubicBezTo>
                <a:cubicBezTo>
                  <a:pt x="4200117" y="5761981"/>
                  <a:pt x="4197141" y="5764100"/>
                  <a:pt x="4191246" y="5764778"/>
                </a:cubicBezTo>
                <a:cubicBezTo>
                  <a:pt x="4204214" y="5782067"/>
                  <a:pt x="4161275" y="5780172"/>
                  <a:pt x="4142743" y="5780643"/>
                </a:cubicBezTo>
                <a:cubicBezTo>
                  <a:pt x="4124718" y="5787709"/>
                  <a:pt x="4099100" y="5801289"/>
                  <a:pt x="4083095" y="5807176"/>
                </a:cubicBezTo>
                <a:lnTo>
                  <a:pt x="4074544" y="5808011"/>
                </a:lnTo>
                <a:cubicBezTo>
                  <a:pt x="4074505" y="5808112"/>
                  <a:pt x="4074464" y="5808211"/>
                  <a:pt x="4074425" y="5808310"/>
                </a:cubicBezTo>
                <a:cubicBezTo>
                  <a:pt x="4072679" y="5809094"/>
                  <a:pt x="4069907" y="5809595"/>
                  <a:pt x="4065508" y="5809754"/>
                </a:cubicBezTo>
                <a:lnTo>
                  <a:pt x="4058952" y="5809536"/>
                </a:lnTo>
                <a:lnTo>
                  <a:pt x="4042362" y="5811157"/>
                </a:lnTo>
                <a:lnTo>
                  <a:pt x="4036994" y="5813591"/>
                </a:lnTo>
                <a:lnTo>
                  <a:pt x="4035361" y="5817258"/>
                </a:lnTo>
                <a:lnTo>
                  <a:pt x="4033776" y="5817023"/>
                </a:lnTo>
                <a:cubicBezTo>
                  <a:pt x="4021425" y="5812159"/>
                  <a:pt x="4016875" y="5803783"/>
                  <a:pt x="4004536" y="5829591"/>
                </a:cubicBezTo>
                <a:cubicBezTo>
                  <a:pt x="3976668" y="5822526"/>
                  <a:pt x="3972978" y="5837855"/>
                  <a:pt x="3936844" y="5847048"/>
                </a:cubicBezTo>
                <a:cubicBezTo>
                  <a:pt x="3920507" y="5839324"/>
                  <a:pt x="3908536" y="5844013"/>
                  <a:pt x="3897273" y="5852703"/>
                </a:cubicBezTo>
                <a:cubicBezTo>
                  <a:pt x="3861093" y="5852207"/>
                  <a:pt x="3829629" y="5866077"/>
                  <a:pt x="3789758" y="5872941"/>
                </a:cubicBezTo>
                <a:cubicBezTo>
                  <a:pt x="3741008" y="5887647"/>
                  <a:pt x="3725130" y="5889624"/>
                  <a:pt x="3682511" y="5896864"/>
                </a:cubicBezTo>
                <a:lnTo>
                  <a:pt x="3610033" y="5929135"/>
                </a:lnTo>
                <a:lnTo>
                  <a:pt x="3603853" y="5927773"/>
                </a:lnTo>
                <a:cubicBezTo>
                  <a:pt x="3599581" y="5927154"/>
                  <a:pt x="3596727" y="5927154"/>
                  <a:pt x="3594734" y="5927609"/>
                </a:cubicBezTo>
                <a:lnTo>
                  <a:pt x="3594499" y="5927878"/>
                </a:lnTo>
                <a:lnTo>
                  <a:pt x="3585976" y="5927188"/>
                </a:lnTo>
                <a:cubicBezTo>
                  <a:pt x="3571624" y="5925397"/>
                  <a:pt x="3549390" y="5939596"/>
                  <a:pt x="3536133" y="5936887"/>
                </a:cubicBezTo>
                <a:cubicBezTo>
                  <a:pt x="3513941" y="5941183"/>
                  <a:pt x="3488623" y="5934918"/>
                  <a:pt x="3473221" y="5940548"/>
                </a:cubicBezTo>
                <a:lnTo>
                  <a:pt x="3400726" y="5952596"/>
                </a:lnTo>
                <a:lnTo>
                  <a:pt x="3375936" y="5941189"/>
                </a:lnTo>
                <a:lnTo>
                  <a:pt x="3348220" y="5944802"/>
                </a:lnTo>
                <a:cubicBezTo>
                  <a:pt x="3337207" y="5945475"/>
                  <a:pt x="3327055" y="5946237"/>
                  <a:pt x="3319640" y="5949737"/>
                </a:cubicBezTo>
                <a:lnTo>
                  <a:pt x="3248530" y="5968289"/>
                </a:lnTo>
                <a:lnTo>
                  <a:pt x="3210309" y="5954736"/>
                </a:lnTo>
                <a:cubicBezTo>
                  <a:pt x="3206089" y="5952812"/>
                  <a:pt x="3200153" y="5952268"/>
                  <a:pt x="3190376" y="5954857"/>
                </a:cubicBezTo>
                <a:lnTo>
                  <a:pt x="3188146" y="5956038"/>
                </a:lnTo>
                <a:cubicBezTo>
                  <a:pt x="3182626" y="5954058"/>
                  <a:pt x="3141857" y="5956624"/>
                  <a:pt x="3108597" y="5957358"/>
                </a:cubicBezTo>
                <a:cubicBezTo>
                  <a:pt x="3055969" y="5959784"/>
                  <a:pt x="3048941" y="5952417"/>
                  <a:pt x="2988585" y="5960444"/>
                </a:cubicBezTo>
                <a:cubicBezTo>
                  <a:pt x="2928854" y="5964632"/>
                  <a:pt x="2917952" y="5959591"/>
                  <a:pt x="2876541" y="5967961"/>
                </a:cubicBezTo>
                <a:lnTo>
                  <a:pt x="2626865" y="5968713"/>
                </a:lnTo>
                <a:cubicBezTo>
                  <a:pt x="2562349" y="5946800"/>
                  <a:pt x="2563423" y="5977398"/>
                  <a:pt x="2491423" y="5970428"/>
                </a:cubicBezTo>
                <a:cubicBezTo>
                  <a:pt x="2433092" y="6035904"/>
                  <a:pt x="2455710" y="5995425"/>
                  <a:pt x="2415618" y="6003657"/>
                </a:cubicBezTo>
                <a:lnTo>
                  <a:pt x="2290099" y="6001093"/>
                </a:lnTo>
                <a:cubicBezTo>
                  <a:pt x="2257058" y="5987464"/>
                  <a:pt x="2202459" y="6022632"/>
                  <a:pt x="2161715" y="6004244"/>
                </a:cubicBezTo>
                <a:cubicBezTo>
                  <a:pt x="2122715" y="6007244"/>
                  <a:pt x="2080451" y="6015292"/>
                  <a:pt x="2056090" y="6019086"/>
                </a:cubicBezTo>
                <a:cubicBezTo>
                  <a:pt x="2019829" y="6026050"/>
                  <a:pt x="1978840" y="6038739"/>
                  <a:pt x="1944154" y="6046026"/>
                </a:cubicBezTo>
                <a:cubicBezTo>
                  <a:pt x="1925868" y="6034021"/>
                  <a:pt x="1896028" y="6059125"/>
                  <a:pt x="1847969" y="6062810"/>
                </a:cubicBezTo>
                <a:cubicBezTo>
                  <a:pt x="1827978" y="6048913"/>
                  <a:pt x="1815571" y="6065486"/>
                  <a:pt x="1777084" y="6047209"/>
                </a:cubicBezTo>
                <a:cubicBezTo>
                  <a:pt x="1775440" y="6049158"/>
                  <a:pt x="1773398" y="6050977"/>
                  <a:pt x="1771026" y="6052610"/>
                </a:cubicBezTo>
                <a:cubicBezTo>
                  <a:pt x="1757252" y="6062088"/>
                  <a:pt x="1735529" y="6063344"/>
                  <a:pt x="1722510" y="6055412"/>
                </a:cubicBezTo>
                <a:cubicBezTo>
                  <a:pt x="1691780" y="6043382"/>
                  <a:pt x="1662322" y="6038247"/>
                  <a:pt x="1633942" y="6035716"/>
                </a:cubicBezTo>
                <a:lnTo>
                  <a:pt x="1586146" y="6045126"/>
                </a:lnTo>
                <a:cubicBezTo>
                  <a:pt x="1567949" y="6050358"/>
                  <a:pt x="1545901" y="6061305"/>
                  <a:pt x="1524749" y="6067115"/>
                </a:cubicBezTo>
                <a:cubicBezTo>
                  <a:pt x="1502587" y="6070337"/>
                  <a:pt x="1478014" y="6065935"/>
                  <a:pt x="1459243" y="6079986"/>
                </a:cubicBezTo>
                <a:cubicBezTo>
                  <a:pt x="1421475" y="6095139"/>
                  <a:pt x="1374525" y="6079162"/>
                  <a:pt x="1349458" y="6115647"/>
                </a:cubicBezTo>
                <a:cubicBezTo>
                  <a:pt x="1273277" y="6137331"/>
                  <a:pt x="1121513" y="6171202"/>
                  <a:pt x="1009213" y="6196169"/>
                </a:cubicBezTo>
                <a:cubicBezTo>
                  <a:pt x="939017" y="6208471"/>
                  <a:pt x="866896" y="6205091"/>
                  <a:pt x="808573" y="6211966"/>
                </a:cubicBezTo>
                <a:cubicBezTo>
                  <a:pt x="802824" y="6209126"/>
                  <a:pt x="726017" y="6232905"/>
                  <a:pt x="719550" y="6231933"/>
                </a:cubicBezTo>
                <a:lnTo>
                  <a:pt x="698796" y="6232599"/>
                </a:lnTo>
                <a:cubicBezTo>
                  <a:pt x="689834" y="6236836"/>
                  <a:pt x="683493" y="6237437"/>
                  <a:pt x="678328" y="6236429"/>
                </a:cubicBezTo>
                <a:lnTo>
                  <a:pt x="672785" y="6234027"/>
                </a:lnTo>
                <a:lnTo>
                  <a:pt x="658407" y="6235638"/>
                </a:lnTo>
                <a:lnTo>
                  <a:pt x="629186" y="6236074"/>
                </a:lnTo>
                <a:lnTo>
                  <a:pt x="624559" y="6238724"/>
                </a:lnTo>
                <a:lnTo>
                  <a:pt x="581799" y="6243380"/>
                </a:lnTo>
                <a:cubicBezTo>
                  <a:pt x="581737" y="6243807"/>
                  <a:pt x="581672" y="6244236"/>
                  <a:pt x="581609" y="6244664"/>
                </a:cubicBezTo>
                <a:cubicBezTo>
                  <a:pt x="580205" y="6247646"/>
                  <a:pt x="577332" y="6250048"/>
                  <a:pt x="571300" y="6251300"/>
                </a:cubicBezTo>
                <a:cubicBezTo>
                  <a:pt x="551624" y="6261209"/>
                  <a:pt x="484500" y="6294596"/>
                  <a:pt x="463550" y="6304115"/>
                </a:cubicBezTo>
                <a:cubicBezTo>
                  <a:pt x="453137" y="6305662"/>
                  <a:pt x="449732" y="6307620"/>
                  <a:pt x="445607" y="6308407"/>
                </a:cubicBezTo>
                <a:lnTo>
                  <a:pt x="438800" y="6308835"/>
                </a:lnTo>
                <a:cubicBezTo>
                  <a:pt x="417223" y="6317125"/>
                  <a:pt x="343313" y="6348349"/>
                  <a:pt x="316139" y="6358155"/>
                </a:cubicBezTo>
                <a:cubicBezTo>
                  <a:pt x="298482" y="6352074"/>
                  <a:pt x="286557" y="6357914"/>
                  <a:pt x="275749" y="6367668"/>
                </a:cubicBezTo>
                <a:cubicBezTo>
                  <a:pt x="238275" y="6370726"/>
                  <a:pt x="207077" y="6387621"/>
                  <a:pt x="166497" y="6398366"/>
                </a:cubicBezTo>
                <a:lnTo>
                  <a:pt x="1" y="6464830"/>
                </a:lnTo>
                <a:lnTo>
                  <a:pt x="1" y="2274073"/>
                </a:lnTo>
                <a:lnTo>
                  <a:pt x="0" y="2274073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a" id="114" name="Google Shape;11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5731" y="-141149"/>
            <a:ext cx="6840537" cy="736429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 txBox="1"/>
          <p:nvPr/>
        </p:nvSpPr>
        <p:spPr>
          <a:xfrm>
            <a:off x="4672236" y="793645"/>
            <a:ext cx="4932362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a small solar system…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 thruBlk="1"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uva, joka sisältää kohteen ulko, taivas&#10;&#10;Kuvaus luotu automaattisesti" id="373" name="Google Shape;373;p39"/>
          <p:cNvPicPr preferRelativeResize="0"/>
          <p:nvPr/>
        </p:nvPicPr>
        <p:blipFill rotWithShape="1">
          <a:blip r:embed="rId3">
            <a:alphaModFix/>
          </a:blip>
          <a:srcRect b="25014" l="0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4b5e67682d_0_0"/>
          <p:cNvSpPr txBox="1"/>
          <p:nvPr/>
        </p:nvSpPr>
        <p:spPr>
          <a:xfrm>
            <a:off x="1915425" y="1058175"/>
            <a:ext cx="8478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100">
                <a:latin typeface="Calibri"/>
                <a:ea typeface="Calibri"/>
                <a:cs typeface="Calibri"/>
                <a:sym typeface="Calibri"/>
              </a:rPr>
              <a:t>Active life style as part of everyday life in Finland</a:t>
            </a:r>
            <a:endParaRPr sz="4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g14b5e67682d_0_0"/>
          <p:cNvSpPr txBox="1"/>
          <p:nvPr/>
        </p:nvSpPr>
        <p:spPr>
          <a:xfrm>
            <a:off x="3442400" y="3013725"/>
            <a:ext cx="4982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https://www.youtube.com/watch?v=s3Sx_OH_wok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0"/>
          <p:cNvSpPr txBox="1"/>
          <p:nvPr/>
        </p:nvSpPr>
        <p:spPr>
          <a:xfrm>
            <a:off x="2657283" y="1614008"/>
            <a:ext cx="7800016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fi-FI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Retkiluistelu – Nordic skating – Tour skating</a:t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5100" y="296150"/>
            <a:ext cx="1881675" cy="18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03213" y="5177675"/>
            <a:ext cx="2987757" cy="132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g13879ed80f3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8850" y="152400"/>
            <a:ext cx="5770751" cy="647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13879ed80f3_0_0"/>
          <p:cNvSpPr txBox="1"/>
          <p:nvPr/>
        </p:nvSpPr>
        <p:spPr>
          <a:xfrm>
            <a:off x="260025" y="243800"/>
            <a:ext cx="6273000" cy="6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fi-FI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who?</a:t>
            </a:r>
            <a:endParaRPr b="1" i="0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Nordic skating reminds of </a:t>
            </a:r>
            <a:r>
              <a:rPr lang="fi-FI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ordic skiing: it can last hours and travel tens of kilometres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easy way to explore frozen environment and nature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Raahe area´s islands are excellent for skating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suits for every age group, but mostly skaters are bit older people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3879ed80f3_0_27"/>
          <p:cNvSpPr txBox="1"/>
          <p:nvPr/>
        </p:nvSpPr>
        <p:spPr>
          <a:xfrm>
            <a:off x="988496" y="707775"/>
            <a:ext cx="10215000" cy="6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i-FI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and when?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Originally </a:t>
            </a:r>
            <a:r>
              <a:rPr lang="fi-FI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ordic skating is done on natural ice (lakes, canals, sea) but there is even frozen and maintained paths on dry land 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times for skating are just when waters freezes at the beginning of the winter and just before ice melts at the end of winter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cities or communities maintain certain track for skaters through the winter time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2"/>
          <p:cNvSpPr txBox="1"/>
          <p:nvPr/>
        </p:nvSpPr>
        <p:spPr>
          <a:xfrm>
            <a:off x="1444776" y="523375"/>
            <a:ext cx="69246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i-FI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Equipments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is two kind of skates: Some skates are attached to </a:t>
            </a:r>
            <a:r>
              <a:rPr lang="fi-FI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ordic skiing boots and others are suitable for any boots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skates have longer blade than in ”normal” ice hockey skates and it makes skating more stable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g13879ed80f3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769950"/>
            <a:ext cx="6867525" cy="501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13879ed80f3_0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2325" y="769950"/>
            <a:ext cx="4867273" cy="1916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3879ed80f3_0_13"/>
          <p:cNvSpPr txBox="1"/>
          <p:nvPr/>
        </p:nvSpPr>
        <p:spPr>
          <a:xfrm>
            <a:off x="0" y="0"/>
            <a:ext cx="7410600" cy="7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 poles or such are useful to gain speed and to try that ice is thick enough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sharp, needle like knife ”naskalit” and rope are safety equipment (in case one drops through the ice)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it's recommended to have dry clothes in pack back and pack back should help floating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valuable safety factor is to have friend skating with you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g13879ed80f3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3000" y="152400"/>
            <a:ext cx="4476600" cy="256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13879ed80f3_0_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4675" y="3294100"/>
            <a:ext cx="4413240" cy="25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1"/>
          <p:cNvSpPr txBox="1"/>
          <p:nvPr/>
        </p:nvSpPr>
        <p:spPr>
          <a:xfrm>
            <a:off x="1088825" y="880250"/>
            <a:ext cx="104658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Retkiluistelun perusteet suomeksi: https://www.youtube.com/watch?v=WcQ44PxE6q4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Retkiluistelua merellä: </a:t>
            </a:r>
            <a:r>
              <a:rPr b="0" i="0" lang="fi-FI" sz="3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https://www.youtube.com/watch?v=9ZGxN5nXyww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Retkiluistelua järvellä: https://www.youtube.com/watch?v=N0lG3uZX_p4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/>
          <p:nvPr/>
        </p:nvSpPr>
        <p:spPr>
          <a:xfrm>
            <a:off x="2486233" y="2204958"/>
            <a:ext cx="78000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fi-FI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Potkukelkkailu – Kicksled</a:t>
            </a:r>
            <a:endParaRPr b="0" i="0" sz="7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5100" y="296150"/>
            <a:ext cx="1881675" cy="18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03213" y="5177675"/>
            <a:ext cx="2987757" cy="132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ninen planeetta" id="120" name="Google Shape;120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0929" y="-158750"/>
            <a:ext cx="12734094" cy="7345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1524000" y="333376"/>
            <a:ext cx="4932362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blue planet…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 thruBlk="1"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3879ed80f3_0_33"/>
          <p:cNvSpPr txBox="1"/>
          <p:nvPr/>
        </p:nvSpPr>
        <p:spPr>
          <a:xfrm>
            <a:off x="1478850" y="455025"/>
            <a:ext cx="10010700" cy="56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i-FI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Origin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Kicksleds were originally a practical mean of transportation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wintertime roads were slippery and chair-like sled was cheap and safe way to move around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recent decades roads have have been maintained with gravel in order to avoid slippery, so kicksleds are not every day transportation anymore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people still use kicksleds moving on ice (fisherman and old people mostly)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3879ed80f3_0_39"/>
          <p:cNvSpPr txBox="1"/>
          <p:nvPr/>
        </p:nvSpPr>
        <p:spPr>
          <a:xfrm>
            <a:off x="682550" y="585025"/>
            <a:ext cx="6565500" cy="61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fi-FI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Equipment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traditional kicksled works also as a chair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modern kicksleds are for fun and sport and have more high tech appearance than the original ones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longer chair-like shape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edge of the sled can be iron edge or plastic ski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handlebar is adjustable for different high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g13879ed80f3_0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1700" y="152400"/>
            <a:ext cx="5077900" cy="320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13879ed80f3_0_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1725" y="3352889"/>
            <a:ext cx="3611779" cy="3200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3879ed80f3_0_47"/>
          <p:cNvSpPr txBox="1"/>
          <p:nvPr/>
        </p:nvSpPr>
        <p:spPr>
          <a:xfrm>
            <a:off x="617550" y="585050"/>
            <a:ext cx="5769300" cy="5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kicksledding is a marginal sport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barely is suitable track just for kicksleds and mostly kicksledding on skiing tracks is forbidden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b="0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cities or communities maintain certain track for skaters through the winter and also kicksleds can be used there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g13879ed80f3_0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5525" y="851200"/>
            <a:ext cx="4219575" cy="40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6"/>
          <p:cNvSpPr txBox="1"/>
          <p:nvPr/>
        </p:nvSpPr>
        <p:spPr>
          <a:xfrm>
            <a:off x="585051" y="391075"/>
            <a:ext cx="113271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i-FI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Peruspotkukelkka: https://www.youtube.com/watch?v=c3L4EnRtWQA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i-FI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Kehittyneemmät mallit: https://www.kainpo.com/potkukelkat/esla-adventure/esla-adventure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i-FI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Peruspotkukelkkailua: </a:t>
            </a:r>
            <a:r>
              <a:rPr b="0" i="0" lang="fi-FI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https://www.youtube.com/watch?v=i6cY1xGQ5Xc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i-FI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Potkukelkkailua Tšekeissä: https://www.youtube.com/watch?v=YA7d0DEDgaA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i-FI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Maailmanmestari Kai Immonen: https://www.youtube.com/watch?v=1MFbpSh6Xn8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g149afae40b9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1650" y="0"/>
            <a:ext cx="494257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149afae40b9_0_4"/>
          <p:cNvSpPr txBox="1"/>
          <p:nvPr/>
        </p:nvSpPr>
        <p:spPr>
          <a:xfrm>
            <a:off x="511625" y="818350"/>
            <a:ext cx="110025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Recovery &amp; relaxation</a:t>
            </a:r>
            <a:endParaRPr sz="10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g149afae40b9_0_4"/>
          <p:cNvSpPr txBox="1"/>
          <p:nvPr/>
        </p:nvSpPr>
        <p:spPr>
          <a:xfrm>
            <a:off x="1529475" y="5106500"/>
            <a:ext cx="92754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after winter sports</a:t>
            </a:r>
            <a:endParaRPr sz="97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g149afae40b9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05301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149afae40b9_0_11"/>
          <p:cNvSpPr txBox="1"/>
          <p:nvPr/>
        </p:nvSpPr>
        <p:spPr>
          <a:xfrm>
            <a:off x="5772550" y="1751500"/>
            <a:ext cx="5398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500">
                <a:latin typeface="Calibri"/>
                <a:ea typeface="Calibri"/>
                <a:cs typeface="Calibri"/>
                <a:sym typeface="Calibri"/>
              </a:rPr>
              <a:t>In winter it is all about staying </a:t>
            </a:r>
            <a:r>
              <a:rPr b="1" lang="fi-FI" sz="4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warm</a:t>
            </a:r>
            <a:endParaRPr b="1" sz="47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g149afae40b9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575" y="1884400"/>
            <a:ext cx="6611300" cy="432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149afae40b9_0_17"/>
          <p:cNvSpPr txBox="1"/>
          <p:nvPr/>
        </p:nvSpPr>
        <p:spPr>
          <a:xfrm>
            <a:off x="1825500" y="468700"/>
            <a:ext cx="9744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5000">
                <a:latin typeface="Calibri"/>
                <a:ea typeface="Calibri"/>
                <a:cs typeface="Calibri"/>
                <a:sym typeface="Calibri"/>
              </a:rPr>
              <a:t>1. Change dry warm clothes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149afae40b9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1600" y="2166575"/>
            <a:ext cx="5131175" cy="38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149afae40b9_0_23"/>
          <p:cNvSpPr txBox="1"/>
          <p:nvPr/>
        </p:nvSpPr>
        <p:spPr>
          <a:xfrm>
            <a:off x="3280975" y="715400"/>
            <a:ext cx="6858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900">
                <a:latin typeface="Calibri"/>
                <a:ea typeface="Calibri"/>
                <a:cs typeface="Calibri"/>
                <a:sym typeface="Calibri"/>
              </a:rPr>
              <a:t>2. Stretch</a:t>
            </a:r>
            <a:endParaRPr sz="4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g149afae40b9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00" y="1751500"/>
            <a:ext cx="6431325" cy="51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g149afae40b9_0_29"/>
          <p:cNvSpPr txBox="1"/>
          <p:nvPr/>
        </p:nvSpPr>
        <p:spPr>
          <a:xfrm>
            <a:off x="2812275" y="246700"/>
            <a:ext cx="838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5800">
                <a:latin typeface="Calibri"/>
                <a:ea typeface="Calibri"/>
                <a:cs typeface="Calibri"/>
                <a:sym typeface="Calibri"/>
              </a:rPr>
              <a:t>3. Get some energy</a:t>
            </a:r>
            <a:endParaRPr sz="5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g149afae40b9_0_29"/>
          <p:cNvSpPr txBox="1"/>
          <p:nvPr/>
        </p:nvSpPr>
        <p:spPr>
          <a:xfrm>
            <a:off x="7968100" y="2195550"/>
            <a:ext cx="35031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300">
                <a:latin typeface="Calibri"/>
                <a:ea typeface="Calibri"/>
                <a:cs typeface="Calibri"/>
                <a:sym typeface="Calibri"/>
              </a:rPr>
              <a:t>Eat something </a:t>
            </a:r>
            <a:r>
              <a:rPr b="1" lang="fi-FI" sz="3300">
                <a:latin typeface="Calibri"/>
                <a:ea typeface="Calibri"/>
                <a:cs typeface="Calibri"/>
                <a:sym typeface="Calibri"/>
              </a:rPr>
              <a:t>within 30 minutes </a:t>
            </a:r>
            <a:r>
              <a:rPr lang="fi-FI" sz="3300">
                <a:latin typeface="Calibri"/>
                <a:ea typeface="Calibri"/>
                <a:cs typeface="Calibri"/>
                <a:sym typeface="Calibri"/>
              </a:rPr>
              <a:t>of exercise!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300">
                <a:latin typeface="Calibri"/>
                <a:ea typeface="Calibri"/>
                <a:cs typeface="Calibri"/>
                <a:sym typeface="Calibri"/>
              </a:rPr>
              <a:t>This will help you to keep warm and recover faster 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9999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g149afae40b9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950" y="2107500"/>
            <a:ext cx="6205125" cy="413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149afae40b9_0_39"/>
          <p:cNvSpPr txBox="1"/>
          <p:nvPr/>
        </p:nvSpPr>
        <p:spPr>
          <a:xfrm>
            <a:off x="537750" y="428650"/>
            <a:ext cx="7231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500">
                <a:latin typeface="Calibri"/>
                <a:ea typeface="Calibri"/>
                <a:cs typeface="Calibri"/>
                <a:sym typeface="Calibri"/>
              </a:rPr>
              <a:t>4. Get your body &amp; mind rest</a:t>
            </a:r>
            <a:endParaRPr sz="4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g149afae40b9_0_39"/>
          <p:cNvSpPr txBox="1"/>
          <p:nvPr/>
        </p:nvSpPr>
        <p:spPr>
          <a:xfrm>
            <a:off x="8350400" y="2315975"/>
            <a:ext cx="3841500" cy="4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>
                <a:latin typeface="Consolas"/>
                <a:ea typeface="Consolas"/>
                <a:cs typeface="Consolas"/>
                <a:sym typeface="Consolas"/>
              </a:rPr>
              <a:t>WAYS TO RELAX</a:t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onsolas"/>
              <a:buChar char="-"/>
            </a:pPr>
            <a:r>
              <a:rPr lang="fi-FI" sz="1600">
                <a:latin typeface="Consolas"/>
                <a:ea typeface="Consolas"/>
                <a:cs typeface="Consolas"/>
                <a:sym typeface="Consolas"/>
              </a:rPr>
              <a:t>cozy clothes</a:t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onsolas"/>
              <a:buChar char="-"/>
            </a:pPr>
            <a:r>
              <a:rPr lang="fi-FI" sz="1600">
                <a:latin typeface="Consolas"/>
                <a:ea typeface="Consolas"/>
                <a:cs typeface="Consolas"/>
                <a:sym typeface="Consolas"/>
              </a:rPr>
              <a:t>warm drink</a:t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onsolas"/>
              <a:buChar char="-"/>
            </a:pPr>
            <a:r>
              <a:rPr lang="fi-FI" sz="1600">
                <a:latin typeface="Consolas"/>
                <a:ea typeface="Consolas"/>
                <a:cs typeface="Consolas"/>
                <a:sym typeface="Consolas"/>
              </a:rPr>
              <a:t>nice music</a:t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onsolas"/>
              <a:buChar char="-"/>
            </a:pPr>
            <a:r>
              <a:rPr lang="fi-FI" sz="1600">
                <a:latin typeface="Consolas"/>
                <a:ea typeface="Consolas"/>
                <a:cs typeface="Consolas"/>
                <a:sym typeface="Consolas"/>
              </a:rPr>
              <a:t>good company</a:t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onsolas"/>
              <a:buChar char="-"/>
            </a:pPr>
            <a:r>
              <a:rPr lang="fi-FI" sz="1600">
                <a:latin typeface="Consolas"/>
                <a:ea typeface="Consolas"/>
                <a:cs typeface="Consolas"/>
                <a:sym typeface="Consolas"/>
              </a:rPr>
              <a:t>fireplace</a:t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onsolas"/>
              <a:buChar char="-"/>
            </a:pPr>
            <a:r>
              <a:rPr lang="fi-FI" sz="1600">
                <a:latin typeface="Consolas"/>
                <a:ea typeface="Consolas"/>
                <a:cs typeface="Consolas"/>
                <a:sym typeface="Consolas"/>
              </a:rPr>
              <a:t>and above all…</a:t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>
                <a:latin typeface="Consolas"/>
                <a:ea typeface="Consolas"/>
                <a:cs typeface="Consolas"/>
                <a:sym typeface="Consolas"/>
              </a:rPr>
              <a:t>    </a:t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urooppa" id="126" name="Google Shape;126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1614" y="0"/>
            <a:ext cx="12746367" cy="72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 txBox="1"/>
          <p:nvPr/>
        </p:nvSpPr>
        <p:spPr>
          <a:xfrm>
            <a:off x="6167437" y="1"/>
            <a:ext cx="4932362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 continent of Europe…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 thruBlk="1"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4b3528fc24_0_3"/>
          <p:cNvSpPr txBox="1"/>
          <p:nvPr/>
        </p:nvSpPr>
        <p:spPr>
          <a:xfrm>
            <a:off x="3138325" y="384775"/>
            <a:ext cx="5102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5100">
                <a:latin typeface="Calibri"/>
                <a:ea typeface="Calibri"/>
                <a:cs typeface="Calibri"/>
                <a:sym typeface="Calibri"/>
              </a:rPr>
              <a:t>FINNISH SAUNA</a:t>
            </a:r>
            <a:endParaRPr sz="5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g14b3528fc24_0_3"/>
          <p:cNvSpPr txBox="1"/>
          <p:nvPr/>
        </p:nvSpPr>
        <p:spPr>
          <a:xfrm>
            <a:off x="3403800" y="1277050"/>
            <a:ext cx="4836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(</a:t>
            </a:r>
            <a:r>
              <a:rPr lang="fi-FI" sz="1350" u="sng">
                <a:solidFill>
                  <a:srgbClr val="0645AD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UNESCO Intangible Cultural Heritage List</a:t>
            </a: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 2020)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g14b3528fc24_0_3"/>
          <p:cNvSpPr txBox="1"/>
          <p:nvPr/>
        </p:nvSpPr>
        <p:spPr>
          <a:xfrm>
            <a:off x="7889525" y="1532125"/>
            <a:ext cx="3489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important part of Finnish culture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essential part in Midsummer and Christmas celebrations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ancient tradition: oldest saunas known are from the </a:t>
            </a:r>
            <a:r>
              <a:rPr lang="fi-FI">
                <a:latin typeface="Courier New"/>
                <a:ea typeface="Courier New"/>
                <a:cs typeface="Courier New"/>
                <a:sym typeface="Courier New"/>
              </a:rPr>
              <a:t>stone age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b="1" lang="fi-FI">
                <a:latin typeface="Calibri"/>
                <a:ea typeface="Calibri"/>
                <a:cs typeface="Calibri"/>
                <a:sym typeface="Calibri"/>
              </a:rPr>
              <a:t>3 million</a:t>
            </a:r>
            <a:r>
              <a:rPr lang="fi-FI">
                <a:latin typeface="Calibri"/>
                <a:ea typeface="Calibri"/>
                <a:cs typeface="Calibri"/>
                <a:sym typeface="Calibri"/>
              </a:rPr>
              <a:t> saunas within 5,5 million Finns!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Google Shape;512;g14b3528fc24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425" y="1849150"/>
            <a:ext cx="5619124" cy="469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14b3528fc24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9750" y="3833875"/>
            <a:ext cx="4610924" cy="24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9999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g14b111736e0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50" y="1683200"/>
            <a:ext cx="3796601" cy="25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g14b111736e0_0_1"/>
          <p:cNvSpPr txBox="1"/>
          <p:nvPr/>
        </p:nvSpPr>
        <p:spPr>
          <a:xfrm>
            <a:off x="3654750" y="243775"/>
            <a:ext cx="4882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700">
                <a:latin typeface="Verdana"/>
                <a:ea typeface="Verdana"/>
                <a:cs typeface="Verdana"/>
                <a:sym typeface="Verdana"/>
              </a:rPr>
              <a:t>TYPES OF SAUNA</a:t>
            </a:r>
            <a:endParaRPr sz="27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21" name="Google Shape;521;g14b111736e0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1050" y="1683200"/>
            <a:ext cx="3796599" cy="2531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14b111736e0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9609" y="1683200"/>
            <a:ext cx="4043418" cy="25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14b111736e0_0_1"/>
          <p:cNvSpPr txBox="1"/>
          <p:nvPr/>
        </p:nvSpPr>
        <p:spPr>
          <a:xfrm>
            <a:off x="1053475" y="1119950"/>
            <a:ext cx="2150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SMOKE SAUNA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g14b111736e0_0_1"/>
          <p:cNvSpPr txBox="1"/>
          <p:nvPr/>
        </p:nvSpPr>
        <p:spPr>
          <a:xfrm>
            <a:off x="4806175" y="1119950"/>
            <a:ext cx="222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latin typeface="Calibri"/>
                <a:ea typeface="Calibri"/>
                <a:cs typeface="Calibri"/>
                <a:sym typeface="Calibri"/>
              </a:rPr>
              <a:t>WOOD STOVE SAUNA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14b111736e0_0_1"/>
          <p:cNvSpPr txBox="1"/>
          <p:nvPr/>
        </p:nvSpPr>
        <p:spPr>
          <a:xfrm>
            <a:off x="8789300" y="1119950"/>
            <a:ext cx="1975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ELECTRIC SAUNA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14b111736e0_0_1"/>
          <p:cNvSpPr txBox="1"/>
          <p:nvPr/>
        </p:nvSpPr>
        <p:spPr>
          <a:xfrm>
            <a:off x="493875" y="4510550"/>
            <a:ext cx="3105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traditional type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no chimney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heating takes 4 to 10 hours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g14b111736e0_0_1"/>
          <p:cNvSpPr txBox="1"/>
          <p:nvPr/>
        </p:nvSpPr>
        <p:spPr>
          <a:xfrm>
            <a:off x="4575750" y="4609300"/>
            <a:ext cx="2973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wood heated oven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common outside cities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14b111736e0_0_1"/>
          <p:cNvSpPr txBox="1"/>
          <p:nvPr/>
        </p:nvSpPr>
        <p:spPr>
          <a:xfrm>
            <a:off x="8471100" y="4697075"/>
            <a:ext cx="241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in city apartments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9999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4b111736e0_0_15"/>
          <p:cNvSpPr txBox="1"/>
          <p:nvPr/>
        </p:nvSpPr>
        <p:spPr>
          <a:xfrm>
            <a:off x="4049050" y="362825"/>
            <a:ext cx="5245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600">
                <a:latin typeface="Calibri"/>
                <a:ea typeface="Calibri"/>
                <a:cs typeface="Calibri"/>
                <a:sym typeface="Calibri"/>
              </a:rPr>
              <a:t>SAUNA CUSTOMS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5" name="Google Shape;535;g14b111736e0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975" y="1482000"/>
            <a:ext cx="3556800" cy="237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14b111736e0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0919" y="1492100"/>
            <a:ext cx="4213556" cy="23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g14b111736e0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4900" y="1502199"/>
            <a:ext cx="3524888" cy="2349926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14b111736e0_0_15"/>
          <p:cNvSpPr txBox="1"/>
          <p:nvPr/>
        </p:nvSpPr>
        <p:spPr>
          <a:xfrm>
            <a:off x="1722825" y="4203300"/>
            <a:ext cx="44769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900">
                <a:latin typeface="Calibri"/>
                <a:ea typeface="Calibri"/>
                <a:cs typeface="Calibri"/>
                <a:sym typeface="Calibri"/>
              </a:rPr>
              <a:t>“VIHTA” (VASTA in Eastern Finland)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900">
                <a:latin typeface="Calibri"/>
                <a:ea typeface="Calibri"/>
                <a:cs typeface="Calibri"/>
                <a:sym typeface="Calibri"/>
              </a:rPr>
              <a:t>= bunch of leafy birch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900">
                <a:latin typeface="Calibri"/>
                <a:ea typeface="Calibri"/>
                <a:cs typeface="Calibri"/>
                <a:sym typeface="Calibri"/>
              </a:rPr>
              <a:t>- you gently beat yourself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900">
                <a:latin typeface="Calibri"/>
                <a:ea typeface="Calibri"/>
                <a:cs typeface="Calibri"/>
                <a:sym typeface="Calibri"/>
              </a:rPr>
              <a:t>- relaxes muscles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900">
                <a:latin typeface="Calibri"/>
                <a:ea typeface="Calibri"/>
                <a:cs typeface="Calibri"/>
                <a:sym typeface="Calibri"/>
              </a:rPr>
              <a:t>- helps if you have mosquito bites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g14b111736e0_0_15"/>
          <p:cNvSpPr txBox="1"/>
          <p:nvPr/>
        </p:nvSpPr>
        <p:spPr>
          <a:xfrm>
            <a:off x="8262600" y="4313025"/>
            <a:ext cx="3105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“LÖYLY”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= steam created in sauna when you throw water to the hot stones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4b111736e0_0_25"/>
          <p:cNvSpPr txBox="1"/>
          <p:nvPr/>
        </p:nvSpPr>
        <p:spPr>
          <a:xfrm>
            <a:off x="2260500" y="637150"/>
            <a:ext cx="7604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100">
                <a:latin typeface="Calibri"/>
                <a:ea typeface="Calibri"/>
                <a:cs typeface="Calibri"/>
                <a:sym typeface="Calibri"/>
              </a:rPr>
              <a:t>THINGS TO DO WHILE HAVING A SAUNA IN WINTER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6" name="Google Shape;546;g14b111736e0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305" y="1558875"/>
            <a:ext cx="2253870" cy="340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14b111736e0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3650" y="1558875"/>
            <a:ext cx="4468000" cy="29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14b111736e0_0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50" y="1558875"/>
            <a:ext cx="3688101" cy="2458734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g14b111736e0_0_25"/>
          <p:cNvSpPr txBox="1"/>
          <p:nvPr/>
        </p:nvSpPr>
        <p:spPr>
          <a:xfrm>
            <a:off x="823050" y="4258150"/>
            <a:ext cx="2556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cooling off outside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g14b111736e0_0_25"/>
          <p:cNvSpPr txBox="1"/>
          <p:nvPr/>
        </p:nvSpPr>
        <p:spPr>
          <a:xfrm>
            <a:off x="4411150" y="5135975"/>
            <a:ext cx="1722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rolling in snow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g14b111736e0_0_25"/>
          <p:cNvSpPr txBox="1"/>
          <p:nvPr/>
        </p:nvSpPr>
        <p:spPr>
          <a:xfrm>
            <a:off x="8218725" y="4927500"/>
            <a:ext cx="249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latin typeface="Calibri"/>
                <a:ea typeface="Calibri"/>
                <a:cs typeface="Calibri"/>
                <a:sym typeface="Calibri"/>
              </a:rPr>
              <a:t>ice swimming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uomi" id="132" name="Google Shape;132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187" y="0"/>
            <a:ext cx="5872162" cy="767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8075613" y="549276"/>
            <a:ext cx="2592387" cy="1311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sijaitsee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Suomi,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8254148" y="1018728"/>
            <a:ext cx="3847844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located country: Finland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ärvimaisema" id="139" name="Google Shape;13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5478" y="0"/>
            <a:ext cx="12592945" cy="715486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 txBox="1"/>
          <p:nvPr/>
        </p:nvSpPr>
        <p:spPr>
          <a:xfrm>
            <a:off x="2782888" y="476250"/>
            <a:ext cx="7451725" cy="1077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i-FI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Finland is often called as land of thousands of lakes</a:t>
            </a:r>
            <a:endParaRPr b="0" baseline="3000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lvi2" id="145" name="Google Shape;14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5917" y="1"/>
            <a:ext cx="12421112" cy="694213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8"/>
          <p:cNvSpPr txBox="1"/>
          <p:nvPr/>
        </p:nvSpPr>
        <p:spPr>
          <a:xfrm>
            <a:off x="202518" y="658741"/>
            <a:ext cx="12059034" cy="58477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Actually there is 57 000 lakes that are larger than a hectare (10 000 m</a:t>
            </a:r>
            <a:r>
              <a:rPr b="0" baseline="30000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fi-FI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 thruBlk="1"/>
  </p:transition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2022-08-28T09:01:20Z</dcterms:created>
  <dc:creator>Luoto Toni</dc:creator>
</cp:coreProperties>
</file>