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87" r:id="rId7"/>
    <p:sldId id="262" r:id="rId8"/>
    <p:sldId id="270" r:id="rId9"/>
    <p:sldId id="271" r:id="rId10"/>
    <p:sldId id="263" r:id="rId11"/>
    <p:sldId id="267" r:id="rId12"/>
    <p:sldId id="268" r:id="rId13"/>
    <p:sldId id="269" r:id="rId14"/>
    <p:sldId id="288" r:id="rId15"/>
    <p:sldId id="265" r:id="rId16"/>
    <p:sldId id="272" r:id="rId17"/>
    <p:sldId id="273" r:id="rId18"/>
    <p:sldId id="274" r:id="rId19"/>
    <p:sldId id="275" r:id="rId20"/>
    <p:sldId id="289" r:id="rId21"/>
    <p:sldId id="292" r:id="rId22"/>
    <p:sldId id="278" r:id="rId23"/>
    <p:sldId id="291" r:id="rId24"/>
    <p:sldId id="277" r:id="rId25"/>
    <p:sldId id="279" r:id="rId26"/>
    <p:sldId id="280" r:id="rId27"/>
    <p:sldId id="282" r:id="rId28"/>
    <p:sldId id="283" r:id="rId29"/>
    <p:sldId id="285" r:id="rId30"/>
    <p:sldId id="286" r:id="rId31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85" d="100"/>
          <a:sy n="85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7056C-A056-4ABC-8B41-A998ED383AF9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2A5AA-D35C-4282-B83E-AF47AA5CE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140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2A5AA-D35C-4282-B83E-AF47AA5CE60D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55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D422E1-3E98-4416-AABF-429A435ADF30}" type="datetimeFigureOut">
              <a:rPr lang="fi-FI" smtClean="0"/>
              <a:pPr/>
              <a:t>3.9.2021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3EBD56-F4AF-425C-9E8B-4FBF9455B5C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86000" y="2420888"/>
            <a:ext cx="6172200" cy="1656184"/>
          </a:xfrm>
        </p:spPr>
        <p:txBody>
          <a:bodyPr/>
          <a:lstStyle/>
          <a:p>
            <a:r>
              <a:rPr lang="fi-FI" dirty="0"/>
              <a:t>PRONOMINIT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86000" y="4437112"/>
            <a:ext cx="6534472" cy="193781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  1</a:t>
            </a:r>
            <a:r>
              <a:rPr lang="fi-FI" sz="1700" dirty="0"/>
              <a:t>.  KÄYTETÄÄN SUBST. SIJASTA</a:t>
            </a:r>
          </a:p>
          <a:p>
            <a:r>
              <a:rPr lang="fi-FI" sz="1700" dirty="0"/>
              <a:t>  2.  VIITTAAVAT USEIN EDELLÄ MAINITTUUN ASIAAN </a:t>
            </a:r>
          </a:p>
          <a:p>
            <a:r>
              <a:rPr lang="fi-FI" sz="1700" dirty="0"/>
              <a:t>  3. ESIINTYVÄT: ITSENÄISESTI ( </a:t>
            </a:r>
            <a:r>
              <a:rPr lang="fi-FI" sz="1700" dirty="0" err="1"/>
              <a:t>Någon</a:t>
            </a:r>
            <a:r>
              <a:rPr lang="fi-FI" sz="1700" dirty="0"/>
              <a:t> </a:t>
            </a:r>
            <a:r>
              <a:rPr lang="fi-FI" sz="1700" dirty="0" err="1"/>
              <a:t>kommer</a:t>
            </a:r>
            <a:r>
              <a:rPr lang="fi-FI" sz="1700" dirty="0"/>
              <a:t>) </a:t>
            </a:r>
          </a:p>
          <a:p>
            <a:r>
              <a:rPr lang="fi-FI" sz="1700" dirty="0"/>
              <a:t>                               SUBSTANTIIVIN KANSSA (</a:t>
            </a:r>
            <a:r>
              <a:rPr lang="fi-FI" sz="1700" dirty="0" err="1"/>
              <a:t>någon</a:t>
            </a:r>
            <a:r>
              <a:rPr lang="fi-FI" sz="1700" dirty="0"/>
              <a:t> </a:t>
            </a:r>
            <a:r>
              <a:rPr lang="fi-FI" sz="1700" dirty="0" err="1"/>
              <a:t>hund</a:t>
            </a:r>
            <a:r>
              <a:rPr lang="fi-FI" sz="1700" dirty="0"/>
              <a:t>)</a:t>
            </a:r>
          </a:p>
          <a:p>
            <a:r>
              <a:rPr lang="fi-FI" sz="1700" dirty="0"/>
              <a:t>	               ADJEKTIIVIN KANSSA   (</a:t>
            </a:r>
            <a:r>
              <a:rPr lang="fi-FI" sz="1700" dirty="0" err="1"/>
              <a:t>något</a:t>
            </a:r>
            <a:r>
              <a:rPr lang="fi-FI" sz="1700" dirty="0"/>
              <a:t> </a:t>
            </a:r>
            <a:r>
              <a:rPr lang="fi-FI" sz="1700" dirty="0" err="1"/>
              <a:t>nytt</a:t>
            </a:r>
            <a:r>
              <a:rPr lang="fi-FI" sz="1700" dirty="0"/>
              <a:t>)</a:t>
            </a:r>
          </a:p>
          <a:p>
            <a:r>
              <a:rPr lang="fi-FI" sz="1700" dirty="0"/>
              <a:t>       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Demonstratiivipron</a:t>
            </a:r>
            <a:r>
              <a:rPr lang="fi-FI" dirty="0"/>
              <a:t>. =osoittavat</a:t>
            </a:r>
          </a:p>
        </p:txBody>
      </p:sp>
      <p:pic>
        <p:nvPicPr>
          <p:cNvPr id="1026" name="Picture 2" descr="C:\Users\wallin\AppData\Local\Microsoft\Windows\Temporary Internet Files\Content.IE5\YE2HOZY3\MC9004418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8050" y="2649537"/>
            <a:ext cx="2247900" cy="1558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fi-FI" dirty="0"/>
              <a:t>1. SE/NE</a:t>
            </a:r>
          </a:p>
          <a:p>
            <a:pPr marL="457200" indent="-457200">
              <a:buNone/>
            </a:pPr>
            <a:r>
              <a:rPr lang="fi-FI" dirty="0"/>
              <a:t>DEN/DET/DE+ MÄÄRÄINEN MUOTO</a:t>
            </a:r>
          </a:p>
          <a:p>
            <a:pPr marL="457200" indent="-457200">
              <a:buNone/>
            </a:pPr>
            <a:r>
              <a:rPr lang="fi-FI" dirty="0" err="1"/>
              <a:t>→Den</a:t>
            </a:r>
            <a:r>
              <a:rPr lang="fi-FI" dirty="0"/>
              <a:t> </a:t>
            </a:r>
            <a:r>
              <a:rPr lang="fi-FI" dirty="0" err="1"/>
              <a:t>pojken</a:t>
            </a:r>
            <a:r>
              <a:rPr lang="fi-FI" dirty="0"/>
              <a:t> </a:t>
            </a:r>
            <a:r>
              <a:rPr lang="fi-FI" dirty="0" err="1"/>
              <a:t>glömmer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aldrig</a:t>
            </a:r>
            <a:r>
              <a:rPr lang="fi-FI" dirty="0"/>
              <a:t>.            </a:t>
            </a:r>
          </a:p>
          <a:p>
            <a:pPr marL="457200" indent="-457200">
              <a:buNone/>
            </a:pPr>
            <a:endParaRPr lang="fi-FI" dirty="0"/>
          </a:p>
          <a:p>
            <a:pPr marL="457200" indent="-457200">
              <a:buNone/>
            </a:pPr>
            <a:r>
              <a:rPr lang="fi-FI" dirty="0"/>
              <a:t>2. TÄMÄ</a:t>
            </a:r>
          </a:p>
          <a:p>
            <a:pPr marL="457200" indent="-457200">
              <a:buNone/>
            </a:pPr>
            <a:r>
              <a:rPr lang="fi-FI" dirty="0"/>
              <a:t>A) DEN HÄR/DET HÄR/ DE HÄR</a:t>
            </a:r>
          </a:p>
          <a:p>
            <a:pPr marL="457200" indent="-457200">
              <a:buNone/>
            </a:pPr>
            <a:r>
              <a:rPr lang="fi-FI" dirty="0" err="1"/>
              <a:t>→Den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 </a:t>
            </a:r>
            <a:r>
              <a:rPr lang="fi-FI" dirty="0" err="1"/>
              <a:t>gamla</a:t>
            </a:r>
            <a:r>
              <a:rPr lang="fi-FI" dirty="0"/>
              <a:t> </a:t>
            </a:r>
            <a:r>
              <a:rPr lang="fi-FI" dirty="0" err="1"/>
              <a:t>bilen</a:t>
            </a:r>
            <a:r>
              <a:rPr lang="fi-FI" dirty="0"/>
              <a:t>.</a:t>
            </a:r>
          </a:p>
          <a:p>
            <a:pPr marL="457200" indent="-457200">
              <a:buNone/>
            </a:pPr>
            <a:endParaRPr lang="fi-FI" dirty="0"/>
          </a:p>
          <a:p>
            <a:pPr marL="457200" indent="-457200">
              <a:buNone/>
            </a:pPr>
            <a:r>
              <a:rPr lang="fi-FI" dirty="0"/>
              <a:t>B) DENNA/DETTA/DESSA</a:t>
            </a:r>
          </a:p>
          <a:p>
            <a:pPr marL="457200" indent="-457200">
              <a:buNone/>
            </a:pPr>
            <a:r>
              <a:rPr lang="fi-FI" dirty="0" err="1"/>
              <a:t>→Denna</a:t>
            </a:r>
            <a:r>
              <a:rPr lang="fi-FI" dirty="0"/>
              <a:t> </a:t>
            </a:r>
            <a:r>
              <a:rPr lang="fi-FI" dirty="0" err="1"/>
              <a:t>gamla</a:t>
            </a:r>
            <a:r>
              <a:rPr lang="fi-FI" dirty="0"/>
              <a:t> </a:t>
            </a:r>
            <a:r>
              <a:rPr lang="fi-FI" dirty="0" err="1"/>
              <a:t>bil</a:t>
            </a:r>
            <a:r>
              <a:rPr lang="fi-FI" dirty="0"/>
              <a:t>.</a:t>
            </a:r>
          </a:p>
          <a:p>
            <a:pPr marL="457200" indent="-457200">
              <a:buNone/>
            </a:pPr>
            <a:endParaRPr lang="fi-FI" dirty="0"/>
          </a:p>
          <a:p>
            <a:pPr marL="457200" indent="-457200">
              <a:buNone/>
            </a:pPr>
            <a:r>
              <a:rPr lang="fi-FI" dirty="0"/>
              <a:t>3. TUO</a:t>
            </a:r>
          </a:p>
          <a:p>
            <a:pPr marL="457200" indent="-457200">
              <a:buNone/>
            </a:pPr>
            <a:r>
              <a:rPr lang="fi-FI" dirty="0"/>
              <a:t>DEN/DET/DE DÄR</a:t>
            </a:r>
          </a:p>
          <a:p>
            <a:pPr marL="457200" indent="-457200">
              <a:buNone/>
            </a:pPr>
            <a:r>
              <a:rPr lang="fi-FI" dirty="0" err="1"/>
              <a:t>→De</a:t>
            </a:r>
            <a:r>
              <a:rPr lang="fi-FI" dirty="0"/>
              <a:t> </a:t>
            </a:r>
            <a:r>
              <a:rPr lang="fi-FI" dirty="0" err="1"/>
              <a:t>där</a:t>
            </a:r>
            <a:r>
              <a:rPr lang="fi-FI" dirty="0"/>
              <a:t> </a:t>
            </a:r>
            <a:r>
              <a:rPr lang="fi-FI" dirty="0" err="1"/>
              <a:t>gamla</a:t>
            </a:r>
            <a:r>
              <a:rPr lang="fi-FI" dirty="0"/>
              <a:t> </a:t>
            </a:r>
            <a:r>
              <a:rPr lang="fi-FI" dirty="0" err="1"/>
              <a:t>bilarna</a:t>
            </a:r>
            <a:r>
              <a:rPr lang="fi-FI" dirty="0"/>
              <a:t>.</a:t>
            </a:r>
          </a:p>
          <a:p>
            <a:pPr marL="457200" indent="-457200">
              <a:buAutoNum type="alphaUcParenR"/>
            </a:pPr>
            <a:endParaRPr lang="fi-FI" dirty="0"/>
          </a:p>
        </p:txBody>
      </p:sp>
      <p:pic>
        <p:nvPicPr>
          <p:cNvPr id="4098" name="Picture 2" descr="C:\Users\wallin\AppData\Local\Microsoft\Windows\Temporary Internet Files\Content.IE5\YE2HOZY3\MP90044656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72816"/>
            <a:ext cx="1584176" cy="187220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4.SAMA</a:t>
            </a:r>
          </a:p>
          <a:p>
            <a:pPr>
              <a:buNone/>
            </a:pPr>
            <a:r>
              <a:rPr lang="fi-FI" dirty="0"/>
              <a:t>A)SAMMA+SUBST		</a:t>
            </a:r>
          </a:p>
          <a:p>
            <a:pPr>
              <a:buNone/>
            </a:pPr>
            <a:r>
              <a:rPr lang="fi-FI" dirty="0" err="1"/>
              <a:t>→Samma</a:t>
            </a:r>
            <a:r>
              <a:rPr lang="fi-FI" dirty="0"/>
              <a:t> </a:t>
            </a:r>
            <a:r>
              <a:rPr lang="fi-FI" dirty="0" err="1"/>
              <a:t>dumma</a:t>
            </a:r>
            <a:r>
              <a:rPr lang="fi-FI" dirty="0"/>
              <a:t> </a:t>
            </a:r>
            <a:r>
              <a:rPr lang="fi-FI" dirty="0" err="1"/>
              <a:t>lärare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B) DENSAMMA/DETSAMMA/DESAMMA+ ITSENÄINEN KÄYTTÖ</a:t>
            </a:r>
          </a:p>
          <a:p>
            <a:pPr>
              <a:buNone/>
            </a:pPr>
            <a:r>
              <a:rPr lang="fi-FI" dirty="0" err="1"/>
              <a:t>Tack</a:t>
            </a:r>
            <a:r>
              <a:rPr lang="fi-FI" dirty="0"/>
              <a:t>, </a:t>
            </a:r>
            <a:r>
              <a:rPr lang="fi-FI" dirty="0" err="1"/>
              <a:t>detsamma</a:t>
            </a:r>
            <a:r>
              <a:rPr lang="fi-FI" dirty="0"/>
              <a:t>!</a:t>
            </a:r>
          </a:p>
        </p:txBody>
      </p:sp>
      <p:pic>
        <p:nvPicPr>
          <p:cNvPr id="3074" name="Picture 2" descr="C:\Users\wallin\AppData\Local\Microsoft\Windows\Temporary Internet Files\Content.IE5\YE2HOZY3\MC900388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556792"/>
            <a:ext cx="1329538" cy="18589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5. SAMANLAINEN</a:t>
            </a:r>
          </a:p>
          <a:p>
            <a:pPr>
              <a:buNone/>
            </a:pPr>
            <a:r>
              <a:rPr lang="fi-FI" dirty="0"/>
              <a:t>EN LIKADAN, ETT LIKADANT, LIKADANA</a:t>
            </a:r>
          </a:p>
          <a:p>
            <a:pPr>
              <a:buNone/>
            </a:pPr>
            <a:r>
              <a:rPr lang="fi-FI" dirty="0" err="1"/>
              <a:t>→En</a:t>
            </a:r>
            <a:r>
              <a:rPr lang="fi-FI" dirty="0"/>
              <a:t> </a:t>
            </a:r>
            <a:r>
              <a:rPr lang="fi-FI" dirty="0" err="1"/>
              <a:t>likadan</a:t>
            </a:r>
            <a:r>
              <a:rPr lang="fi-FI" dirty="0"/>
              <a:t> </a:t>
            </a:r>
            <a:r>
              <a:rPr lang="fi-FI" dirty="0" err="1"/>
              <a:t>röd</a:t>
            </a:r>
            <a:r>
              <a:rPr lang="fi-FI" dirty="0"/>
              <a:t> </a:t>
            </a:r>
            <a:r>
              <a:rPr lang="fi-FI" dirty="0" err="1"/>
              <a:t>bil</a:t>
            </a:r>
            <a:r>
              <a:rPr lang="fi-FI" dirty="0"/>
              <a:t> </a:t>
            </a:r>
            <a:r>
              <a:rPr lang="fi-FI" dirty="0" err="1"/>
              <a:t>vill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ha.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6. SELLAINEN</a:t>
            </a:r>
          </a:p>
          <a:p>
            <a:pPr>
              <a:buNone/>
            </a:pPr>
            <a:r>
              <a:rPr lang="fi-FI" dirty="0"/>
              <a:t>EN SÅDAN, ETT SÅDANT, SÅDANA</a:t>
            </a:r>
          </a:p>
          <a:p>
            <a:pPr>
              <a:buNone/>
            </a:pPr>
            <a:r>
              <a:rPr lang="fi-FI" dirty="0"/>
              <a:t> </a:t>
            </a:r>
            <a:r>
              <a:rPr lang="fi-FI" dirty="0" err="1"/>
              <a:t>→Jag</a:t>
            </a:r>
            <a:r>
              <a:rPr lang="fi-FI" dirty="0"/>
              <a:t> </a:t>
            </a:r>
            <a:r>
              <a:rPr lang="fi-FI" dirty="0" err="1"/>
              <a:t>hatar</a:t>
            </a:r>
            <a:r>
              <a:rPr lang="fi-FI" dirty="0"/>
              <a:t> </a:t>
            </a:r>
            <a:r>
              <a:rPr lang="fi-FI" dirty="0" err="1"/>
              <a:t>sådana</a:t>
            </a:r>
            <a:r>
              <a:rPr lang="fi-FI" dirty="0"/>
              <a:t> </a:t>
            </a:r>
            <a:r>
              <a:rPr lang="fi-FI" dirty="0" err="1"/>
              <a:t>människor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pic>
        <p:nvPicPr>
          <p:cNvPr id="2050" name="Picture 2" descr="C:\Users\wallin\AppData\Local\Microsoft\Windows\Temporary Internet Files\Content.IE5\H6MECUF5\MC9004397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708920"/>
            <a:ext cx="1728192" cy="23111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Kuin-sanan vastine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Pronominien </a:t>
            </a:r>
            <a:r>
              <a:rPr lang="fi-FI" dirty="0" err="1"/>
              <a:t>samma-</a:t>
            </a:r>
            <a:r>
              <a:rPr lang="fi-FI" dirty="0"/>
              <a:t> en </a:t>
            </a:r>
            <a:r>
              <a:rPr lang="fi-FI" dirty="0" err="1"/>
              <a:t>sådan</a:t>
            </a:r>
            <a:r>
              <a:rPr lang="fi-FI" dirty="0"/>
              <a:t> ja en </a:t>
            </a:r>
            <a:r>
              <a:rPr lang="fi-FI" dirty="0" err="1"/>
              <a:t>likadan</a:t>
            </a:r>
            <a:r>
              <a:rPr lang="fi-FI" dirty="0"/>
              <a:t> jälkeen kuin sana on </a:t>
            </a:r>
          </a:p>
          <a:p>
            <a:pPr marL="0" indent="0">
              <a:buNone/>
            </a:pPr>
            <a:r>
              <a:rPr lang="fi-FI"/>
              <a:t>    SOM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62751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Indefiniittipronominit= EPÄMÄÄRÄISET  PRONOMINIT</a:t>
            </a:r>
          </a:p>
        </p:txBody>
      </p:sp>
      <p:pic>
        <p:nvPicPr>
          <p:cNvPr id="1026" name="Picture 2" descr="C:\Documents and Settings\wallin\Local Settings\Temporary Internet Files\Content.IE5\6TQFE3SX\MC9001497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276872"/>
            <a:ext cx="2461772" cy="228298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JOKU, JOTKUT, KUKAAN, MIKÄÄN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err="1"/>
              <a:t>NÅGON,NÅGOT=någonting</a:t>
            </a:r>
            <a:r>
              <a:rPr lang="fi-FI" dirty="0"/>
              <a:t>, NÅGRA</a:t>
            </a:r>
          </a:p>
          <a:p>
            <a:pPr>
              <a:buNone/>
            </a:pPr>
            <a:r>
              <a:rPr lang="fi-FI" dirty="0"/>
              <a:t>+ EPÄMÄÄR. MUOTO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 Itsenäinen tai subst. kanssa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err="1"/>
              <a:t>Finns</a:t>
            </a:r>
            <a:r>
              <a:rPr lang="fi-FI" dirty="0"/>
              <a:t> det </a:t>
            </a:r>
            <a:r>
              <a:rPr lang="fi-FI" dirty="0" err="1"/>
              <a:t>någon</a:t>
            </a:r>
            <a:r>
              <a:rPr lang="fi-FI" dirty="0"/>
              <a:t> ny karta </a:t>
            </a:r>
            <a:r>
              <a:rPr lang="fi-FI" dirty="0" err="1"/>
              <a:t>över</a:t>
            </a:r>
            <a:r>
              <a:rPr lang="fi-FI" dirty="0"/>
              <a:t> </a:t>
            </a:r>
            <a:r>
              <a:rPr lang="fi-FI" dirty="0" err="1"/>
              <a:t>staden</a:t>
            </a:r>
            <a:r>
              <a:rPr lang="fi-FI" dirty="0"/>
              <a:t>?</a:t>
            </a:r>
          </a:p>
          <a:p>
            <a:pPr>
              <a:buNone/>
            </a:pPr>
            <a:r>
              <a:rPr lang="fi-FI" dirty="0" err="1"/>
              <a:t>Någon</a:t>
            </a:r>
            <a:r>
              <a:rPr lang="fi-FI" dirty="0"/>
              <a:t> </a:t>
            </a:r>
            <a:r>
              <a:rPr lang="fi-FI" dirty="0" err="1"/>
              <a:t>kommer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 Itsenäisesti käytettynä </a:t>
            </a:r>
            <a:r>
              <a:rPr lang="fi-FI" dirty="0" err="1"/>
              <a:t>någon/några</a:t>
            </a:r>
            <a:r>
              <a:rPr lang="fi-FI" dirty="0"/>
              <a:t> viittaa ihmisiin ja </a:t>
            </a:r>
            <a:r>
              <a:rPr lang="fi-FI" dirty="0" err="1"/>
              <a:t>något=någonting</a:t>
            </a:r>
            <a:r>
              <a:rPr lang="fi-FI" dirty="0"/>
              <a:t> asioihin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2. EI KUKAAN, EIVÄT KETKÄÄN, EIVÄT MITKÄÄN</a:t>
            </a:r>
          </a:p>
          <a:p>
            <a:pPr>
              <a:buNone/>
            </a:pPr>
            <a:r>
              <a:rPr lang="fi-FI" dirty="0"/>
              <a:t>INGEN, </a:t>
            </a:r>
            <a:r>
              <a:rPr lang="fi-FI" dirty="0" err="1"/>
              <a:t>INGET=ingenting</a:t>
            </a:r>
            <a:r>
              <a:rPr lang="fi-FI" dirty="0"/>
              <a:t>, INGA+</a:t>
            </a:r>
          </a:p>
          <a:p>
            <a:pPr>
              <a:buNone/>
            </a:pPr>
            <a:r>
              <a:rPr lang="fi-FI" dirty="0"/>
              <a:t>EPÄMÄÄRÄINEN MUOTO</a:t>
            </a:r>
          </a:p>
          <a:p>
            <a:pPr>
              <a:buNone/>
            </a:pPr>
            <a:r>
              <a:rPr lang="fi-FI" dirty="0"/>
              <a:t>§ Itsenäinen tai subst. Kanssa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 Itsenäisesti käytettynä </a:t>
            </a:r>
            <a:r>
              <a:rPr lang="fi-FI" dirty="0" err="1"/>
              <a:t>ingen/inga</a:t>
            </a:r>
            <a:r>
              <a:rPr lang="fi-FI" dirty="0"/>
              <a:t> viittaa ihmisiin ja </a:t>
            </a:r>
            <a:r>
              <a:rPr lang="fi-FI" dirty="0" err="1"/>
              <a:t>inget=ingenting</a:t>
            </a:r>
            <a:r>
              <a:rPr lang="fi-FI" dirty="0"/>
              <a:t> asioihin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köpte</a:t>
            </a:r>
            <a:r>
              <a:rPr lang="fi-FI" dirty="0"/>
              <a:t> </a:t>
            </a:r>
            <a:r>
              <a:rPr lang="fi-FI" dirty="0" err="1"/>
              <a:t>ing</a:t>
            </a:r>
            <a:r>
              <a:rPr lang="fi-FI" dirty="0" err="1">
                <a:solidFill>
                  <a:srgbClr val="FF0000"/>
                </a:solidFill>
              </a:rPr>
              <a:t>en</a:t>
            </a:r>
            <a:r>
              <a:rPr lang="fi-FI" dirty="0"/>
              <a:t> ny </a:t>
            </a:r>
            <a:r>
              <a:rPr lang="fi-FI" dirty="0" err="1"/>
              <a:t>bil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hörde</a:t>
            </a:r>
            <a:r>
              <a:rPr lang="fi-FI" dirty="0"/>
              <a:t> </a:t>
            </a:r>
            <a:r>
              <a:rPr lang="fi-FI" dirty="0" err="1"/>
              <a:t>inget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pic>
        <p:nvPicPr>
          <p:cNvPr id="4098" name="Picture 2" descr="C:\Documents and Settings\wallin\Local Settings\Temporary Internet Files\Content.IE5\OFS3ADO9\MC9000561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700808"/>
            <a:ext cx="1656184" cy="21992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KIELTO HAJOAA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INGEN </a:t>
            </a:r>
            <a:r>
              <a:rPr lang="fi-FI" dirty="0">
                <a:sym typeface="Wingdings" pitchFamily="2" charset="2"/>
              </a:rPr>
              <a:t> INTE NÅGON</a:t>
            </a:r>
          </a:p>
          <a:p>
            <a:r>
              <a:rPr lang="fi-FI" dirty="0">
                <a:sym typeface="Wingdings" pitchFamily="2" charset="2"/>
              </a:rPr>
              <a:t>INGET INTE NÅGOT</a:t>
            </a:r>
          </a:p>
          <a:p>
            <a:r>
              <a:rPr lang="fi-FI" dirty="0">
                <a:sym typeface="Wingdings" pitchFamily="2" charset="2"/>
              </a:rPr>
              <a:t>INGA </a:t>
            </a:r>
            <a:r>
              <a:rPr lang="fi-FI" dirty="0"/>
              <a:t> </a:t>
            </a:r>
            <a:r>
              <a:rPr lang="fi-FI" dirty="0">
                <a:sym typeface="Wingdings" pitchFamily="2" charset="2"/>
              </a:rPr>
              <a:t> INTE NÅGRA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fi-FI" dirty="0"/>
              <a:t>SIVULAUSEISSA</a:t>
            </a:r>
          </a:p>
          <a:p>
            <a:pPr marL="457200" indent="-457200">
              <a:buNone/>
            </a:pPr>
            <a:r>
              <a:rPr lang="fi-FI" dirty="0"/>
              <a:t>     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vet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köper</a:t>
            </a:r>
            <a:r>
              <a:rPr lang="fi-FI" dirty="0"/>
              <a:t> </a:t>
            </a:r>
            <a:r>
              <a:rPr lang="fi-FI" dirty="0" err="1"/>
              <a:t>någon</a:t>
            </a:r>
            <a:r>
              <a:rPr lang="fi-FI" dirty="0"/>
              <a:t> </a:t>
            </a:r>
            <a:r>
              <a:rPr lang="fi-FI" dirty="0" err="1"/>
              <a:t>dyr</a:t>
            </a:r>
            <a:r>
              <a:rPr lang="fi-FI" dirty="0"/>
              <a:t> </a:t>
            </a:r>
            <a:r>
              <a:rPr lang="fi-FI" dirty="0" err="1"/>
              <a:t>bil</a:t>
            </a:r>
            <a:endParaRPr lang="fi-FI" dirty="0"/>
          </a:p>
          <a:p>
            <a:pPr marL="457200" indent="-457200">
              <a:buNone/>
            </a:pPr>
            <a:endParaRPr lang="fi-FI" dirty="0"/>
          </a:p>
          <a:p>
            <a:pPr marL="457200" indent="-457200">
              <a:buFont typeface="Wingdings" pitchFamily="2" charset="2"/>
              <a:buChar char="Ø"/>
            </a:pPr>
            <a:r>
              <a:rPr lang="fi-FI" dirty="0"/>
              <a:t>USEAMPIOSAISTEN PREDIKAATTIEN KANSSA</a:t>
            </a:r>
          </a:p>
          <a:p>
            <a:pPr marL="0" indent="0">
              <a:buNone/>
            </a:pPr>
            <a:r>
              <a:rPr lang="fi-FI" dirty="0"/>
              <a:t>       </a:t>
            </a:r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har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sagt</a:t>
            </a:r>
            <a:r>
              <a:rPr lang="fi-FI" dirty="0"/>
              <a:t> </a:t>
            </a:r>
            <a:r>
              <a:rPr lang="fi-FI" dirty="0" err="1"/>
              <a:t>någonting</a:t>
            </a:r>
            <a:r>
              <a:rPr lang="fi-FI" dirty="0"/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i-FI" dirty="0"/>
              <a:t>§ LAUSEEN SUBJEKTINA PRONOMINIA INGEN/INGET/INGA EI JAETA</a:t>
            </a:r>
          </a:p>
          <a:p>
            <a:pPr marL="457200" indent="-457200">
              <a:buNone/>
            </a:pPr>
            <a:r>
              <a:rPr lang="fi-FI" dirty="0"/>
              <a:t>      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tror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ingen</a:t>
            </a:r>
            <a:r>
              <a:rPr lang="fi-FI" dirty="0"/>
              <a:t>  </a:t>
            </a:r>
            <a:r>
              <a:rPr lang="fi-FI" dirty="0" err="1"/>
              <a:t>kommer</a:t>
            </a:r>
            <a:r>
              <a:rPr lang="fi-FI" dirty="0"/>
              <a:t>.</a:t>
            </a:r>
          </a:p>
        </p:txBody>
      </p:sp>
      <p:pic>
        <p:nvPicPr>
          <p:cNvPr id="5122" name="Picture 2" descr="C:\Documents and Settings\wallin\Local Settings\Temporary Internet Files\Content.IE5\0NUD0P6X\MC9000568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04664"/>
            <a:ext cx="1814170" cy="181417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INTERROGATIVA PRONOMEN</a:t>
            </a:r>
            <a:br>
              <a:rPr lang="fi-FI" dirty="0"/>
            </a:br>
            <a:r>
              <a:rPr lang="fi-FI" dirty="0"/>
              <a:t>=KYSYVÄT PRONOMINIT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sz="2000" dirty="0"/>
              <a:t>  § Voivat aloittaa suoran- tai epäsuoran kysymyksen</a:t>
            </a:r>
          </a:p>
          <a:p>
            <a:pPr>
              <a:buNone/>
            </a:pPr>
            <a:endParaRPr lang="fi-FI" sz="2000" dirty="0"/>
          </a:p>
          <a:p>
            <a:pPr>
              <a:buNone/>
            </a:pPr>
            <a:r>
              <a:rPr lang="fi-FI" sz="2000" dirty="0"/>
              <a:t>1.VAD FÖR EN, VAD FÖR ETT, VAD FÖR? </a:t>
            </a:r>
            <a:r>
              <a:rPr lang="fi-FI" sz="2000" dirty="0" err="1"/>
              <a:t>Vad</a:t>
            </a:r>
            <a:r>
              <a:rPr lang="fi-FI" sz="2000" dirty="0"/>
              <a:t> för en </a:t>
            </a:r>
            <a:r>
              <a:rPr lang="fi-FI" sz="2000" dirty="0" err="1"/>
              <a:t>bok</a:t>
            </a:r>
            <a:r>
              <a:rPr lang="fi-FI" sz="2000" dirty="0"/>
              <a:t>? 	</a:t>
            </a:r>
          </a:p>
          <a:p>
            <a:pPr>
              <a:buNone/>
            </a:pPr>
            <a:r>
              <a:rPr lang="fi-FI" sz="2000" dirty="0"/>
              <a:t>=”MIKÄ IHMEEN”, MITKÄ?</a:t>
            </a:r>
          </a:p>
          <a:p>
            <a:pPr>
              <a:buNone/>
            </a:pPr>
            <a:r>
              <a:rPr lang="fi-FI" sz="2000" dirty="0"/>
              <a:t>VASTAUKSENA on rajoittava/määrittävä SUBSTANTIIVI</a:t>
            </a:r>
          </a:p>
          <a:p>
            <a:pPr>
              <a:buNone/>
            </a:pPr>
            <a:r>
              <a:rPr lang="fi-FI" sz="2000" dirty="0"/>
              <a:t>Det </a:t>
            </a:r>
            <a:r>
              <a:rPr lang="fi-FI" sz="2000" dirty="0" err="1"/>
              <a:t>är</a:t>
            </a:r>
            <a:r>
              <a:rPr lang="fi-FI" sz="2000" dirty="0"/>
              <a:t> en </a:t>
            </a:r>
            <a:r>
              <a:rPr lang="fi-FI" sz="2000" dirty="0" err="1"/>
              <a:t>deckare</a:t>
            </a:r>
            <a:r>
              <a:rPr lang="fi-FI" sz="2000" dirty="0"/>
              <a:t>.</a:t>
            </a:r>
          </a:p>
          <a:p>
            <a:pPr>
              <a:buNone/>
            </a:pPr>
            <a:r>
              <a:rPr lang="fi-FI" sz="2000" dirty="0"/>
              <a:t>2. VILKEN, VILKET,VILKA?</a:t>
            </a:r>
          </a:p>
          <a:p>
            <a:pPr>
              <a:buNone/>
            </a:pPr>
            <a:r>
              <a:rPr lang="fi-FI" sz="2000" dirty="0"/>
              <a:t>= MIKÄ RYHMÄSTÄ, kun kysytään tarkempaa tietoa ”</a:t>
            </a:r>
            <a:r>
              <a:rPr lang="fi-FI" sz="2000" dirty="0" err="1"/>
              <a:t>Vilken</a:t>
            </a:r>
            <a:r>
              <a:rPr lang="fi-FI" sz="2000" dirty="0"/>
              <a:t> </a:t>
            </a:r>
            <a:r>
              <a:rPr lang="fi-FI" sz="2000" dirty="0" err="1"/>
              <a:t>bil</a:t>
            </a:r>
            <a:r>
              <a:rPr lang="fi-FI" sz="2000" dirty="0"/>
              <a:t> </a:t>
            </a:r>
            <a:r>
              <a:rPr lang="fi-FI" sz="2000" dirty="0" err="1"/>
              <a:t>menar</a:t>
            </a:r>
            <a:r>
              <a:rPr lang="fi-FI" sz="2000" dirty="0"/>
              <a:t> du?”</a:t>
            </a:r>
          </a:p>
          <a:p>
            <a:pPr>
              <a:buNone/>
            </a:pPr>
            <a:endParaRPr lang="fi-FI" sz="2000" dirty="0"/>
          </a:p>
          <a:p>
            <a:pPr>
              <a:buNone/>
            </a:pPr>
            <a:r>
              <a:rPr lang="fi-FI" sz="2000" dirty="0"/>
              <a:t>3. MILLAINEN? </a:t>
            </a:r>
          </a:p>
          <a:p>
            <a:pPr>
              <a:buNone/>
            </a:pPr>
            <a:r>
              <a:rPr lang="fi-FI" sz="2000" dirty="0"/>
              <a:t>=HURDAN, HURDANT, HURDANA?</a:t>
            </a:r>
          </a:p>
          <a:p>
            <a:pPr>
              <a:buNone/>
            </a:pPr>
            <a:r>
              <a:rPr lang="fi-FI" sz="2000" dirty="0"/>
              <a:t>     </a:t>
            </a:r>
            <a:r>
              <a:rPr lang="fi-FI" sz="2000" dirty="0" err="1"/>
              <a:t>Hurdan</a:t>
            </a:r>
            <a:r>
              <a:rPr lang="fi-FI" sz="2000" dirty="0"/>
              <a:t> </a:t>
            </a:r>
            <a:r>
              <a:rPr lang="fi-FI" sz="2000" dirty="0" err="1"/>
              <a:t>är</a:t>
            </a:r>
            <a:r>
              <a:rPr lang="fi-FI" sz="2000" dirty="0"/>
              <a:t> </a:t>
            </a:r>
            <a:r>
              <a:rPr lang="fi-FI" sz="2000" dirty="0" err="1"/>
              <a:t>han</a:t>
            </a:r>
            <a:r>
              <a:rPr lang="fi-FI" sz="2000" dirty="0"/>
              <a:t>?</a:t>
            </a:r>
          </a:p>
          <a:p>
            <a:pPr>
              <a:buNone/>
            </a:pPr>
            <a:r>
              <a:rPr lang="fi-FI" sz="2000" dirty="0"/>
              <a:t>               </a:t>
            </a:r>
            <a:r>
              <a:rPr lang="fi-FI" sz="1600" dirty="0"/>
              <a:t>  </a:t>
            </a:r>
            <a:r>
              <a:rPr lang="fi-FI" sz="2000" dirty="0"/>
              <a:t>VASTAUKSENA ADJEKTIIVI  </a:t>
            </a:r>
            <a:r>
              <a:rPr lang="fi-FI" sz="2000" dirty="0" err="1"/>
              <a:t>Hon</a:t>
            </a:r>
            <a:r>
              <a:rPr lang="fi-FI" sz="2000" dirty="0"/>
              <a:t> </a:t>
            </a:r>
            <a:r>
              <a:rPr lang="fi-FI" sz="2000" dirty="0" err="1"/>
              <a:t>är</a:t>
            </a:r>
            <a:r>
              <a:rPr lang="fi-FI" sz="2000" dirty="0"/>
              <a:t> </a:t>
            </a:r>
            <a:r>
              <a:rPr lang="fi-FI" sz="2000" dirty="0" err="1"/>
              <a:t>söt</a:t>
            </a:r>
            <a:r>
              <a:rPr lang="fi-FI" sz="2000" dirty="0"/>
              <a:t>?</a:t>
            </a:r>
          </a:p>
          <a:p>
            <a:pPr>
              <a:buAutoNum type="arabicPeriod"/>
            </a:pPr>
            <a:endParaRPr lang="fi-FI" sz="2000" dirty="0"/>
          </a:p>
          <a:p>
            <a:pPr>
              <a:buNone/>
            </a:pPr>
            <a:endParaRPr lang="fi-FI" sz="2000" dirty="0"/>
          </a:p>
          <a:p>
            <a:pPr>
              <a:buNone/>
            </a:pPr>
            <a:endParaRPr lang="fi-FI" sz="2000" dirty="0"/>
          </a:p>
          <a:p>
            <a:pPr>
              <a:buNone/>
            </a:pPr>
            <a:endParaRPr lang="fi-FI" sz="1600" dirty="0"/>
          </a:p>
          <a:p>
            <a:pPr>
              <a:buNone/>
            </a:pPr>
            <a:endParaRPr lang="fi-FI" sz="1600" dirty="0"/>
          </a:p>
          <a:p>
            <a:pPr>
              <a:buNone/>
            </a:pPr>
            <a:endParaRPr lang="fi-FI" sz="1600" dirty="0"/>
          </a:p>
        </p:txBody>
      </p:sp>
      <p:sp>
        <p:nvSpPr>
          <p:cNvPr id="6" name="Nuoli oikealle 5"/>
          <p:cNvSpPr/>
          <p:nvPr/>
        </p:nvSpPr>
        <p:spPr>
          <a:xfrm>
            <a:off x="4173310" y="2780928"/>
            <a:ext cx="834392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Nuoli oikealle 6"/>
          <p:cNvSpPr/>
          <p:nvPr/>
        </p:nvSpPr>
        <p:spPr>
          <a:xfrm>
            <a:off x="4932040" y="5013176"/>
            <a:ext cx="834392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kaikki</a:t>
            </a:r>
            <a:br>
              <a:rPr lang="fi-FI" dirty="0"/>
            </a:br>
            <a:r>
              <a:rPr lang="fi-FI" dirty="0"/>
              <a:t>ALL, </a:t>
            </a:r>
            <a:r>
              <a:rPr lang="fi-FI" dirty="0" err="1"/>
              <a:t>ALLT=allting</a:t>
            </a:r>
            <a:r>
              <a:rPr lang="fi-FI" dirty="0"/>
              <a:t>, 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			</a:t>
            </a:r>
          </a:p>
          <a:p>
            <a:pPr>
              <a:buNone/>
            </a:pPr>
            <a:r>
              <a:rPr lang="fi-FI" dirty="0"/>
              <a:t>Alla </a:t>
            </a:r>
            <a:r>
              <a:rPr lang="fi-FI" dirty="0" err="1"/>
              <a:t>vackra</a:t>
            </a:r>
            <a:r>
              <a:rPr lang="fi-FI" dirty="0"/>
              <a:t> </a:t>
            </a:r>
            <a:r>
              <a:rPr lang="fi-FI" dirty="0" err="1"/>
              <a:t>flickor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konserten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 Itsenäisenä alla viittaa ihmisiin ja </a:t>
            </a:r>
            <a:r>
              <a:rPr lang="fi-FI" dirty="0" err="1"/>
              <a:t>allt/allting</a:t>
            </a:r>
            <a:r>
              <a:rPr lang="fi-FI" dirty="0"/>
              <a:t> </a:t>
            </a:r>
            <a:r>
              <a:rPr lang="fi-FI" dirty="0" err="1"/>
              <a:t>asioihin-</a:t>
            </a:r>
            <a:r>
              <a:rPr lang="fi-FI" dirty="0"/>
              <a:t> sen yhteydessä adjektiivi on </a:t>
            </a:r>
            <a:r>
              <a:rPr lang="fi-FI" dirty="0" err="1"/>
              <a:t>ett-</a:t>
            </a:r>
            <a:r>
              <a:rPr lang="fi-FI" dirty="0"/>
              <a:t> muodossa.</a:t>
            </a:r>
          </a:p>
          <a:p>
            <a:endParaRPr lang="fi-FI" dirty="0"/>
          </a:p>
          <a:p>
            <a:r>
              <a:rPr lang="fi-FI" dirty="0"/>
              <a:t>Vi </a:t>
            </a:r>
            <a:r>
              <a:rPr lang="fi-FI" dirty="0" err="1"/>
              <a:t>gjorde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 err="1">
                <a:solidFill>
                  <a:srgbClr val="FF0000"/>
                </a:solidFill>
              </a:rPr>
              <a:t>t</a:t>
            </a:r>
            <a:r>
              <a:rPr lang="fi-FI" dirty="0"/>
              <a:t> </a:t>
            </a:r>
            <a:r>
              <a:rPr lang="fi-FI" dirty="0" err="1"/>
              <a:t>rolig</a:t>
            </a:r>
            <a:r>
              <a:rPr lang="fi-FI" dirty="0" err="1">
                <a:solidFill>
                  <a:srgbClr val="FF0000"/>
                </a:solidFill>
              </a:rPr>
              <a:t>t</a:t>
            </a:r>
            <a:r>
              <a:rPr lang="fi-FI" dirty="0"/>
              <a:t>.</a:t>
            </a:r>
          </a:p>
        </p:txBody>
      </p:sp>
      <p:pic>
        <p:nvPicPr>
          <p:cNvPr id="4" name="Picture 2" descr="C:\Documents and Settings\wallin\Local Settings\Temporary Internet Files\Content.IE5\OFS3ADO9\MC9004151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93096"/>
            <a:ext cx="3286918" cy="2232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9488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Jokainen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txBody>
          <a:bodyPr/>
          <a:lstStyle/>
          <a:p>
            <a:pPr marL="457200" indent="-457200">
              <a:buNone/>
            </a:pPr>
            <a:r>
              <a:rPr lang="fi-FI" dirty="0"/>
              <a:t>a) VARJE + </a:t>
            </a:r>
            <a:r>
              <a:rPr lang="fi-FI" dirty="0" err="1"/>
              <a:t>subst</a:t>
            </a:r>
            <a:endParaRPr lang="fi-FI" dirty="0"/>
          </a:p>
          <a:p>
            <a:pPr marL="457200" indent="-457200">
              <a:buNone/>
            </a:pPr>
            <a:r>
              <a:rPr lang="fi-FI" dirty="0" err="1"/>
              <a:t>Varje</a:t>
            </a:r>
            <a:r>
              <a:rPr lang="fi-FI" dirty="0"/>
              <a:t> </a:t>
            </a:r>
            <a:r>
              <a:rPr lang="fi-FI" dirty="0" err="1"/>
              <a:t>liten</a:t>
            </a:r>
            <a:r>
              <a:rPr lang="fi-FI" dirty="0"/>
              <a:t> </a:t>
            </a:r>
            <a:r>
              <a:rPr lang="fi-FI" dirty="0" err="1"/>
              <a:t>flicka</a:t>
            </a:r>
            <a:r>
              <a:rPr lang="fi-FI" dirty="0"/>
              <a:t>. </a:t>
            </a:r>
          </a:p>
          <a:p>
            <a:pPr marL="457200" indent="-457200">
              <a:buNone/>
            </a:pPr>
            <a:r>
              <a:rPr lang="fi-FI" dirty="0" err="1"/>
              <a:t>Varje</a:t>
            </a:r>
            <a:r>
              <a:rPr lang="fi-FI" dirty="0"/>
              <a:t> </a:t>
            </a:r>
            <a:r>
              <a:rPr lang="fi-FI" dirty="0" err="1"/>
              <a:t>kväll</a:t>
            </a:r>
            <a:r>
              <a:rPr lang="fi-FI" dirty="0"/>
              <a:t>   </a:t>
            </a:r>
          </a:p>
          <a:p>
            <a:pPr marL="457200" indent="-457200">
              <a:buAutoNum type="alphaLcParenR"/>
            </a:pPr>
            <a:endParaRPr lang="fi-FI" dirty="0"/>
          </a:p>
          <a:p>
            <a:pPr marL="457200" indent="-457200">
              <a:buNone/>
            </a:pPr>
            <a:r>
              <a:rPr lang="fi-FI" dirty="0"/>
              <a:t>b) itsenäisenä:</a:t>
            </a:r>
          </a:p>
          <a:p>
            <a:pPr marL="457200" indent="-457200">
              <a:buNone/>
            </a:pPr>
            <a:r>
              <a:rPr lang="fi-FI" dirty="0"/>
              <a:t>    VAR OCH EN</a:t>
            </a:r>
          </a:p>
          <a:p>
            <a:pPr marL="457200" indent="-457200">
              <a:buNone/>
            </a:pPr>
            <a:r>
              <a:rPr lang="fi-FI" dirty="0"/>
              <a:t>    VART OCH ETT</a:t>
            </a:r>
          </a:p>
          <a:p>
            <a:pPr marL="457200" indent="-457200">
              <a:buNone/>
            </a:pPr>
            <a:r>
              <a:rPr lang="fi-FI" dirty="0"/>
              <a:t>    VARS OCH ENS (</a:t>
            </a:r>
            <a:r>
              <a:rPr lang="fi-FI" dirty="0" err="1"/>
              <a:t>gen</a:t>
            </a:r>
            <a:r>
              <a:rPr lang="fi-FI" dirty="0"/>
              <a:t>)</a:t>
            </a:r>
          </a:p>
          <a:p>
            <a:pPr marL="457200" indent="-457200">
              <a:buNone/>
            </a:pP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en </a:t>
            </a:r>
            <a:r>
              <a:rPr lang="fi-FI" dirty="0" err="1"/>
              <a:t>behöver</a:t>
            </a:r>
            <a:r>
              <a:rPr lang="fi-FI" dirty="0"/>
              <a:t> </a:t>
            </a:r>
            <a:r>
              <a:rPr lang="fi-FI" dirty="0" err="1"/>
              <a:t>kärlek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pic>
        <p:nvPicPr>
          <p:cNvPr id="4" name="Picture 2" descr="C:\Users\wallin\AppData\Local\Microsoft\Windows\Temporary Internet Files\Content.IE5\H6MECUF5\MC90044067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628800"/>
            <a:ext cx="2742857" cy="27428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169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5. TOINEN, MUU, TOISET, MUUT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(EN) ANNAN, (ETT) ANNAT, ANDRA+ ÄN</a:t>
            </a:r>
          </a:p>
          <a:p>
            <a:pPr>
              <a:buNone/>
            </a:pPr>
            <a:r>
              <a:rPr lang="fi-FI" dirty="0"/>
              <a:t>§ Käytetään kuin adjektiivia</a:t>
            </a:r>
          </a:p>
          <a:p>
            <a:pPr>
              <a:buNone/>
            </a:pPr>
            <a:r>
              <a:rPr lang="fi-FI" dirty="0"/>
              <a:t>§ Käytä artikkelia, jos laskettava subst.</a:t>
            </a:r>
          </a:p>
          <a:p>
            <a:pPr>
              <a:buNone/>
            </a:pPr>
            <a:r>
              <a:rPr lang="fi-FI" dirty="0"/>
              <a:t>§ </a:t>
            </a:r>
            <a:r>
              <a:rPr lang="fi-FI" dirty="0" err="1"/>
              <a:t>någon</a:t>
            </a:r>
            <a:r>
              <a:rPr lang="fi-FI" dirty="0"/>
              <a:t> </a:t>
            </a:r>
            <a:r>
              <a:rPr lang="fi-FI" dirty="0" err="1"/>
              <a:t>annan/några</a:t>
            </a:r>
            <a:r>
              <a:rPr lang="fi-FI" dirty="0"/>
              <a:t> </a:t>
            </a:r>
            <a:r>
              <a:rPr lang="fi-FI" dirty="0" err="1"/>
              <a:t>andra</a:t>
            </a:r>
            <a:r>
              <a:rPr lang="fi-FI" dirty="0"/>
              <a:t> viittaa henkilöihin</a:t>
            </a:r>
          </a:p>
          <a:p>
            <a:pPr>
              <a:buNone/>
            </a:pPr>
            <a:r>
              <a:rPr lang="fi-FI" dirty="0"/>
              <a:t>§ </a:t>
            </a:r>
            <a:r>
              <a:rPr lang="fi-FI" dirty="0" err="1"/>
              <a:t>något</a:t>
            </a:r>
            <a:r>
              <a:rPr lang="fi-FI" dirty="0"/>
              <a:t> annat viittaa asiaan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ska</a:t>
            </a:r>
            <a:r>
              <a:rPr lang="fi-FI" dirty="0"/>
              <a:t> </a:t>
            </a:r>
            <a:r>
              <a:rPr lang="fi-FI" dirty="0" err="1"/>
              <a:t>resa</a:t>
            </a:r>
            <a:r>
              <a:rPr lang="fi-FI" dirty="0"/>
              <a:t> </a:t>
            </a:r>
            <a:r>
              <a:rPr lang="fi-FI" dirty="0" err="1"/>
              <a:t>dit</a:t>
            </a:r>
            <a:r>
              <a:rPr lang="fi-FI" dirty="0"/>
              <a:t> en annan </a:t>
            </a:r>
            <a:r>
              <a:rPr lang="fi-FI" dirty="0" err="1"/>
              <a:t>gång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Itse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SJÄLV,SJÄLVT,SJÄLVA</a:t>
            </a:r>
          </a:p>
          <a:p>
            <a:endParaRPr lang="fi-FI" dirty="0"/>
          </a:p>
          <a:p>
            <a:r>
              <a:rPr lang="fi-FI" dirty="0"/>
              <a:t>Taipuu kuten adjektiivi</a:t>
            </a:r>
          </a:p>
          <a:p>
            <a:endParaRPr lang="fi-FI" dirty="0"/>
          </a:p>
          <a:p>
            <a:r>
              <a:rPr lang="fi-FI" dirty="0" err="1"/>
              <a:t>Eleven</a:t>
            </a:r>
            <a:r>
              <a:rPr lang="fi-FI" dirty="0"/>
              <a:t> </a:t>
            </a:r>
            <a:r>
              <a:rPr lang="fi-FI" dirty="0" err="1"/>
              <a:t>gjorde</a:t>
            </a:r>
            <a:r>
              <a:rPr lang="fi-FI" dirty="0"/>
              <a:t> det </a:t>
            </a:r>
            <a:r>
              <a:rPr lang="fi-FI" dirty="0" err="1"/>
              <a:t>själv</a:t>
            </a:r>
            <a:r>
              <a:rPr lang="fi-FI" dirty="0"/>
              <a:t>.</a:t>
            </a:r>
          </a:p>
          <a:p>
            <a:r>
              <a:rPr lang="fi-FI" dirty="0" err="1"/>
              <a:t>Eleverna</a:t>
            </a:r>
            <a:r>
              <a:rPr lang="fi-FI" dirty="0"/>
              <a:t> </a:t>
            </a:r>
            <a:r>
              <a:rPr lang="fi-FI" dirty="0" err="1"/>
              <a:t>gjorde</a:t>
            </a:r>
            <a:r>
              <a:rPr lang="fi-FI" dirty="0"/>
              <a:t> det </a:t>
            </a:r>
            <a:r>
              <a:rPr lang="fi-FI" dirty="0" err="1"/>
              <a:t>själva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6648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 kaksiosaiset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i-FI" dirty="0"/>
              <a:t>DEN/DET ENA-DEN/DET ANDRA</a:t>
            </a:r>
          </a:p>
          <a:p>
            <a:pPr>
              <a:buNone/>
            </a:pPr>
            <a:r>
              <a:rPr lang="fi-FI" dirty="0"/>
              <a:t>TOINEN-TOINEN</a:t>
            </a:r>
          </a:p>
          <a:p>
            <a:pPr>
              <a:buNone/>
            </a:pPr>
            <a:r>
              <a:rPr lang="fi-FI" dirty="0"/>
              <a:t>Det </a:t>
            </a:r>
            <a:r>
              <a:rPr lang="fi-FI" dirty="0" err="1"/>
              <a:t>ena</a:t>
            </a:r>
            <a:r>
              <a:rPr lang="fi-FI" dirty="0"/>
              <a:t> </a:t>
            </a:r>
            <a:r>
              <a:rPr lang="fi-FI" dirty="0" err="1"/>
              <a:t>barnet</a:t>
            </a:r>
            <a:r>
              <a:rPr lang="fi-FI" dirty="0"/>
              <a:t> </a:t>
            </a:r>
            <a:r>
              <a:rPr lang="fi-FI" dirty="0" err="1"/>
              <a:t>skriker</a:t>
            </a:r>
            <a:r>
              <a:rPr lang="fi-FI" dirty="0"/>
              <a:t> det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gråter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Font typeface="Wingdings" pitchFamily="2" charset="2"/>
              <a:buChar char="q"/>
            </a:pPr>
            <a:r>
              <a:rPr lang="fi-FI" dirty="0"/>
              <a:t>NÅGRA-ANDRA = SOMLIGA-ANDRA</a:t>
            </a:r>
          </a:p>
          <a:p>
            <a:pPr>
              <a:buNone/>
            </a:pPr>
            <a:r>
              <a:rPr lang="fi-FI" dirty="0"/>
              <a:t>TOISET-TOISET</a:t>
            </a:r>
          </a:p>
          <a:p>
            <a:pPr>
              <a:buNone/>
            </a:pPr>
            <a:endParaRPr lang="fi-FI" dirty="0"/>
          </a:p>
          <a:p>
            <a:pPr>
              <a:buFont typeface="Wingdings" pitchFamily="2" charset="2"/>
              <a:buChar char="q"/>
            </a:pPr>
            <a:endParaRPr lang="fi-FI" dirty="0"/>
          </a:p>
        </p:txBody>
      </p:sp>
      <p:pic>
        <p:nvPicPr>
          <p:cNvPr id="1026" name="Picture 2" descr="C:\Documents and Settings\wallin\Local Settings\Temporary Internet Files\Content.IE5\6TQFE3SX\MC9003453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1953158" cy="1455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paljoussanat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A) Itsenäisesti tai laskettavien substantiivien kanssa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Monet, useat/useammat, useimmat=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MÅNGA</a:t>
            </a:r>
            <a:r>
              <a:rPr lang="fi-FI" dirty="0">
                <a:sym typeface="Wingdings"/>
              </a:rPr>
              <a:t> FLER(A)  DE FLESTA</a:t>
            </a:r>
          </a:p>
          <a:p>
            <a:pPr>
              <a:buNone/>
            </a:pPr>
            <a:r>
              <a:rPr lang="fi-FI" dirty="0" err="1">
                <a:sym typeface="Wingdings"/>
              </a:rPr>
              <a:t>Många/flera/de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flesta</a:t>
            </a:r>
            <a:r>
              <a:rPr lang="fi-FI" dirty="0">
                <a:sym typeface="Wingdings"/>
              </a:rPr>
              <a:t>  svenska </a:t>
            </a:r>
            <a:r>
              <a:rPr lang="fi-FI" dirty="0" err="1">
                <a:sym typeface="Wingdings"/>
              </a:rPr>
              <a:t>flickor</a:t>
            </a:r>
            <a:endParaRPr lang="fi-FI" dirty="0">
              <a:sym typeface="Wingdings"/>
            </a:endParaRPr>
          </a:p>
          <a:p>
            <a:pPr>
              <a:buNone/>
            </a:pPr>
            <a:endParaRPr lang="fi-FI" dirty="0">
              <a:sym typeface="Wingdings"/>
            </a:endParaRPr>
          </a:p>
          <a:p>
            <a:pPr>
              <a:buNone/>
            </a:pPr>
            <a:r>
              <a:rPr lang="fi-FI" dirty="0">
                <a:sym typeface="Wingdings"/>
              </a:rPr>
              <a:t>Harvat, harvemmat</a:t>
            </a:r>
          </a:p>
          <a:p>
            <a:pPr>
              <a:buNone/>
            </a:pPr>
            <a:r>
              <a:rPr lang="fi-FI" dirty="0">
                <a:sym typeface="Wingdings"/>
              </a:rPr>
              <a:t>FÅ  FÄRRE</a:t>
            </a:r>
          </a:p>
          <a:p>
            <a:pPr>
              <a:buNone/>
            </a:pPr>
            <a:r>
              <a:rPr lang="fi-FI" dirty="0" err="1">
                <a:sym typeface="Wingdings"/>
              </a:rPr>
              <a:t>Jag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har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få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goda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vänner</a:t>
            </a:r>
            <a:r>
              <a:rPr lang="fi-FI" dirty="0">
                <a:sym typeface="Wingdings"/>
              </a:rPr>
              <a:t>.</a:t>
            </a:r>
            <a:endParaRPr lang="fi-FI" dirty="0"/>
          </a:p>
        </p:txBody>
      </p:sp>
      <p:pic>
        <p:nvPicPr>
          <p:cNvPr id="2050" name="Picture 2" descr="C:\Documents and Settings\wallin\Local Settings\Temporary Internet Files\Content.IE5\OFS3ADO9\MC9003123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661465" cy="18196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9. PALJOUSSANAT + EI LASKETTAVAT AINE/ABSTRAKTISANAT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Paljon</a:t>
            </a:r>
            <a:r>
              <a:rPr lang="fi-FI" dirty="0">
                <a:sym typeface="Wingdings"/>
              </a:rPr>
              <a:t>  enemmän</a:t>
            </a:r>
          </a:p>
          <a:p>
            <a:pPr>
              <a:buNone/>
            </a:pPr>
            <a:r>
              <a:rPr lang="fi-FI" dirty="0">
                <a:sym typeface="Wingdings"/>
              </a:rPr>
              <a:t>MYCKET  MERA</a:t>
            </a:r>
          </a:p>
          <a:p>
            <a:pPr>
              <a:buNone/>
            </a:pPr>
            <a:r>
              <a:rPr lang="fi-FI" dirty="0" err="1">
                <a:sym typeface="Wingdings"/>
              </a:rPr>
              <a:t>Jag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behöver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mycket/mera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kärlek</a:t>
            </a:r>
            <a:r>
              <a:rPr lang="fi-FI" dirty="0">
                <a:sym typeface="Wingdings"/>
              </a:rPr>
              <a:t>.</a:t>
            </a:r>
          </a:p>
          <a:p>
            <a:pPr>
              <a:buNone/>
            </a:pPr>
            <a:endParaRPr lang="fi-FI" dirty="0">
              <a:sym typeface="Wingdings"/>
            </a:endParaRPr>
          </a:p>
          <a:p>
            <a:pPr>
              <a:buNone/>
            </a:pPr>
            <a:r>
              <a:rPr lang="fi-FI" dirty="0">
                <a:sym typeface="Wingdings"/>
              </a:rPr>
              <a:t>Vähän, vähemmän</a:t>
            </a:r>
          </a:p>
          <a:p>
            <a:pPr>
              <a:buNone/>
            </a:pPr>
            <a:r>
              <a:rPr lang="fi-FI" dirty="0">
                <a:sym typeface="Wingdings"/>
              </a:rPr>
              <a:t>LITE(T) MINDRE</a:t>
            </a:r>
          </a:p>
          <a:p>
            <a:pPr>
              <a:buNone/>
            </a:pPr>
            <a:r>
              <a:rPr lang="fi-FI" dirty="0" err="1">
                <a:sym typeface="Wingdings"/>
              </a:rPr>
              <a:t>Vill</a:t>
            </a:r>
            <a:r>
              <a:rPr lang="fi-FI" dirty="0">
                <a:sym typeface="Wingdings"/>
              </a:rPr>
              <a:t> du ha </a:t>
            </a:r>
            <a:r>
              <a:rPr lang="fi-FI" dirty="0" err="1">
                <a:sym typeface="Wingdings"/>
              </a:rPr>
              <a:t>lite</a:t>
            </a:r>
            <a:r>
              <a:rPr lang="fi-FI" dirty="0">
                <a:sym typeface="Wingdings"/>
              </a:rPr>
              <a:t>(t) </a:t>
            </a:r>
            <a:r>
              <a:rPr lang="fi-FI" dirty="0" err="1">
                <a:sym typeface="Wingdings"/>
              </a:rPr>
              <a:t>kaffe</a:t>
            </a:r>
            <a:r>
              <a:rPr lang="fi-FI" dirty="0">
                <a:sym typeface="Wingdings"/>
              </a:rPr>
              <a:t>?</a:t>
            </a:r>
          </a:p>
          <a:p>
            <a:pPr>
              <a:buNone/>
            </a:pPr>
            <a:endParaRPr lang="fi-FI" dirty="0">
              <a:sym typeface="Wingdings"/>
            </a:endParaRPr>
          </a:p>
          <a:p>
            <a:pPr>
              <a:buNone/>
            </a:pPr>
            <a:r>
              <a:rPr lang="fi-FI" dirty="0">
                <a:sym typeface="Wingdings"/>
              </a:rPr>
              <a:t>§ Komparatiivi vahvistetaan </a:t>
            </a:r>
            <a:r>
              <a:rPr lang="fi-FI" dirty="0" err="1">
                <a:sym typeface="Wingdings"/>
              </a:rPr>
              <a:t>allt/ännu</a:t>
            </a:r>
            <a:endParaRPr lang="fi-FI" dirty="0">
              <a:sym typeface="Wingdings"/>
            </a:endParaRPr>
          </a:p>
          <a:p>
            <a:pPr>
              <a:buNone/>
            </a:pPr>
            <a:r>
              <a:rPr lang="fi-FI" dirty="0" err="1">
                <a:sym typeface="Wingdings"/>
              </a:rPr>
              <a:t>Allt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flera</a:t>
            </a:r>
            <a:r>
              <a:rPr lang="fi-FI" dirty="0">
                <a:sym typeface="Wingdings"/>
              </a:rPr>
              <a:t>/ </a:t>
            </a:r>
            <a:r>
              <a:rPr lang="fi-FI" dirty="0" err="1">
                <a:sym typeface="Wingdings"/>
              </a:rPr>
              <a:t>ännu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flera</a:t>
            </a:r>
            <a:r>
              <a:rPr lang="fi-FI" dirty="0">
                <a:sym typeface="Wingdings"/>
              </a:rPr>
              <a:t> </a:t>
            </a:r>
            <a:r>
              <a:rPr lang="fi-FI" dirty="0" err="1">
                <a:sym typeface="Wingdings"/>
              </a:rPr>
              <a:t>människor</a:t>
            </a:r>
            <a:endParaRPr lang="fi-FI" dirty="0">
              <a:sym typeface="Wingdings"/>
            </a:endParaRPr>
          </a:p>
          <a:p>
            <a:pPr>
              <a:buNone/>
            </a:pPr>
            <a:endParaRPr lang="fi-FI" dirty="0"/>
          </a:p>
        </p:txBody>
      </p:sp>
      <p:pic>
        <p:nvPicPr>
          <p:cNvPr id="1026" name="Picture 2" descr="C:\Users\wallin\AppData\Local\Microsoft\Windows\Temporary Internet Files\Content.IE5\YE2HOZY3\MP90043864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420888"/>
            <a:ext cx="1944216" cy="3240360"/>
          </a:xfrm>
          <a:prstGeom prst="rect">
            <a:avLst/>
          </a:prstGeom>
          <a:noFill/>
        </p:spPr>
      </p:pic>
      <p:pic>
        <p:nvPicPr>
          <p:cNvPr id="1028" name="Picture 4" descr="C:\Users\wallin\AppData\Local\Microsoft\Windows\Temporary Internet Files\Content.IE5\H6MECUF5\MP90044030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027176"/>
            <a:ext cx="2048272" cy="16097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10. Joka toinen</a:t>
            </a:r>
          </a:p>
          <a:p>
            <a:pPr>
              <a:buNone/>
            </a:pPr>
            <a:r>
              <a:rPr lang="fi-FI" dirty="0"/>
              <a:t>VARANNAN, VARTANNAT</a:t>
            </a:r>
          </a:p>
          <a:p>
            <a:pPr>
              <a:buNone/>
            </a:pPr>
            <a:r>
              <a:rPr lang="fi-FI" dirty="0"/>
              <a:t>Min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diskar</a:t>
            </a:r>
            <a:r>
              <a:rPr lang="fi-FI" dirty="0"/>
              <a:t> </a:t>
            </a:r>
            <a:r>
              <a:rPr lang="fi-FI" dirty="0" err="1"/>
              <a:t>varannan</a:t>
            </a:r>
            <a:r>
              <a:rPr lang="fi-FI" dirty="0"/>
              <a:t> </a:t>
            </a:r>
            <a:r>
              <a:rPr lang="fi-FI" dirty="0" err="1"/>
              <a:t>vecka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reser</a:t>
            </a:r>
            <a:r>
              <a:rPr lang="fi-FI" dirty="0"/>
              <a:t> </a:t>
            </a:r>
            <a:r>
              <a:rPr lang="fi-FI" dirty="0" err="1"/>
              <a:t>utomlands</a:t>
            </a:r>
            <a:r>
              <a:rPr lang="fi-FI" dirty="0"/>
              <a:t> </a:t>
            </a:r>
            <a:r>
              <a:rPr lang="fi-FI" dirty="0" err="1"/>
              <a:t>vartannat</a:t>
            </a:r>
            <a:r>
              <a:rPr lang="fi-FI" dirty="0"/>
              <a:t> </a:t>
            </a:r>
            <a:r>
              <a:rPr lang="fi-FI" dirty="0" err="1"/>
              <a:t>år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pic>
        <p:nvPicPr>
          <p:cNvPr id="2050" name="Picture 2" descr="C:\Users\wallin\AppData\Local\Microsoft\Windows\Temporary Internet Files\Content.IE5\H6MECUF5\MC9001988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700808"/>
            <a:ext cx="1833327" cy="187406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11. joka+ järjestysluku</a:t>
            </a:r>
          </a:p>
          <a:p>
            <a:pPr>
              <a:buNone/>
            </a:pPr>
            <a:r>
              <a:rPr lang="fi-FI" dirty="0"/>
              <a:t>VAR, VART</a:t>
            </a:r>
          </a:p>
          <a:p>
            <a:pPr>
              <a:buNone/>
            </a:pP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fjärde</a:t>
            </a:r>
            <a:r>
              <a:rPr lang="fi-FI" dirty="0"/>
              <a:t> (</a:t>
            </a:r>
            <a:r>
              <a:rPr lang="fi-FI" dirty="0" err="1"/>
              <a:t>neljäs)vecka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dirty="0" err="1"/>
              <a:t>Vart</a:t>
            </a:r>
            <a:r>
              <a:rPr lang="fi-FI" dirty="0"/>
              <a:t> </a:t>
            </a:r>
            <a:r>
              <a:rPr lang="fi-FI" dirty="0" err="1"/>
              <a:t>sjätte</a:t>
            </a:r>
            <a:r>
              <a:rPr lang="fi-FI" dirty="0"/>
              <a:t> (kuudes) </a:t>
            </a:r>
            <a:r>
              <a:rPr lang="fi-FI" dirty="0" err="1"/>
              <a:t>år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§§ kukin </a:t>
            </a:r>
            <a:r>
              <a:rPr lang="fi-FI" dirty="0" err="1"/>
              <a:t>omansa=per</a:t>
            </a:r>
            <a:r>
              <a:rPr lang="fi-FI" dirty="0"/>
              <a:t> person</a:t>
            </a:r>
          </a:p>
          <a:p>
            <a:pPr>
              <a:buNone/>
            </a:pPr>
            <a:r>
              <a:rPr lang="fi-FI" dirty="0"/>
              <a:t>De </a:t>
            </a:r>
            <a:r>
              <a:rPr lang="fi-FI" dirty="0" err="1"/>
              <a:t>köpte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sin</a:t>
            </a:r>
            <a:r>
              <a:rPr lang="fi-FI" dirty="0"/>
              <a:t> </a:t>
            </a:r>
            <a:r>
              <a:rPr lang="fi-FI" dirty="0" err="1"/>
              <a:t>biljett</a:t>
            </a:r>
            <a:r>
              <a:rPr lang="fi-FI" dirty="0"/>
              <a:t>.            </a:t>
            </a:r>
          </a:p>
          <a:p>
            <a:endParaRPr lang="fi-FI" dirty="0"/>
          </a:p>
        </p:txBody>
      </p:sp>
      <p:pic>
        <p:nvPicPr>
          <p:cNvPr id="1026" name="Picture 2" descr="C:\Documents and Settings\wallin\Local Settings\Temporary Internet Files\Content.IE5\0NUD0P6X\MC900286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780928"/>
            <a:ext cx="2325232" cy="228750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MÄÄRÄYSMUOTO VAIHTUU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/>
              <a:t>12.Koko				</a:t>
            </a:r>
          </a:p>
          <a:p>
            <a:pPr>
              <a:buNone/>
            </a:pPr>
            <a:r>
              <a:rPr lang="fi-FI" dirty="0"/>
              <a:t>= HELA				</a:t>
            </a:r>
          </a:p>
          <a:p>
            <a:pPr>
              <a:buNone/>
            </a:pPr>
            <a:r>
              <a:rPr lang="fi-FI" dirty="0"/>
              <a:t>Hela </a:t>
            </a:r>
            <a:r>
              <a:rPr lang="fi-FI" dirty="0" err="1"/>
              <a:t>tiden</a:t>
            </a:r>
            <a:r>
              <a:rPr lang="fi-FI" dirty="0"/>
              <a:t>…</a:t>
            </a:r>
          </a:p>
          <a:p>
            <a:pPr>
              <a:buNone/>
            </a:pPr>
            <a:r>
              <a:rPr lang="fi-FI" dirty="0"/>
              <a:t>Hela </a:t>
            </a:r>
            <a:r>
              <a:rPr lang="fi-FI" dirty="0">
                <a:solidFill>
                  <a:srgbClr val="FF0000"/>
                </a:solidFill>
              </a:rPr>
              <a:t>det</a:t>
            </a:r>
            <a:r>
              <a:rPr lang="fi-FI" dirty="0"/>
              <a:t> </a:t>
            </a:r>
            <a:r>
              <a:rPr lang="fi-FI" dirty="0" err="1"/>
              <a:t>korta</a:t>
            </a:r>
            <a:r>
              <a:rPr lang="fi-FI" dirty="0"/>
              <a:t> </a:t>
            </a:r>
            <a:r>
              <a:rPr lang="fi-FI" dirty="0" err="1"/>
              <a:t>sommarlovet</a:t>
            </a:r>
            <a:r>
              <a:rPr lang="fi-FI" dirty="0"/>
              <a:t>…</a:t>
            </a:r>
          </a:p>
          <a:p>
            <a:endParaRPr lang="fi-FI" dirty="0"/>
          </a:p>
          <a:p>
            <a:pPr>
              <a:buNone/>
            </a:pPr>
            <a:r>
              <a:rPr lang="fi-FI" dirty="0"/>
              <a:t>13. Itse + subst.</a:t>
            </a:r>
          </a:p>
          <a:p>
            <a:pPr>
              <a:buNone/>
            </a:pPr>
            <a:r>
              <a:rPr lang="fi-FI" dirty="0"/>
              <a:t>A) SJÄLVA</a:t>
            </a:r>
          </a:p>
          <a:p>
            <a:pPr>
              <a:buNone/>
            </a:pPr>
            <a:r>
              <a:rPr lang="fi-FI" dirty="0" err="1"/>
              <a:t>Själva</a:t>
            </a:r>
            <a:r>
              <a:rPr lang="fi-FI" dirty="0"/>
              <a:t> </a:t>
            </a:r>
            <a:r>
              <a:rPr lang="fi-FI" dirty="0" err="1"/>
              <a:t>presidenten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torget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B) </a:t>
            </a:r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byggde</a:t>
            </a:r>
            <a:r>
              <a:rPr lang="fi-FI" dirty="0"/>
              <a:t> </a:t>
            </a:r>
            <a:r>
              <a:rPr lang="fi-FI" dirty="0" err="1"/>
              <a:t>huset</a:t>
            </a:r>
            <a:r>
              <a:rPr lang="fi-FI" dirty="0"/>
              <a:t> </a:t>
            </a:r>
            <a:r>
              <a:rPr lang="fi-FI" dirty="0" err="1"/>
              <a:t>själv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dirty="0"/>
              <a:t>     </a:t>
            </a:r>
            <a:r>
              <a:rPr lang="fi-FI" dirty="0" err="1"/>
              <a:t>Barnen</a:t>
            </a:r>
            <a:r>
              <a:rPr lang="fi-FI" dirty="0"/>
              <a:t> </a:t>
            </a:r>
            <a:r>
              <a:rPr lang="fi-FI" dirty="0" err="1"/>
              <a:t>målade</a:t>
            </a:r>
            <a:r>
              <a:rPr lang="fi-FI" dirty="0"/>
              <a:t> </a:t>
            </a:r>
            <a:r>
              <a:rPr lang="fi-FI" dirty="0" err="1"/>
              <a:t>stugan</a:t>
            </a:r>
            <a:r>
              <a:rPr lang="fi-FI" dirty="0"/>
              <a:t> </a:t>
            </a:r>
            <a:r>
              <a:rPr lang="fi-FI" dirty="0" err="1"/>
              <a:t>själva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14. Molemmat</a:t>
            </a:r>
          </a:p>
          <a:p>
            <a:pPr>
              <a:buNone/>
            </a:pPr>
            <a:r>
              <a:rPr lang="fi-FI" dirty="0"/>
              <a:t>BÅDA=BÄGGE</a:t>
            </a:r>
          </a:p>
          <a:p>
            <a:pPr>
              <a:buNone/>
            </a:pPr>
            <a:r>
              <a:rPr lang="fi-FI" dirty="0" err="1"/>
              <a:t>Båda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de</a:t>
            </a:r>
            <a:r>
              <a:rPr lang="fi-FI" dirty="0"/>
              <a:t> </a:t>
            </a:r>
            <a:r>
              <a:rPr lang="fi-FI" dirty="0" err="1"/>
              <a:t>nya</a:t>
            </a:r>
            <a:r>
              <a:rPr lang="fi-FI" dirty="0"/>
              <a:t> </a:t>
            </a:r>
            <a:r>
              <a:rPr lang="fi-FI" dirty="0" err="1"/>
              <a:t>eleverna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borta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492896"/>
            <a:ext cx="17430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/>
              <a:t>4.MIKÄ, MITÄ?			</a:t>
            </a:r>
          </a:p>
          <a:p>
            <a:pPr>
              <a:buNone/>
            </a:pPr>
            <a:r>
              <a:rPr lang="fi-FI" dirty="0"/>
              <a:t>= VAD?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5. KUKA, KETKÄ?</a:t>
            </a:r>
          </a:p>
          <a:p>
            <a:pPr>
              <a:buNone/>
            </a:pPr>
            <a:r>
              <a:rPr lang="fi-FI" dirty="0"/>
              <a:t>= VEM (ITSENÄINEN)?</a:t>
            </a:r>
          </a:p>
          <a:p>
            <a:pPr>
              <a:buNone/>
            </a:pPr>
            <a:r>
              <a:rPr lang="fi-FI" dirty="0" err="1"/>
              <a:t>→Vem</a:t>
            </a:r>
            <a:r>
              <a:rPr lang="fi-FI" dirty="0"/>
              <a:t> </a:t>
            </a:r>
            <a:r>
              <a:rPr lang="fi-FI" dirty="0" err="1"/>
              <a:t>kommer</a:t>
            </a:r>
            <a:r>
              <a:rPr lang="fi-FI" dirty="0"/>
              <a:t>?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6.KENEN, KEIDEN ? =</a:t>
            </a:r>
          </a:p>
          <a:p>
            <a:pPr>
              <a:buNone/>
            </a:pPr>
            <a:r>
              <a:rPr lang="fi-FI" dirty="0"/>
              <a:t>VEMS (A+ INGENTING)</a:t>
            </a:r>
          </a:p>
          <a:p>
            <a:pPr>
              <a:buNone/>
            </a:pPr>
            <a:r>
              <a:rPr lang="fi-FI" dirty="0"/>
              <a:t>→ </a:t>
            </a:r>
            <a:r>
              <a:rPr lang="fi-FI" dirty="0" err="1"/>
              <a:t>Vems</a:t>
            </a:r>
            <a:r>
              <a:rPr lang="fi-FI" dirty="0"/>
              <a:t> </a:t>
            </a:r>
            <a:r>
              <a:rPr lang="fi-FI" dirty="0" err="1"/>
              <a:t>nya</a:t>
            </a:r>
            <a:r>
              <a:rPr lang="fi-FI" dirty="0"/>
              <a:t> </a:t>
            </a:r>
            <a:r>
              <a:rPr lang="fi-FI" dirty="0" err="1"/>
              <a:t>bil</a:t>
            </a:r>
            <a:r>
              <a:rPr lang="fi-FI" dirty="0"/>
              <a:t>?</a:t>
            </a:r>
          </a:p>
          <a:p>
            <a:endParaRPr lang="fi-FI" dirty="0"/>
          </a:p>
        </p:txBody>
      </p:sp>
      <p:pic>
        <p:nvPicPr>
          <p:cNvPr id="6146" name="Picture 2" descr="C:\Users\wallin\AppData\Local\Microsoft\Windows\Temporary Internet Files\Content.IE5\27TUUG1Y\MC9002305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204864"/>
            <a:ext cx="3333184" cy="22448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7. MISSÄ?</a:t>
            </a:r>
          </a:p>
          <a:p>
            <a:pPr>
              <a:buNone/>
            </a:pPr>
            <a:r>
              <a:rPr lang="fi-FI" dirty="0"/>
              <a:t>=VAR?</a:t>
            </a:r>
          </a:p>
          <a:p>
            <a:endParaRPr lang="fi-FI" dirty="0"/>
          </a:p>
          <a:p>
            <a:pPr>
              <a:buNone/>
            </a:pPr>
            <a:r>
              <a:rPr lang="fi-FI" dirty="0"/>
              <a:t>8. MIHIN?</a:t>
            </a:r>
          </a:p>
          <a:p>
            <a:pPr>
              <a:buNone/>
            </a:pPr>
            <a:r>
              <a:rPr lang="fi-FI" dirty="0"/>
              <a:t>=VART?</a:t>
            </a:r>
          </a:p>
          <a:p>
            <a:endParaRPr lang="fi-FI" dirty="0"/>
          </a:p>
          <a:p>
            <a:pPr>
              <a:buNone/>
            </a:pPr>
            <a:r>
              <a:rPr lang="fi-FI" dirty="0"/>
              <a:t>9. MISTÄ?</a:t>
            </a:r>
          </a:p>
          <a:p>
            <a:pPr>
              <a:buNone/>
            </a:pPr>
            <a:r>
              <a:rPr lang="fi-FI" dirty="0"/>
              <a:t>=VARIFRÅN?</a:t>
            </a:r>
          </a:p>
        </p:txBody>
      </p:sp>
      <p:pic>
        <p:nvPicPr>
          <p:cNvPr id="7170" name="Picture 2" descr="C:\Users\wallin\AppData\Local\Microsoft\Windows\Temporary Internet Files\Content.IE5\YE2HOZY3\MM90028274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348880"/>
            <a:ext cx="2625824" cy="30963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/>
              <a:t>10. MITEN?</a:t>
            </a:r>
          </a:p>
          <a:p>
            <a:pPr>
              <a:buNone/>
            </a:pPr>
            <a:r>
              <a:rPr lang="fi-FI" dirty="0"/>
              <a:t>=HUR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11. MILLOIN?		</a:t>
            </a:r>
          </a:p>
          <a:p>
            <a:pPr>
              <a:buNone/>
            </a:pPr>
            <a:r>
              <a:rPr lang="fi-FI" dirty="0"/>
              <a:t>=NÄR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12. MIKSI?</a:t>
            </a:r>
          </a:p>
          <a:p>
            <a:pPr>
              <a:buNone/>
            </a:pPr>
            <a:r>
              <a:rPr lang="fi-FI" dirty="0"/>
              <a:t>=VARFÖR</a:t>
            </a:r>
          </a:p>
          <a:p>
            <a:endParaRPr lang="fi-FI" dirty="0"/>
          </a:p>
          <a:p>
            <a:pPr>
              <a:buNone/>
            </a:pPr>
            <a:r>
              <a:rPr lang="fi-FI" dirty="0"/>
              <a:t>§ VILKENDERA/VILKETDERA =KUMPI</a:t>
            </a:r>
          </a:p>
          <a:p>
            <a:pPr>
              <a:buNone/>
            </a:pPr>
            <a:r>
              <a:rPr lang="fi-FI" dirty="0" err="1"/>
              <a:t>Vilkendera</a:t>
            </a:r>
            <a:r>
              <a:rPr lang="fi-FI" dirty="0"/>
              <a:t> av </a:t>
            </a:r>
            <a:r>
              <a:rPr lang="fi-FI" dirty="0" err="1"/>
              <a:t>filmregissörerna</a:t>
            </a:r>
            <a:endParaRPr lang="fi-FI" dirty="0"/>
          </a:p>
        </p:txBody>
      </p:sp>
      <p:pic>
        <p:nvPicPr>
          <p:cNvPr id="8194" name="Picture 2" descr="C:\Users\wallin\AppData\Local\Microsoft\Windows\Temporary Internet Files\Content.IE5\27TUUG1Y\MC9004419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0637" y="2536825"/>
            <a:ext cx="1482725" cy="1784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Huomaa seuraavat rakenteet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fi-FI" sz="2000" dirty="0"/>
              <a:t>Mitä tahansa</a:t>
            </a:r>
          </a:p>
          <a:p>
            <a:pPr marL="0" indent="0">
              <a:buNone/>
            </a:pPr>
            <a:r>
              <a:rPr lang="fi-FI" sz="2000" dirty="0" err="1"/>
              <a:t>Vad</a:t>
            </a:r>
            <a:r>
              <a:rPr lang="fi-FI" sz="2000" dirty="0"/>
              <a:t>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helst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Kuka tahansa</a:t>
            </a:r>
          </a:p>
          <a:p>
            <a:pPr marL="0" indent="0">
              <a:buNone/>
            </a:pPr>
            <a:r>
              <a:rPr lang="fi-FI" sz="2000" dirty="0" err="1"/>
              <a:t>Vem</a:t>
            </a:r>
            <a:r>
              <a:rPr lang="fi-FI" sz="2000" dirty="0"/>
              <a:t>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helst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Miten tahansa</a:t>
            </a:r>
          </a:p>
          <a:p>
            <a:pPr marL="0" indent="0">
              <a:buNone/>
            </a:pPr>
            <a:r>
              <a:rPr lang="fi-FI" sz="2000" dirty="0" err="1"/>
              <a:t>Hur</a:t>
            </a:r>
            <a:r>
              <a:rPr lang="fi-FI" sz="2000" dirty="0"/>
              <a:t>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helst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Milloin tahansa</a:t>
            </a:r>
          </a:p>
          <a:p>
            <a:pPr marL="0" indent="0">
              <a:buNone/>
            </a:pPr>
            <a:r>
              <a:rPr lang="fi-FI" sz="2000" dirty="0" err="1"/>
              <a:t>När</a:t>
            </a:r>
            <a:r>
              <a:rPr lang="fi-FI" sz="2000" dirty="0"/>
              <a:t>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helst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Minkä tyyppinen</a:t>
            </a:r>
          </a:p>
          <a:p>
            <a:pPr marL="0" indent="0">
              <a:buNone/>
            </a:pPr>
            <a:r>
              <a:rPr lang="fi-FI" sz="2000" dirty="0" err="1"/>
              <a:t>Vilken</a:t>
            </a:r>
            <a:r>
              <a:rPr lang="fi-FI" sz="2000" dirty="0"/>
              <a:t> </a:t>
            </a:r>
            <a:r>
              <a:rPr lang="fi-FI" sz="2000" dirty="0" err="1"/>
              <a:t>sorts</a:t>
            </a:r>
            <a:r>
              <a:rPr lang="fi-FI" sz="2000" dirty="0"/>
              <a:t>/ </a:t>
            </a:r>
            <a:r>
              <a:rPr lang="fi-FI" sz="2000" dirty="0" err="1"/>
              <a:t>vilken</a:t>
            </a:r>
            <a:r>
              <a:rPr lang="fi-FI" sz="2000" dirty="0"/>
              <a:t> </a:t>
            </a:r>
            <a:r>
              <a:rPr lang="fi-FI" sz="2000" dirty="0" err="1"/>
              <a:t>typ</a:t>
            </a:r>
            <a:r>
              <a:rPr lang="fi-FI" sz="2000" dirty="0"/>
              <a:t> av </a:t>
            </a:r>
            <a:r>
              <a:rPr lang="fi-FI" sz="2000" dirty="0" err="1"/>
              <a:t>böcker</a:t>
            </a:r>
            <a:r>
              <a:rPr lang="fi-FI" sz="2000" dirty="0"/>
              <a:t> </a:t>
            </a:r>
            <a:r>
              <a:rPr lang="fi-FI" sz="2000" dirty="0" err="1"/>
              <a:t>gillar</a:t>
            </a:r>
            <a:r>
              <a:rPr lang="fi-FI" sz="2000" dirty="0"/>
              <a:t> du?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1817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§ Kysyt uudesta/vieraasta </a:t>
            </a:r>
            <a:r>
              <a:rPr lang="fi-FI" dirty="0" err="1"/>
              <a:t>asiasta→</a:t>
            </a:r>
            <a:endParaRPr lang="fi-FI" dirty="0"/>
          </a:p>
          <a:p>
            <a:pPr>
              <a:buNone/>
            </a:pPr>
            <a:r>
              <a:rPr lang="fi-FI" dirty="0" err="1"/>
              <a:t>epämäär</a:t>
            </a:r>
            <a:r>
              <a:rPr lang="fi-FI" dirty="0"/>
              <a:t>. Muoto</a:t>
            </a:r>
          </a:p>
          <a:p>
            <a:pPr>
              <a:buNone/>
            </a:pPr>
            <a:r>
              <a:rPr lang="fi-FI" dirty="0"/>
              <a:t>§ Kysymyssana + verbi toisena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pic>
        <p:nvPicPr>
          <p:cNvPr id="5122" name="Picture 2" descr="C:\Users\wallin\AppData\Local\Microsoft\Windows\Temporary Internet Files\Content.IE5\H6MECUF5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429000"/>
            <a:ext cx="2736304" cy="28803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1.Epämääräinen subjekti, usein passiivin vastine henkilöistä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=MAN </a:t>
            </a:r>
          </a:p>
          <a:p>
            <a:pPr>
              <a:buNone/>
            </a:pPr>
            <a:r>
              <a:rPr lang="fi-FI" dirty="0"/>
              <a:t>SUBJEKTI= MAN</a:t>
            </a:r>
          </a:p>
          <a:p>
            <a:pPr>
              <a:buNone/>
            </a:pPr>
            <a:r>
              <a:rPr lang="fi-FI" dirty="0"/>
              <a:t>OBJEKTI=EN</a:t>
            </a:r>
          </a:p>
          <a:p>
            <a:pPr>
              <a:buNone/>
            </a:pPr>
            <a:r>
              <a:rPr lang="fi-FI" dirty="0"/>
              <a:t>GENETIIVI= ENS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err="1"/>
              <a:t>När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utomlands</a:t>
            </a:r>
            <a:r>
              <a:rPr lang="fi-FI" dirty="0"/>
              <a:t> </a:t>
            </a:r>
            <a:r>
              <a:rPr lang="fi-FI" dirty="0" err="1"/>
              <a:t>måste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hålla</a:t>
            </a:r>
            <a:r>
              <a:rPr lang="fi-FI" dirty="0"/>
              <a:t> </a:t>
            </a:r>
            <a:r>
              <a:rPr lang="fi-FI" dirty="0" err="1"/>
              <a:t>reda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sin</a:t>
            </a:r>
            <a:r>
              <a:rPr lang="fi-FI" dirty="0"/>
              <a:t> </a:t>
            </a:r>
            <a:r>
              <a:rPr lang="fi-FI" dirty="0" err="1"/>
              <a:t>väska</a:t>
            </a:r>
            <a:r>
              <a:rPr lang="fi-FI" dirty="0"/>
              <a:t>. 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  <p:pic>
        <p:nvPicPr>
          <p:cNvPr id="205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6517" y="1196752"/>
            <a:ext cx="1869034" cy="17739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 2. Asioista käytetään </a:t>
            </a:r>
          </a:p>
          <a:p>
            <a:pPr>
              <a:buNone/>
            </a:pPr>
            <a:r>
              <a:rPr lang="fi-FI" dirty="0"/>
              <a:t>DET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Esim. </a:t>
            </a:r>
            <a:r>
              <a:rPr lang="fi-FI" dirty="0" err="1"/>
              <a:t>sää,aistihavaintoverbit</a:t>
            </a:r>
            <a:r>
              <a:rPr lang="fi-FI" dirty="0"/>
              <a:t> ,det </a:t>
            </a:r>
            <a:r>
              <a:rPr lang="fi-FI" dirty="0" err="1"/>
              <a:t>finns</a:t>
            </a:r>
            <a:r>
              <a:rPr lang="fi-FI" dirty="0"/>
              <a:t> rakenne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/>
              <a:t>Det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kul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dirty="0"/>
              <a:t>Det </a:t>
            </a:r>
            <a:r>
              <a:rPr lang="fi-FI" dirty="0" err="1"/>
              <a:t>regnar</a:t>
            </a:r>
            <a:r>
              <a:rPr lang="fi-FI" dirty="0"/>
              <a:t>.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3074" name="Picture 2" descr="C:\Documents and Settings\wallin\Local Settings\Temporary Internet Files\Content.IE5\OFS3ADO9\MC9003833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89040"/>
            <a:ext cx="2164377" cy="24883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1070</TotalTime>
  <Words>1049</Words>
  <Application>Microsoft Office PowerPoint</Application>
  <PresentationFormat>Näytössä katseltava diaesitys (4:3)</PresentationFormat>
  <Paragraphs>240</Paragraphs>
  <Slides>30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5" baseType="lpstr">
      <vt:lpstr>Calibri</vt:lpstr>
      <vt:lpstr>Century Schoolbook</vt:lpstr>
      <vt:lpstr>Wingdings</vt:lpstr>
      <vt:lpstr>Wingdings 2</vt:lpstr>
      <vt:lpstr>Erkkeri</vt:lpstr>
      <vt:lpstr>PRONOMINIT</vt:lpstr>
      <vt:lpstr>   INTERROGATIVA PRONOMEN =KYSYVÄT PRONOMINIT </vt:lpstr>
      <vt:lpstr>PowerPoint-esitys</vt:lpstr>
      <vt:lpstr>PowerPoint-esitys</vt:lpstr>
      <vt:lpstr>PowerPoint-esitys</vt:lpstr>
      <vt:lpstr>Huomaa seuraavat rakenteet</vt:lpstr>
      <vt:lpstr>PowerPoint-esitys</vt:lpstr>
      <vt:lpstr>1.Epämääräinen subjekti, usein passiivin vastine henkilöistä </vt:lpstr>
      <vt:lpstr>PowerPoint-esitys</vt:lpstr>
      <vt:lpstr>Demonstratiivipron. =osoittavat</vt:lpstr>
      <vt:lpstr>PowerPoint-esitys</vt:lpstr>
      <vt:lpstr>PowerPoint-esitys</vt:lpstr>
      <vt:lpstr>PowerPoint-esitys</vt:lpstr>
      <vt:lpstr>Kuin-sanan vastine</vt:lpstr>
      <vt:lpstr>Indefiniittipronominit= EPÄMÄÄRÄISET  PRONOMINIT</vt:lpstr>
      <vt:lpstr>1. JOKU, JOTKUT, KUKAAN, MIKÄÄN </vt:lpstr>
      <vt:lpstr>PowerPoint-esitys</vt:lpstr>
      <vt:lpstr>KIELTO HAJOAA</vt:lpstr>
      <vt:lpstr>PowerPoint-esitys</vt:lpstr>
      <vt:lpstr>3. kaikki ALL, ALLT=allting, ALLA</vt:lpstr>
      <vt:lpstr>4. Jokainen </vt:lpstr>
      <vt:lpstr>5. TOINEN, MUU, TOISET, MUUT  </vt:lpstr>
      <vt:lpstr>6. Itse</vt:lpstr>
      <vt:lpstr>7. kaksiosaiset</vt:lpstr>
      <vt:lpstr>8. paljoussanat</vt:lpstr>
      <vt:lpstr>9. PALJOUSSANAT + EI LASKETTAVAT AINE/ABSTRAKTISANAT</vt:lpstr>
      <vt:lpstr>PowerPoint-esitys</vt:lpstr>
      <vt:lpstr>PowerPoint-esitys</vt:lpstr>
      <vt:lpstr>MÄÄRÄYSMUOTO VAIHTUU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PRONOMINIT</dc:title>
  <dc:creator>wallin</dc:creator>
  <cp:lastModifiedBy>Tanja Wallin</cp:lastModifiedBy>
  <cp:revision>83</cp:revision>
  <dcterms:created xsi:type="dcterms:W3CDTF">2011-09-30T08:43:40Z</dcterms:created>
  <dcterms:modified xsi:type="dcterms:W3CDTF">2021-09-03T08:25:43Z</dcterms:modified>
</cp:coreProperties>
</file>