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72" r:id="rId4"/>
    <p:sldId id="258" r:id="rId5"/>
    <p:sldId id="259" r:id="rId6"/>
    <p:sldId id="269" r:id="rId7"/>
    <p:sldId id="262" r:id="rId8"/>
    <p:sldId id="270" r:id="rId9"/>
    <p:sldId id="268" r:id="rId10"/>
    <p:sldId id="271" r:id="rId11"/>
    <p:sldId id="260" r:id="rId12"/>
    <p:sldId id="261" r:id="rId13"/>
    <p:sldId id="264" r:id="rId14"/>
    <p:sldId id="265" r:id="rId15"/>
    <p:sldId id="266" r:id="rId16"/>
    <p:sldId id="263" r:id="rId17"/>
    <p:sldId id="267" r:id="rId18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HD-Title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C178C-DF94-43D6-96B4-9830464100C0}" type="datetimeFigureOut">
              <a:rPr lang="en-US"/>
              <a:pPr>
                <a:defRPr/>
              </a:pPr>
              <a:t>11/18/2020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0A0225-15C1-49FA-A417-1EE94277B731}" type="slidenum">
              <a:rPr lang="en-US" altLang="fi-FI"/>
              <a:pPr/>
              <a:t>‹#›</a:t>
            </a:fld>
            <a:endParaRPr lang="en-US" altLang="fi-FI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BC44D-0ED4-431E-846C-DE2F4B081F9A}" type="datetimeFigureOut">
              <a:rPr lang="en-US"/>
              <a:pPr>
                <a:defRPr/>
              </a:pPr>
              <a:t>11/18/2020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FEADFCA4-3D1C-478C-853D-8345E874CA91}" type="slidenum">
              <a:rPr lang="en-US" altLang="fi-FI"/>
              <a:pPr/>
              <a:t>‹#›</a:t>
            </a:fld>
            <a:endParaRPr lang="en-US" altLang="fi-FI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7B525-20ED-49C2-A51D-172D67B5546A}" type="datetimeFigureOut">
              <a:rPr lang="en-US"/>
              <a:pPr>
                <a:defRPr/>
              </a:pPr>
              <a:t>11/18/2020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0CF8D8-0FB0-4D2A-928E-ECD9E445721E}" type="slidenum">
              <a:rPr lang="en-US" altLang="fi-FI"/>
              <a:pPr/>
              <a:t>‹#›</a:t>
            </a:fld>
            <a:endParaRPr lang="en-US" altLang="fi-FI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6356E-7C5C-4AD3-963C-9152C140E8D6}" type="datetimeFigureOut">
              <a:rPr lang="en-US"/>
              <a:pPr>
                <a:defRPr/>
              </a:pPr>
              <a:t>11/18/2020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F7FAF867-FF7E-46DD-8AB5-4D42A7BF8CEF}" type="slidenum">
              <a:rPr lang="en-US" altLang="fi-FI"/>
              <a:pPr/>
              <a:t>‹#›</a:t>
            </a:fld>
            <a:endParaRPr lang="en-US" altLang="fi-FI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A88E9-B9AA-4E11-8CD0-AAEF4BB98148}" type="datetimeFigureOut">
              <a:rPr lang="en-US"/>
              <a:pPr>
                <a:defRPr/>
              </a:pPr>
              <a:t>11/18/2020</a:t>
            </a:fld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C036643B-1418-49B1-9E72-270A0C2F7A3F}" type="slidenum">
              <a:rPr lang="en-US" altLang="fi-FI"/>
              <a:pPr/>
              <a:t>‹#›</a:t>
            </a:fld>
            <a:endParaRPr lang="en-US" altLang="fi-FI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BC89C-AAC2-46CC-88A1-5FDCC2C62C4C}" type="datetimeFigureOut">
              <a:rPr lang="en-US"/>
              <a:pPr>
                <a:defRPr/>
              </a:pPr>
              <a:t>11/18/2020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514FBD-B60D-4C26-B391-50711BE91D92}" type="slidenum">
              <a:rPr lang="en-US" altLang="fi-FI"/>
              <a:pPr/>
              <a:t>‹#›</a:t>
            </a:fld>
            <a:endParaRPr lang="en-US" altLang="fi-FI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FAB46-F042-4C6B-B194-6B8FBB7D6AEF}" type="datetimeFigureOut">
              <a:rPr lang="en-US"/>
              <a:pPr>
                <a:defRPr/>
              </a:pPr>
              <a:t>11/18/2020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996949-5A76-4B49-95B2-3E228A4B735A}" type="slidenum">
              <a:rPr lang="en-US" altLang="fi-FI"/>
              <a:pPr/>
              <a:t>‹#›</a:t>
            </a:fld>
            <a:endParaRPr lang="en-US" altLang="fi-FI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Kuvateksti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2DE59-C88C-452C-A795-F78B19BE5D7E}" type="datetimeFigureOut">
              <a:rPr lang="en-US"/>
              <a:pPr>
                <a:defRPr/>
              </a:pPr>
              <a:t>11/18/2020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EE32133-9C83-47DB-B42F-50BB37ADCE23}" type="slidenum">
              <a:rPr lang="en-US" altLang="fi-FI"/>
              <a:pPr/>
              <a:t>‹#›</a:t>
            </a:fld>
            <a:endParaRPr lang="en-US" altLang="fi-FI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uvateksti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i-FI" noProof="0"/>
              <a:t>Lisää kuva napsauttamalla kuvaketta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04B14-44D3-44E0-87F1-48CBD08BE2E6}" type="datetimeFigureOut">
              <a:rPr lang="en-US"/>
              <a:pPr>
                <a:defRPr/>
              </a:pPr>
              <a:t>11/18/2020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0EA46F-D043-461E-87C3-282D7C96C590}" type="slidenum">
              <a:rPr lang="en-US" altLang="fi-FI"/>
              <a:pPr/>
              <a:t>‹#›</a:t>
            </a:fld>
            <a:endParaRPr lang="en-US" altLang="fi-FI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amakuva ja kuva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i-FI" noProof="0"/>
              <a:t>Lisää kuva napsauttamalla kuvaketta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488FA-DF4B-46C2-B790-27A567FDA3F6}" type="datetimeFigureOut">
              <a:rPr lang="en-US"/>
              <a:pPr>
                <a:defRPr/>
              </a:pPr>
              <a:t>11/18/2020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E1A973-FD79-46BF-9996-F019B6B95447}" type="slidenum">
              <a:rPr lang="en-US" altLang="fi-FI"/>
              <a:pPr/>
              <a:t>‹#›</a:t>
            </a:fld>
            <a:endParaRPr lang="en-US" altLang="fi-FI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tsikko ja kuva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5B36C-5152-4C89-A6C8-04A128713CD3}" type="datetimeFigureOut">
              <a:rPr lang="en-US"/>
              <a:pPr>
                <a:defRPr/>
              </a:pPr>
              <a:t>11/18/2020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7AE87E-0A4A-4219-87DC-FF71351120DB}" type="slidenum">
              <a:rPr lang="en-US" altLang="fi-FI"/>
              <a:pPr/>
              <a:t>‹#›</a:t>
            </a:fld>
            <a:endParaRPr lang="en-US" altLang="fi-FI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inaus ja kuva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2"/>
          <p:cNvSpPr txBox="1"/>
          <p:nvPr/>
        </p:nvSpPr>
        <p:spPr>
          <a:xfrm>
            <a:off x="1001713" y="754063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10556875" y="2994025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/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B3A75-8ADC-4712-AC97-93FCF1ED6E77}" type="datetimeFigureOut">
              <a:rPr lang="en-US"/>
              <a:pPr>
                <a:defRPr/>
              </a:pPr>
              <a:t>11/18/2020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57CC38D-FC71-4EC5-A410-E98D5CD2F72D}" type="slidenum">
              <a:rPr lang="en-US" altLang="fi-FI"/>
              <a:pPr/>
              <a:t>‹#›</a:t>
            </a:fld>
            <a:endParaRPr lang="en-US" altLang="fi-FI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imikort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214AD-46BB-457A-82DC-1FB43A946FDA}" type="datetimeFigureOut">
              <a:rPr lang="en-US"/>
              <a:pPr>
                <a:defRPr/>
              </a:pPr>
              <a:t>11/18/2020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E17930-D29E-4B98-85CB-D1D9F084D968}" type="slidenum">
              <a:rPr lang="en-US" altLang="fi-FI"/>
              <a:pPr/>
              <a:t>‹#›</a:t>
            </a:fld>
            <a:endParaRPr lang="en-US" altLang="fi-FI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arak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1F6D0-F624-4A53-9F52-A9E5A1619437}" type="datetimeFigureOut">
              <a:rPr lang="en-US"/>
              <a:pPr>
                <a:defRPr/>
              </a:pPr>
              <a:t>11/18/2020</a:t>
            </a:fld>
            <a:endParaRPr lang="en-US"/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1085CE71-F272-4A08-AAC3-EECF281E3217}" type="slidenum">
              <a:rPr lang="en-US" altLang="fi-FI"/>
              <a:pPr/>
              <a:t>‹#›</a:t>
            </a:fld>
            <a:endParaRPr lang="en-US" altLang="fi-FI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uvan sarak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5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i-FI" noProof="0"/>
              <a:t>Lisää kuva napsauttamalla kuvaketta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i-FI" noProof="0"/>
              <a:t>Lisää kuva napsauttamalla kuvaketta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i-FI" noProof="0"/>
              <a:t>Lisää kuva napsauttamalla kuvaketta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525E1-5D81-4303-8F4C-558DE378D1BE}" type="datetimeFigureOut">
              <a:rPr lang="en-US"/>
              <a:pPr>
                <a:defRPr/>
              </a:pPr>
              <a:t>11/18/2020</a:t>
            </a:fld>
            <a:endParaRPr lang="en-US"/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5C5704FA-70AD-4470-B471-5F7EFF817BB3}" type="slidenum">
              <a:rPr lang="en-US" altLang="fi-FI"/>
              <a:pPr/>
              <a:t>‹#›</a:t>
            </a:fld>
            <a:endParaRPr lang="en-US" altLang="fi-FI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75836-372C-42CA-A041-53DB58828468}" type="datetimeFigureOut">
              <a:rPr lang="en-US"/>
              <a:pPr>
                <a:defRPr/>
              </a:pPr>
              <a:t>11/18/2020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EF01D08-F804-4DA6-9016-5A53B363D69C}" type="slidenum">
              <a:rPr lang="en-US" altLang="fi-FI"/>
              <a:pPr/>
              <a:t>‹#›</a:t>
            </a:fld>
            <a:endParaRPr lang="en-US" altLang="fi-FI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2E104-C8DF-4FD0-84FD-7BDC38080A7E}" type="datetimeFigureOut">
              <a:rPr lang="en-US"/>
              <a:pPr>
                <a:defRPr/>
              </a:pPr>
              <a:t>11/18/2020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1ADEA39-D1D8-45E2-936A-72A65E4D83CC}" type="slidenum">
              <a:rPr lang="en-US" altLang="fi-FI"/>
              <a:pPr/>
              <a:t>‹#›</a:t>
            </a:fld>
            <a:endParaRPr lang="en-US" altLang="fi-FI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100000">
              <a:srgbClr val="B8B8B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619125"/>
            <a:ext cx="103632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366963"/>
            <a:ext cx="103632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8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8E1F29-BB40-4B29-A5E5-B97F04006565}" type="datetimeFigureOut">
              <a:rPr lang="en-US"/>
              <a:pPr>
                <a:defRPr/>
              </a:pPr>
              <a:t>11/18/2020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0" y="5883275"/>
            <a:ext cx="66722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3" y="5883275"/>
            <a:ext cx="7635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Tw Cen MT"/>
              </a:defRPr>
            </a:lvl1pPr>
          </a:lstStyle>
          <a:p>
            <a:fld id="{48A1FD33-0289-4878-AA49-3AE37A41A2F3}" type="slidenum">
              <a:rPr lang="en-US" altLang="fi-FI"/>
              <a:pPr/>
              <a:t>‹#›</a:t>
            </a:fld>
            <a:endParaRPr lang="en-US" altLang="fi-F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  <p:sldLayoutId id="2147483713" r:id="rId14"/>
    <p:sldLayoutId id="2147483714" r:id="rId15"/>
    <p:sldLayoutId id="2147483715" r:id="rId16"/>
    <p:sldLayoutId id="2147483716" r:id="rId17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apps.ankiweb.net/" TargetMode="External"/><Relationship Id="rId2" Type="http://schemas.openxmlformats.org/officeDocument/2006/relationships/hyperlink" Target="http://www.eoliito.fi/oppimisen-apuvalineet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/>
          </p:cNvPr>
          <p:cNvSpPr>
            <a:spLocks noGrp="1"/>
          </p:cNvSpPr>
          <p:nvPr>
            <p:ph type="ctrTitle"/>
          </p:nvPr>
        </p:nvSpPr>
        <p:spPr>
          <a:xfrm>
            <a:off x="1751013" y="1300163"/>
            <a:ext cx="8689975" cy="250983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i-FI" dirty="0"/>
              <a:t>Vinkkejä menestykselliseen opiskeluun</a:t>
            </a:r>
          </a:p>
        </p:txBody>
      </p:sp>
      <p:sp>
        <p:nvSpPr>
          <p:cNvPr id="3" name="Alaotsikko 2">
            <a:extLst/>
          </p:cNvPr>
          <p:cNvSpPr>
            <a:spLocks noGrp="1"/>
          </p:cNvSpPr>
          <p:nvPr>
            <p:ph type="subTitle" idx="1"/>
          </p:nvPr>
        </p:nvSpPr>
        <p:spPr>
          <a:xfrm>
            <a:off x="1751013" y="3886200"/>
            <a:ext cx="8689975" cy="1371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fi-FI" dirty="0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4163753"/>
            <a:ext cx="1560945" cy="190453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i-FI" dirty="0"/>
              <a:t>Kalenterin käyttö</a:t>
            </a:r>
            <a:br>
              <a:rPr lang="fi-FI" dirty="0"/>
            </a:br>
            <a:r>
              <a:rPr lang="fi-FI" dirty="0"/>
              <a:t>tee lukusuunnitelma</a:t>
            </a:r>
          </a:p>
        </p:txBody>
      </p:sp>
      <p:sp>
        <p:nvSpPr>
          <p:cNvPr id="3" name="Sisällön paikkamerkki 2">
            <a:extLst/>
          </p:cNvPr>
          <p:cNvSpPr>
            <a:spLocks noGrp="1"/>
          </p:cNvSpPr>
          <p:nvPr>
            <p:ph sz="quarter" idx="13"/>
          </p:nvPr>
        </p:nvSpPr>
        <p:spPr>
          <a:xfrm>
            <a:off x="914400" y="2447925"/>
            <a:ext cx="10363200" cy="342423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2800" dirty="0"/>
              <a:t>Tee itsellesi aikataulu ja konkreettinen lukusuunnitelma kalenteriisi hyvissä ajoin.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2800" dirty="0"/>
              <a:t>Merkitse koepäivät ja vapaa-ajan menosi  kalenteriin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fi-FI" sz="2800" dirty="0"/>
          </a:p>
        </p:txBody>
      </p:sp>
      <p:pic>
        <p:nvPicPr>
          <p:cNvPr id="20484" name="Kuva 4" descr="Sekuntikell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89975" y="792163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Kuva 4">
            <a:extLst>
              <a:ext uri="{FF2B5EF4-FFF2-40B4-BE49-F238E27FC236}">
                <a16:creationId xmlns:a16="http://schemas.microsoft.com/office/drawing/2014/main" id="{25CFB409-8562-452F-AB91-6862D5B329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0473" y="4254131"/>
            <a:ext cx="2939681" cy="24443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Pilko isot urakat pieniin osiin. </a:t>
            </a:r>
            <a:br>
              <a:rPr lang="fi-FI" dirty="0"/>
            </a:b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2400" dirty="0"/>
              <a:t>Laske montako kirjaa sinun pitää lukea= montako sivua siitä tulee yhteensä Ja jaa urakka jäljellä oleville lukupäiville.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2400" dirty="0"/>
              <a:t>Älä aloita opiskelua viime hetkellä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2400" dirty="0"/>
              <a:t>Mikä on tavoitteesi? PALJONKO PANOSTAT?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fi-FI" cap="none" dirty="0"/>
              <a:t>läpipääsy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fi-FI" cap="none" dirty="0"/>
              <a:t>vai tavoitteletko vaikka arvosanaa 10/ laudatur</a:t>
            </a:r>
            <a:endParaRPr lang="fi-FI" dirty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42785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i-FI" dirty="0"/>
              <a:t>Missä ja milloin opiskelen?</a:t>
            </a:r>
          </a:p>
        </p:txBody>
      </p:sp>
      <p:sp>
        <p:nvSpPr>
          <p:cNvPr id="3" name="Sisällön paikkamerkki 2">
            <a:extLst/>
          </p:cNvPr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/>
              <a:t>Milloin olet virkeimmilläsi?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/>
              <a:t>Missä ympäristössä pystyt opiskelemaan?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fi-FI" cap="none" dirty="0"/>
              <a:t>Omassa huoneessasi pöydän vieressä vai sängyssä loikoillen?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fi-FI" cap="none" dirty="0"/>
              <a:t>Kahvilassa?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fi-FI" cap="none" dirty="0"/>
              <a:t>Kirjastossa?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fi-FI" cap="none" dirty="0"/>
              <a:t>Isovanhempien luona?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fi-FI" cap="none" dirty="0"/>
              <a:t>Yhdessä kaverisi kanssa?</a:t>
            </a:r>
          </a:p>
        </p:txBody>
      </p:sp>
      <p:pic>
        <p:nvPicPr>
          <p:cNvPr id="21508" name="Kuva 4" descr="Leposohva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39263" y="919163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i-FI" dirty="0"/>
              <a:t>Poista häiriötekijät</a:t>
            </a:r>
          </a:p>
        </p:txBody>
      </p:sp>
      <p:sp>
        <p:nvSpPr>
          <p:cNvPr id="3" name="Sisällön paikkamerkki 2">
            <a:extLst/>
          </p:cNvPr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fi-FI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3200" dirty="0"/>
              <a:t>kännykkä pois, kun opiskelet!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/>
              <a:t>Voit kuunnella musiikkia taustalla, jos se auttaa sinua keskittymään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fi-FI" dirty="0"/>
          </a:p>
        </p:txBody>
      </p:sp>
      <p:pic>
        <p:nvPicPr>
          <p:cNvPr id="1026" name="Picture 2" descr="kännykkä | Papu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5308" y="79881"/>
            <a:ext cx="2906857" cy="2921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i-FI" dirty="0"/>
              <a:t>Tartu toimeen!</a:t>
            </a:r>
          </a:p>
        </p:txBody>
      </p:sp>
      <p:sp>
        <p:nvSpPr>
          <p:cNvPr id="3" name="Sisällön paikkamerkki 2">
            <a:extLst/>
          </p:cNvPr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/>
              <a:t>Älä jää odottamaan inspiraatiota, vaan tartu toimeen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/>
              <a:t>Tehokas opiskelu vaatii aktiiviset opiskelutekniikat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i-FI" dirty="0"/>
              <a:t>luettua pitää työstää</a:t>
            </a:r>
          </a:p>
        </p:txBody>
      </p:sp>
      <p:sp>
        <p:nvSpPr>
          <p:cNvPr id="3" name="Sisällön paikkamerkki 2">
            <a:extLst/>
          </p:cNvPr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1800" dirty="0"/>
              <a:t>Hahmota kokonaisuus; SISÄLLYSLUETTELO APUNA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1800" dirty="0"/>
              <a:t>Ennakointi ja aiemman tiedon aktivointi, mitä tiedän jo asiasta?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1800" dirty="0"/>
              <a:t>SILMÄILE aineisto läpi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1800" dirty="0"/>
              <a:t>Syvenny lukemaan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1800" dirty="0"/>
              <a:t>Tee itsellesi testejä/testikysymyksiä ennen ja jälkeen lukemisen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1800" dirty="0"/>
              <a:t>Tee omat muistiinpanot lukemisen jälkeen (</a:t>
            </a:r>
            <a:r>
              <a:rPr lang="fi-FI" sz="1800" dirty="0" err="1"/>
              <a:t>Cornell</a:t>
            </a:r>
            <a:r>
              <a:rPr lang="fi-FI" sz="1800" dirty="0"/>
              <a:t> </a:t>
            </a:r>
            <a:r>
              <a:rPr lang="fi-FI" sz="1800" dirty="0" err="1"/>
              <a:t>notes</a:t>
            </a:r>
            <a:r>
              <a:rPr lang="fi-FI" sz="1800" dirty="0"/>
              <a:t>)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1800" dirty="0"/>
              <a:t>Piirrä tai tee ajatuskarttoja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1800" dirty="0"/>
              <a:t>Mekaaninen lukeminen ja alleviivaaminen eivät ole tehokkaita keinoja oppia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fi-FI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fi-FI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i-FI" dirty="0"/>
              <a:t>Aktiiviset opiskelutekniikat pakottavat aivot töihin</a:t>
            </a:r>
          </a:p>
        </p:txBody>
      </p:sp>
      <p:sp>
        <p:nvSpPr>
          <p:cNvPr id="3" name="Sisällön paikkamerkki 2">
            <a:extLst/>
          </p:cNvPr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>
            <a:normAutofit fontScale="32500" lnSpcReduction="20000"/>
          </a:bodyPr>
          <a:lstStyle/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endParaRPr lang="fi-FI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i-FI" sz="5500" dirty="0"/>
              <a:t>1. Oman tiedon testaaminen 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fi-FI" sz="5500" cap="none" dirty="0"/>
              <a:t>Muistikortit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fi-FI" sz="5500" cap="none" dirty="0"/>
              <a:t>Tee oppikirjan harjoituksia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fi-FI" sz="5500" cap="none" dirty="0"/>
              <a:t>Tee vanhoja ylioppilaskokeita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fi-FI" sz="5500" cap="none" dirty="0"/>
              <a:t>Keskustele kaverin kanssa aiheesta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i-FI" sz="5500" dirty="0"/>
              <a:t>2. Opeta toiselle! osaanko selittää tämän 5 vuotiaalle, niin että hän ymmärtää?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i-FI" sz="5500" dirty="0"/>
              <a:t>3. </a:t>
            </a:r>
            <a:r>
              <a:rPr lang="fi-FI" sz="5500" dirty="0" err="1"/>
              <a:t>Pomodore</a:t>
            </a:r>
            <a:r>
              <a:rPr lang="fi-FI" sz="5500" dirty="0"/>
              <a:t>- tekniikka=  </a:t>
            </a:r>
            <a:r>
              <a:rPr lang="fi-FI" sz="5500" dirty="0" err="1"/>
              <a:t>hajoIta</a:t>
            </a:r>
            <a:r>
              <a:rPr lang="fi-FI" sz="5500" dirty="0"/>
              <a:t> luku-urakka palasiin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i-FI" sz="5500" dirty="0"/>
              <a:t>4. Muistiinpanot omin sanoin, mielikuvatekniikat</a:t>
            </a:r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14DCFE73-871E-4A8C-83B5-FEFFA5857F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8995" y="1416844"/>
            <a:ext cx="3663691" cy="27907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i-FI" dirty="0"/>
              <a:t>Passiiviset opiskelutekniikat siirtävät aivot autopilotille</a:t>
            </a:r>
            <a:br>
              <a:rPr lang="fi-FI" dirty="0"/>
            </a:br>
            <a:endParaRPr lang="fi-FI" dirty="0"/>
          </a:p>
        </p:txBody>
      </p:sp>
      <p:sp>
        <p:nvSpPr>
          <p:cNvPr id="3" name="Sisällön paikkamerkki 2">
            <a:extLst/>
          </p:cNvPr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fi-FI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/>
              <a:t>Passiivisia opiskelutekniikoita ovat esim. 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fi-FI" dirty="0"/>
              <a:t>Mekaaninen lukeminen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fi-FI" dirty="0"/>
              <a:t>Alleviivaus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fi-FI" dirty="0"/>
              <a:t>Valmiiden muistiinpanojen kopioiminen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i-FI" dirty="0"/>
              <a:t>Passiiviset opiskelutekniikat eivät tue muistamista</a:t>
            </a:r>
            <a:br>
              <a:rPr lang="fi-FI" dirty="0"/>
            </a:b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/>
              <a:t>Miksi ne kuitenkin tulevat helposti käyttöön?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fi-FI" dirty="0"/>
              <a:t>Ne on helppo toteuttaa ja luovat tehokkuuden tunteen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fi-FI" dirty="0"/>
              <a:t>Ne eivät vaadi 100 % keskittymistä</a:t>
            </a:r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4011512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/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i-FI" dirty="0"/>
              <a:t>Urakan selättäminen</a:t>
            </a:r>
            <a:br>
              <a:rPr lang="fi-FI" dirty="0"/>
            </a:br>
            <a:r>
              <a:rPr lang="fi-FI" dirty="0" err="1"/>
              <a:t>pomodora</a:t>
            </a:r>
            <a:r>
              <a:rPr lang="fi-FI" dirty="0"/>
              <a:t>-tekniikka</a:t>
            </a:r>
            <a:br>
              <a:rPr lang="fi-FI" dirty="0"/>
            </a:br>
            <a:r>
              <a:rPr lang="fi-FI" dirty="0"/>
              <a:t>https://duunitori.fi/tyoelama/pomodoro-tekniikka</a:t>
            </a:r>
          </a:p>
        </p:txBody>
      </p:sp>
      <p:sp>
        <p:nvSpPr>
          <p:cNvPr id="3" name="Sisällön paikkamerkki 2">
            <a:extLst/>
          </p:cNvPr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7200" b="1" dirty="0">
                <a:latin typeface="Arial" panose="020B0604020202020204" pitchFamily="34" charset="0"/>
                <a:cs typeface="Arial" panose="020B0604020202020204" pitchFamily="34" charset="0"/>
              </a:rPr>
              <a:t>1. Työskentele yhteen tehtävään keskittyen 25 minuuttia eli yhden </a:t>
            </a:r>
            <a:r>
              <a:rPr lang="fi-FI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pomodoron</a:t>
            </a:r>
            <a:r>
              <a:rPr lang="fi-FI" sz="7200" b="1" dirty="0">
                <a:latin typeface="Arial" panose="020B0604020202020204" pitchFamily="34" charset="0"/>
                <a:cs typeface="Arial" panose="020B0604020202020204" pitchFamily="34" charset="0"/>
              </a:rPr>
              <a:t> ajan</a:t>
            </a:r>
            <a:endParaRPr lang="fi-FI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7200" dirty="0">
                <a:latin typeface="Arial" panose="020B0604020202020204" pitchFamily="34" charset="0"/>
                <a:cs typeface="Arial" panose="020B0604020202020204" pitchFamily="34" charset="0"/>
              </a:rPr>
              <a:t>Valitse ensin mihin tehtävään aiot keskittyä. 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7200" dirty="0">
                <a:latin typeface="Arial" panose="020B0604020202020204" pitchFamily="34" charset="0"/>
                <a:cs typeface="Arial" panose="020B0604020202020204" pitchFamily="34" charset="0"/>
              </a:rPr>
              <a:t>Laita ajastin soimaan 25 minuutin päähän. 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7200" dirty="0">
                <a:latin typeface="Arial" panose="020B0604020202020204" pitchFamily="34" charset="0"/>
                <a:cs typeface="Arial" panose="020B0604020202020204" pitchFamily="34" charset="0"/>
              </a:rPr>
              <a:t>sulje kaikki häiriötekijät pois ja ryhdy toimeen!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7200" b="1" dirty="0">
                <a:latin typeface="Arial" panose="020B0604020202020204" pitchFamily="34" charset="0"/>
                <a:cs typeface="Arial" panose="020B0604020202020204" pitchFamily="34" charset="0"/>
              </a:rPr>
              <a:t>2. Pidä viiden minuutin tauko JA ALOITA UUSI POMDORA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7200" b="1" dirty="0">
                <a:latin typeface="Arial" panose="020B0604020202020204" pitchFamily="34" charset="0"/>
                <a:cs typeface="Arial" panose="020B0604020202020204" pitchFamily="34" charset="0"/>
              </a:rPr>
              <a:t>3. Neljän </a:t>
            </a:r>
            <a:r>
              <a:rPr lang="fi-FI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pomodoron</a:t>
            </a:r>
            <a:r>
              <a:rPr lang="fi-FI" sz="7200" b="1" dirty="0">
                <a:latin typeface="Arial" panose="020B0604020202020204" pitchFamily="34" charset="0"/>
                <a:cs typeface="Arial" panose="020B0604020202020204" pitchFamily="34" charset="0"/>
              </a:rPr>
              <a:t> jälkeen pidä 20 minuutin tauko</a:t>
            </a:r>
            <a:endParaRPr lang="fi-FI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7200" dirty="0">
                <a:latin typeface="Arial" panose="020B0604020202020204" pitchFamily="34" charset="0"/>
                <a:cs typeface="Arial" panose="020B0604020202020204" pitchFamily="34" charset="0"/>
              </a:rPr>
              <a:t>Kun olet suorittanut neljä tomaatin pituista jaksoa Lähde vaikka pienelle kävelylle saadaksesi raikasta ilmaa, syö välipalaa tai lue hetki kirjaa.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fi-FI" sz="72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fi-FI" dirty="0"/>
          </a:p>
        </p:txBody>
      </p:sp>
      <p:pic>
        <p:nvPicPr>
          <p:cNvPr id="5" name="Kuva 4" descr="Pomodoro technique – Studentti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3175" y="2611178"/>
            <a:ext cx="2028825" cy="18757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i-FI" dirty="0"/>
              <a:t>Mihin tauottamisen </a:t>
            </a:r>
            <a:br>
              <a:rPr lang="fi-FI" dirty="0"/>
            </a:br>
            <a:r>
              <a:rPr lang="fi-FI" dirty="0"/>
              <a:t>teho perustuu?</a:t>
            </a:r>
          </a:p>
        </p:txBody>
      </p:sp>
      <p:sp>
        <p:nvSpPr>
          <p:cNvPr id="3" name="Sisällön paikkamerkki 2">
            <a:extLst/>
          </p:cNvPr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1800" dirty="0">
                <a:latin typeface="Arial" panose="020B0604020202020204" pitchFamily="34" charset="0"/>
                <a:cs typeface="Arial" panose="020B0604020202020204" pitchFamily="34" charset="0"/>
              </a:rPr>
              <a:t>ison tehtävän aloittaminen tuntuu hankalalta. Kokonainen kakku on hankala haukata kerralla, mutta Kun kakun jakaa suuhun sopiviin palasiin, on helpompi  aloittaa. 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1800" dirty="0">
                <a:latin typeface="Arial" panose="020B0604020202020204" pitchFamily="34" charset="0"/>
                <a:cs typeface="Arial" panose="020B0604020202020204" pitchFamily="34" charset="0"/>
              </a:rPr>
              <a:t>Aivojen palkitsemiskeskus  kehrää tyytyväisenä, kun </a:t>
            </a:r>
            <a:r>
              <a:rPr lang="fi-FI" sz="1800" dirty="0" err="1">
                <a:latin typeface="Arial" panose="020B0604020202020204" pitchFamily="34" charset="0"/>
                <a:cs typeface="Arial" panose="020B0604020202020204" pitchFamily="34" charset="0"/>
              </a:rPr>
              <a:t>pomodoro</a:t>
            </a:r>
            <a:r>
              <a:rPr lang="fi-FI" sz="1800" dirty="0">
                <a:latin typeface="Arial" panose="020B0604020202020204" pitchFamily="34" charset="0"/>
                <a:cs typeface="Arial" panose="020B0604020202020204" pitchFamily="34" charset="0"/>
              </a:rPr>
              <a:t> on onnistuneesti suoritettu.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1800" dirty="0">
                <a:latin typeface="Arial" panose="020B0604020202020204" pitchFamily="34" charset="0"/>
                <a:cs typeface="Arial" panose="020B0604020202020204" pitchFamily="34" charset="0"/>
              </a:rPr>
              <a:t>On helpompi suhtautua tekemään töitä tehokkaasti 25 minuuttia kuin  kokonainen tunti. viiden minuutin tauon aikana ei ajatus myöskään  ehdi harhailla liian kauaksi. 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sz="1800" dirty="0">
                <a:latin typeface="Arial" panose="020B0604020202020204" pitchFamily="34" charset="0"/>
                <a:cs typeface="Arial" panose="020B0604020202020204" pitchFamily="34" charset="0"/>
              </a:rPr>
              <a:t>Voit käyttää puhelimen ajastinta tai Tsekkaa esimerkiksi </a:t>
            </a:r>
            <a:r>
              <a:rPr lang="fi-FI" sz="1800" dirty="0" err="1">
                <a:latin typeface="Arial" panose="020B0604020202020204" pitchFamily="34" charset="0"/>
                <a:cs typeface="Arial" panose="020B0604020202020204" pitchFamily="34" charset="0"/>
              </a:rPr>
              <a:t>tomate</a:t>
            </a:r>
            <a:r>
              <a:rPr lang="fi-FI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sz="1800" dirty="0" err="1">
                <a:latin typeface="Arial" panose="020B0604020202020204" pitchFamily="34" charset="0"/>
                <a:cs typeface="Arial" panose="020B0604020202020204" pitchFamily="34" charset="0"/>
              </a:rPr>
              <a:t>timer</a:t>
            </a:r>
            <a:r>
              <a:rPr lang="fi-FI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i-FI" sz="1800" dirty="0" err="1">
                <a:latin typeface="Arial" panose="020B0604020202020204" pitchFamily="34" charset="0"/>
                <a:cs typeface="Arial" panose="020B0604020202020204" pitchFamily="34" charset="0"/>
              </a:rPr>
              <a:t>focus</a:t>
            </a:r>
            <a:r>
              <a:rPr lang="fi-FI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sz="1800" dirty="0" err="1">
                <a:latin typeface="Arial" panose="020B0604020202020204" pitchFamily="34" charset="0"/>
                <a:cs typeface="Arial" panose="020B0604020202020204" pitchFamily="34" charset="0"/>
              </a:rPr>
              <a:t>booster</a:t>
            </a:r>
            <a:r>
              <a:rPr lang="fi-FI" sz="1800" dirty="0">
                <a:latin typeface="Arial" panose="020B0604020202020204" pitchFamily="34" charset="0"/>
                <a:cs typeface="Arial" panose="020B0604020202020204" pitchFamily="34" charset="0"/>
              </a:rPr>
              <a:t> tai </a:t>
            </a:r>
            <a:r>
              <a:rPr lang="fi-FI" sz="1800" dirty="0" err="1">
                <a:latin typeface="Arial" panose="020B0604020202020204" pitchFamily="34" charset="0"/>
                <a:cs typeface="Arial" panose="020B0604020202020204" pitchFamily="34" charset="0"/>
              </a:rPr>
              <a:t>pomodone</a:t>
            </a:r>
            <a:r>
              <a:rPr lang="fi-FI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fi-FI" sz="1800" dirty="0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-252412"/>
            <a:ext cx="2057400" cy="24669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i-FI" dirty="0"/>
              <a:t>KOETILANNE</a:t>
            </a:r>
          </a:p>
        </p:txBody>
      </p:sp>
      <p:sp>
        <p:nvSpPr>
          <p:cNvPr id="3" name="Sisällön paikkamerkki 2">
            <a:extLst/>
          </p:cNvPr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/>
              <a:t>TEE MIELIKUVAHARJOITUS etukäteen, MITEN ONNISTUT KOKEESSA.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/>
              <a:t>SUUNNITTELE AJANKÄYTTÖ, MUISTA MYÖS TAUOT.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/>
              <a:t>LUE TEHTÄVÄ HUOLELLA HITAASTI MIELESSÄSI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/>
              <a:t>KÄYTÄ MIELIKUVIA, KYNÄÄ JA PAPERIA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/>
              <a:t>ANNA MUISTILLESI AIKAA, motoriikka tukee muistin toimintaa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/>
              <a:t>OTA OPPIA KOETILANTEESTA SEURAAVAA KERTAA VARTEN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fi-FI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i-FI" dirty="0"/>
              <a:t>MIKROTAUOT</a:t>
            </a:r>
          </a:p>
        </p:txBody>
      </p:sp>
      <p:sp>
        <p:nvSpPr>
          <p:cNvPr id="3" name="Sisällön paikkamerkki 2">
            <a:extLst/>
          </p:cNvPr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/>
              <a:t>SULJE SILMÄT, NOSTA KÄDET PÖYDÄLLE RENNOSTI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/>
              <a:t>PURISTA KÄMMENET NYRKKIIN NAPAKASTI MUUTAMAN SEKUNNIN AJAN JA VAPAUTA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i-FI" dirty="0"/>
              <a:t>Ole itsellesi armollinen</a:t>
            </a:r>
          </a:p>
        </p:txBody>
      </p:sp>
      <p:sp>
        <p:nvSpPr>
          <p:cNvPr id="3" name="Sisällön paikkamerkki 2">
            <a:extLst/>
          </p:cNvPr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/>
              <a:t>Rentoudu, rauhoitu, liiku, syö ja nuku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i-FI" dirty="0"/>
              <a:t>Tekemällä oppii</a:t>
            </a:r>
          </a:p>
        </p:txBody>
      </p:sp>
      <p:sp>
        <p:nvSpPr>
          <p:cNvPr id="3" name="Sisällön paikkamerkki 2">
            <a:extLst/>
          </p:cNvPr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cap="none" dirty="0"/>
              <a:t>harjoittele vanhoilla yo-kokeilla (abi-treenit)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cap="none" dirty="0"/>
              <a:t>seuraa lisäksi uutisia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cap="none" dirty="0"/>
              <a:t>digitaaliset tekstit; lue ääneen ja tallenna (</a:t>
            </a:r>
            <a:r>
              <a:rPr lang="fi-FI" cap="none" dirty="0" err="1"/>
              <a:t>text</a:t>
            </a:r>
            <a:r>
              <a:rPr lang="fi-FI" cap="none" dirty="0"/>
              <a:t> to </a:t>
            </a:r>
            <a:r>
              <a:rPr lang="fi-FI" cap="none" dirty="0" err="1"/>
              <a:t>voice</a:t>
            </a:r>
            <a:r>
              <a:rPr lang="fi-FI" cap="none" dirty="0"/>
              <a:t>)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cap="none" dirty="0"/>
              <a:t>äänikirjat (</a:t>
            </a:r>
            <a:r>
              <a:rPr lang="fi-FI" cap="none" dirty="0" err="1"/>
              <a:t>Celia</a:t>
            </a:r>
            <a:r>
              <a:rPr lang="fi-FI" cap="none" dirty="0"/>
              <a:t>)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cap="none" dirty="0" err="1"/>
              <a:t>lukikalvot</a:t>
            </a:r>
            <a:r>
              <a:rPr lang="fi-FI" cap="none" dirty="0"/>
              <a:t> ja viivaimet (</a:t>
            </a:r>
            <a:r>
              <a:rPr lang="fi-FI" cap="none" dirty="0">
                <a:hlinkClick r:id="rId2"/>
              </a:rPr>
              <a:t>www.eoliito.fi/oppimisen-apuvalineet</a:t>
            </a:r>
            <a:r>
              <a:rPr lang="fi-FI" cap="none" dirty="0"/>
              <a:t>)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cap="none" dirty="0"/>
              <a:t>jaksotus : </a:t>
            </a:r>
            <a:r>
              <a:rPr lang="fi-FI" cap="none" dirty="0" err="1"/>
              <a:t>pomodore</a:t>
            </a:r>
            <a:r>
              <a:rPr lang="fi-FI" cap="none" dirty="0"/>
              <a:t>-tekniikka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cap="none" dirty="0"/>
              <a:t>Aikavälikertaus: </a:t>
            </a:r>
            <a:r>
              <a:rPr lang="fi-FI" cap="none" dirty="0">
                <a:hlinkClick r:id="rId3"/>
              </a:rPr>
              <a:t>https://apps.ankiweb.net/</a:t>
            </a:r>
            <a:endParaRPr lang="fi-FI" cap="none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cap="none" dirty="0"/>
              <a:t>Muistiinpanojen tekeminen: https://notion.so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i-FI" dirty="0"/>
              <a:t>lähteet</a:t>
            </a:r>
          </a:p>
        </p:txBody>
      </p:sp>
      <p:sp>
        <p:nvSpPr>
          <p:cNvPr id="3" name="Sisällön paikkamerkki 2">
            <a:extLst/>
          </p:cNvPr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/>
              <a:t>Link.otavia.fi/</a:t>
            </a:r>
            <a:r>
              <a:rPr lang="fi-FI" dirty="0" err="1"/>
              <a:t>abiluki</a:t>
            </a:r>
            <a:endParaRPr lang="fi-FI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/>
              <a:t>Leevi Lehtovaara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fi-FI" dirty="0" err="1"/>
              <a:t>Pomodore</a:t>
            </a:r>
            <a:r>
              <a:rPr lang="fi-FI" dirty="0"/>
              <a:t> tekniikka: https://duunitori.fi/tyoelama/pomodoro-tekniikka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isara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TM04033925[[fn=Pisara]]</Template>
  <TotalTime>989</TotalTime>
  <Words>611</Words>
  <Application>Microsoft Office PowerPoint</Application>
  <PresentationFormat>Laajakuva</PresentationFormat>
  <Paragraphs>93</Paragraphs>
  <Slides>17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17</vt:i4>
      </vt:variant>
    </vt:vector>
  </HeadingPairs>
  <TitlesOfParts>
    <vt:vector size="21" baseType="lpstr">
      <vt:lpstr>Arial</vt:lpstr>
      <vt:lpstr>Tw Cen MT</vt:lpstr>
      <vt:lpstr>Wingdings</vt:lpstr>
      <vt:lpstr>Pisara</vt:lpstr>
      <vt:lpstr>Vinkkejä menestykselliseen opiskeluun</vt:lpstr>
      <vt:lpstr>Kalenterin käyttö tee lukusuunnitelma</vt:lpstr>
      <vt:lpstr>Pilko isot urakat pieniin osiin.  </vt:lpstr>
      <vt:lpstr>Missä ja milloin opiskelen?</vt:lpstr>
      <vt:lpstr>Poista häiriötekijät</vt:lpstr>
      <vt:lpstr>Tartu toimeen!</vt:lpstr>
      <vt:lpstr>luettua pitää työstää</vt:lpstr>
      <vt:lpstr>Aktiiviset opiskelutekniikat pakottavat aivot töihin</vt:lpstr>
      <vt:lpstr>Passiiviset opiskelutekniikat siirtävät aivot autopilotille </vt:lpstr>
      <vt:lpstr>Passiiviset opiskelutekniikat eivät tue muistamista </vt:lpstr>
      <vt:lpstr>Urakan selättäminen pomodora-tekniikka https://duunitori.fi/tyoelama/pomodoro-tekniikka</vt:lpstr>
      <vt:lpstr>Mihin tauottamisen  teho perustuu?</vt:lpstr>
      <vt:lpstr>KOETILANNE</vt:lpstr>
      <vt:lpstr>MIKROTAUOT</vt:lpstr>
      <vt:lpstr>Ole itsellesi armollinen</vt:lpstr>
      <vt:lpstr>Tekemällä oppii</vt:lpstr>
      <vt:lpstr>lähteet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Opiskelustrategioita</dc:title>
  <dc:creator>Tanja Wallin</dc:creator>
  <cp:lastModifiedBy>Tanja Wallin</cp:lastModifiedBy>
  <cp:revision>32</cp:revision>
  <dcterms:created xsi:type="dcterms:W3CDTF">2020-08-28T10:25:32Z</dcterms:created>
  <dcterms:modified xsi:type="dcterms:W3CDTF">2020-11-18T13:57:17Z</dcterms:modified>
</cp:coreProperties>
</file>