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8" r:id="rId2"/>
    <p:sldId id="260" r:id="rId3"/>
    <p:sldId id="259" r:id="rId4"/>
    <p:sldId id="263" r:id="rId5"/>
    <p:sldId id="262" r:id="rId6"/>
    <p:sldId id="257" r:id="rId7"/>
    <p:sldId id="261" r:id="rId8"/>
    <p:sldId id="265" r:id="rId9"/>
  </p:sldIdLst>
  <p:sldSz cx="12801600" cy="9601200" type="A3"/>
  <p:notesSz cx="6735763" cy="9866313"/>
  <p:defaultTextStyle>
    <a:defPPr>
      <a:defRPr lang="fi-FI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4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295C8-985A-4AD8-92C2-32A47689C0A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D14D429-5754-4106-A625-AD7CEB1BF0C6}">
      <dgm:prSet phldrT="[Teksti]"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fi-FI" sz="1100" baseline="0" dirty="0" smtClean="0">
              <a:latin typeface="Calibri" panose="020F0502020204030204" pitchFamily="34" charset="0"/>
            </a:rPr>
            <a:t>Sarakylä</a:t>
          </a:r>
        </a:p>
        <a:p>
          <a:pPr>
            <a:spcAft>
              <a:spcPts val="0"/>
            </a:spcAft>
          </a:pPr>
          <a:r>
            <a:rPr lang="fi-FI" sz="1100" baseline="0" dirty="0" smtClean="0">
              <a:latin typeface="Calibri" panose="020F0502020204030204" pitchFamily="34" charset="0"/>
            </a:rPr>
            <a:t>Hirvaskoski</a:t>
          </a:r>
        </a:p>
        <a:p>
          <a:pPr>
            <a:spcAft>
              <a:spcPts val="0"/>
            </a:spcAft>
          </a:pPr>
          <a:r>
            <a:rPr lang="fi-FI" sz="1100" baseline="0" dirty="0" smtClean="0">
              <a:latin typeface="Calibri" panose="020F0502020204030204" pitchFamily="34" charset="0"/>
            </a:rPr>
            <a:t>Syöte </a:t>
          </a:r>
        </a:p>
        <a:p>
          <a:pPr>
            <a:spcAft>
              <a:spcPts val="0"/>
            </a:spcAft>
          </a:pPr>
          <a:r>
            <a:rPr lang="fi-FI" sz="1100" baseline="0" dirty="0" smtClean="0">
              <a:latin typeface="Calibri" panose="020F0502020204030204" pitchFamily="34" charset="0"/>
            </a:rPr>
            <a:t>Tunturikoulu</a:t>
          </a:r>
          <a:endParaRPr lang="fi-FI" sz="1100" baseline="0" dirty="0">
            <a:latin typeface="Calibri" panose="020F0502020204030204" pitchFamily="34" charset="0"/>
          </a:endParaRPr>
        </a:p>
      </dgm:t>
    </dgm:pt>
    <dgm:pt modelId="{79F6C14C-2768-48FB-8936-20E56E3A2F80}" type="parTrans" cxnId="{7E7B02F3-C3D2-46DC-B85E-9B2ECF003C69}">
      <dgm:prSet/>
      <dgm:spPr/>
      <dgm:t>
        <a:bodyPr/>
        <a:lstStyle/>
        <a:p>
          <a:endParaRPr lang="fi-FI"/>
        </a:p>
      </dgm:t>
    </dgm:pt>
    <dgm:pt modelId="{E4FBE826-DA19-4175-9F40-1363512715A0}" type="sibTrans" cxnId="{7E7B02F3-C3D2-46DC-B85E-9B2ECF003C69}">
      <dgm:prSet/>
      <dgm:spPr/>
      <dgm:t>
        <a:bodyPr/>
        <a:lstStyle/>
        <a:p>
          <a:endParaRPr lang="fi-FI"/>
        </a:p>
      </dgm:t>
    </dgm:pt>
    <dgm:pt modelId="{1E303105-30EF-4011-8FB3-5208A3828E8B}">
      <dgm:prSet phldrT="[Teksti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i-FI" sz="1200" dirty="0" err="1" smtClean="0"/>
            <a:t>Rimmi</a:t>
          </a:r>
          <a:endParaRPr lang="fi-FI" sz="1200" dirty="0" smtClean="0"/>
        </a:p>
        <a:p>
          <a:pPr>
            <a:spcAft>
              <a:spcPts val="0"/>
            </a:spcAft>
          </a:pPr>
          <a:r>
            <a:rPr lang="fi-FI" sz="1200" dirty="0" err="1" smtClean="0"/>
            <a:t>Kurenala</a:t>
          </a:r>
          <a:endParaRPr lang="fi-FI" sz="1200" dirty="0" smtClean="0"/>
        </a:p>
        <a:p>
          <a:pPr>
            <a:spcAft>
              <a:spcPts val="0"/>
            </a:spcAft>
          </a:pPr>
          <a:r>
            <a:rPr lang="fi-FI" sz="1200" dirty="0" err="1" smtClean="0"/>
            <a:t>Lakari</a:t>
          </a:r>
          <a:endParaRPr lang="fi-FI" sz="1200" dirty="0"/>
        </a:p>
      </dgm:t>
    </dgm:pt>
    <dgm:pt modelId="{4F0C368D-285F-4312-989D-E54499AF14F1}" type="parTrans" cxnId="{5C44C90D-6BFA-4860-AD15-958AD57BA962}">
      <dgm:prSet/>
      <dgm:spPr/>
      <dgm:t>
        <a:bodyPr/>
        <a:lstStyle/>
        <a:p>
          <a:endParaRPr lang="fi-FI"/>
        </a:p>
      </dgm:t>
    </dgm:pt>
    <dgm:pt modelId="{40D7C759-3747-4551-8BC1-F72F4FF2460C}" type="sibTrans" cxnId="{5C44C90D-6BFA-4860-AD15-958AD57BA962}">
      <dgm:prSet/>
      <dgm:spPr/>
      <dgm:t>
        <a:bodyPr/>
        <a:lstStyle/>
        <a:p>
          <a:endParaRPr lang="fi-FI"/>
        </a:p>
      </dgm:t>
    </dgm:pt>
    <dgm:pt modelId="{DE112EE6-5337-441C-93A0-73AE990C2B46}">
      <dgm:prSet phldrT="[Teksti]" custT="1"/>
      <dgm:spPr/>
      <dgm:t>
        <a:bodyPr/>
        <a:lstStyle/>
        <a:p>
          <a:pPr>
            <a:spcAft>
              <a:spcPts val="0"/>
            </a:spcAft>
          </a:pPr>
          <a:r>
            <a:rPr lang="fi-FI" sz="1100" dirty="0" smtClean="0"/>
            <a:t>Aittojärvi Kipinä </a:t>
          </a:r>
        </a:p>
        <a:p>
          <a:pPr>
            <a:spcAft>
              <a:spcPts val="0"/>
            </a:spcAft>
          </a:pPr>
          <a:r>
            <a:rPr lang="fi-FI" sz="1100" dirty="0" smtClean="0"/>
            <a:t>Pikku -Paavali</a:t>
          </a:r>
          <a:endParaRPr lang="fi-FI" sz="1100" dirty="0"/>
        </a:p>
      </dgm:t>
    </dgm:pt>
    <dgm:pt modelId="{27EEFD53-A678-4FF9-BEA1-12790EC8D91B}" type="parTrans" cxnId="{7474DB81-373E-49F3-9105-2AA28F4FA7D5}">
      <dgm:prSet/>
      <dgm:spPr/>
      <dgm:t>
        <a:bodyPr/>
        <a:lstStyle/>
        <a:p>
          <a:endParaRPr lang="fi-FI"/>
        </a:p>
      </dgm:t>
    </dgm:pt>
    <dgm:pt modelId="{96D29A31-1AEF-4C84-AE7C-B61C0A694888}" type="sibTrans" cxnId="{7474DB81-373E-49F3-9105-2AA28F4FA7D5}">
      <dgm:prSet/>
      <dgm:spPr/>
      <dgm:t>
        <a:bodyPr/>
        <a:lstStyle/>
        <a:p>
          <a:endParaRPr lang="fi-FI"/>
        </a:p>
      </dgm:t>
    </dgm:pt>
    <dgm:pt modelId="{556ECF4A-BEA1-4856-9E09-696E21F96514}">
      <dgm:prSet phldrT="[Teksti]" phldr="1"/>
      <dgm:spPr/>
      <dgm:t>
        <a:bodyPr/>
        <a:lstStyle/>
        <a:p>
          <a:endParaRPr lang="fi-FI"/>
        </a:p>
      </dgm:t>
    </dgm:pt>
    <dgm:pt modelId="{77175B96-9A41-4F29-BA95-AA7466ECD63D}" type="parTrans" cxnId="{202834CC-1EE3-469C-92E7-AB0D808B1188}">
      <dgm:prSet/>
      <dgm:spPr/>
      <dgm:t>
        <a:bodyPr/>
        <a:lstStyle/>
        <a:p>
          <a:endParaRPr lang="fi-FI"/>
        </a:p>
      </dgm:t>
    </dgm:pt>
    <dgm:pt modelId="{AB220FBA-F0FE-4689-BFF3-E11E4FF684F5}" type="sibTrans" cxnId="{202834CC-1EE3-469C-92E7-AB0D808B1188}">
      <dgm:prSet/>
      <dgm:spPr/>
      <dgm:t>
        <a:bodyPr/>
        <a:lstStyle/>
        <a:p>
          <a:endParaRPr lang="fi-FI"/>
        </a:p>
      </dgm:t>
    </dgm:pt>
    <dgm:pt modelId="{C8111C97-3DEC-44B7-BB4D-258F7C38363A}">
      <dgm:prSet phldrT="[Teksti]" custT="1"/>
      <dgm:spPr/>
      <dgm:t>
        <a:bodyPr/>
        <a:lstStyle/>
        <a:p>
          <a:endParaRPr lang="fi-FI" sz="1200" dirty="0"/>
        </a:p>
      </dgm:t>
    </dgm:pt>
    <dgm:pt modelId="{94F2131B-58B6-4E63-BDC4-3FF7D0C367E1}" type="parTrans" cxnId="{F2908711-CA5E-4D6A-B598-3BA9A1CAA2EF}">
      <dgm:prSet/>
      <dgm:spPr/>
      <dgm:t>
        <a:bodyPr/>
        <a:lstStyle/>
        <a:p>
          <a:endParaRPr lang="fi-FI"/>
        </a:p>
      </dgm:t>
    </dgm:pt>
    <dgm:pt modelId="{D62CAFCA-A509-4DF7-B35F-800A6C970E88}" type="sibTrans" cxnId="{F2908711-CA5E-4D6A-B598-3BA9A1CAA2EF}">
      <dgm:prSet/>
      <dgm:spPr/>
      <dgm:t>
        <a:bodyPr/>
        <a:lstStyle/>
        <a:p>
          <a:endParaRPr lang="fi-FI"/>
        </a:p>
      </dgm:t>
    </dgm:pt>
    <dgm:pt modelId="{02660FAA-B06F-4722-8CF2-D1DD6FC6EC03}" type="pres">
      <dgm:prSet presAssocID="{D9F295C8-985A-4AD8-92C2-32A47689C0A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D6C5B69-A3D8-4702-8FE0-97BEBEF46BF5}" type="pres">
      <dgm:prSet presAssocID="{D9F295C8-985A-4AD8-92C2-32A47689C0AC}" presName="ellipse" presStyleLbl="trBgShp" presStyleIdx="0" presStyleCnt="1" custFlipHor="1" custScaleX="17238" custScaleY="6304" custLinFactNeighborX="-105" custLinFactNeighborY="-29530"/>
      <dgm:spPr/>
    </dgm:pt>
    <dgm:pt modelId="{F6121C1C-A359-41D8-A8F7-4EFE03B98A89}" type="pres">
      <dgm:prSet presAssocID="{D9F295C8-985A-4AD8-92C2-32A47689C0AC}" presName="arrow1" presStyleLbl="fgShp" presStyleIdx="0" presStyleCnt="1" custLinFactX="-24767" custLinFactY="58312" custLinFactNeighborX="-100000" custLinFactNeighborY="100000"/>
      <dgm:spPr/>
      <dgm:t>
        <a:bodyPr/>
        <a:lstStyle/>
        <a:p>
          <a:endParaRPr lang="fi-FI"/>
        </a:p>
      </dgm:t>
    </dgm:pt>
    <dgm:pt modelId="{888772BA-1D82-42DE-857E-78827EB493D9}" type="pres">
      <dgm:prSet presAssocID="{D9F295C8-985A-4AD8-92C2-32A47689C0A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7CA1235-73B3-4D7A-93AF-798A9C7DDD03}" type="pres">
      <dgm:prSet presAssocID="{1E303105-30EF-4011-8FB3-5208A3828E8B}" presName="item1" presStyleLbl="node1" presStyleIdx="0" presStyleCnt="3" custScaleX="114354" custScaleY="115249" custLinFactNeighborX="-81451" custLinFactNeighborY="480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84BC8B5-8096-48B1-AACE-26563E6C80F8}" type="pres">
      <dgm:prSet presAssocID="{DE112EE6-5337-441C-93A0-73AE990C2B46}" presName="item2" presStyleLbl="node1" presStyleIdx="1" presStyleCnt="3" custScaleX="122666" custScaleY="116069" custLinFactNeighborX="-65380" custLinFactNeighborY="75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7775DB7-3636-4E65-AFAE-E06E39E4D2B9}" type="pres">
      <dgm:prSet presAssocID="{C8111C97-3DEC-44B7-BB4D-258F7C38363A}" presName="item3" presStyleLbl="node1" presStyleIdx="2" presStyleCnt="3" custScaleX="148627" custScaleY="155187" custLinFactNeighborX="-46523" custLinFactNeighborY="-582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416B6AE-1563-4C02-BB43-DC2D4C9A0CEB}" type="pres">
      <dgm:prSet presAssocID="{D9F295C8-985A-4AD8-92C2-32A47689C0AC}" presName="funnel" presStyleLbl="trAlignAcc1" presStyleIdx="0" presStyleCnt="1" custScaleX="96768" custScaleY="134761" custLinFactNeighborX="-89586" custLinFactNeighborY="-4520"/>
      <dgm:spPr/>
      <dgm:t>
        <a:bodyPr/>
        <a:lstStyle/>
        <a:p>
          <a:endParaRPr lang="fi-FI"/>
        </a:p>
      </dgm:t>
    </dgm:pt>
  </dgm:ptLst>
  <dgm:cxnLst>
    <dgm:cxn modelId="{B5248C25-5910-48B9-95CC-E904D90AB0DB}" type="presOf" srcId="{C8111C97-3DEC-44B7-BB4D-258F7C38363A}" destId="{888772BA-1D82-42DE-857E-78827EB493D9}" srcOrd="0" destOrd="0" presId="urn:microsoft.com/office/officeart/2005/8/layout/funnel1"/>
    <dgm:cxn modelId="{6CAA4B90-7165-4824-9363-6AAA7A4CA1B8}" type="presOf" srcId="{1E303105-30EF-4011-8FB3-5208A3828E8B}" destId="{684BC8B5-8096-48B1-AACE-26563E6C80F8}" srcOrd="0" destOrd="0" presId="urn:microsoft.com/office/officeart/2005/8/layout/funnel1"/>
    <dgm:cxn modelId="{F2908711-CA5E-4D6A-B598-3BA9A1CAA2EF}" srcId="{D9F295C8-985A-4AD8-92C2-32A47689C0AC}" destId="{C8111C97-3DEC-44B7-BB4D-258F7C38363A}" srcOrd="3" destOrd="0" parTransId="{94F2131B-58B6-4E63-BDC4-3FF7D0C367E1}" sibTransId="{D62CAFCA-A509-4DF7-B35F-800A6C970E88}"/>
    <dgm:cxn modelId="{0A9B830F-EDD6-4A9F-9ECB-17B090B5A3C2}" type="presOf" srcId="{0D14D429-5754-4106-A625-AD7CEB1BF0C6}" destId="{47775DB7-3636-4E65-AFAE-E06E39E4D2B9}" srcOrd="0" destOrd="0" presId="urn:microsoft.com/office/officeart/2005/8/layout/funnel1"/>
    <dgm:cxn modelId="{3BEEA8A3-FE7F-4071-9834-DD212FD719CB}" type="presOf" srcId="{D9F295C8-985A-4AD8-92C2-32A47689C0AC}" destId="{02660FAA-B06F-4722-8CF2-D1DD6FC6EC03}" srcOrd="0" destOrd="0" presId="urn:microsoft.com/office/officeart/2005/8/layout/funnel1"/>
    <dgm:cxn modelId="{202834CC-1EE3-469C-92E7-AB0D808B1188}" srcId="{D9F295C8-985A-4AD8-92C2-32A47689C0AC}" destId="{556ECF4A-BEA1-4856-9E09-696E21F96514}" srcOrd="4" destOrd="0" parTransId="{77175B96-9A41-4F29-BA95-AA7466ECD63D}" sibTransId="{AB220FBA-F0FE-4689-BFF3-E11E4FF684F5}"/>
    <dgm:cxn modelId="{7474DB81-373E-49F3-9105-2AA28F4FA7D5}" srcId="{D9F295C8-985A-4AD8-92C2-32A47689C0AC}" destId="{DE112EE6-5337-441C-93A0-73AE990C2B46}" srcOrd="2" destOrd="0" parTransId="{27EEFD53-A678-4FF9-BEA1-12790EC8D91B}" sibTransId="{96D29A31-1AEF-4C84-AE7C-B61C0A694888}"/>
    <dgm:cxn modelId="{F236FBBF-3DBC-46A4-8DED-4CCD7788385E}" type="presOf" srcId="{DE112EE6-5337-441C-93A0-73AE990C2B46}" destId="{47CA1235-73B3-4D7A-93AF-798A9C7DDD03}" srcOrd="0" destOrd="0" presId="urn:microsoft.com/office/officeart/2005/8/layout/funnel1"/>
    <dgm:cxn modelId="{5C44C90D-6BFA-4860-AD15-958AD57BA962}" srcId="{D9F295C8-985A-4AD8-92C2-32A47689C0AC}" destId="{1E303105-30EF-4011-8FB3-5208A3828E8B}" srcOrd="1" destOrd="0" parTransId="{4F0C368D-285F-4312-989D-E54499AF14F1}" sibTransId="{40D7C759-3747-4551-8BC1-F72F4FF2460C}"/>
    <dgm:cxn modelId="{7E7B02F3-C3D2-46DC-B85E-9B2ECF003C69}" srcId="{D9F295C8-985A-4AD8-92C2-32A47689C0AC}" destId="{0D14D429-5754-4106-A625-AD7CEB1BF0C6}" srcOrd="0" destOrd="0" parTransId="{79F6C14C-2768-48FB-8936-20E56E3A2F80}" sibTransId="{E4FBE826-DA19-4175-9F40-1363512715A0}"/>
    <dgm:cxn modelId="{AE9B5319-D05F-4CE4-A7A4-4318D54A9F7D}" type="presParOf" srcId="{02660FAA-B06F-4722-8CF2-D1DD6FC6EC03}" destId="{7D6C5B69-A3D8-4702-8FE0-97BEBEF46BF5}" srcOrd="0" destOrd="0" presId="urn:microsoft.com/office/officeart/2005/8/layout/funnel1"/>
    <dgm:cxn modelId="{690787C0-D427-4901-8F94-21AACD5EC0FF}" type="presParOf" srcId="{02660FAA-B06F-4722-8CF2-D1DD6FC6EC03}" destId="{F6121C1C-A359-41D8-A8F7-4EFE03B98A89}" srcOrd="1" destOrd="0" presId="urn:microsoft.com/office/officeart/2005/8/layout/funnel1"/>
    <dgm:cxn modelId="{186BD03A-1933-4830-8D8B-C5570AFC2B8C}" type="presParOf" srcId="{02660FAA-B06F-4722-8CF2-D1DD6FC6EC03}" destId="{888772BA-1D82-42DE-857E-78827EB493D9}" srcOrd="2" destOrd="0" presId="urn:microsoft.com/office/officeart/2005/8/layout/funnel1"/>
    <dgm:cxn modelId="{A765AC29-11C2-4557-9304-34BA224D7B63}" type="presParOf" srcId="{02660FAA-B06F-4722-8CF2-D1DD6FC6EC03}" destId="{47CA1235-73B3-4D7A-93AF-798A9C7DDD03}" srcOrd="3" destOrd="0" presId="urn:microsoft.com/office/officeart/2005/8/layout/funnel1"/>
    <dgm:cxn modelId="{E2E3218E-F054-4265-8201-BE4395D579F8}" type="presParOf" srcId="{02660FAA-B06F-4722-8CF2-D1DD6FC6EC03}" destId="{684BC8B5-8096-48B1-AACE-26563E6C80F8}" srcOrd="4" destOrd="0" presId="urn:microsoft.com/office/officeart/2005/8/layout/funnel1"/>
    <dgm:cxn modelId="{DD1D52E0-5C13-4C32-B30C-9EB0AFD48B2B}" type="presParOf" srcId="{02660FAA-B06F-4722-8CF2-D1DD6FC6EC03}" destId="{47775DB7-3636-4E65-AFAE-E06E39E4D2B9}" srcOrd="5" destOrd="0" presId="urn:microsoft.com/office/officeart/2005/8/layout/funnel1"/>
    <dgm:cxn modelId="{26E46B83-1AC0-4D3D-986D-6DA554356DCF}" type="presParOf" srcId="{02660FAA-B06F-4722-8CF2-D1DD6FC6EC03}" destId="{4416B6AE-1563-4C02-BB43-DC2D4C9A0CE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C5B69-A3D8-4702-8FE0-97BEBEF46BF5}">
      <dsp:nvSpPr>
        <dsp:cNvPr id="0" name=""/>
        <dsp:cNvSpPr/>
      </dsp:nvSpPr>
      <dsp:spPr>
        <a:xfrm flipH="1">
          <a:off x="1378437" y="463192"/>
          <a:ext cx="346174" cy="4396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21C1C-A359-41D8-A8F7-4EFE03B98A89}">
      <dsp:nvSpPr>
        <dsp:cNvPr id="0" name=""/>
        <dsp:cNvSpPr/>
      </dsp:nvSpPr>
      <dsp:spPr>
        <a:xfrm>
          <a:off x="876576" y="2421125"/>
          <a:ext cx="389186" cy="24907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772BA-1D82-42DE-857E-78827EB493D9}">
      <dsp:nvSpPr>
        <dsp:cNvPr id="0" name=""/>
        <dsp:cNvSpPr/>
      </dsp:nvSpPr>
      <dsp:spPr>
        <a:xfrm>
          <a:off x="622698" y="2249427"/>
          <a:ext cx="1868095" cy="46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/>
        </a:p>
      </dsp:txBody>
      <dsp:txXfrm>
        <a:off x="622698" y="2249427"/>
        <a:ext cx="1868095" cy="467023"/>
      </dsp:txXfrm>
    </dsp:sp>
    <dsp:sp modelId="{47CA1235-73B3-4D7A-93AF-798A9C7DDD03}">
      <dsp:nvSpPr>
        <dsp:cNvPr id="0" name=""/>
        <dsp:cNvSpPr/>
      </dsp:nvSpPr>
      <dsp:spPr>
        <a:xfrm>
          <a:off x="658774" y="1377006"/>
          <a:ext cx="801090" cy="807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 smtClean="0"/>
            <a:t>Aittojärvi Kipinä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 smtClean="0"/>
            <a:t>Pikku -Paavali</a:t>
          </a:r>
          <a:endParaRPr lang="fi-FI" sz="1100" kern="1200" dirty="0"/>
        </a:p>
      </dsp:txBody>
      <dsp:txXfrm>
        <a:off x="776091" y="1495241"/>
        <a:ext cx="566456" cy="570890"/>
      </dsp:txXfrm>
    </dsp:sp>
    <dsp:sp modelId="{684BC8B5-8096-48B1-AACE-26563E6C80F8}">
      <dsp:nvSpPr>
        <dsp:cNvPr id="0" name=""/>
        <dsp:cNvSpPr/>
      </dsp:nvSpPr>
      <dsp:spPr>
        <a:xfrm>
          <a:off x="240971" y="564439"/>
          <a:ext cx="859319" cy="81310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200" kern="1200" dirty="0" err="1" smtClean="0"/>
            <a:t>Rimmi</a:t>
          </a:r>
          <a:endParaRPr lang="fi-FI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200" kern="1200" dirty="0" err="1" smtClean="0"/>
            <a:t>Kurenala</a:t>
          </a:r>
          <a:endParaRPr lang="fi-FI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200" kern="1200" dirty="0" err="1" smtClean="0"/>
            <a:t>Lakari</a:t>
          </a:r>
          <a:endParaRPr lang="fi-FI" sz="1200" kern="1200" dirty="0"/>
        </a:p>
      </dsp:txBody>
      <dsp:txXfrm>
        <a:off x="366815" y="683515"/>
        <a:ext cx="607631" cy="574953"/>
      </dsp:txXfrm>
    </dsp:sp>
    <dsp:sp modelId="{47775DB7-3636-4E65-AFAE-E06E39E4D2B9}">
      <dsp:nvSpPr>
        <dsp:cNvPr id="0" name=""/>
        <dsp:cNvSpPr/>
      </dsp:nvSpPr>
      <dsp:spPr>
        <a:xfrm>
          <a:off x="998241" y="164651"/>
          <a:ext cx="1041185" cy="108714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baseline="0" dirty="0" smtClean="0">
              <a:latin typeface="Calibri" panose="020F0502020204030204" pitchFamily="34" charset="0"/>
            </a:rPr>
            <a:t>Sarakylä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baseline="0" dirty="0" smtClean="0">
              <a:latin typeface="Calibri" panose="020F0502020204030204" pitchFamily="34" charset="0"/>
            </a:rPr>
            <a:t>Hirvaskoski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baseline="0" dirty="0" smtClean="0">
              <a:latin typeface="Calibri" panose="020F0502020204030204" pitchFamily="34" charset="0"/>
            </a:rPr>
            <a:t>Syöte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baseline="0" dirty="0" smtClean="0">
              <a:latin typeface="Calibri" panose="020F0502020204030204" pitchFamily="34" charset="0"/>
            </a:rPr>
            <a:t>Tunturikoulu</a:t>
          </a:r>
          <a:endParaRPr lang="fi-FI" sz="1100" kern="1200" baseline="0" dirty="0">
            <a:latin typeface="Calibri" panose="020F0502020204030204" pitchFamily="34" charset="0"/>
          </a:endParaRPr>
        </a:p>
      </dsp:txBody>
      <dsp:txXfrm>
        <a:off x="1150719" y="323859"/>
        <a:ext cx="736229" cy="768724"/>
      </dsp:txXfrm>
    </dsp:sp>
    <dsp:sp modelId="{4416B6AE-1563-4C02-BB43-DC2D4C9A0CEB}">
      <dsp:nvSpPr>
        <dsp:cNvPr id="0" name=""/>
        <dsp:cNvSpPr/>
      </dsp:nvSpPr>
      <dsp:spPr>
        <a:xfrm>
          <a:off x="0" y="-46246"/>
          <a:ext cx="2109005" cy="23496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4138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4138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r">
              <a:defRPr sz="800"/>
            </a:lvl1pPr>
          </a:lstStyle>
          <a:p>
            <a:fld id="{C154FD88-7E2E-4A01-859D-0D9B48EF9E8B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2175"/>
            <a:ext cx="2918650" cy="494138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945" y="9372175"/>
            <a:ext cx="2919734" cy="494138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r">
              <a:defRPr sz="800"/>
            </a:lvl1pPr>
          </a:lstStyle>
          <a:p>
            <a:fld id="{92B58291-03C4-49B8-8AD6-5682A0FB7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54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02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0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3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6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75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61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85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9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54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4652-3415-4920-B458-3343F2DF1F7F}" type="datetimeFigureOut">
              <a:rPr lang="fi-FI" smtClean="0"/>
              <a:t>25.3.2015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14A6-1022-49C5-A82C-97CA6695A3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22.jpeg"/><Relationship Id="rId3" Type="http://schemas.openxmlformats.org/officeDocument/2006/relationships/image" Target="../media/image12.png"/><Relationship Id="rId21" Type="http://schemas.openxmlformats.org/officeDocument/2006/relationships/image" Target="../media/image24.jpeg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21.jpeg"/><Relationship Id="rId25" Type="http://schemas.openxmlformats.org/officeDocument/2006/relationships/image" Target="../media/image25.png"/><Relationship Id="rId2" Type="http://schemas.openxmlformats.org/officeDocument/2006/relationships/image" Target="../media/image10.jpg"/><Relationship Id="rId16" Type="http://schemas.openxmlformats.org/officeDocument/2006/relationships/image" Target="../media/image13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diagramLayout" Target="../diagrams/layout1.xml"/><Relationship Id="rId24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20.jpg"/><Relationship Id="rId23" Type="http://schemas.openxmlformats.org/officeDocument/2006/relationships/image" Target="../media/image15.png"/><Relationship Id="rId10" Type="http://schemas.openxmlformats.org/officeDocument/2006/relationships/diagramData" Target="../diagrams/data1.xml"/><Relationship Id="rId19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9.gif"/><Relationship Id="rId14" Type="http://schemas.microsoft.com/office/2007/relationships/diagramDrawing" Target="../diagrams/drawing1.xml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t="2862"/>
          <a:stretch/>
        </p:blipFill>
        <p:spPr>
          <a:xfrm>
            <a:off x="192296" y="5360202"/>
            <a:ext cx="1343228" cy="274837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03" y="724054"/>
            <a:ext cx="3600450" cy="199055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514" y="127414"/>
            <a:ext cx="6533371" cy="194810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704" y="5222792"/>
            <a:ext cx="2578159" cy="302319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334136" y="3168392"/>
            <a:ext cx="2860235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006600"/>
                </a:solidFill>
              </a:rPr>
              <a:t>ARVOPOHJA</a:t>
            </a:r>
          </a:p>
          <a:p>
            <a:r>
              <a:rPr lang="fi-FI" sz="2000" dirty="0" smtClean="0">
                <a:solidFill>
                  <a:srgbClr val="006600"/>
                </a:solidFill>
              </a:rPr>
              <a:t>Kuntasuunnitelma</a:t>
            </a:r>
          </a:p>
          <a:p>
            <a:r>
              <a:rPr lang="fi-FI" sz="2000" dirty="0" smtClean="0">
                <a:solidFill>
                  <a:srgbClr val="006600"/>
                </a:solidFill>
              </a:rPr>
              <a:t>Hyvinvointisuunnitelma</a:t>
            </a:r>
          </a:p>
          <a:p>
            <a:r>
              <a:rPr lang="fi-FI" sz="2000" dirty="0" smtClean="0">
                <a:solidFill>
                  <a:srgbClr val="006600"/>
                </a:solidFill>
              </a:rPr>
              <a:t>Opetustoimen strategia?</a:t>
            </a:r>
          </a:p>
          <a:p>
            <a:r>
              <a:rPr lang="fi-FI" sz="2000" dirty="0" smtClean="0">
                <a:solidFill>
                  <a:srgbClr val="006600"/>
                </a:solidFill>
              </a:rPr>
              <a:t>Koulutuspoliittiset päämäärät</a:t>
            </a:r>
            <a:r>
              <a:rPr lang="fi-FI" sz="1200" dirty="0" smtClean="0">
                <a:solidFill>
                  <a:srgbClr val="006600"/>
                </a:solidFill>
              </a:rPr>
              <a:t>?</a:t>
            </a:r>
            <a:endParaRPr lang="fi-FI" sz="1200" dirty="0">
              <a:solidFill>
                <a:srgbClr val="006600"/>
              </a:solidFill>
            </a:endParaRPr>
          </a:p>
        </p:txBody>
      </p:sp>
      <p:grpSp>
        <p:nvGrpSpPr>
          <p:cNvPr id="28" name="Ryhmä 27"/>
          <p:cNvGrpSpPr/>
          <p:nvPr/>
        </p:nvGrpSpPr>
        <p:grpSpPr>
          <a:xfrm>
            <a:off x="9921014" y="1938673"/>
            <a:ext cx="2014330" cy="1881100"/>
            <a:chOff x="818275" y="435435"/>
            <a:chExt cx="1041185" cy="1087140"/>
          </a:xfrm>
        </p:grpSpPr>
        <p:sp>
          <p:nvSpPr>
            <p:cNvPr id="30" name="Ellipsi 29"/>
            <p:cNvSpPr/>
            <p:nvPr/>
          </p:nvSpPr>
          <p:spPr>
            <a:xfrm>
              <a:off x="818275" y="435435"/>
              <a:ext cx="1041185" cy="108714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lipsi 4"/>
            <p:cNvSpPr/>
            <p:nvPr/>
          </p:nvSpPr>
          <p:spPr>
            <a:xfrm>
              <a:off x="970753" y="571376"/>
              <a:ext cx="736229" cy="768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baseline="0" dirty="0" smtClean="0">
                  <a:latin typeface="Calibri" panose="020F0502020204030204" pitchFamily="34" charset="0"/>
                </a:rPr>
                <a:t>Sarakylä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baseline="0" dirty="0" smtClean="0">
                  <a:latin typeface="Calibri" panose="020F0502020204030204" pitchFamily="34" charset="0"/>
                </a:rPr>
                <a:t>Hirvaskoski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baseline="0" dirty="0" smtClean="0">
                  <a:latin typeface="Calibri" panose="020F0502020204030204" pitchFamily="34" charset="0"/>
                </a:rPr>
                <a:t>Syöte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baseline="0" dirty="0" smtClean="0">
                  <a:latin typeface="Calibri" panose="020F0502020204030204" pitchFamily="34" charset="0"/>
                </a:rPr>
                <a:t>Tunturikoulu</a:t>
              </a:r>
              <a:endParaRPr lang="fi-FI" sz="2000" kern="1200" baseline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9" name="Muoto 28"/>
          <p:cNvSpPr/>
          <p:nvPr/>
        </p:nvSpPr>
        <p:spPr>
          <a:xfrm>
            <a:off x="8766816" y="4822548"/>
            <a:ext cx="3219360" cy="328603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Ryhmä 35"/>
          <p:cNvGrpSpPr/>
          <p:nvPr/>
        </p:nvGrpSpPr>
        <p:grpSpPr>
          <a:xfrm>
            <a:off x="10476048" y="3911540"/>
            <a:ext cx="1529858" cy="1448662"/>
            <a:chOff x="2284777" y="124662"/>
            <a:chExt cx="801090" cy="807360"/>
          </a:xfrm>
        </p:grpSpPr>
        <p:sp>
          <p:nvSpPr>
            <p:cNvPr id="37" name="Ellipsi 36"/>
            <p:cNvSpPr/>
            <p:nvPr/>
          </p:nvSpPr>
          <p:spPr>
            <a:xfrm>
              <a:off x="2284777" y="124662"/>
              <a:ext cx="801090" cy="8073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lipsi 4"/>
            <p:cNvSpPr/>
            <p:nvPr/>
          </p:nvSpPr>
          <p:spPr>
            <a:xfrm>
              <a:off x="2429719" y="345752"/>
              <a:ext cx="566456" cy="570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dirty="0" smtClean="0"/>
                <a:t>Aittojärvi Kipinä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dirty="0" smtClean="0"/>
                <a:t>Pikku -Paavali</a:t>
              </a:r>
              <a:endParaRPr lang="fi-FI" sz="2000" kern="1200" dirty="0"/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8672184" y="3956478"/>
            <a:ext cx="1573440" cy="1646757"/>
            <a:chOff x="2254173" y="87086"/>
            <a:chExt cx="859319" cy="813105"/>
          </a:xfrm>
        </p:grpSpPr>
        <p:sp>
          <p:nvSpPr>
            <p:cNvPr id="40" name="Ellipsi 39"/>
            <p:cNvSpPr/>
            <p:nvPr/>
          </p:nvSpPr>
          <p:spPr>
            <a:xfrm>
              <a:off x="2254173" y="87086"/>
              <a:ext cx="859319" cy="81310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lipsi 4"/>
            <p:cNvSpPr/>
            <p:nvPr/>
          </p:nvSpPr>
          <p:spPr>
            <a:xfrm>
              <a:off x="2380017" y="206162"/>
              <a:ext cx="607631" cy="574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dirty="0" err="1" smtClean="0"/>
                <a:t>Rimmi</a:t>
              </a:r>
              <a:endParaRPr lang="fi-FI" sz="20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dirty="0" err="1" smtClean="0"/>
                <a:t>Kurenala</a:t>
              </a:r>
              <a:endParaRPr lang="fi-FI" sz="20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i-FI" sz="2000" kern="1200" dirty="0" err="1" smtClean="0"/>
                <a:t>Lakari</a:t>
              </a:r>
              <a:endParaRPr lang="fi-FI" sz="2000" kern="1200" dirty="0"/>
            </a:p>
          </p:txBody>
        </p:sp>
      </p:grpSp>
      <p:sp>
        <p:nvSpPr>
          <p:cNvPr id="42" name="Tekstiruutu 41"/>
          <p:cNvSpPr txBox="1"/>
          <p:nvPr/>
        </p:nvSpPr>
        <p:spPr>
          <a:xfrm>
            <a:off x="8031550" y="2427689"/>
            <a:ext cx="223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accent1">
                    <a:lumMod val="75000"/>
                  </a:schemeClr>
                </a:solidFill>
              </a:rPr>
              <a:t>Koulujen erityispiirteet</a:t>
            </a:r>
          </a:p>
          <a:p>
            <a:r>
              <a:rPr lang="fi-FI" sz="2400" b="1" dirty="0" smtClean="0">
                <a:solidFill>
                  <a:schemeClr val="accent1">
                    <a:lumMod val="75000"/>
                  </a:schemeClr>
                </a:solidFill>
              </a:rPr>
              <a:t>OPS</a:t>
            </a:r>
            <a:endParaRPr lang="fi-F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Alanuoli 42"/>
          <p:cNvSpPr/>
          <p:nvPr/>
        </p:nvSpPr>
        <p:spPr>
          <a:xfrm>
            <a:off x="10096319" y="8007223"/>
            <a:ext cx="560353" cy="699833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Ryhmä 4"/>
          <p:cNvGrpSpPr/>
          <p:nvPr/>
        </p:nvGrpSpPr>
        <p:grpSpPr>
          <a:xfrm>
            <a:off x="4415080" y="2436385"/>
            <a:ext cx="2892025" cy="2508175"/>
            <a:chOff x="5613039" y="6185109"/>
            <a:chExt cx="2892025" cy="2508175"/>
          </a:xfrm>
        </p:grpSpPr>
        <p:pic>
          <p:nvPicPr>
            <p:cNvPr id="22" name="Kuva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039" y="6185109"/>
              <a:ext cx="2892025" cy="2508175"/>
            </a:xfrm>
            <a:prstGeom prst="rect">
              <a:avLst/>
            </a:prstGeom>
          </p:spPr>
        </p:pic>
        <p:sp>
          <p:nvSpPr>
            <p:cNvPr id="3" name="Tekstiruutu 2"/>
            <p:cNvSpPr txBox="1"/>
            <p:nvPr/>
          </p:nvSpPr>
          <p:spPr>
            <a:xfrm>
              <a:off x="5613039" y="6248555"/>
              <a:ext cx="820213" cy="418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rgbClr val="0070C0"/>
                  </a:solidFill>
                </a:rPr>
                <a:t>VTK</a:t>
              </a:r>
              <a:endParaRPr lang="fi-FI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Ellipsi 25"/>
          <p:cNvSpPr/>
          <p:nvPr/>
        </p:nvSpPr>
        <p:spPr>
          <a:xfrm>
            <a:off x="5117902" y="6976306"/>
            <a:ext cx="1486380" cy="1425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/>
              <a:t>Oppi-aine</a:t>
            </a:r>
            <a:endParaRPr lang="fi-FI" sz="2400" b="1" dirty="0"/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759" y="5532824"/>
            <a:ext cx="4578493" cy="159729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705852" y="8534020"/>
            <a:ext cx="4033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06600"/>
                </a:solidFill>
              </a:rPr>
              <a:t>Pudasjärven kaupungin </a:t>
            </a:r>
          </a:p>
          <a:p>
            <a:r>
              <a:rPr lang="fi-FI" sz="2800" b="1" dirty="0" smtClean="0">
                <a:solidFill>
                  <a:srgbClr val="006600"/>
                </a:solidFill>
              </a:rPr>
              <a:t>OPS 2016</a:t>
            </a:r>
            <a:endParaRPr lang="fi-FI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6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69" y="310138"/>
            <a:ext cx="8601462" cy="474036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36" y="594205"/>
            <a:ext cx="891469" cy="268833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329" y="462306"/>
            <a:ext cx="862013" cy="2928625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>
            <a:off x="154451" y="3740037"/>
            <a:ext cx="4310569" cy="4232884"/>
          </a:xfrm>
          <a:prstGeom prst="rightArrow">
            <a:avLst>
              <a:gd name="adj1" fmla="val 50000"/>
              <a:gd name="adj2" fmla="val 48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dirty="0" smtClean="0"/>
              <a:t>KOULU OPPIVA ORGANISAATIO</a:t>
            </a:r>
          </a:p>
          <a:p>
            <a:pPr algn="ctr"/>
            <a:r>
              <a:rPr lang="fi-FI" sz="1800" dirty="0" smtClean="0"/>
              <a:t>MUUTOSTAVOITTEET</a:t>
            </a:r>
          </a:p>
          <a:p>
            <a:pPr algn="ctr"/>
            <a:r>
              <a:rPr lang="fi-FI" sz="1800" dirty="0" smtClean="0"/>
              <a:t>ARVOPOHJA</a:t>
            </a:r>
          </a:p>
          <a:p>
            <a:pPr algn="ctr"/>
            <a:r>
              <a:rPr lang="fi-FI" sz="1800" dirty="0" smtClean="0"/>
              <a:t>Rehtorit + P-johto </a:t>
            </a:r>
            <a:r>
              <a:rPr lang="fi-FI" sz="1800" dirty="0"/>
              <a:t>+</a:t>
            </a:r>
            <a:endParaRPr lang="fi-FI" sz="1800" dirty="0" smtClean="0"/>
          </a:p>
          <a:p>
            <a:pPr algn="ctr"/>
            <a:r>
              <a:rPr lang="fi-FI" sz="1800" dirty="0" smtClean="0"/>
              <a:t>OPS-työryhmä</a:t>
            </a:r>
            <a:endParaRPr lang="fi-FI" sz="1800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59" y="3740037"/>
            <a:ext cx="5667781" cy="5879859"/>
          </a:xfrm>
          <a:prstGeom prst="rect">
            <a:avLst/>
          </a:prstGeom>
        </p:spPr>
      </p:pic>
      <p:sp>
        <p:nvSpPr>
          <p:cNvPr id="10" name="Ellipsi 9"/>
          <p:cNvSpPr/>
          <p:nvPr/>
        </p:nvSpPr>
        <p:spPr>
          <a:xfrm>
            <a:off x="4901430" y="5614213"/>
            <a:ext cx="1486380" cy="1425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/>
              <a:t>Oppi-aine</a:t>
            </a:r>
            <a:endParaRPr lang="fi-FI" sz="2400" b="1" dirty="0"/>
          </a:p>
        </p:txBody>
      </p:sp>
      <p:sp>
        <p:nvSpPr>
          <p:cNvPr id="12" name="Ellipsi 11"/>
          <p:cNvSpPr/>
          <p:nvPr/>
        </p:nvSpPr>
        <p:spPr>
          <a:xfrm>
            <a:off x="9030370" y="5893434"/>
            <a:ext cx="1560994" cy="151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Ihmisenä ja kansalaisena kasvaminen-</a:t>
            </a:r>
            <a:endParaRPr lang="fi-FI" sz="1400" dirty="0"/>
          </a:p>
        </p:txBody>
      </p:sp>
      <p:sp>
        <p:nvSpPr>
          <p:cNvPr id="13" name="Suorakulmio 12"/>
          <p:cNvSpPr/>
          <p:nvPr/>
        </p:nvSpPr>
        <p:spPr>
          <a:xfrm>
            <a:off x="154451" y="7954761"/>
            <a:ext cx="64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b="1" dirty="0">
                <a:solidFill>
                  <a:srgbClr val="006600"/>
                </a:solidFill>
              </a:rPr>
              <a:t>Pudasjärven </a:t>
            </a:r>
            <a:endParaRPr lang="fi-FI" sz="2400" b="1" dirty="0" smtClean="0">
              <a:solidFill>
                <a:srgbClr val="006600"/>
              </a:solidFill>
            </a:endParaRPr>
          </a:p>
          <a:p>
            <a:r>
              <a:rPr lang="fi-FI" sz="2400" b="1" dirty="0" smtClean="0">
                <a:solidFill>
                  <a:srgbClr val="006600"/>
                </a:solidFill>
              </a:rPr>
              <a:t>OPS-koulutusmateriaali?</a:t>
            </a:r>
            <a:endParaRPr lang="fi-FI" sz="2400" b="1" dirty="0">
              <a:solidFill>
                <a:srgbClr val="006600"/>
              </a:solidFill>
            </a:endParaRPr>
          </a:p>
          <a:p>
            <a:r>
              <a:rPr lang="fi-FI" sz="2400" b="1" dirty="0">
                <a:solidFill>
                  <a:srgbClr val="006600"/>
                </a:solidFill>
              </a:rPr>
              <a:t>Koulutukset: </a:t>
            </a:r>
          </a:p>
          <a:p>
            <a:r>
              <a:rPr lang="fi-FI" sz="2400" b="1" dirty="0">
                <a:solidFill>
                  <a:srgbClr val="006600"/>
                </a:solidFill>
              </a:rPr>
              <a:t>Osaava + muut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3850529" y="7972921"/>
            <a:ext cx="6400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b="1" dirty="0">
                <a:solidFill>
                  <a:srgbClr val="006600"/>
                </a:solidFill>
              </a:rPr>
              <a:t>Harjoitteet työryhmissä</a:t>
            </a:r>
          </a:p>
          <a:p>
            <a:r>
              <a:rPr lang="fi-FI" sz="2400" b="1" dirty="0">
                <a:solidFill>
                  <a:srgbClr val="006600"/>
                </a:solidFill>
              </a:rPr>
              <a:t>Osaava-työ?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66165" y="0"/>
            <a:ext cx="1086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006600"/>
                </a:solidFill>
              </a:rPr>
              <a:t>OPS-perusteiden yleinen osa</a:t>
            </a:r>
            <a:endParaRPr lang="fi-FI" sz="4000" b="1" dirty="0">
              <a:solidFill>
                <a:srgbClr val="0066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4465020" y="4052046"/>
            <a:ext cx="2471575" cy="743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6600"/>
                </a:solidFill>
              </a:rPr>
              <a:t>Tavoitteena uusi toimintakulttuuri!</a:t>
            </a:r>
            <a:endParaRPr lang="fi-FI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7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" y="1887803"/>
            <a:ext cx="2585164" cy="1859330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2187144" y="1842670"/>
            <a:ext cx="544200" cy="6797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lus 4"/>
          <p:cNvSpPr/>
          <p:nvPr/>
        </p:nvSpPr>
        <p:spPr>
          <a:xfrm>
            <a:off x="2107598" y="1011791"/>
            <a:ext cx="592898" cy="6797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lus 5"/>
          <p:cNvSpPr/>
          <p:nvPr/>
        </p:nvSpPr>
        <p:spPr>
          <a:xfrm>
            <a:off x="876238" y="989572"/>
            <a:ext cx="605090" cy="6797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201168" y="8323983"/>
            <a:ext cx="352958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i-FI" sz="2800" dirty="0"/>
              <a:t>Sähköinen e-OPS</a:t>
            </a:r>
          </a:p>
          <a:p>
            <a:r>
              <a:rPr lang="fi-FI" sz="2800" dirty="0"/>
              <a:t>Valmistelu työryhmissä</a:t>
            </a:r>
          </a:p>
        </p:txBody>
      </p:sp>
      <p:sp>
        <p:nvSpPr>
          <p:cNvPr id="12" name="Ylänuoli 11"/>
          <p:cNvSpPr/>
          <p:nvPr/>
        </p:nvSpPr>
        <p:spPr>
          <a:xfrm>
            <a:off x="677466" y="4059936"/>
            <a:ext cx="803862" cy="3931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1385560" y="4392063"/>
            <a:ext cx="3857958" cy="3431993"/>
            <a:chOff x="6563601" y="1448637"/>
            <a:chExt cx="2755310" cy="2567720"/>
          </a:xfrm>
        </p:grpSpPr>
        <p:sp>
          <p:nvSpPr>
            <p:cNvPr id="14" name="Tekstiruutu 13"/>
            <p:cNvSpPr txBox="1"/>
            <p:nvPr/>
          </p:nvSpPr>
          <p:spPr>
            <a:xfrm>
              <a:off x="6563601" y="1997277"/>
              <a:ext cx="2755310" cy="201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i-FI" dirty="0" smtClean="0"/>
            </a:p>
            <a:p>
              <a:r>
                <a:rPr lang="fi-FI" dirty="0" smtClean="0"/>
                <a:t>Ilmiöpohjaisuus</a:t>
              </a:r>
            </a:p>
            <a:p>
              <a:r>
                <a:rPr lang="fi-FI" dirty="0" smtClean="0"/>
                <a:t>Oppiaineiden yhteistyö</a:t>
              </a:r>
            </a:p>
            <a:p>
              <a:r>
                <a:rPr lang="fi-FI" dirty="0" smtClean="0"/>
                <a:t>Paikallinen </a:t>
              </a:r>
              <a:r>
                <a:rPr lang="fi-FI" dirty="0" err="1" smtClean="0"/>
                <a:t>oppimis</a:t>
              </a:r>
              <a:r>
                <a:rPr lang="fi-FI" dirty="0" smtClean="0"/>
                <a:t>- ja osaamisympäristö/ työpajat</a:t>
              </a:r>
            </a:p>
            <a:p>
              <a:r>
                <a:rPr lang="fi-FI" dirty="0" smtClean="0"/>
                <a:t>Läpäisyperiaate</a:t>
              </a:r>
            </a:p>
            <a:p>
              <a:r>
                <a:rPr lang="fi-FI" dirty="0" smtClean="0"/>
                <a:t>Kustannukset</a:t>
              </a:r>
            </a:p>
            <a:p>
              <a:endParaRPr lang="fi-FI" dirty="0"/>
            </a:p>
          </p:txBody>
        </p:sp>
        <p:sp>
          <p:nvSpPr>
            <p:cNvPr id="15" name="Plus 14"/>
            <p:cNvSpPr/>
            <p:nvPr/>
          </p:nvSpPr>
          <p:spPr>
            <a:xfrm>
              <a:off x="6705278" y="1448637"/>
              <a:ext cx="487819" cy="5486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6" name="Kuv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37" y="3336246"/>
            <a:ext cx="1163610" cy="1176538"/>
          </a:xfrm>
          <a:prstGeom prst="rect">
            <a:avLst/>
          </a:prstGeom>
        </p:spPr>
      </p:pic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0892"/>
              </p:ext>
            </p:extLst>
          </p:nvPr>
        </p:nvGraphicFramePr>
        <p:xfrm>
          <a:off x="5541264" y="3244016"/>
          <a:ext cx="1011765" cy="60766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765"/>
              </a:tblGrid>
              <a:tr h="183337">
                <a:tc>
                  <a:txBody>
                    <a:bodyPr/>
                    <a:lstStyle/>
                    <a:p>
                      <a:r>
                        <a:rPr lang="fi-FI" dirty="0" smtClean="0"/>
                        <a:t>3. </a:t>
                      </a:r>
                      <a:r>
                        <a:rPr lang="fi-FI" sz="1800" dirty="0" smtClean="0"/>
                        <a:t>Lukio</a:t>
                      </a:r>
                      <a:endParaRPr lang="fi-FI" sz="18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183337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bg1"/>
                          </a:solidFill>
                        </a:rPr>
                        <a:t>2. </a:t>
                      </a:r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183337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183337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50"/>
                          </a:solidFill>
                        </a:rPr>
                        <a:t>9.lk</a:t>
                      </a:r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3337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50"/>
                          </a:solidFill>
                        </a:rPr>
                        <a:t>8.lk</a:t>
                      </a:r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3337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B050"/>
                          </a:solidFill>
                        </a:rPr>
                        <a:t>7.lk</a:t>
                      </a:r>
                      <a:endParaRPr lang="fi-FI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6.lk</a:t>
                      </a:r>
                      <a:endParaRPr lang="fi-FI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5.lk</a:t>
                      </a:r>
                      <a:endParaRPr lang="fi-FI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4.lk</a:t>
                      </a:r>
                      <a:endParaRPr lang="fi-FI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3.lk</a:t>
                      </a:r>
                      <a:endParaRPr lang="fi-FI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2.lk</a:t>
                      </a:r>
                      <a:endParaRPr lang="fi-FI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1.lk</a:t>
                      </a:r>
                      <a:endParaRPr lang="fi-FI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kern="1200" dirty="0" smtClean="0"/>
                        <a:t>Esikoulu</a:t>
                      </a:r>
                      <a:endParaRPr lang="fi-FI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8" name="Nuoli oikealle 17"/>
          <p:cNvSpPr/>
          <p:nvPr/>
        </p:nvSpPr>
        <p:spPr>
          <a:xfrm>
            <a:off x="4918328" y="2668843"/>
            <a:ext cx="1976690" cy="29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4" name="Ryhmä 23"/>
          <p:cNvGrpSpPr/>
          <p:nvPr/>
        </p:nvGrpSpPr>
        <p:grpSpPr>
          <a:xfrm>
            <a:off x="9768988" y="309222"/>
            <a:ext cx="880367" cy="2348680"/>
            <a:chOff x="11284835" y="5288678"/>
            <a:chExt cx="597124" cy="1382763"/>
          </a:xfrm>
        </p:grpSpPr>
        <p:sp>
          <p:nvSpPr>
            <p:cNvPr id="25" name="Vuokaaviosymboli: Lomittaminen 24"/>
            <p:cNvSpPr/>
            <p:nvPr/>
          </p:nvSpPr>
          <p:spPr>
            <a:xfrm>
              <a:off x="11284835" y="5551583"/>
              <a:ext cx="597124" cy="947858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cxnSp>
          <p:nvCxnSpPr>
            <p:cNvPr id="26" name="Suora nuoliyhdysviiva 25"/>
            <p:cNvCxnSpPr/>
            <p:nvPr/>
          </p:nvCxnSpPr>
          <p:spPr>
            <a:xfrm>
              <a:off x="11583397" y="5288678"/>
              <a:ext cx="15098" cy="1382763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Ryhmä 26"/>
          <p:cNvGrpSpPr/>
          <p:nvPr/>
        </p:nvGrpSpPr>
        <p:grpSpPr>
          <a:xfrm>
            <a:off x="7826470" y="3002506"/>
            <a:ext cx="4500000" cy="1095236"/>
            <a:chOff x="10214583" y="3530518"/>
            <a:chExt cx="3826346" cy="626186"/>
          </a:xfrm>
        </p:grpSpPr>
        <p:sp>
          <p:nvSpPr>
            <p:cNvPr id="28" name="Tekstiruutu 27"/>
            <p:cNvSpPr txBox="1"/>
            <p:nvPr/>
          </p:nvSpPr>
          <p:spPr>
            <a:xfrm>
              <a:off x="10214583" y="3530518"/>
              <a:ext cx="3826346" cy="6261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i-FI" sz="2000" dirty="0" smtClean="0"/>
                <a:t>            </a:t>
              </a:r>
              <a:r>
                <a:rPr lang="fi-FI" sz="2400" dirty="0" smtClean="0"/>
                <a:t>Pudasjärven e-OPS 2016</a:t>
              </a:r>
            </a:p>
            <a:p>
              <a:r>
                <a:rPr lang="fi-FI" sz="2000" dirty="0" smtClean="0"/>
                <a:t>                    Liite: Oppikirjana Pudasjärvi</a:t>
              </a:r>
            </a:p>
            <a:p>
              <a:endParaRPr lang="fi-FI" dirty="0"/>
            </a:p>
          </p:txBody>
        </p:sp>
        <p:sp>
          <p:nvSpPr>
            <p:cNvPr id="29" name="Plus 28"/>
            <p:cNvSpPr/>
            <p:nvPr/>
          </p:nvSpPr>
          <p:spPr>
            <a:xfrm>
              <a:off x="10852826" y="3628722"/>
              <a:ext cx="347868" cy="3250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30" name="Kuva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44" y="4549286"/>
            <a:ext cx="5705856" cy="492778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78188" y="87174"/>
            <a:ext cx="815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rgbClr val="006600"/>
                </a:solidFill>
              </a:rPr>
              <a:t>TYÖRYHMÄTYÖSKENTELY   SYKSY 2015</a:t>
            </a:r>
            <a:endParaRPr lang="fi-FI" sz="3600" b="1" dirty="0">
              <a:solidFill>
                <a:srgbClr val="0066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301600" y="4099133"/>
            <a:ext cx="354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006600"/>
                </a:solidFill>
              </a:rPr>
              <a:t> + Uusi toimintakulttuuri</a:t>
            </a:r>
            <a:endParaRPr lang="fi-FI" sz="2400" b="1" dirty="0">
              <a:solidFill>
                <a:srgbClr val="006600"/>
              </a:solidFill>
            </a:endParaRPr>
          </a:p>
        </p:txBody>
      </p:sp>
      <p:pic>
        <p:nvPicPr>
          <p:cNvPr id="31" name="Kuva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007" y="87174"/>
            <a:ext cx="1379186" cy="28480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12" y="1140430"/>
            <a:ext cx="2540373" cy="1404480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 rotWithShape="1">
          <a:blip r:embed="rId7"/>
          <a:srcRect t="2862"/>
          <a:stretch/>
        </p:blipFill>
        <p:spPr>
          <a:xfrm>
            <a:off x="3935595" y="3075999"/>
            <a:ext cx="961769" cy="19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2" y="749244"/>
            <a:ext cx="10076328" cy="8443963"/>
          </a:xfrm>
          <a:prstGeom prst="rect">
            <a:avLst/>
          </a:prstGeom>
        </p:spPr>
      </p:pic>
      <p:sp>
        <p:nvSpPr>
          <p:cNvPr id="3" name="Otsikko 1"/>
          <p:cNvSpPr txBox="1">
            <a:spLocks/>
          </p:cNvSpPr>
          <p:nvPr/>
        </p:nvSpPr>
        <p:spPr>
          <a:xfrm>
            <a:off x="1918011" y="-167399"/>
            <a:ext cx="9360095" cy="1305074"/>
          </a:xfrm>
          <a:prstGeom prst="rect">
            <a:avLst/>
          </a:prstGeom>
        </p:spPr>
        <p:txBody>
          <a:bodyPr/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solidFill>
                  <a:srgbClr val="0070C0"/>
                </a:solidFill>
              </a:rPr>
              <a:t>Vuosikello</a:t>
            </a:r>
            <a:endParaRPr lang="fi-F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8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88894" y="89658"/>
            <a:ext cx="12012706" cy="7716282"/>
            <a:chOff x="720" y="1650"/>
            <a:chExt cx="15780" cy="8655"/>
          </a:xfrm>
        </p:grpSpPr>
        <p:pic>
          <p:nvPicPr>
            <p:cNvPr id="1027" name="Picture 3" descr="Hirsikampus oppikirja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650"/>
              <a:ext cx="15375" cy="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025" y="2595"/>
              <a:ext cx="2475" cy="1304"/>
            </a:xfrm>
            <a:prstGeom prst="rect">
              <a:avLst/>
            </a:prstGeom>
            <a:solidFill>
              <a:srgbClr val="ED7D31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823B0B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TOIMINTAKULTTUURI JA YHTEINEN VISIO</a:t>
              </a:r>
            </a:p>
            <a:p>
              <a:pPr marL="0" marR="6350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-SOS. TAL. KULTT. EKOL.</a:t>
              </a:r>
            </a:p>
            <a:p>
              <a:pPr marL="0" marR="6350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KESTÄVYYS</a:t>
              </a:r>
            </a:p>
          </p:txBody>
        </p:sp>
      </p:grpSp>
      <p:grpSp>
        <p:nvGrpSpPr>
          <p:cNvPr id="10" name="Ryhmä 9"/>
          <p:cNvGrpSpPr/>
          <p:nvPr/>
        </p:nvGrpSpPr>
        <p:grpSpPr>
          <a:xfrm>
            <a:off x="3295212" y="7744568"/>
            <a:ext cx="4865752" cy="1938992"/>
            <a:chOff x="9944180" y="-475720"/>
            <a:chExt cx="3425491" cy="982845"/>
          </a:xfrm>
        </p:grpSpPr>
        <p:sp>
          <p:nvSpPr>
            <p:cNvPr id="11" name="Tekstiruutu 10"/>
            <p:cNvSpPr txBox="1"/>
            <p:nvPr/>
          </p:nvSpPr>
          <p:spPr>
            <a:xfrm>
              <a:off x="10906129" y="-475720"/>
              <a:ext cx="2463542" cy="98284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i-FI" sz="2000" dirty="0" smtClean="0"/>
                <a:t>VISIO HIRSIKAMPUS</a:t>
              </a:r>
            </a:p>
            <a:p>
              <a:r>
                <a:rPr lang="fi-FI" sz="2000" dirty="0" smtClean="0"/>
                <a:t>Yhtenäiskoulu</a:t>
              </a:r>
            </a:p>
            <a:p>
              <a:r>
                <a:rPr lang="fi-FI" sz="2000" dirty="0" smtClean="0"/>
                <a:t>Monitoimikeskus</a:t>
              </a:r>
            </a:p>
            <a:p>
              <a:r>
                <a:rPr lang="fi-FI" sz="2000" dirty="0" smtClean="0"/>
                <a:t>Oppiva organisaatio</a:t>
              </a:r>
            </a:p>
            <a:p>
              <a:r>
                <a:rPr lang="fi-FI" sz="2000" dirty="0" smtClean="0"/>
                <a:t>Moniammatillinen verkosto</a:t>
              </a:r>
            </a:p>
            <a:p>
              <a:r>
                <a:rPr lang="fi-FI" sz="2000" dirty="0" smtClean="0"/>
                <a:t>Kestävä kehitys</a:t>
              </a:r>
              <a:endParaRPr lang="fi-FI" sz="2000" dirty="0"/>
            </a:p>
          </p:txBody>
        </p:sp>
        <p:sp>
          <p:nvSpPr>
            <p:cNvPr id="12" name="Plus 11"/>
            <p:cNvSpPr/>
            <p:nvPr/>
          </p:nvSpPr>
          <p:spPr>
            <a:xfrm>
              <a:off x="9944180" y="-475720"/>
              <a:ext cx="746736" cy="5486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8473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Kuva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60" y="4620540"/>
            <a:ext cx="3785643" cy="3927296"/>
          </a:xfrm>
          <a:prstGeom prst="rect">
            <a:avLst/>
          </a:prstGeom>
        </p:spPr>
      </p:pic>
      <p:sp>
        <p:nvSpPr>
          <p:cNvPr id="43" name="Ellipsi 42"/>
          <p:cNvSpPr/>
          <p:nvPr/>
        </p:nvSpPr>
        <p:spPr>
          <a:xfrm>
            <a:off x="7336616" y="6156273"/>
            <a:ext cx="1204513" cy="1030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Oppi-aine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18" y="3031471"/>
            <a:ext cx="815115" cy="82417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15567" y="1572768"/>
            <a:ext cx="2052000" cy="12618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rgbClr val="006600"/>
                </a:solidFill>
              </a:rPr>
              <a:t>ARVOPOHJA</a:t>
            </a:r>
          </a:p>
          <a:p>
            <a:r>
              <a:rPr lang="fi-FI" sz="1200" dirty="0" smtClean="0">
                <a:solidFill>
                  <a:srgbClr val="006600"/>
                </a:solidFill>
              </a:rPr>
              <a:t>Kuntasuunnitelma</a:t>
            </a:r>
          </a:p>
          <a:p>
            <a:r>
              <a:rPr lang="fi-FI" sz="1200" dirty="0" smtClean="0">
                <a:solidFill>
                  <a:srgbClr val="006600"/>
                </a:solidFill>
              </a:rPr>
              <a:t>Hyvinvointisuunnitelma</a:t>
            </a:r>
          </a:p>
          <a:p>
            <a:r>
              <a:rPr lang="fi-FI" sz="1200" dirty="0" smtClean="0">
                <a:solidFill>
                  <a:srgbClr val="006600"/>
                </a:solidFill>
              </a:rPr>
              <a:t>Opetustoimen strategia?</a:t>
            </a:r>
          </a:p>
          <a:p>
            <a:r>
              <a:rPr lang="fi-FI" sz="1200" dirty="0" smtClean="0">
                <a:solidFill>
                  <a:srgbClr val="006600"/>
                </a:solidFill>
              </a:rPr>
              <a:t>Koulutuspoliittiset päämäärät?</a:t>
            </a:r>
            <a:endParaRPr lang="fi-FI" sz="1200" dirty="0">
              <a:solidFill>
                <a:srgbClr val="006600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34" y="7118076"/>
            <a:ext cx="492716" cy="148584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032" y="4913170"/>
            <a:ext cx="383574" cy="130316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6"/>
          <a:srcRect t="2862"/>
          <a:stretch/>
        </p:blipFill>
        <p:spPr>
          <a:xfrm>
            <a:off x="146692" y="2027012"/>
            <a:ext cx="895350" cy="1831975"/>
          </a:xfrm>
          <a:prstGeom prst="rect">
            <a:avLst/>
          </a:prstGeom>
        </p:spPr>
      </p:pic>
      <p:grpSp>
        <p:nvGrpSpPr>
          <p:cNvPr id="19" name="Ryhmä 18"/>
          <p:cNvGrpSpPr/>
          <p:nvPr/>
        </p:nvGrpSpPr>
        <p:grpSpPr>
          <a:xfrm>
            <a:off x="638091" y="-17087"/>
            <a:ext cx="2768090" cy="1531405"/>
            <a:chOff x="822866" y="36381"/>
            <a:chExt cx="2768090" cy="1531405"/>
          </a:xfrm>
        </p:grpSpPr>
        <p:pic>
          <p:nvPicPr>
            <p:cNvPr id="18" name="Kuva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35948" y="74998"/>
              <a:ext cx="996234" cy="1489697"/>
            </a:xfrm>
            <a:prstGeom prst="rect">
              <a:avLst/>
            </a:prstGeom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039" y="36381"/>
              <a:ext cx="1030917" cy="1480395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66" y="264879"/>
              <a:ext cx="1255209" cy="1302907"/>
            </a:xfrm>
            <a:prstGeom prst="rect">
              <a:avLst/>
            </a:prstGeom>
          </p:spPr>
        </p:pic>
      </p:grpSp>
      <p:grpSp>
        <p:nvGrpSpPr>
          <p:cNvPr id="37" name="Ryhmä 36"/>
          <p:cNvGrpSpPr/>
          <p:nvPr/>
        </p:nvGrpSpPr>
        <p:grpSpPr>
          <a:xfrm>
            <a:off x="11284835" y="5288678"/>
            <a:ext cx="597124" cy="1382763"/>
            <a:chOff x="11284835" y="5288678"/>
            <a:chExt cx="597124" cy="1382763"/>
          </a:xfrm>
        </p:grpSpPr>
        <p:sp>
          <p:nvSpPr>
            <p:cNvPr id="20" name="Vuokaaviosymboli: Lomittaminen 19"/>
            <p:cNvSpPr/>
            <p:nvPr/>
          </p:nvSpPr>
          <p:spPr>
            <a:xfrm>
              <a:off x="11284835" y="5551583"/>
              <a:ext cx="597124" cy="947858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cxnSp>
          <p:nvCxnSpPr>
            <p:cNvPr id="22" name="Suora nuoliyhdysviiva 21"/>
            <p:cNvCxnSpPr/>
            <p:nvPr/>
          </p:nvCxnSpPr>
          <p:spPr>
            <a:xfrm>
              <a:off x="11583397" y="5288678"/>
              <a:ext cx="15098" cy="1382763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Kaaviokuva 29"/>
          <p:cNvGraphicFramePr/>
          <p:nvPr>
            <p:extLst>
              <p:ext uri="{D42A27DB-BD31-4B8C-83A1-F6EECF244321}">
                <p14:modId xmlns:p14="http://schemas.microsoft.com/office/powerpoint/2010/main" val="516396201"/>
              </p:ext>
            </p:extLst>
          </p:nvPr>
        </p:nvGraphicFramePr>
        <p:xfrm>
          <a:off x="874598" y="4891904"/>
          <a:ext cx="3113493" cy="26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4" y="2641600"/>
            <a:ext cx="2044144" cy="2401784"/>
          </a:xfrm>
          <a:prstGeom prst="rect">
            <a:avLst/>
          </a:prstGeom>
        </p:spPr>
      </p:pic>
      <p:sp>
        <p:nvSpPr>
          <p:cNvPr id="31" name="Tekstiruutu 30"/>
          <p:cNvSpPr txBox="1"/>
          <p:nvPr/>
        </p:nvSpPr>
        <p:spPr>
          <a:xfrm>
            <a:off x="42248" y="4624052"/>
            <a:ext cx="120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 smtClean="0">
                <a:solidFill>
                  <a:schemeClr val="accent1">
                    <a:lumMod val="75000"/>
                  </a:schemeClr>
                </a:solidFill>
              </a:rPr>
              <a:t>Koulujen </a:t>
            </a:r>
            <a:r>
              <a:rPr lang="fi-FI" sz="1800" b="1" dirty="0" err="1" smtClean="0">
                <a:solidFill>
                  <a:schemeClr val="accent1">
                    <a:lumMod val="75000"/>
                  </a:schemeClr>
                </a:solidFill>
              </a:rPr>
              <a:t>erityispiir</a:t>
            </a:r>
            <a:r>
              <a:rPr lang="fi-FI" sz="1800" b="1" dirty="0" smtClean="0">
                <a:solidFill>
                  <a:schemeClr val="accent1">
                    <a:lumMod val="75000"/>
                  </a:schemeClr>
                </a:solidFill>
              </a:rPr>
              <a:t>-teet</a:t>
            </a:r>
          </a:p>
          <a:p>
            <a:r>
              <a:rPr lang="fi-FI" sz="1800" b="1" dirty="0" smtClean="0">
                <a:solidFill>
                  <a:schemeClr val="accent1">
                    <a:lumMod val="75000"/>
                  </a:schemeClr>
                </a:solidFill>
              </a:rPr>
              <a:t>OPS</a:t>
            </a:r>
            <a:endParaRPr lang="fi-FI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Nuoli oikealle 32"/>
          <p:cNvSpPr/>
          <p:nvPr/>
        </p:nvSpPr>
        <p:spPr>
          <a:xfrm>
            <a:off x="3221036" y="5368316"/>
            <a:ext cx="3024531" cy="3276000"/>
          </a:xfrm>
          <a:prstGeom prst="rightArrow">
            <a:avLst>
              <a:gd name="adj1" fmla="val 50000"/>
              <a:gd name="adj2" fmla="val 48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dirty="0" smtClean="0"/>
              <a:t>KOULU OPPIVA ORGANISAATIO</a:t>
            </a:r>
          </a:p>
          <a:p>
            <a:pPr algn="ctr"/>
            <a:r>
              <a:rPr lang="fi-FI" sz="1800" dirty="0" smtClean="0"/>
              <a:t>MUUTOSTAVOITTEET</a:t>
            </a:r>
          </a:p>
          <a:p>
            <a:pPr algn="ctr"/>
            <a:r>
              <a:rPr lang="fi-FI" sz="1800" dirty="0" smtClean="0"/>
              <a:t>ARVOPOHJA</a:t>
            </a:r>
          </a:p>
          <a:p>
            <a:pPr algn="ctr"/>
            <a:r>
              <a:rPr lang="fi-FI" sz="1800" dirty="0" smtClean="0"/>
              <a:t>Rehtorit + P-johto </a:t>
            </a:r>
            <a:r>
              <a:rPr lang="fi-FI" sz="1800" dirty="0"/>
              <a:t>+</a:t>
            </a:r>
            <a:endParaRPr lang="fi-FI" sz="1800" dirty="0" smtClean="0"/>
          </a:p>
          <a:p>
            <a:pPr algn="ctr"/>
            <a:r>
              <a:rPr lang="fi-FI" sz="1800" dirty="0" smtClean="0"/>
              <a:t>OPS-työryhmä</a:t>
            </a:r>
            <a:endParaRPr lang="fi-FI" sz="1800" dirty="0"/>
          </a:p>
        </p:txBody>
      </p:sp>
      <p:grpSp>
        <p:nvGrpSpPr>
          <p:cNvPr id="27" name="Ryhmä 26"/>
          <p:cNvGrpSpPr/>
          <p:nvPr/>
        </p:nvGrpSpPr>
        <p:grpSpPr>
          <a:xfrm>
            <a:off x="3094139" y="3842492"/>
            <a:ext cx="3524785" cy="1202779"/>
            <a:chOff x="3094139" y="3842492"/>
            <a:chExt cx="3524785" cy="1202779"/>
          </a:xfrm>
        </p:grpSpPr>
        <p:sp>
          <p:nvSpPr>
            <p:cNvPr id="15" name="Plus 14"/>
            <p:cNvSpPr/>
            <p:nvPr/>
          </p:nvSpPr>
          <p:spPr>
            <a:xfrm>
              <a:off x="3208988" y="3842492"/>
              <a:ext cx="487819" cy="5486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Tekstiruutu 34"/>
            <p:cNvSpPr txBox="1"/>
            <p:nvPr/>
          </p:nvSpPr>
          <p:spPr>
            <a:xfrm>
              <a:off x="3094139" y="4301349"/>
              <a:ext cx="3524785" cy="743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KEKE-päämäärien ja </a:t>
              </a:r>
              <a:r>
                <a:rPr lang="fi-FI" dirty="0" err="1" smtClean="0"/>
                <a:t>OPS:n-KEKE-sisältöjen</a:t>
              </a:r>
              <a:r>
                <a:rPr lang="fi-FI" dirty="0" smtClean="0"/>
                <a:t> kokoaminen</a:t>
              </a:r>
              <a:endParaRPr lang="fi-FI" dirty="0"/>
            </a:p>
          </p:txBody>
        </p:sp>
      </p:grpSp>
      <p:pic>
        <p:nvPicPr>
          <p:cNvPr id="41" name="Kuva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87658" y="7595924"/>
            <a:ext cx="2361053" cy="2039091"/>
          </a:xfrm>
          <a:prstGeom prst="rect">
            <a:avLst/>
          </a:prstGeom>
        </p:spPr>
      </p:pic>
      <p:sp>
        <p:nvSpPr>
          <p:cNvPr id="46" name="Plus 45"/>
          <p:cNvSpPr/>
          <p:nvPr/>
        </p:nvSpPr>
        <p:spPr>
          <a:xfrm>
            <a:off x="6779628" y="8870523"/>
            <a:ext cx="487819" cy="5486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46"/>
          <p:cNvSpPr txBox="1"/>
          <p:nvPr/>
        </p:nvSpPr>
        <p:spPr>
          <a:xfrm>
            <a:off x="7217005" y="8558799"/>
            <a:ext cx="1637063" cy="106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Harjoitteet työryhmissä</a:t>
            </a:r>
          </a:p>
          <a:p>
            <a:r>
              <a:rPr lang="fi-FI" dirty="0" smtClean="0"/>
              <a:t>Osaava-työ?</a:t>
            </a:r>
            <a:endParaRPr lang="fi-FI" dirty="0"/>
          </a:p>
        </p:txBody>
      </p:sp>
      <p:sp>
        <p:nvSpPr>
          <p:cNvPr id="48" name="Ylänuoli 47"/>
          <p:cNvSpPr/>
          <p:nvPr/>
        </p:nvSpPr>
        <p:spPr>
          <a:xfrm>
            <a:off x="7719371" y="1334775"/>
            <a:ext cx="633404" cy="27398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8" name="Ryhmä 27"/>
          <p:cNvGrpSpPr/>
          <p:nvPr/>
        </p:nvGrpSpPr>
        <p:grpSpPr>
          <a:xfrm>
            <a:off x="18901" y="5679805"/>
            <a:ext cx="1495741" cy="1358832"/>
            <a:chOff x="37634" y="5996275"/>
            <a:chExt cx="1495741" cy="1358832"/>
          </a:xfrm>
        </p:grpSpPr>
        <p:sp>
          <p:nvSpPr>
            <p:cNvPr id="36" name="Tekstiruutu 35"/>
            <p:cNvSpPr txBox="1"/>
            <p:nvPr/>
          </p:nvSpPr>
          <p:spPr>
            <a:xfrm>
              <a:off x="37634" y="6216334"/>
              <a:ext cx="149574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i-FI" sz="1600" dirty="0" smtClean="0"/>
            </a:p>
            <a:p>
              <a:r>
                <a:rPr lang="fi-FI" sz="1600" dirty="0" smtClean="0"/>
                <a:t>Osana </a:t>
              </a:r>
              <a:r>
                <a:rPr lang="fi-FI" sz="1800" dirty="0" smtClean="0"/>
                <a:t>Osaava-työpajoja</a:t>
              </a:r>
              <a:r>
                <a:rPr lang="fi-FI" sz="1600" dirty="0" smtClean="0"/>
                <a:t>/pai-kalliskohteet</a:t>
              </a:r>
              <a:endParaRPr lang="fi-FI" sz="1600" dirty="0"/>
            </a:p>
          </p:txBody>
        </p:sp>
        <p:sp>
          <p:nvSpPr>
            <p:cNvPr id="49" name="Plus 48"/>
            <p:cNvSpPr/>
            <p:nvPr/>
          </p:nvSpPr>
          <p:spPr>
            <a:xfrm>
              <a:off x="554223" y="5996275"/>
              <a:ext cx="487819" cy="5486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0" name="Plus 49"/>
          <p:cNvSpPr/>
          <p:nvPr/>
        </p:nvSpPr>
        <p:spPr>
          <a:xfrm>
            <a:off x="2619694" y="6720838"/>
            <a:ext cx="487819" cy="5486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Tekstiruutu 50"/>
          <p:cNvSpPr txBox="1"/>
          <p:nvPr/>
        </p:nvSpPr>
        <p:spPr>
          <a:xfrm>
            <a:off x="6467764" y="4138231"/>
            <a:ext cx="3063092" cy="7439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Sähköinen e-OPS</a:t>
            </a:r>
          </a:p>
          <a:p>
            <a:r>
              <a:rPr lang="fi-FI" dirty="0" smtClean="0"/>
              <a:t>Valmistelu työryhmissä</a:t>
            </a:r>
            <a:endParaRPr lang="fi-FI" dirty="0"/>
          </a:p>
        </p:txBody>
      </p:sp>
      <p:grpSp>
        <p:nvGrpSpPr>
          <p:cNvPr id="29" name="Ryhmä 28"/>
          <p:cNvGrpSpPr/>
          <p:nvPr/>
        </p:nvGrpSpPr>
        <p:grpSpPr>
          <a:xfrm>
            <a:off x="6705278" y="1525794"/>
            <a:ext cx="2755310" cy="2746963"/>
            <a:chOff x="6705278" y="1525794"/>
            <a:chExt cx="2755310" cy="2746963"/>
          </a:xfrm>
        </p:grpSpPr>
        <p:sp>
          <p:nvSpPr>
            <p:cNvPr id="52" name="Tekstiruutu 51"/>
            <p:cNvSpPr txBox="1"/>
            <p:nvPr/>
          </p:nvSpPr>
          <p:spPr>
            <a:xfrm>
              <a:off x="6705278" y="1899863"/>
              <a:ext cx="2755310" cy="237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Ilmiöpohjaisuus</a:t>
              </a:r>
            </a:p>
            <a:p>
              <a:r>
                <a:rPr lang="fi-FI" dirty="0" smtClean="0"/>
                <a:t>Oppiaineiden yhteistyö</a:t>
              </a:r>
            </a:p>
            <a:p>
              <a:r>
                <a:rPr lang="fi-FI" dirty="0" smtClean="0"/>
                <a:t>Paikallinen </a:t>
              </a:r>
              <a:r>
                <a:rPr lang="fi-FI" dirty="0" err="1" smtClean="0"/>
                <a:t>oppimis</a:t>
              </a:r>
              <a:r>
                <a:rPr lang="fi-FI" dirty="0" smtClean="0"/>
                <a:t>- ja osaamisympäristö</a:t>
              </a:r>
            </a:p>
            <a:p>
              <a:r>
                <a:rPr lang="fi-FI" dirty="0" smtClean="0"/>
                <a:t>Läpäisyperiaate</a:t>
              </a:r>
            </a:p>
            <a:p>
              <a:r>
                <a:rPr lang="fi-FI" dirty="0" smtClean="0"/>
                <a:t>Kustannukset</a:t>
              </a:r>
            </a:p>
            <a:p>
              <a:endParaRPr lang="fi-FI" dirty="0"/>
            </a:p>
          </p:txBody>
        </p:sp>
        <p:sp>
          <p:nvSpPr>
            <p:cNvPr id="53" name="Plus 52"/>
            <p:cNvSpPr/>
            <p:nvPr/>
          </p:nvSpPr>
          <p:spPr>
            <a:xfrm>
              <a:off x="7044435" y="1525794"/>
              <a:ext cx="487819" cy="5486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4" name="Nuoli oikealle 53"/>
          <p:cNvSpPr/>
          <p:nvPr/>
        </p:nvSpPr>
        <p:spPr>
          <a:xfrm>
            <a:off x="8201335" y="1277828"/>
            <a:ext cx="1416129" cy="151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8" name="Ryhmä 37"/>
          <p:cNvGrpSpPr/>
          <p:nvPr/>
        </p:nvGrpSpPr>
        <p:grpSpPr>
          <a:xfrm>
            <a:off x="9742997" y="6633153"/>
            <a:ext cx="3073378" cy="990143"/>
            <a:chOff x="9742997" y="6633153"/>
            <a:chExt cx="3073378" cy="990143"/>
          </a:xfrm>
        </p:grpSpPr>
        <p:sp>
          <p:nvSpPr>
            <p:cNvPr id="55" name="Tekstiruutu 54"/>
            <p:cNvSpPr txBox="1"/>
            <p:nvPr/>
          </p:nvSpPr>
          <p:spPr>
            <a:xfrm>
              <a:off x="9753294" y="6633153"/>
              <a:ext cx="3063081" cy="99014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Pudasjärven e-OPS 2016</a:t>
              </a:r>
            </a:p>
            <a:p>
              <a:r>
                <a:rPr lang="fi-FI" sz="1600" dirty="0" smtClean="0"/>
                <a:t>        Liite: Oppikirjana Pudasjärvi</a:t>
              </a:r>
            </a:p>
            <a:p>
              <a:endParaRPr lang="fi-FI" dirty="0"/>
            </a:p>
          </p:txBody>
        </p:sp>
        <p:sp>
          <p:nvSpPr>
            <p:cNvPr id="58" name="Plus 57"/>
            <p:cNvSpPr/>
            <p:nvPr/>
          </p:nvSpPr>
          <p:spPr>
            <a:xfrm>
              <a:off x="9742997" y="6912289"/>
              <a:ext cx="487819" cy="5486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59" name="Kuva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97" y="79650"/>
            <a:ext cx="3058603" cy="1720464"/>
          </a:xfrm>
          <a:prstGeom prst="rect">
            <a:avLst/>
          </a:prstGeom>
        </p:spPr>
      </p:pic>
      <p:grpSp>
        <p:nvGrpSpPr>
          <p:cNvPr id="32" name="Ryhmä 31"/>
          <p:cNvGrpSpPr/>
          <p:nvPr/>
        </p:nvGrpSpPr>
        <p:grpSpPr>
          <a:xfrm>
            <a:off x="9500525" y="1726654"/>
            <a:ext cx="3113069" cy="1618183"/>
            <a:chOff x="9500525" y="1726654"/>
            <a:chExt cx="3113069" cy="1618183"/>
          </a:xfrm>
        </p:grpSpPr>
        <p:sp>
          <p:nvSpPr>
            <p:cNvPr id="40" name="Tekstiruutu 39"/>
            <p:cNvSpPr txBox="1"/>
            <p:nvPr/>
          </p:nvSpPr>
          <p:spPr>
            <a:xfrm>
              <a:off x="10150052" y="1775177"/>
              <a:ext cx="2463542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i-FI" sz="1600" dirty="0" smtClean="0"/>
                <a:t>VISIO HIRSIKAMPUS</a:t>
              </a:r>
            </a:p>
            <a:p>
              <a:r>
                <a:rPr lang="fi-FI" sz="1600" dirty="0" smtClean="0"/>
                <a:t>Yhtenäiskoulu</a:t>
              </a:r>
            </a:p>
            <a:p>
              <a:r>
                <a:rPr lang="fi-FI" sz="1600" dirty="0" smtClean="0"/>
                <a:t>Monitoimikeskus</a:t>
              </a:r>
            </a:p>
            <a:p>
              <a:r>
                <a:rPr lang="fi-FI" sz="1600" dirty="0" smtClean="0"/>
                <a:t>Oppiva organisaatio</a:t>
              </a:r>
            </a:p>
            <a:p>
              <a:r>
                <a:rPr lang="fi-FI" sz="1600" dirty="0" smtClean="0"/>
                <a:t>Moniammatillinen verkosto</a:t>
              </a:r>
            </a:p>
            <a:p>
              <a:r>
                <a:rPr lang="fi-FI" sz="1600" dirty="0" smtClean="0"/>
                <a:t>Kestävä kehitys</a:t>
              </a:r>
              <a:endParaRPr lang="fi-FI" sz="1600" dirty="0"/>
            </a:p>
          </p:txBody>
        </p:sp>
        <p:sp>
          <p:nvSpPr>
            <p:cNvPr id="60" name="Plus 59"/>
            <p:cNvSpPr/>
            <p:nvPr/>
          </p:nvSpPr>
          <p:spPr>
            <a:xfrm>
              <a:off x="9500525" y="1726654"/>
              <a:ext cx="487819" cy="5486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26" name="Picture 2" descr="http://www.vastavalo.fi/albums/userpics/10728/normal_il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560" y="7917619"/>
            <a:ext cx="1921401" cy="1282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Kuva 6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05531" y="4713780"/>
            <a:ext cx="840791" cy="1736267"/>
          </a:xfrm>
          <a:prstGeom prst="rect">
            <a:avLst/>
          </a:prstGeom>
        </p:spPr>
      </p:pic>
      <p:grpSp>
        <p:nvGrpSpPr>
          <p:cNvPr id="25" name="Ryhmä 24"/>
          <p:cNvGrpSpPr/>
          <p:nvPr/>
        </p:nvGrpSpPr>
        <p:grpSpPr>
          <a:xfrm>
            <a:off x="3221036" y="-101629"/>
            <a:ext cx="6329503" cy="1634704"/>
            <a:chOff x="3221036" y="-101629"/>
            <a:chExt cx="6329503" cy="1634704"/>
          </a:xfrm>
        </p:grpSpPr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57030" y="192712"/>
              <a:ext cx="1572485" cy="688814"/>
            </a:xfrm>
            <a:prstGeom prst="rect">
              <a:avLst/>
            </a:prstGeom>
          </p:spPr>
        </p:pic>
        <p:grpSp>
          <p:nvGrpSpPr>
            <p:cNvPr id="23" name="Ryhmä 22"/>
            <p:cNvGrpSpPr/>
            <p:nvPr/>
          </p:nvGrpSpPr>
          <p:grpSpPr>
            <a:xfrm>
              <a:off x="3221036" y="-101629"/>
              <a:ext cx="6329503" cy="1634704"/>
              <a:chOff x="3221036" y="-101629"/>
              <a:chExt cx="6329503" cy="1634704"/>
            </a:xfrm>
          </p:grpSpPr>
          <p:sp>
            <p:nvSpPr>
              <p:cNvPr id="17" name="Tekstiruutu 16"/>
              <p:cNvSpPr txBox="1"/>
              <p:nvPr/>
            </p:nvSpPr>
            <p:spPr>
              <a:xfrm>
                <a:off x="5081673" y="205192"/>
                <a:ext cx="44330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000" b="1" dirty="0" smtClean="0">
                    <a:solidFill>
                      <a:srgbClr val="002060"/>
                    </a:solidFill>
                  </a:rPr>
                  <a:t>Valtakunnallinen ja paikallinen uudistus</a:t>
                </a:r>
                <a:endParaRPr lang="fi-FI" sz="20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2" name="Kuva 1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1214" y="553112"/>
                <a:ext cx="1775421" cy="818913"/>
              </a:xfrm>
              <a:prstGeom prst="rect">
                <a:avLst/>
              </a:prstGeom>
            </p:spPr>
          </p:pic>
          <p:sp>
            <p:nvSpPr>
              <p:cNvPr id="56" name="Plus 55"/>
              <p:cNvSpPr/>
              <p:nvPr/>
            </p:nvSpPr>
            <p:spPr>
              <a:xfrm>
                <a:off x="5127566" y="575033"/>
                <a:ext cx="487819" cy="548640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" name="Kuvaselitepilvi 3"/>
              <p:cNvSpPr/>
              <p:nvPr/>
            </p:nvSpPr>
            <p:spPr>
              <a:xfrm>
                <a:off x="3221036" y="-101629"/>
                <a:ext cx="6329503" cy="1634704"/>
              </a:xfrm>
              <a:prstGeom prst="cloud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pic>
        <p:nvPicPr>
          <p:cNvPr id="16" name="Kuva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46381" y="7595924"/>
            <a:ext cx="4221413" cy="2326468"/>
          </a:xfrm>
          <a:prstGeom prst="rect">
            <a:avLst/>
          </a:prstGeom>
        </p:spPr>
      </p:pic>
      <p:sp>
        <p:nvSpPr>
          <p:cNvPr id="34" name="Tekstiruutu 33"/>
          <p:cNvSpPr txBox="1"/>
          <p:nvPr/>
        </p:nvSpPr>
        <p:spPr>
          <a:xfrm>
            <a:off x="4955683" y="8251901"/>
            <a:ext cx="3300761" cy="139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Pudasjärven OPS-koulutusmateriaali</a:t>
            </a:r>
          </a:p>
          <a:p>
            <a:r>
              <a:rPr lang="fi-FI" b="1" dirty="0" smtClean="0"/>
              <a:t>Koulutukset:</a:t>
            </a:r>
            <a:r>
              <a:rPr lang="fi-FI" dirty="0" smtClean="0"/>
              <a:t> </a:t>
            </a:r>
          </a:p>
          <a:p>
            <a:r>
              <a:rPr lang="fi-FI" dirty="0" smtClean="0"/>
              <a:t>Osaava + muut</a:t>
            </a:r>
            <a:endParaRPr lang="fi-FI" dirty="0"/>
          </a:p>
        </p:txBody>
      </p:sp>
      <p:pic>
        <p:nvPicPr>
          <p:cNvPr id="65" name="Sisällön paikkamerkki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91" y="3347016"/>
            <a:ext cx="2432611" cy="203852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63298" y="1624304"/>
            <a:ext cx="2335477" cy="2025496"/>
          </a:xfrm>
          <a:prstGeom prst="rect">
            <a:avLst/>
          </a:prstGeom>
        </p:spPr>
      </p:pic>
      <p:sp>
        <p:nvSpPr>
          <p:cNvPr id="24" name="Tekstiruutu 23"/>
          <p:cNvSpPr txBox="1"/>
          <p:nvPr/>
        </p:nvSpPr>
        <p:spPr>
          <a:xfrm>
            <a:off x="3396288" y="1647056"/>
            <a:ext cx="651469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VTK</a:t>
            </a:r>
            <a:endParaRPr lang="fi-FI" b="1" dirty="0">
              <a:solidFill>
                <a:srgbClr val="0070C0"/>
              </a:solidFill>
            </a:endParaRP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10694" y="9144844"/>
            <a:ext cx="540480" cy="4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1" r="-20206"/>
          <a:stretch/>
        </p:blipFill>
        <p:spPr>
          <a:xfrm rot="20402462">
            <a:off x="7490363" y="416975"/>
            <a:ext cx="5545086" cy="4144713"/>
          </a:xfrm>
          <a:prstGeom prst="flowChartManualOperation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" y="-123608"/>
            <a:ext cx="3710779" cy="410723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21" y="3930615"/>
            <a:ext cx="2261102" cy="160465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0215">
            <a:off x="4660805" y="-689970"/>
            <a:ext cx="3786817" cy="395546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60" y="3321646"/>
            <a:ext cx="3930780" cy="398012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"/>
          <a:stretch/>
        </p:blipFill>
        <p:spPr>
          <a:xfrm rot="20612440">
            <a:off x="1959411" y="6220346"/>
            <a:ext cx="4299789" cy="370096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41" y="5482849"/>
            <a:ext cx="4170482" cy="411835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959">
            <a:off x="8987128" y="4679941"/>
            <a:ext cx="4411337" cy="3954448"/>
          </a:xfrm>
          <a:prstGeom prst="rect">
            <a:avLst/>
          </a:prstGeom>
        </p:spPr>
      </p:pic>
      <p:sp>
        <p:nvSpPr>
          <p:cNvPr id="11" name="Ellipsi 10"/>
          <p:cNvSpPr/>
          <p:nvPr/>
        </p:nvSpPr>
        <p:spPr>
          <a:xfrm>
            <a:off x="3477376" y="3784014"/>
            <a:ext cx="1588645" cy="1599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/>
              <a:t>Oppi-aine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50650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astavalo.fi/albums/userpics/10728/normal_i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36" y="1846730"/>
            <a:ext cx="11459468" cy="7648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406589" y="573741"/>
            <a:ext cx="8408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 smtClean="0">
                <a:solidFill>
                  <a:srgbClr val="006600"/>
                </a:solidFill>
              </a:rPr>
              <a:t>Iloa OPS-työhön!</a:t>
            </a:r>
            <a:endParaRPr lang="fi-FI" sz="6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61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229</Words>
  <Application>Microsoft Office PowerPoint</Application>
  <PresentationFormat>A3-paperi (297 x 420 mm)</PresentationFormat>
  <Paragraphs>119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Oulunkaaren kuntayhtymä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Syrjälä Eija</dc:creator>
  <cp:lastModifiedBy>Niemi Mervi</cp:lastModifiedBy>
  <cp:revision>49</cp:revision>
  <cp:lastPrinted>2015-03-25T10:16:39Z</cp:lastPrinted>
  <dcterms:created xsi:type="dcterms:W3CDTF">2015-03-02T07:55:45Z</dcterms:created>
  <dcterms:modified xsi:type="dcterms:W3CDTF">2015-03-25T11:36:29Z</dcterms:modified>
</cp:coreProperties>
</file>