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0" r:id="rId6"/>
    <p:sldId id="269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25402-6886-4E19-81A8-A910F9196E80}" v="2" dt="2022-11-02T09:32:31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05" autoAdjust="0"/>
  </p:normalViewPr>
  <p:slideViewPr>
    <p:cSldViewPr snapToGrid="0">
      <p:cViewPr varScale="1">
        <p:scale>
          <a:sx n="162" d="100"/>
          <a:sy n="162" d="100"/>
        </p:scale>
        <p:origin x="19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B3D9CAE8-3473-4B98-B1EA-E2E497F116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C286F9C-3E6A-41DA-A334-DBA0100B2B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06E95-2C32-4665-9BFF-24A19C22EF49}" type="datetimeFigureOut">
              <a:rPr lang="fi-FI" smtClean="0"/>
              <a:t>2.11.2022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C3109B-FDA8-4E60-AEBC-0775E22EB2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14BB445-F5F1-469F-A76B-01FFE8BFDB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D2A1F-AF50-4B87-98B7-59D8C9CA23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147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AD8B3-32B3-4B30-AFAE-5F0FDDAC0C4B}" type="datetimeFigureOut">
              <a:rPr lang="fi-FI" noProof="0" smtClean="0"/>
              <a:t>2.11.2022</a:t>
            </a:fld>
            <a:endParaRPr lang="fi-FI" noProof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rtl="0"/>
            <a:r>
              <a:rPr lang="fi-FI" altLang="zh-CN" sz="12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Muokkaa tekstin perustyyliä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8B3FE-B886-439A-AF33-2F10EA6DC652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5261199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i-FI" altLang="zh-CN" sz="1200" b="0" i="0" u="none" strike="noStrike" kern="1200" baseline="0" smtClean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17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019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26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6466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7606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4351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1532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1902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88B3FE-B886-439A-AF33-2F10EA6DC652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38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Brickwork-HD-R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/>
          <p:cNvSpPr/>
          <p:nvPr/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/>
          <p:cNvSpPr/>
          <p:nvPr/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Puolivapaa piirto 25"/>
          <p:cNvSpPr/>
          <p:nvPr/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Puolivapaa piirto 14"/>
          <p:cNvSpPr/>
          <p:nvPr/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 rot="21420000">
            <a:off x="891201" y="662656"/>
            <a:ext cx="9755187" cy="2766528"/>
          </a:xfrm>
        </p:spPr>
        <p:txBody>
          <a:bodyPr rtlCol="0" anchor="b">
            <a:normAutofit/>
          </a:bodyPr>
          <a:lstStyle>
            <a:lvl1pPr algn="r">
              <a:defRPr sz="80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 rot="21420000">
            <a:off x="983062" y="3505209"/>
            <a:ext cx="9755187" cy="550333"/>
          </a:xfrm>
        </p:spPr>
        <p:txBody>
          <a:bodyPr rtlCol="0" anchor="t">
            <a:noAutofit/>
          </a:bodyPr>
          <a:lstStyle>
            <a:lvl1pPr marL="0" indent="0" algn="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 rot="21420000">
            <a:off x="4948541" y="4578463"/>
            <a:ext cx="6143653" cy="1163112"/>
          </a:xfrm>
        </p:spPr>
        <p:txBody>
          <a:bodyPr rtlCol="0"/>
          <a:lstStyle>
            <a:lvl1pPr algn="ctr">
              <a:defRPr sz="5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DBC7DA09-EE4C-43D0-B878-8B0C447E1EE0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 rot="21420000">
            <a:off x="-9144" y="4882896"/>
            <a:ext cx="4050792" cy="1197864"/>
          </a:xfrm>
        </p:spPr>
        <p:txBody>
          <a:bodyPr vert="horz" lIns="91440" tIns="45720" rIns="91440" bIns="45720" rtlCol="0" anchor="ctr"/>
          <a:lstStyle>
            <a:lvl1pPr algn="r">
              <a:defRPr lang="en-US" sz="5400" dirty="0"/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21420000">
            <a:off x="9851758" y="3832648"/>
            <a:ext cx="907186" cy="49847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25" name="5-sakarainen tähti 24"/>
          <p:cNvSpPr/>
          <p:nvPr/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4106333"/>
            <a:ext cx="10394708" cy="58884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85780" y="4702923"/>
            <a:ext cx="10394728" cy="682472"/>
          </a:xfrm>
        </p:spPr>
        <p:txBody>
          <a:bodyPr rtlCol="0"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ADA099-84D7-41A6-9948-8BF1458645EE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902" cy="3194903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85779" y="4106333"/>
            <a:ext cx="10394729" cy="1273606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37B28C-C693-4A7A-BDBB-52F63A85AE35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121732" y="685800"/>
            <a:ext cx="9525020" cy="2916704"/>
          </a:xfrm>
        </p:spPr>
        <p:txBody>
          <a:bodyPr rtlCol="0" anchor="ctr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half" idx="13" hasCustomPrompt="1"/>
          </p:nvPr>
        </p:nvSpPr>
        <p:spPr>
          <a:xfrm>
            <a:off x="1550264" y="3610032"/>
            <a:ext cx="8667956" cy="37776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4106334"/>
            <a:ext cx="10396882" cy="126825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EAE36A-2B04-4144-9E29-DBB369E0833F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3" name="Tekstiruutu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i-FI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i-FI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1723854"/>
            <a:ext cx="10394707" cy="2511835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4247468"/>
            <a:ext cx="10394707" cy="114064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E9372-C820-4B6F-8E9B-62F6F7ACDE6B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arakke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"/>
          <p:cNvSpPr>
            <a:spLocks noGrp="1"/>
          </p:cNvSpPr>
          <p:nvPr>
            <p:ph type="title" hasCustomPrompt="1"/>
          </p:nvPr>
        </p:nvSpPr>
        <p:spPr>
          <a:xfrm>
            <a:off x="685802" y="685800"/>
            <a:ext cx="10394706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68580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8" name="Tekstin paikkamerkki 3"/>
          <p:cNvSpPr>
            <a:spLocks noGrp="1"/>
          </p:cNvSpPr>
          <p:nvPr>
            <p:ph type="body" sz="half" idx="15" hasCustomPrompt="1"/>
          </p:nvPr>
        </p:nvSpPr>
        <p:spPr>
          <a:xfrm>
            <a:off x="685802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234622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half" idx="16" hasCustomPrompt="1"/>
          </p:nvPr>
        </p:nvSpPr>
        <p:spPr>
          <a:xfrm>
            <a:off x="4234621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11" name="Tekstin paikkamerkki 4"/>
          <p:cNvSpPr>
            <a:spLocks noGrp="1"/>
          </p:cNvSpPr>
          <p:nvPr>
            <p:ph type="body" sz="quarter" idx="13" hasCustomPrompt="1"/>
          </p:nvPr>
        </p:nvSpPr>
        <p:spPr>
          <a:xfrm>
            <a:off x="7770380" y="206339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half" idx="17" hasCustomPrompt="1"/>
          </p:nvPr>
        </p:nvSpPr>
        <p:spPr>
          <a:xfrm>
            <a:off x="7770380" y="2639658"/>
            <a:ext cx="3310128" cy="273492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4385B0-5287-4D2F-806C-9225820CCE32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tsikk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882" cy="115196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9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69184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20" name="Kuvan paikkamerkki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1" name="Tekstin paikkamerkki 3"/>
          <p:cNvSpPr>
            <a:spLocks noGrp="1"/>
          </p:cNvSpPr>
          <p:nvPr>
            <p:ph type="body" sz="half" idx="18" hasCustomPrompt="1"/>
          </p:nvPr>
        </p:nvSpPr>
        <p:spPr>
          <a:xfrm>
            <a:off x="691840" y="4389287"/>
            <a:ext cx="3310128" cy="98529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22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237410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23" name="Kuvan paikkamerkki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4" name="Tekstin paikkamerkki 3"/>
          <p:cNvSpPr>
            <a:spLocks noGrp="1"/>
          </p:cNvSpPr>
          <p:nvPr>
            <p:ph type="body" sz="half" idx="19" hasCustomPrompt="1"/>
          </p:nvPr>
        </p:nvSpPr>
        <p:spPr>
          <a:xfrm>
            <a:off x="4235999" y="4389286"/>
            <a:ext cx="3310128" cy="9853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25" name="Tekstin paikkamerkki 4"/>
          <p:cNvSpPr>
            <a:spLocks noGrp="1"/>
          </p:cNvSpPr>
          <p:nvPr>
            <p:ph type="body" sz="quarter" idx="13" hasCustomPrompt="1"/>
          </p:nvPr>
        </p:nvSpPr>
        <p:spPr>
          <a:xfrm>
            <a:off x="7768944" y="3813025"/>
            <a:ext cx="33101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26" name="Kuvan paikkamerkki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7" name="Tekstin paikkamerkki 3"/>
          <p:cNvSpPr>
            <a:spLocks noGrp="1"/>
          </p:cNvSpPr>
          <p:nvPr>
            <p:ph type="body" sz="half" idx="20" hasCustomPrompt="1"/>
          </p:nvPr>
        </p:nvSpPr>
        <p:spPr>
          <a:xfrm>
            <a:off x="7768819" y="4389284"/>
            <a:ext cx="3310128" cy="98530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A305BA-7F82-4AB1-93C6-803F9625EE0F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1" name="Pystysuuntaisen tekstin paikkamerkki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2063396"/>
            <a:ext cx="10394707" cy="3311190"/>
          </a:xfrm>
        </p:spPr>
        <p:txBody>
          <a:bodyPr vert="eaVert"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918301-B46D-4158-8582-5B231E6194AE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 hasCustomPrompt="1"/>
          </p:nvPr>
        </p:nvSpPr>
        <p:spPr>
          <a:xfrm>
            <a:off x="8815862" y="685800"/>
            <a:ext cx="2264646" cy="4688785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8" name="Pystysuuntaisen tekstin paikkamerkki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685800" y="685800"/>
            <a:ext cx="7904431" cy="4688785"/>
          </a:xfrm>
        </p:spPr>
        <p:txBody>
          <a:bodyPr vert="eaVert"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D63C5F-BDC8-42E2-97A1-B32663512AF4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2" name="Sisällön paikkamerkki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10394707" cy="3311189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B7A1DF-FDCE-4659-89B1-6981DAAC9A2C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4707" cy="3193487"/>
          </a:xfrm>
        </p:spPr>
        <p:txBody>
          <a:bodyPr rtlCol="0" anchor="b">
            <a:normAutofit/>
          </a:bodyPr>
          <a:lstStyle>
            <a:lvl1pPr algn="l">
              <a:defRPr sz="5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685801" y="3742267"/>
            <a:ext cx="10394707" cy="16396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3DA928-6594-4F1D-A0A9-39DFD96B8792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882" cy="115814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2" name="Sisällön paikkamerkki 2"/>
          <p:cNvSpPr>
            <a:spLocks noGrp="1"/>
          </p:cNvSpPr>
          <p:nvPr>
            <p:ph sz="quarter" idx="13" hasCustomPrompt="1"/>
          </p:nvPr>
        </p:nvSpPr>
        <p:spPr>
          <a:xfrm>
            <a:off x="685800" y="2063396"/>
            <a:ext cx="5088714" cy="3311189"/>
          </a:xfrm>
        </p:spPr>
        <p:txBody>
          <a:bodyPr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13" name="Sisällön paikkamerkki 3"/>
          <p:cNvSpPr>
            <a:spLocks noGrp="1"/>
          </p:cNvSpPr>
          <p:nvPr>
            <p:ph sz="quarter" idx="14" hasCustomPrompt="1"/>
          </p:nvPr>
        </p:nvSpPr>
        <p:spPr>
          <a:xfrm>
            <a:off x="5993971" y="2063396"/>
            <a:ext cx="5086538" cy="3311189"/>
          </a:xfrm>
        </p:spPr>
        <p:txBody>
          <a:bodyPr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E8C1EE-132E-4A15-AF98-A44BC70A3AD5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/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4707" cy="115814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918356" y="2063396"/>
            <a:ext cx="4856158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12" name="Sisällön paikkamerkki 3"/>
          <p:cNvSpPr>
            <a:spLocks noGrp="1"/>
          </p:cNvSpPr>
          <p:nvPr>
            <p:ph sz="quarter" idx="13" hasCustomPrompt="1"/>
          </p:nvPr>
        </p:nvSpPr>
        <p:spPr>
          <a:xfrm>
            <a:off x="685802" y="2861733"/>
            <a:ext cx="5088712" cy="2512852"/>
          </a:xfrm>
        </p:spPr>
        <p:txBody>
          <a:bodyPr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6218191" y="2063396"/>
            <a:ext cx="4864491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13" name="Sisällön paikkamerkki 5"/>
          <p:cNvSpPr>
            <a:spLocks noGrp="1"/>
          </p:cNvSpPr>
          <p:nvPr>
            <p:ph sz="quarter" idx="14" hasCustomPrompt="1"/>
          </p:nvPr>
        </p:nvSpPr>
        <p:spPr>
          <a:xfrm>
            <a:off x="5993969" y="2861733"/>
            <a:ext cx="5088713" cy="2512852"/>
          </a:xfrm>
        </p:spPr>
        <p:txBody>
          <a:bodyPr rtlCol="0" anchor="t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77FD5E-420F-4CD9-84DB-5567BE07F6F1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0E193E-E41A-4A01-B047-17FAF9D96E74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5C9CA1-E067-47D5-80F9-C7AC3489457E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93643" y="685800"/>
            <a:ext cx="4126860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sz="quarter" idx="13" hasCustomPrompt="1"/>
          </p:nvPr>
        </p:nvSpPr>
        <p:spPr>
          <a:xfrm>
            <a:off x="5046132" y="685800"/>
            <a:ext cx="6034375" cy="4688785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93642" y="2709052"/>
            <a:ext cx="4126861" cy="2665533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FF2525-D55E-4A92-86ED-5FB18D0F3F74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5800" y="685800"/>
            <a:ext cx="6345302" cy="2023252"/>
          </a:xfrm>
        </p:spPr>
        <p:txBody>
          <a:bodyPr rtlCol="0" anchor="b">
            <a:normAutofit/>
          </a:bodyPr>
          <a:lstStyle>
            <a:lvl1pPr algn="ctr">
              <a:defRPr sz="36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685801" y="2709052"/>
            <a:ext cx="6345301" cy="236248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perustyyliä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5C2A1A-9950-418D-BE3F-D400EC119D85}" type="datetime1">
              <a:rPr lang="fi-FI" noProof="0" smtClean="0"/>
              <a:t>2.11.2022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Brickwork-HD-R1a.jp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Ryhmä 9"/>
          <p:cNvGrpSpPr/>
          <p:nvPr/>
        </p:nvGrpSpPr>
        <p:grpSpPr>
          <a:xfrm>
            <a:off x="-25397" y="0"/>
            <a:ext cx="12005350" cy="6644081"/>
            <a:chOff x="-25397" y="0"/>
            <a:chExt cx="12005350" cy="6644081"/>
          </a:xfrm>
        </p:grpSpPr>
        <p:sp useBgFill="1">
          <p:nvSpPr>
            <p:cNvPr id="11" name="Suorakulmio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Puolivapaa piirto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  <p:sp>
          <p:nvSpPr>
            <p:cNvPr id="13" name="Suorakulmio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A10B276D-482A-430E-81F7-7A91FA65971A}" type="datetime1">
              <a:rPr lang="fi-FI" noProof="0" smtClean="0"/>
              <a:t>2.11.2022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 cap="all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uva 22">
            <a:extLst>
              <a:ext uri="{FF2B5EF4-FFF2-40B4-BE49-F238E27FC236}">
                <a16:creationId xmlns:a16="http://schemas.microsoft.com/office/drawing/2014/main" id="{42D1525B-4547-4D1B-9851-1E544B2AF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5" name="Suorakulmio 24">
            <a:extLst>
              <a:ext uri="{FF2B5EF4-FFF2-40B4-BE49-F238E27FC236}">
                <a16:creationId xmlns:a16="http://schemas.microsoft.com/office/drawing/2014/main" id="{BD4EAD20-33A5-46F5-A616-E1A84F3F9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6974"/>
            <a:ext cx="12188952" cy="2601025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027D09F-2F1E-4DAD-B786-189E47A2A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954" y="5325084"/>
            <a:ext cx="11261749" cy="1073627"/>
          </a:xfrm>
        </p:spPr>
        <p:txBody>
          <a:bodyPr rtlCol="0">
            <a:noAutofit/>
          </a:bodyPr>
          <a:lstStyle/>
          <a:p>
            <a:pPr algn="ctr" rtl="0"/>
            <a:br>
              <a:rPr lang="fi-FI" sz="6700" dirty="0"/>
            </a:br>
            <a:br>
              <a:rPr lang="fi-FI" sz="6700" dirty="0"/>
            </a:br>
            <a:br>
              <a:rPr lang="fi-FI" sz="6700" dirty="0"/>
            </a:br>
            <a:br>
              <a:rPr lang="fi-FI" sz="6700" dirty="0"/>
            </a:br>
            <a:r>
              <a:rPr lang="fi-FI" sz="6700" dirty="0"/>
              <a:t>AIKUISOPISKELIJA SINFONIAORKESTERISSA</a:t>
            </a:r>
          </a:p>
        </p:txBody>
      </p:sp>
      <p:sp>
        <p:nvSpPr>
          <p:cNvPr id="27" name="5-sakarainen tähti 31">
            <a:extLst>
              <a:ext uri="{FF2B5EF4-FFF2-40B4-BE49-F238E27FC236}">
                <a16:creationId xmlns:a16="http://schemas.microsoft.com/office/drawing/2014/main" id="{ADCCECA8-1C81-4A56-B427-3863A2F34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03408" y="6388943"/>
            <a:ext cx="373049" cy="373049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EF96823-18E9-4FD7-A8FB-A5248AAB3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546" y="6349860"/>
            <a:ext cx="10792448" cy="562506"/>
          </a:xfrm>
        </p:spPr>
        <p:txBody>
          <a:bodyPr rtlCol="0">
            <a:normAutofit/>
          </a:bodyPr>
          <a:lstStyle/>
          <a:p>
            <a:pPr algn="l" rtl="0"/>
            <a:r>
              <a:rPr lang="fi-FI" dirty="0"/>
              <a:t>                                              ERASMUS+ KA2</a:t>
            </a:r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3F7699AD-901F-4BB3-B188-BA6FACB7E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54" y="457201"/>
            <a:ext cx="11261749" cy="3343894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Piano">
            <a:extLst>
              <a:ext uri="{FF2B5EF4-FFF2-40B4-BE49-F238E27FC236}">
                <a16:creationId xmlns:a16="http://schemas.microsoft.com/office/drawing/2014/main" id="{1408D6ED-00BD-4F1D-9B16-DF0CD8E63D6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 rot="21600000">
            <a:off x="691547" y="691546"/>
            <a:ext cx="10805789" cy="2874505"/>
          </a:xfrm>
          <a:prstGeom prst="rect">
            <a:avLst/>
          </a:prstGeom>
        </p:spPr>
      </p:pic>
      <p:cxnSp>
        <p:nvCxnSpPr>
          <p:cNvPr id="31" name="Suora yhdistin 30">
            <a:extLst>
              <a:ext uri="{FF2B5EF4-FFF2-40B4-BE49-F238E27FC236}">
                <a16:creationId xmlns:a16="http://schemas.microsoft.com/office/drawing/2014/main" id="{E995B1FF-4519-489E-98AD-9BF76D7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12134" y="4491323"/>
            <a:ext cx="12201086" cy="0"/>
          </a:xfrm>
          <a:prstGeom prst="line">
            <a:avLst/>
          </a:pr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11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34" y="-2310"/>
            <a:ext cx="10079181" cy="559954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014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855" y="1304459"/>
            <a:ext cx="3629312" cy="9632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dirty="0" err="1"/>
              <a:t>GIFt</a:t>
            </a:r>
            <a:r>
              <a:rPr lang="fi-FI" dirty="0"/>
              <a:t>-hanke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/>
          <a:lstStyle/>
          <a:p>
            <a:pPr rtl="0"/>
            <a:r>
              <a:rPr lang="fi-FI" sz="2400" dirty="0"/>
              <a:t>G</a:t>
            </a:r>
            <a:r>
              <a:rPr lang="fi-FI" dirty="0"/>
              <a:t>ermany </a:t>
            </a:r>
          </a:p>
          <a:p>
            <a:r>
              <a:rPr lang="fi-FI" sz="1100" dirty="0" err="1"/>
              <a:t>Schulverband</a:t>
            </a:r>
            <a:r>
              <a:rPr lang="fi-FI" sz="1100" dirty="0"/>
              <a:t> </a:t>
            </a:r>
            <a:r>
              <a:rPr lang="fi-FI" sz="1100" dirty="0" err="1"/>
              <a:t>Jugendmusikschule</a:t>
            </a:r>
            <a:r>
              <a:rPr lang="fi-FI" sz="1100" dirty="0"/>
              <a:t> </a:t>
            </a:r>
            <a:r>
              <a:rPr lang="fi-FI" sz="1100" dirty="0" err="1"/>
              <a:t>Württembergisches</a:t>
            </a:r>
            <a:r>
              <a:rPr lang="fi-FI" sz="1100" dirty="0"/>
              <a:t> </a:t>
            </a:r>
            <a:r>
              <a:rPr lang="fi-FI" sz="1100" dirty="0" err="1"/>
              <a:t>Allgäu</a:t>
            </a:r>
            <a:endParaRPr lang="fi-FI" sz="1100" dirty="0"/>
          </a:p>
          <a:p>
            <a:r>
              <a:rPr lang="fi-FI" sz="2400" dirty="0"/>
              <a:t>I</a:t>
            </a:r>
            <a:r>
              <a:rPr lang="fi-FI" dirty="0"/>
              <a:t>TALY </a:t>
            </a:r>
            <a:r>
              <a:rPr lang="it-IT" sz="1100" dirty="0"/>
              <a:t>FONDAZIONE SCUOLA DI MUSICA DI FIESOLE </a:t>
            </a:r>
            <a:r>
              <a:rPr lang="fi-FI" sz="1100" dirty="0"/>
              <a:t>ONLUS</a:t>
            </a:r>
          </a:p>
          <a:p>
            <a:r>
              <a:rPr lang="fi-FI" sz="2400" dirty="0"/>
              <a:t>F</a:t>
            </a:r>
            <a:r>
              <a:rPr lang="fi-FI" dirty="0"/>
              <a:t>INLAND </a:t>
            </a:r>
            <a:r>
              <a:rPr lang="fi-FI" sz="1100" dirty="0" err="1"/>
              <a:t>Ylä</a:t>
            </a:r>
            <a:r>
              <a:rPr lang="fi-FI" sz="1100" dirty="0"/>
              <a:t>-Savon musiikkiopisto</a:t>
            </a:r>
          </a:p>
          <a:p>
            <a:r>
              <a:rPr lang="fi-FI" sz="2400" dirty="0" err="1"/>
              <a:t>T</a:t>
            </a:r>
            <a:r>
              <a:rPr lang="fi-FI" dirty="0" err="1"/>
              <a:t>ogether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301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855" y="1304459"/>
            <a:ext cx="3629312" cy="9632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dirty="0" err="1"/>
              <a:t>GIFt</a:t>
            </a:r>
            <a:r>
              <a:rPr lang="fi-FI" dirty="0"/>
              <a:t>-hanke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/>
          <a:lstStyle/>
          <a:p>
            <a:pPr rtl="0"/>
            <a:r>
              <a:rPr lang="fi-FI" dirty="0"/>
              <a:t>Pieni hanke, budjetti 55.000 €</a:t>
            </a:r>
          </a:p>
          <a:p>
            <a:pPr rtl="0"/>
            <a:r>
              <a:rPr lang="fi-FI" dirty="0"/>
              <a:t>KESTO 18 KK</a:t>
            </a:r>
          </a:p>
          <a:p>
            <a:pPr rtl="0"/>
            <a:r>
              <a:rPr lang="fi-FI" dirty="0"/>
              <a:t>Sisältää  30 aikuisliikkuvuutta ja 12 opettajaliikkuvuutta</a:t>
            </a:r>
          </a:p>
          <a:p>
            <a:pPr rtl="0"/>
            <a:r>
              <a:rPr lang="fi-FI" dirty="0"/>
              <a:t>Musiikkiopiston oppilaita mukana muulla rahoituksella</a:t>
            </a:r>
          </a:p>
        </p:txBody>
      </p:sp>
    </p:spTree>
    <p:extLst>
      <p:ext uri="{BB962C8B-B14F-4D97-AF65-F5344CB8AC3E}">
        <p14:creationId xmlns:p14="http://schemas.microsoft.com/office/powerpoint/2010/main" val="23683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855" y="830912"/>
            <a:ext cx="3629312" cy="143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dirty="0"/>
              <a:t>       Kaksi konserttia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/>
          </a:bodyPr>
          <a:lstStyle/>
          <a:p>
            <a:pPr rtl="0"/>
            <a:r>
              <a:rPr lang="fi-FI" sz="2400" dirty="0" err="1"/>
              <a:t>SaksASSA</a:t>
            </a:r>
            <a:r>
              <a:rPr lang="fi-FI" sz="2400" dirty="0"/>
              <a:t> keväällä 2022 </a:t>
            </a:r>
          </a:p>
          <a:p>
            <a:pPr rtl="0"/>
            <a:r>
              <a:rPr lang="fi-FI" sz="2400" dirty="0"/>
              <a:t>Iisalmessa syksyllä 2022</a:t>
            </a:r>
          </a:p>
          <a:p>
            <a:pPr rt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636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93" y="1279437"/>
            <a:ext cx="3629312" cy="1436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rtl="0"/>
            <a:r>
              <a:rPr lang="fi-FI" dirty="0"/>
              <a:t>Orkesterin kokoonpano</a:t>
            </a:r>
            <a:br>
              <a:rPr lang="fi-FI" dirty="0"/>
            </a:br>
            <a:endParaRPr lang="fi-FI" dirty="0"/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/>
          </a:bodyPr>
          <a:lstStyle/>
          <a:p>
            <a:pPr rtl="0"/>
            <a:r>
              <a:rPr lang="fi-FI" sz="2400" dirty="0"/>
              <a:t>Musiikkiopiston oppilaat</a:t>
            </a:r>
          </a:p>
          <a:p>
            <a:pPr rtl="0"/>
            <a:r>
              <a:rPr lang="fi-FI" sz="2400" dirty="0"/>
              <a:t>Aikuisopiskelijat</a:t>
            </a:r>
          </a:p>
          <a:p>
            <a:pPr rtl="0"/>
            <a:r>
              <a:rPr lang="fi-FI" sz="2400" dirty="0"/>
              <a:t>Ammattiopiskelijat</a:t>
            </a:r>
          </a:p>
          <a:p>
            <a:pPr rtl="0"/>
            <a:r>
              <a:rPr lang="fi-FI" sz="2400" dirty="0" err="1"/>
              <a:t>AmmattiMuusikot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75922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3" y="450792"/>
            <a:ext cx="3629312" cy="143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fi-FI" sz="3200" dirty="0" err="1"/>
              <a:t>AIKUIsOPISKELIJAN</a:t>
            </a:r>
            <a:r>
              <a:rPr lang="fi-FI" sz="3200" dirty="0"/>
              <a:t> GIFT-POLKU  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fi-FI" sz="2400" dirty="0"/>
              <a:t>OMAT OPPITUNNIT</a:t>
            </a:r>
          </a:p>
          <a:p>
            <a:pPr rtl="0"/>
            <a:r>
              <a:rPr lang="fi-FI" sz="2400" dirty="0"/>
              <a:t>KIELEN opiskelun </a:t>
            </a:r>
            <a:r>
              <a:rPr lang="fi-FI" sz="2400" dirty="0" err="1"/>
              <a:t>tukI</a:t>
            </a:r>
            <a:endParaRPr lang="fi-FI" sz="2400" dirty="0"/>
          </a:p>
          <a:p>
            <a:pPr rtl="0"/>
            <a:r>
              <a:rPr lang="fi-FI" sz="2400" dirty="0"/>
              <a:t>Yhteisharjoitukset omissa maissa</a:t>
            </a:r>
          </a:p>
          <a:p>
            <a:pPr rtl="0"/>
            <a:r>
              <a:rPr lang="fi-FI" sz="2400" dirty="0" err="1"/>
              <a:t>HARJoitusperiodi</a:t>
            </a:r>
            <a:r>
              <a:rPr lang="fi-FI" sz="2400" dirty="0"/>
              <a:t> Konserttipaikkakunnalla</a:t>
            </a:r>
          </a:p>
          <a:p>
            <a:pPr rtl="0"/>
            <a:r>
              <a:rPr lang="fi-FI" sz="2400" dirty="0"/>
              <a:t>KONSERTTI</a:t>
            </a:r>
          </a:p>
          <a:p>
            <a:pPr rtl="0"/>
            <a:endParaRPr lang="fi-FI" sz="2400" dirty="0"/>
          </a:p>
          <a:p>
            <a:pPr rtl="0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73378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3" y="450792"/>
            <a:ext cx="3629312" cy="143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fi-FI" sz="3200" dirty="0"/>
              <a:t>ARVIOINTI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/>
          </a:bodyPr>
          <a:lstStyle/>
          <a:p>
            <a:pPr rtl="0"/>
            <a:r>
              <a:rPr lang="fi-FI" sz="2400" dirty="0"/>
              <a:t>ITSEARVIOINTI - </a:t>
            </a:r>
            <a:r>
              <a:rPr lang="fi-FI" sz="1600" dirty="0"/>
              <a:t>o</a:t>
            </a:r>
            <a:r>
              <a:rPr lang="fi-FI" sz="1400" dirty="0"/>
              <a:t>ppimispäiväkirja</a:t>
            </a:r>
          </a:p>
          <a:p>
            <a:pPr rtl="0"/>
            <a:r>
              <a:rPr lang="fi-FI" sz="2400" dirty="0"/>
              <a:t>OPETTAJAN ARVIOINTI</a:t>
            </a:r>
          </a:p>
          <a:p>
            <a:pPr rtl="0"/>
            <a:r>
              <a:rPr lang="fi-FI" sz="2400" dirty="0"/>
              <a:t>Vertaisarviointi</a:t>
            </a:r>
          </a:p>
          <a:p>
            <a:pPr rtl="0"/>
            <a:r>
              <a:rPr lang="fi-FI" sz="2400" dirty="0"/>
              <a:t>Kapellimestarin arviointi</a:t>
            </a:r>
          </a:p>
          <a:p>
            <a:pPr rtl="0"/>
            <a:endParaRPr lang="fi-FI" sz="2400" dirty="0"/>
          </a:p>
          <a:p>
            <a:pPr rtl="0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85837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3" y="450792"/>
            <a:ext cx="3629312" cy="143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fi-FI" sz="3200" dirty="0"/>
              <a:t>Tavoitteet: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 fontScale="92500"/>
          </a:bodyPr>
          <a:lstStyle/>
          <a:p>
            <a:pPr rtl="0"/>
            <a:r>
              <a:rPr lang="fi-FI" sz="2400" dirty="0"/>
              <a:t>Lisätä korkealuokkaista opetustarjontaa aikuisille</a:t>
            </a:r>
          </a:p>
          <a:p>
            <a:pPr rtl="0"/>
            <a:r>
              <a:rPr lang="fi-FI" sz="2400" dirty="0"/>
              <a:t>Lisätä </a:t>
            </a:r>
            <a:r>
              <a:rPr lang="fi-FI" sz="2400" dirty="0" err="1"/>
              <a:t>aikuisoPettajien</a:t>
            </a:r>
            <a:r>
              <a:rPr lang="fi-FI" sz="2400" dirty="0"/>
              <a:t> OSAAMISTA</a:t>
            </a:r>
          </a:p>
          <a:p>
            <a:pPr rtl="0"/>
            <a:r>
              <a:rPr lang="fi-FI" sz="2400" dirty="0"/>
              <a:t>Arvostaa ja vertailla eri maiden kulttuuriperintöä</a:t>
            </a:r>
          </a:p>
          <a:p>
            <a:pPr rtl="0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2925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06FBDB6D-C867-4B7E-98CA-AAB660F0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Puolivapaa piirto 11">
            <a:extLst>
              <a:ext uri="{FF2B5EF4-FFF2-40B4-BE49-F238E27FC236}">
                <a16:creationId xmlns:a16="http://schemas.microsoft.com/office/drawing/2014/main" id="{5EF97233-7CDB-4FD4-811B-61312619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75" y="0"/>
            <a:ext cx="11683810" cy="6588125"/>
          </a:xfrm>
          <a:custGeom>
            <a:avLst/>
            <a:gdLst/>
            <a:ahLst/>
            <a:cxnLst/>
            <a:rect l="l" t="t" r="r" b="b"/>
            <a:pathLst>
              <a:path w="11683810" h="6588125">
                <a:moveTo>
                  <a:pt x="0" y="0"/>
                </a:moveTo>
                <a:lnTo>
                  <a:pt x="11318691" y="0"/>
                </a:lnTo>
                <a:lnTo>
                  <a:pt x="11683810" y="5976938"/>
                </a:lnTo>
                <a:lnTo>
                  <a:pt x="15875" y="6588125"/>
                </a:lnTo>
                <a:cubicBezTo>
                  <a:pt x="10583" y="4386792"/>
                  <a:pt x="5292" y="2185458"/>
                  <a:pt x="0" y="0"/>
                </a:cubicBezTo>
                <a:close/>
              </a:path>
            </a:pathLst>
          </a:custGeom>
          <a:ln>
            <a:noFill/>
          </a:ln>
          <a:effectLst>
            <a:outerShdw blurRad="101600" dist="152400" dir="438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uolivapaa piirto 13">
            <a:extLst>
              <a:ext uri="{FF2B5EF4-FFF2-40B4-BE49-F238E27FC236}">
                <a16:creationId xmlns:a16="http://schemas.microsoft.com/office/drawing/2014/main" id="{67AB86AF-A175-42C9-8DBA-236F5945A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2257"/>
            <a:ext cx="11329257" cy="2028845"/>
          </a:xfrm>
          <a:custGeom>
            <a:avLst/>
            <a:gdLst/>
            <a:ahLst/>
            <a:cxnLst/>
            <a:rect l="l" t="t" r="r" b="b"/>
            <a:pathLst>
              <a:path w="11329257" h="2028845">
                <a:moveTo>
                  <a:pt x="0" y="588520"/>
                </a:moveTo>
                <a:lnTo>
                  <a:pt x="11244075" y="0"/>
                </a:lnTo>
                <a:lnTo>
                  <a:pt x="11329257" y="1424838"/>
                </a:lnTo>
                <a:lnTo>
                  <a:pt x="0" y="2028845"/>
                </a:lnTo>
                <a:lnTo>
                  <a:pt x="0" y="58852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Puolivapaa piirto 25">
            <a:extLst>
              <a:ext uri="{FF2B5EF4-FFF2-40B4-BE49-F238E27FC236}">
                <a16:creationId xmlns:a16="http://schemas.microsoft.com/office/drawing/2014/main" id="{23475548-9413-4CE3-949D-A4EE4CD04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19579" cy="456877"/>
          </a:xfrm>
          <a:custGeom>
            <a:avLst/>
            <a:gdLst/>
            <a:ahLst/>
            <a:cxnLst/>
            <a:rect l="l" t="t" r="r" b="b"/>
            <a:pathLst>
              <a:path w="8719579" h="456877">
                <a:moveTo>
                  <a:pt x="0" y="0"/>
                </a:moveTo>
                <a:lnTo>
                  <a:pt x="8719579" y="0"/>
                </a:lnTo>
                <a:lnTo>
                  <a:pt x="0" y="4568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Puolivapaa piirto 14">
            <a:extLst>
              <a:ext uri="{FF2B5EF4-FFF2-40B4-BE49-F238E27FC236}">
                <a16:creationId xmlns:a16="http://schemas.microsoft.com/office/drawing/2014/main" id="{A3F0B377-147D-4F91-9886-741D879AE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-161800" y="293317"/>
            <a:ext cx="11367116" cy="5751804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0" name="5-sakarainen tähti 24">
            <a:extLst>
              <a:ext uri="{FF2B5EF4-FFF2-40B4-BE49-F238E27FC236}">
                <a16:creationId xmlns:a16="http://schemas.microsoft.com/office/drawing/2014/main" id="{6EDCE5C8-BF06-4560-947E-C27807124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000">
            <a:off x="4221385" y="5111356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Kuva 21">
            <a:extLst>
              <a:ext uri="{FF2B5EF4-FFF2-40B4-BE49-F238E27FC236}">
                <a16:creationId xmlns:a16="http://schemas.microsoft.com/office/drawing/2014/main" id="{375378EE-FE3D-4551-A94E-776CFE4D1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4" name="Suorakulmio 23">
            <a:extLst>
              <a:ext uri="{FF2B5EF4-FFF2-40B4-BE49-F238E27FC236}">
                <a16:creationId xmlns:a16="http://schemas.microsoft.com/office/drawing/2014/main" id="{EF177991-0C3B-4122-AB91-00BA089B5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632997" cy="685800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sp>
        <p:nvSpPr>
          <p:cNvPr id="26" name="Puolivapaa piirto 5">
            <a:extLst>
              <a:ext uri="{FF2B5EF4-FFF2-40B4-BE49-F238E27FC236}">
                <a16:creationId xmlns:a16="http://schemas.microsoft.com/office/drawing/2014/main" id="{628835F9-198F-4A96-BF64-262FAD1E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93205" cy="6576643"/>
          </a:xfrm>
          <a:custGeom>
            <a:avLst/>
            <a:gdLst/>
            <a:ahLst/>
            <a:cxnLst/>
            <a:rect l="l" t="t" r="r" b="b"/>
            <a:pathLst>
              <a:path w="11367116" h="5751804">
                <a:moveTo>
                  <a:pt x="11346705" y="0"/>
                </a:moveTo>
                <a:cubicBezTo>
                  <a:pt x="11353509" y="1915114"/>
                  <a:pt x="11360312" y="3830229"/>
                  <a:pt x="11367116" y="5745343"/>
                </a:cubicBezTo>
                <a:lnTo>
                  <a:pt x="0" y="5751804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9C5523-8FCF-4E66-94E3-5F1C55AF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3" y="450792"/>
            <a:ext cx="3629312" cy="143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fi-FI" sz="3200" dirty="0"/>
              <a:t>VAIKUTUKSET: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0B48F305-14E4-4907-9C20-EAA8E95D3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856" y="0"/>
            <a:ext cx="4248871" cy="226225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uorakulmio 29">
            <a:extLst>
              <a:ext uri="{FF2B5EF4-FFF2-40B4-BE49-F238E27FC236}">
                <a16:creationId xmlns:a16="http://schemas.microsoft.com/office/drawing/2014/main" id="{60465D16-3079-43DA-B7E7-598690743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37" y="5762147"/>
            <a:ext cx="4250216" cy="780581"/>
          </a:xfrm>
          <a:prstGeom prst="rect">
            <a:avLst/>
          </a:pr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Suorakulmio 31">
            <a:extLst>
              <a:ext uri="{FF2B5EF4-FFF2-40B4-BE49-F238E27FC236}">
                <a16:creationId xmlns:a16="http://schemas.microsoft.com/office/drawing/2014/main" id="{50BD2166-8817-4385-9D91-5F543992A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1883" y="450792"/>
            <a:ext cx="6636823" cy="5950008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/>
          </a:p>
        </p:txBody>
      </p:sp>
      <p:pic>
        <p:nvPicPr>
          <p:cNvPr id="5" name="Kuva 4" descr="Viulu">
            <a:extLst>
              <a:ext uri="{FF2B5EF4-FFF2-40B4-BE49-F238E27FC236}">
                <a16:creationId xmlns:a16="http://schemas.microsoft.com/office/drawing/2014/main" id="{9B705401-F51B-4B01-9DD2-FC03D4F5DE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21367" y="684680"/>
            <a:ext cx="6174771" cy="5482657"/>
          </a:xfrm>
          <a:prstGeom prst="rect">
            <a:avLst/>
          </a:prstGeom>
        </p:spPr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0D05F2-F0CA-4B61-B2F8-4908C04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490" y="2267713"/>
            <a:ext cx="3600677" cy="3120399"/>
          </a:xfrm>
        </p:spPr>
        <p:txBody>
          <a:bodyPr rtlCol="0">
            <a:normAutofit fontScale="92500" lnSpcReduction="20000"/>
          </a:bodyPr>
          <a:lstStyle/>
          <a:p>
            <a:r>
              <a:rPr lang="en-US" dirty="0"/>
              <a:t>- AIKUISTEN KIINNOSTUS </a:t>
            </a:r>
            <a:r>
              <a:rPr lang="en-US" dirty="0" err="1"/>
              <a:t>ORKEStERISOITTOON</a:t>
            </a:r>
            <a:r>
              <a:rPr lang="en-US" dirty="0"/>
              <a:t> </a:t>
            </a:r>
            <a:r>
              <a:rPr lang="en-US" dirty="0" err="1"/>
              <a:t>lisääntyy</a:t>
            </a:r>
            <a:endParaRPr lang="en-US" dirty="0"/>
          </a:p>
          <a:p>
            <a:r>
              <a:rPr lang="en-US" dirty="0"/>
              <a:t>- UUSI AIKUISOPETUKSEN MALLI: KUNNAN ORKESTERI</a:t>
            </a:r>
          </a:p>
          <a:p>
            <a:r>
              <a:rPr lang="en-US" dirty="0"/>
              <a:t>- AIKUISIAPEDAGOGIIKAN KEHITTYMINEN</a:t>
            </a:r>
          </a:p>
          <a:p>
            <a:r>
              <a:rPr lang="en-US" dirty="0"/>
              <a:t>- ALUEELLE KORKEATASOISIA KONSERTTEJA.</a:t>
            </a:r>
          </a:p>
          <a:p>
            <a:r>
              <a:rPr lang="en-US" dirty="0"/>
              <a:t>- </a:t>
            </a:r>
            <a:r>
              <a:rPr lang="en-US" dirty="0" err="1"/>
              <a:t>Opettajien</a:t>
            </a:r>
            <a:r>
              <a:rPr lang="en-US" dirty="0"/>
              <a:t> </a:t>
            </a:r>
            <a:r>
              <a:rPr lang="en-US" dirty="0" err="1"/>
              <a:t>vertaistuki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opiskelijoiden</a:t>
            </a:r>
            <a:r>
              <a:rPr lang="en-US" dirty="0"/>
              <a:t> </a:t>
            </a:r>
            <a:r>
              <a:rPr lang="en-US" dirty="0" err="1"/>
              <a:t>vertaistuki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85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äätapahtuma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EE8011"/>
      </a:accent1>
      <a:accent2>
        <a:srgbClr val="CEC079"/>
      </a:accent2>
      <a:accent3>
        <a:srgbClr val="93A569"/>
      </a:accent3>
      <a:accent4>
        <a:srgbClr val="69A58B"/>
      </a:accent4>
      <a:accent5>
        <a:srgbClr val="6DAABD"/>
      </a:accent5>
      <a:accent6>
        <a:srgbClr val="B24A4B"/>
      </a:accent6>
      <a:hlink>
        <a:srgbClr val="EE8E11"/>
      </a:hlink>
      <a:folHlink>
        <a:srgbClr val="BFAE7F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686B1E04-F35C-4AB5-985D-0C358CA1105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93e98ecb-725e-421e-a336-68efe1a93d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8402EE33703C043829BD6FA3BF36111" ma:contentTypeVersion="13" ma:contentTypeDescription="Luo uusi asiakirja." ma:contentTypeScope="" ma:versionID="e8f423e8398bb8df3f193f02de213fe5">
  <xsd:schema xmlns:xsd="http://www.w3.org/2001/XMLSchema" xmlns:xs="http://www.w3.org/2001/XMLSchema" xmlns:p="http://schemas.microsoft.com/office/2006/metadata/properties" xmlns:ns3="93e98ecb-725e-421e-a336-68efe1a93dee" xmlns:ns4="5cdc6d3d-6e1d-4f8e-8586-1eb611fa2a9f" targetNamespace="http://schemas.microsoft.com/office/2006/metadata/properties" ma:root="true" ma:fieldsID="b44076e40350d63914c8316f5ccb9877" ns3:_="" ns4:_="">
    <xsd:import namespace="93e98ecb-725e-421e-a336-68efe1a93dee"/>
    <xsd:import namespace="5cdc6d3d-6e1d-4f8e-8586-1eb611fa2a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e98ecb-725e-421e-a336-68efe1a93d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c6d3d-6e1d-4f8e-8586-1eb611fa2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700A91-53C3-470F-BB93-E76B726C15F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cdc6d3d-6e1d-4f8e-8586-1eb611fa2a9f"/>
    <ds:schemaRef ds:uri="http://purl.org/dc/elements/1.1/"/>
    <ds:schemaRef ds:uri="http://schemas.microsoft.com/office/2006/metadata/properties"/>
    <ds:schemaRef ds:uri="http://schemas.microsoft.com/office/infopath/2007/PartnerControls"/>
    <ds:schemaRef ds:uri="93e98ecb-725e-421e-a336-68efe1a93de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8C62A6-95A4-4DDC-9D4F-FF5C972F4E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2EBABE-8302-4B53-A9D9-1CF0136106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e98ecb-725e-421e-a336-68efe1a93dee"/>
    <ds:schemaRef ds:uri="5cdc6d3d-6e1d-4f8e-8586-1eb611fa2a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Päätapahtumamalli (musiikki)</Template>
  <TotalTime>0</TotalTime>
  <Words>141</Words>
  <Application>Microsoft Office PowerPoint</Application>
  <PresentationFormat>Laajakuva</PresentationFormat>
  <Paragraphs>53</Paragraphs>
  <Slides>10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Impact</vt:lpstr>
      <vt:lpstr>Päätapahtuma</vt:lpstr>
      <vt:lpstr>    AIKUISOPISKELIJA SINFONIAORKESTERISSA</vt:lpstr>
      <vt:lpstr>GIFt-hanke</vt:lpstr>
      <vt:lpstr>GIFt-hanke</vt:lpstr>
      <vt:lpstr>       Kaksi konserttia</vt:lpstr>
      <vt:lpstr>Orkesterin kokoonpano </vt:lpstr>
      <vt:lpstr>AIKUIsOPISKELIJAN GIFT-POLKU  </vt:lpstr>
      <vt:lpstr>ARVIOINTI</vt:lpstr>
      <vt:lpstr>Tavoitteet:</vt:lpstr>
      <vt:lpstr>VAIKUTUKSET:</vt:lpstr>
      <vt:lpstr>PowerPoint-esitys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2020-11-11T10:32:34Z</dcterms:created>
  <dcterms:modified xsi:type="dcterms:W3CDTF">2022-11-02T09:32:31Z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0x01010088402EE33703C043829BD6FA3BF36111</vt:lpwstr>
  </property>
</Properties>
</file>