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12" name="Naam presentati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Uiting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eitinformati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Feitinformatie</a:t>
            </a:r>
          </a:p>
        </p:txBody>
      </p:sp>
      <p:sp>
        <p:nvSpPr>
          <p:cNvPr id="107" name="Hoofdtekst - niveau één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Toekenning</a:t>
            </a:r>
          </a:p>
        </p:txBody>
      </p:sp>
      <p:sp>
        <p:nvSpPr>
          <p:cNvPr id="11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“Bijzonder citaat”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aam presentati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23" name="Auteur en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am di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Naam dia</a:t>
            </a:r>
          </a:p>
        </p:txBody>
      </p:sp>
      <p:sp>
        <p:nvSpPr>
          <p:cNvPr id="33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dia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43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aam di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61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6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Sectietitel</a:t>
            </a:r>
          </a:p>
        </p:txBody>
      </p:sp>
      <p:sp>
        <p:nvSpPr>
          <p:cNvPr id="72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80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agenda</a:t>
            </a:r>
          </a:p>
        </p:txBody>
      </p:sp>
      <p:sp>
        <p:nvSpPr>
          <p:cNvPr id="89" name="Ondertitel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agenda</a:t>
            </a:r>
          </a:p>
        </p:txBody>
      </p:sp>
      <p:sp>
        <p:nvSpPr>
          <p:cNvPr id="9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Agendaonderwerpen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Naam dia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open.spotify.com/track/4hdjRiJvsnp2uJ6ZiOeA1L?si=df1109425dba4660" TargetMode="External"/><Relationship Id="rId3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open.spotify.com/track/1Xdu9AxTrPgFJT2u9ppRIH?si=1063126674a54997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igital.bodleian.ox.ac.uk/objects/a4120d22-b62f-4b57-861d-43c839c790a0/surfaces/9858a99f-c691-4bfe-aa34-131975ff1991/" TargetMode="External"/><Relationship Id="rId5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7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Relationship Id="rId4" Type="http://schemas.openxmlformats.org/officeDocument/2006/relationships/image" Target="../media/image20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diamm.ac.uk/compositions/30392/" TargetMode="External"/><Relationship Id="rId3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diamm.ac.uk/compositions/25393/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hyperlink" Target="https://idemdatabase.org/items/show/91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hyperlink" Target="https://www.diamm.ac.uk/people/3573/" TargetMode="External"/><Relationship Id="rId4" Type="http://schemas.openxmlformats.org/officeDocument/2006/relationships/hyperlink" Target="https://open.spotify.com/track/6XVbjU3YxEHkHDH31xjpN6?si=6bc283244cbd4d44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hyperlink" Target="https://www.diamm.ac.uk/people/3573/" TargetMode="External"/><Relationship Id="rId4" Type="http://schemas.openxmlformats.org/officeDocument/2006/relationships/hyperlink" Target="https://youtu.be/8kCKsOT_gno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hyperlink" Target="https://www.diamm.ac.uk/people/3573/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hyperlink" Target="https://www.diamm.ac.uk/people/3573/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13.tif"/><Relationship Id="rId11" Type="http://schemas.openxmlformats.org/officeDocument/2006/relationships/image" Target="../media/image1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cademie voor Muziek, Woord en Dans, Borne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18184">
              <a:defRPr b="0" sz="313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Academie voor Muziek, Woord en Dans, Bornem</a:t>
            </a:r>
          </a:p>
        </p:txBody>
      </p:sp>
      <p:sp>
        <p:nvSpPr>
          <p:cNvPr id="152" name="ALCHEMI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ALCHEMIA</a:t>
            </a:r>
          </a:p>
        </p:txBody>
      </p:sp>
      <p:sp>
        <p:nvSpPr>
          <p:cNvPr id="153" name="Alliance of Cultural Heritage Exchange for Musical Innovation and Acquisitio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b="0" sz="3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/>
              <a:t>Al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liance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C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ultural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H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eritage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xchange for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usical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I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nnovation and </a:t>
            </a:r>
            <a:r>
              <a:rPr sz="4500"/>
              <a:t>A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cquisition</a:t>
            </a:r>
          </a:p>
        </p:txBody>
      </p:sp>
      <p:pic>
        <p:nvPicPr>
          <p:cNvPr id="154" name="EN-Funded by the EU-POS.jpg" descr="EN-Funded by the EU-P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7941" y="11479717"/>
            <a:ext cx="4158595" cy="87245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ay 3(Sep 1)…"/>
          <p:cNvSpPr txBox="1"/>
          <p:nvPr/>
        </p:nvSpPr>
        <p:spPr>
          <a:xfrm>
            <a:off x="1206500" y="8770292"/>
            <a:ext cx="219710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355600">
              <a:defRPr sz="1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Day 3(Sep 1)</a:t>
            </a:r>
            <a:endParaRPr sz="4500"/>
          </a:p>
          <a:p>
            <a:pPr algn="l" defTabSz="355600">
              <a:defRPr sz="1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How to practice &amp; Ligatures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6822" t="0" r="66291" b="0"/>
          <a:stretch>
            <a:fillRect/>
          </a:stretch>
        </p:blipFill>
        <p:spPr>
          <a:xfrm>
            <a:off x="2896485" y="3955057"/>
            <a:ext cx="3810001" cy="5806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38275" t="0" r="36825" b="0"/>
          <a:stretch>
            <a:fillRect/>
          </a:stretch>
        </p:blipFill>
        <p:spPr>
          <a:xfrm>
            <a:off x="9880424" y="3723282"/>
            <a:ext cx="3810001" cy="626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67341" t="0" r="0" b="0"/>
          <a:stretch>
            <a:fillRect/>
          </a:stretch>
        </p:blipFill>
        <p:spPr>
          <a:xfrm>
            <a:off x="17276576" y="4468217"/>
            <a:ext cx="3810001" cy="477963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EMIBREVE LIGATURES"/>
          <p:cNvSpPr txBox="1"/>
          <p:nvPr/>
        </p:nvSpPr>
        <p:spPr>
          <a:xfrm>
            <a:off x="9581845" y="1838773"/>
            <a:ext cx="522031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SEMIBREVE LIGATURES</a:t>
            </a:r>
          </a:p>
        </p:txBody>
      </p:sp>
      <p:sp>
        <p:nvSpPr>
          <p:cNvPr id="227" name="Always come in a pair"/>
          <p:cNvSpPr txBox="1"/>
          <p:nvPr/>
        </p:nvSpPr>
        <p:spPr>
          <a:xfrm>
            <a:off x="9806559" y="2781027"/>
            <a:ext cx="477088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Always come in a pair</a:t>
            </a:r>
          </a:p>
        </p:txBody>
      </p:sp>
      <p:grpSp>
        <p:nvGrpSpPr>
          <p:cNvPr id="230" name="Groepeer"/>
          <p:cNvGrpSpPr/>
          <p:nvPr/>
        </p:nvGrpSpPr>
        <p:grpSpPr>
          <a:xfrm>
            <a:off x="1838893" y="9593273"/>
            <a:ext cx="6707564" cy="3009748"/>
            <a:chOff x="0" y="0"/>
            <a:chExt cx="6707563" cy="3009747"/>
          </a:xfrm>
        </p:grpSpPr>
        <p:pic>
          <p:nvPicPr>
            <p:cNvPr id="228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0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1936681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" name="Groepeer"/>
          <p:cNvGrpSpPr/>
          <p:nvPr/>
        </p:nvGrpSpPr>
        <p:grpSpPr>
          <a:xfrm>
            <a:off x="8431642" y="9593273"/>
            <a:ext cx="6707564" cy="3009748"/>
            <a:chOff x="0" y="0"/>
            <a:chExt cx="6707563" cy="3009747"/>
          </a:xfrm>
        </p:grpSpPr>
        <p:pic>
          <p:nvPicPr>
            <p:cNvPr id="231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0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1936681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" name="Groepeer"/>
          <p:cNvGrpSpPr/>
          <p:nvPr/>
        </p:nvGrpSpPr>
        <p:grpSpPr>
          <a:xfrm>
            <a:off x="15827795" y="9593273"/>
            <a:ext cx="6707563" cy="3009748"/>
            <a:chOff x="0" y="0"/>
            <a:chExt cx="6707563" cy="3009747"/>
          </a:xfrm>
        </p:grpSpPr>
        <p:pic>
          <p:nvPicPr>
            <p:cNvPr id="234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0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1936681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5"/>
      <p:bldP build="whole" bldLvl="1" animBg="1" rev="0" advAuto="0" spid="236" grpId="6"/>
      <p:bldP build="whole" bldLvl="1" animBg="1" rev="0" advAuto="0" spid="230" grpId="4"/>
      <p:bldP build="whole" bldLvl="1" animBg="1" rev="0" advAuto="0" spid="223" grpId="1"/>
      <p:bldP build="whole" bldLvl="1" animBg="1" rev="0" advAuto="0" spid="224" grpId="2"/>
      <p:bldP build="whole" bldLvl="1" animBg="1" rev="0" advAuto="0" spid="225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hermafbeelding 2021-08-30 om 14.17.22.png" descr="Schermafbeelding 2021-08-30 om 14.17.22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9747" y="470084"/>
            <a:ext cx="16198000" cy="11653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Bodleian-Library-MS-Canon-Misc-213_00100_fol-44v.jpg" descr="Bodleian-Library-MS-Canon-Misc-213_00100_fol-44v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22277" t="7854" r="6168" b="61458"/>
          <a:stretch>
            <a:fillRect/>
          </a:stretch>
        </p:blipFill>
        <p:spPr>
          <a:xfrm>
            <a:off x="100083" y="2181238"/>
            <a:ext cx="13792570" cy="711290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GB-Ob MS. Canon. Misc. 213, 44v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4499917" y="1554259"/>
            <a:ext cx="499292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spcBef>
                <a:spcPts val="1800"/>
              </a:spcBef>
              <a:defRPr>
                <a:solidFill>
                  <a:srgbClr val="36363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GB-Ob MS. Canon. Misc. 213, 44v </a:t>
            </a:r>
          </a:p>
        </p:txBody>
      </p:sp>
      <p:pic>
        <p:nvPicPr>
          <p:cNvPr id="242" name="dufay 2.jpeg" descr="dufay 2.jpeg"/>
          <p:cNvPicPr>
            <a:picLocks noChangeAspect="1"/>
          </p:cNvPicPr>
          <p:nvPr/>
        </p:nvPicPr>
        <p:blipFill>
          <a:blip r:embed="rId5">
            <a:extLst/>
          </a:blip>
          <a:srcRect l="0" t="3200" r="0" b="46107"/>
          <a:stretch>
            <a:fillRect/>
          </a:stretch>
        </p:blipFill>
        <p:spPr>
          <a:xfrm>
            <a:off x="13708600" y="2320789"/>
            <a:ext cx="9922374" cy="7112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odleian-Library-MS-Canon-Misc-213_00100_fol-44v.jpg" descr="Bodleian-Library-MS-Canon-Misc-213_00100_fol-44v.jpg"/>
          <p:cNvPicPr>
            <a:picLocks noChangeAspect="1"/>
          </p:cNvPicPr>
          <p:nvPr/>
        </p:nvPicPr>
        <p:blipFill>
          <a:blip r:embed="rId2">
            <a:extLst/>
          </a:blip>
          <a:srcRect l="21947" t="7330" r="0" b="8140"/>
          <a:stretch>
            <a:fillRect/>
          </a:stretch>
        </p:blipFill>
        <p:spPr>
          <a:xfrm>
            <a:off x="2688667" y="1061045"/>
            <a:ext cx="8901533" cy="11594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475606"/>
            <a:ext cx="24384000" cy="8764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6323" y="5242263"/>
            <a:ext cx="5685842" cy="408991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LIGATURES of 3 or more"/>
          <p:cNvSpPr txBox="1"/>
          <p:nvPr/>
        </p:nvSpPr>
        <p:spPr>
          <a:xfrm>
            <a:off x="9510979" y="1838773"/>
            <a:ext cx="536204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LIGATURES of 3 or more</a:t>
            </a:r>
          </a:p>
        </p:txBody>
      </p:sp>
      <p:sp>
        <p:nvSpPr>
          <p:cNvPr id="249" name="The first and the last according to the rules of the Beautiful Ligature, except if the tail goes up"/>
          <p:cNvSpPr txBox="1"/>
          <p:nvPr/>
        </p:nvSpPr>
        <p:spPr>
          <a:xfrm>
            <a:off x="2032558" y="3540518"/>
            <a:ext cx="2031888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The first and the last according to the rules of the Beautiful Ligature, except if the tail goes up</a:t>
            </a:r>
          </a:p>
        </p:txBody>
      </p:sp>
      <p:sp>
        <p:nvSpPr>
          <p:cNvPr id="250" name="Any middle one is a breve except if it looks different"/>
          <p:cNvSpPr txBox="1"/>
          <p:nvPr/>
        </p:nvSpPr>
        <p:spPr>
          <a:xfrm>
            <a:off x="6503517" y="2689645"/>
            <a:ext cx="1137696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Any middle one is a </a:t>
            </a:r>
            <a:r>
              <a:rPr u="sng"/>
              <a:t>breve</a:t>
            </a:r>
            <a:r>
              <a:t> except if it looks different</a:t>
            </a:r>
          </a:p>
        </p:txBody>
      </p:sp>
      <p:sp>
        <p:nvSpPr>
          <p:cNvPr id="251" name="L B B L B"/>
          <p:cNvSpPr txBox="1"/>
          <p:nvPr/>
        </p:nvSpPr>
        <p:spPr>
          <a:xfrm>
            <a:off x="2864731" y="9440483"/>
            <a:ext cx="4760631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 B B L B</a:t>
            </a:r>
          </a:p>
        </p:txBody>
      </p:sp>
      <p:pic>
        <p:nvPicPr>
          <p:cNvPr id="25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7121" y="5533374"/>
            <a:ext cx="4876432" cy="350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 S B B B B"/>
          <p:cNvSpPr txBox="1"/>
          <p:nvPr/>
        </p:nvSpPr>
        <p:spPr>
          <a:xfrm>
            <a:off x="9327849" y="9440483"/>
            <a:ext cx="5362043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 S B B B B</a:t>
            </a:r>
          </a:p>
        </p:txBody>
      </p:sp>
      <p:pic>
        <p:nvPicPr>
          <p:cNvPr id="254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06609" y="5739330"/>
            <a:ext cx="5185736" cy="309577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L B M L"/>
          <p:cNvSpPr txBox="1"/>
          <p:nvPr/>
        </p:nvSpPr>
        <p:spPr>
          <a:xfrm>
            <a:off x="16392377" y="9226413"/>
            <a:ext cx="5362043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 B M 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3"/>
      <p:bldP build="whole" bldLvl="1" animBg="1" rev="0" advAuto="0" spid="251" grpId="4"/>
      <p:bldP build="whole" bldLvl="1" animBg="1" rev="0" advAuto="0" spid="255" grpId="8"/>
      <p:bldP build="whole" bldLvl="1" animBg="1" rev="0" advAuto="0" spid="249" grpId="2"/>
      <p:bldP build="whole" bldLvl="1" animBg="1" rev="0" advAuto="0" spid="252" grpId="5"/>
      <p:bldP build="whole" bldLvl="1" animBg="1" rev="0" advAuto="0" spid="254" grpId="7"/>
      <p:bldP build="whole" bldLvl="1" animBg="1" rev="0" advAuto="0" spid="250" grpId="1"/>
      <p:bldP build="whole" bldLvl="1" animBg="1" rev="0" advAuto="0" spid="253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Bodleian-Library-MS-Canon-Misc-213_00100_fol-44v.jpg" descr="Bodleian-Library-MS-Canon-Misc-213_00100_fol-44v.jpg"/>
          <p:cNvPicPr>
            <a:picLocks noChangeAspect="1"/>
          </p:cNvPicPr>
          <p:nvPr/>
        </p:nvPicPr>
        <p:blipFill>
          <a:blip r:embed="rId2">
            <a:extLst/>
          </a:blip>
          <a:srcRect l="21947" t="7330" r="0" b="8140"/>
          <a:stretch>
            <a:fillRect/>
          </a:stretch>
        </p:blipFill>
        <p:spPr>
          <a:xfrm>
            <a:off x="2688667" y="1061045"/>
            <a:ext cx="8901533" cy="11594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46" y="4639316"/>
            <a:ext cx="24191908" cy="6313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</a:t>
            </a:r>
          </a:p>
        </p:txBody>
      </p:sp>
      <p:sp>
        <p:nvSpPr>
          <p:cNvPr id="261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3" name="Mille Regrets, Gombert GB-Lbl Royal Appendix  tenor 2.png" descr="Mille Regrets, Gombert GB-Lbl Royal Appendix  tenor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289154"/>
            <a:ext cx="20320000" cy="14641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or 6 voic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For 6 voices</a:t>
            </a:r>
          </a:p>
        </p:txBody>
      </p:sp>
      <p:sp>
        <p:nvSpPr>
          <p:cNvPr id="266" name="Nicolas Gombert (c.1500 - c.1557): Mille regretz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52" sz="7600"/>
            </a:lvl1pPr>
          </a:lstStyle>
          <a:p>
            <a:pPr/>
            <a:r>
              <a:t>Nicolas Gombert (c.1500 - c.1557): Mille regretz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1" name="Mille Regrets, Gombert GB-Lbl Royal Appendix  tenor.png" descr="Mille Regrets, Gombert GB-Lbl Royal Appendix  tenor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7675" y="416959"/>
            <a:ext cx="20320001" cy="14620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6" name="Mille Regrets, Gombert GB-Lbl Royal Appendix bassus .png" descr="Mille Regrets, Gombert GB-Lbl Royal Appendix bassus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-125474"/>
            <a:ext cx="20320000" cy="14910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hermafbeelding 2021-08-30 om 13.04.12.png" descr="Schermafbeelding 2021-08-30 om 13.04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0996" y="815151"/>
            <a:ext cx="8329339" cy="557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hermafbeelding 2021-08-30 om 13.07.23.png" descr="Schermafbeelding 2021-08-30 om 13.07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7857" y="6474114"/>
            <a:ext cx="8035620" cy="5599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hermafbeelding 2021-08-30 om 13.10.44.png" descr="Schermafbeelding 2021-08-30 om 13.10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53631" y="802208"/>
            <a:ext cx="8382528" cy="557416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Innsbruck ich muss dich lassen, Heinrich Isaac D-Mu MS 8 328/329/330/331)"/>
          <p:cNvSpPr txBox="1"/>
          <p:nvPr/>
        </p:nvSpPr>
        <p:spPr>
          <a:xfrm>
            <a:off x="3327234" y="6784733"/>
            <a:ext cx="1045647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latin typeface="Avenir Book"/>
                <a:ea typeface="Avenir Book"/>
                <a:cs typeface="Avenir Book"/>
                <a:sym typeface="Avenir Book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Innsbruck ich muss dich lassen, Heinrich Isaac D-Mu MS 8 328/329/330/331)</a:t>
            </a:r>
          </a:p>
        </p:txBody>
      </p:sp>
      <p:sp>
        <p:nvSpPr>
          <p:cNvPr id="161" name="FIND THE MISTAKE"/>
          <p:cNvSpPr txBox="1"/>
          <p:nvPr/>
        </p:nvSpPr>
        <p:spPr>
          <a:xfrm>
            <a:off x="3875496" y="8654929"/>
            <a:ext cx="291937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FIND THE MISTAKE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Mille Regrets, Gombert GB-Lbl Royal Appendix bassus 2.png" descr="Mille Regrets, Gombert GB-Lbl Royal Appendix bassu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215190"/>
            <a:ext cx="20320000" cy="14649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6" name="Mille Regrets, Gombert GB-Lbl Royal Appendix superius.png" descr="Mille Regrets, Gombert GB-Lbl Royal Appendix superiu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21371"/>
            <a:ext cx="20320000" cy="14763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1" name="Mille Regrets, Gombert GB-Lbl Royal Appendix superius 2.png" descr="Mille Regrets, Gombert GB-Lbl Royal Appendix superiu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79952"/>
            <a:ext cx="20320000" cy="14639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hermafbeelding 2021-08-30 om 14.09.43.png" descr="Schermafbeelding 2021-08-30 om 14.0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4278" y="-62838"/>
            <a:ext cx="9350985" cy="1384167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B-Br-ms-IV-922, Occo Codex"/>
          <p:cNvSpPr txBox="1"/>
          <p:nvPr/>
        </p:nvSpPr>
        <p:spPr>
          <a:xfrm>
            <a:off x="1071281" y="2860561"/>
            <a:ext cx="82461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5000" u="sng">
                <a:latin typeface="Avenir Book"/>
                <a:ea typeface="Avenir Book"/>
                <a:cs typeface="Avenir Book"/>
                <a:sym typeface="Avenir Book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B-Br-ms-IV-922, Occo Codex</a:t>
            </a:r>
          </a:p>
        </p:txBody>
      </p:sp>
      <p:sp>
        <p:nvSpPr>
          <p:cNvPr id="165" name="IT’S TIME TO SING!!"/>
          <p:cNvSpPr txBox="1"/>
          <p:nvPr/>
        </p:nvSpPr>
        <p:spPr>
          <a:xfrm>
            <a:off x="1075964" y="6483350"/>
            <a:ext cx="454263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IT’S TIME TO SING!!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6676" r="0" b="0"/>
          <a:stretch>
            <a:fillRect/>
          </a:stretch>
        </p:blipFill>
        <p:spPr>
          <a:xfrm>
            <a:off x="5200650" y="2166967"/>
            <a:ext cx="13982700" cy="9789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65233" r="2643" b="2421"/>
          <a:stretch>
            <a:fillRect/>
          </a:stretch>
        </p:blipFill>
        <p:spPr>
          <a:xfrm>
            <a:off x="131365" y="5898589"/>
            <a:ext cx="24121371" cy="601232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F-CA MS 128, Zeghere Van Male partbooks…"/>
          <p:cNvSpPr txBox="1"/>
          <p:nvPr/>
        </p:nvSpPr>
        <p:spPr>
          <a:xfrm>
            <a:off x="8716994" y="977820"/>
            <a:ext cx="695001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hlinkClick r:id="rId3" invalidUrl="" action="" tgtFrame="" tooltip="" history="1" highlightClick="0" endSnd="0"/>
              </a:rPr>
              <a:t>F-CA MS 128</a:t>
            </a:r>
            <a:r>
              <a:t>, Zeghere Van Male partbooks </a:t>
            </a:r>
          </a:p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hlinkClick r:id="rId4" invalidUrl="" action="" tgtFrame="" tooltip="" history="1" highlightClick="0" endSnd="0"/>
              </a:rPr>
              <a:t>Mille Regretz, Josquin Despres</a:t>
            </a:r>
            <a:r>
              <a:t> (superius)</a:t>
            </a:r>
          </a:p>
        </p:txBody>
      </p:sp>
      <p:sp>
        <p:nvSpPr>
          <p:cNvPr id="170" name="Mille regretz de vous abandonner…"/>
          <p:cNvSpPr txBox="1"/>
          <p:nvPr/>
        </p:nvSpPr>
        <p:spPr>
          <a:xfrm>
            <a:off x="761753" y="308387"/>
            <a:ext cx="7022593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200"/>
              </a:lnSpc>
              <a:defRPr sz="3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Mille regretz de vous abandonner</a:t>
            </a:r>
          </a:p>
          <a:p>
            <a:pPr algn="l" defTabSz="457200">
              <a:lnSpc>
                <a:spcPts val="5200"/>
              </a:lnSpc>
              <a:defRPr sz="3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Et d'eslonger vostre fache amoureuse,</a:t>
            </a:r>
          </a:p>
          <a:p>
            <a:pPr algn="l" defTabSz="457200">
              <a:lnSpc>
                <a:spcPts val="5200"/>
              </a:lnSpc>
              <a:defRPr sz="3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Jay si grand dueil et paine douloureuse,</a:t>
            </a:r>
          </a:p>
          <a:p>
            <a:pPr algn="l" defTabSz="457200">
              <a:lnSpc>
                <a:spcPts val="5200"/>
              </a:lnSpc>
              <a:defRPr sz="3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Quon me verra brief mes jours definer.</a:t>
            </a:r>
          </a:p>
        </p:txBody>
      </p:sp>
      <p:sp>
        <p:nvSpPr>
          <p:cNvPr id="171" name="A thousand regrets at leaving you…"/>
          <p:cNvSpPr txBox="1"/>
          <p:nvPr/>
        </p:nvSpPr>
        <p:spPr>
          <a:xfrm>
            <a:off x="16017912" y="260270"/>
            <a:ext cx="8330185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900"/>
              </a:lnSpc>
              <a:defRPr sz="3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thousand regrets at leaving you</a:t>
            </a:r>
          </a:p>
          <a:p>
            <a:pPr algn="l" defTabSz="457200">
              <a:lnSpc>
                <a:spcPts val="5900"/>
              </a:lnSpc>
              <a:defRPr sz="3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And going far away from your loving face.</a:t>
            </a:r>
          </a:p>
          <a:p>
            <a:pPr algn="l" defTabSz="457200">
              <a:lnSpc>
                <a:spcPts val="5900"/>
              </a:lnSpc>
              <a:defRPr sz="3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 feel such great grief and woeful pain</a:t>
            </a:r>
          </a:p>
          <a:p>
            <a:pPr algn="l" defTabSz="457200">
              <a:lnSpc>
                <a:spcPts val="5900"/>
              </a:lnSpc>
              <a:defRPr sz="3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That you'll soon see me make an end of my life.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5361" r="0" b="0"/>
          <a:stretch>
            <a:fillRect/>
          </a:stretch>
        </p:blipFill>
        <p:spPr>
          <a:xfrm>
            <a:off x="5077420" y="1806575"/>
            <a:ext cx="14229193" cy="10102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62396" r="3852" b="11020"/>
          <a:stretch>
            <a:fillRect/>
          </a:stretch>
        </p:blipFill>
        <p:spPr>
          <a:xfrm>
            <a:off x="388228" y="7535641"/>
            <a:ext cx="24058756" cy="499039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F-CA MS 128, Zeghere Van Male partbooks…"/>
          <p:cNvSpPr txBox="1"/>
          <p:nvPr/>
        </p:nvSpPr>
        <p:spPr>
          <a:xfrm>
            <a:off x="8716994" y="416337"/>
            <a:ext cx="6978816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hlinkClick r:id="rId3" invalidUrl="" action="" tgtFrame="" tooltip="" history="1" highlightClick="0" endSnd="0"/>
              </a:rPr>
              <a:t>F-CA MS 128</a:t>
            </a:r>
            <a:r>
              <a:t>, Zeghere Van Male partbooks </a:t>
            </a:r>
          </a:p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hlinkClick r:id="rId4" invalidUrl="" action="" tgtFrame="" tooltip="" history="1" highlightClick="0" endSnd="0"/>
              </a:rPr>
              <a:t>Mille Regretz, Josquin Despres</a:t>
            </a:r>
            <a:r>
              <a:t> (contratenor)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4350" y="1976727"/>
            <a:ext cx="15735300" cy="1049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7049" t="66248" r="0" b="5434"/>
          <a:stretch>
            <a:fillRect/>
          </a:stretch>
        </p:blipFill>
        <p:spPr>
          <a:xfrm>
            <a:off x="177403" y="6864425"/>
            <a:ext cx="24029188" cy="488027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F-CA MS 128, Zeghere Van Male partbooks…"/>
          <p:cNvSpPr txBox="1"/>
          <p:nvPr/>
        </p:nvSpPr>
        <p:spPr>
          <a:xfrm>
            <a:off x="8716994" y="704949"/>
            <a:ext cx="695001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hlinkClick r:id="rId3" invalidUrl="" action="" tgtFrame="" tooltip="" history="1" highlightClick="0" endSnd="0"/>
              </a:rPr>
              <a:t>F-CA MS 128</a:t>
            </a:r>
            <a:r>
              <a:t>, Zeghere Van Male partbooks </a:t>
            </a:r>
          </a:p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Mille Regretz, Josquin Despres (tenor)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3179" r="0" b="0"/>
          <a:stretch>
            <a:fillRect/>
          </a:stretch>
        </p:blipFill>
        <p:spPr>
          <a:xfrm>
            <a:off x="5200650" y="1946408"/>
            <a:ext cx="13982700" cy="1015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65349" r="0" b="0"/>
          <a:stretch>
            <a:fillRect/>
          </a:stretch>
        </p:blipFill>
        <p:spPr>
          <a:xfrm>
            <a:off x="500459" y="6549362"/>
            <a:ext cx="23383135" cy="60786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F-CA MS 128, Zeghere Van Male partbooks…"/>
          <p:cNvSpPr txBox="1"/>
          <p:nvPr/>
        </p:nvSpPr>
        <p:spPr>
          <a:xfrm>
            <a:off x="8716994" y="462398"/>
            <a:ext cx="695001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hlinkClick r:id="rId3" invalidUrl="" action="" tgtFrame="" tooltip="" history="1" highlightClick="0" endSnd="0"/>
              </a:rPr>
              <a:t>F-CA MS 128</a:t>
            </a:r>
            <a:r>
              <a:t>, Zeghere Van Male partbooks </a:t>
            </a:r>
          </a:p>
          <a:p>
            <a:pPr algn="l" defTabSz="457200">
              <a:lnSpc>
                <a:spcPts val="5900"/>
              </a:lnSpc>
              <a:spcBef>
                <a:spcPts val="1800"/>
              </a:spcBef>
              <a:defRPr sz="2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Mille Regretz, Josquin Despres (bassus)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348" y="447603"/>
            <a:ext cx="9759907" cy="12335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0435" y="447603"/>
            <a:ext cx="9999495" cy="12335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11147" r="0" b="0"/>
          <a:stretch>
            <a:fillRect/>
          </a:stretch>
        </p:blipFill>
        <p:spPr>
          <a:xfrm>
            <a:off x="8832925" y="7584839"/>
            <a:ext cx="2540001" cy="2398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2925" y="4452508"/>
            <a:ext cx="2540001" cy="269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2925" y="1470567"/>
            <a:ext cx="2540001" cy="269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44492" y="1470567"/>
            <a:ext cx="2540001" cy="269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fbeelding" descr="Afbeeldi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44492" y="4452508"/>
            <a:ext cx="2540001" cy="269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fbeelding" descr="Afbeeldi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44492" y="7434448"/>
            <a:ext cx="2540001" cy="269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Afbeelding" descr="Afbeeldi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235300" y="10416389"/>
            <a:ext cx="2540001" cy="269989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BL"/>
          <p:cNvSpPr txBox="1"/>
          <p:nvPr/>
        </p:nvSpPr>
        <p:spPr>
          <a:xfrm>
            <a:off x="5920562" y="2156500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BL</a:t>
            </a:r>
          </a:p>
        </p:txBody>
      </p:sp>
      <p:sp>
        <p:nvSpPr>
          <p:cNvPr id="199" name="LL"/>
          <p:cNvSpPr txBox="1"/>
          <p:nvPr/>
        </p:nvSpPr>
        <p:spPr>
          <a:xfrm>
            <a:off x="5994286" y="5091564"/>
            <a:ext cx="1300735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LL</a:t>
            </a:r>
          </a:p>
        </p:txBody>
      </p:sp>
      <p:sp>
        <p:nvSpPr>
          <p:cNvPr id="200" name="BB"/>
          <p:cNvSpPr txBox="1"/>
          <p:nvPr/>
        </p:nvSpPr>
        <p:spPr>
          <a:xfrm>
            <a:off x="5846839" y="8026628"/>
            <a:ext cx="159562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01" name="LB"/>
          <p:cNvSpPr txBox="1"/>
          <p:nvPr/>
        </p:nvSpPr>
        <p:spPr>
          <a:xfrm>
            <a:off x="5920562" y="10961692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LB</a:t>
            </a:r>
          </a:p>
        </p:txBody>
      </p:sp>
      <p:sp>
        <p:nvSpPr>
          <p:cNvPr id="202" name="ASCENDING"/>
          <p:cNvSpPr txBox="1"/>
          <p:nvPr/>
        </p:nvSpPr>
        <p:spPr>
          <a:xfrm>
            <a:off x="8674403" y="1118548"/>
            <a:ext cx="285704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ASCENDING</a:t>
            </a:r>
          </a:p>
        </p:txBody>
      </p:sp>
      <p:sp>
        <p:nvSpPr>
          <p:cNvPr id="203" name="DESCENDING"/>
          <p:cNvSpPr txBox="1"/>
          <p:nvPr/>
        </p:nvSpPr>
        <p:spPr>
          <a:xfrm>
            <a:off x="12637839" y="1118548"/>
            <a:ext cx="315330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DESCENDING</a:t>
            </a:r>
          </a:p>
        </p:txBody>
      </p:sp>
      <p:sp>
        <p:nvSpPr>
          <p:cNvPr id="204" name="BL"/>
          <p:cNvSpPr txBox="1"/>
          <p:nvPr/>
        </p:nvSpPr>
        <p:spPr>
          <a:xfrm>
            <a:off x="17687287" y="2058978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BL</a:t>
            </a:r>
          </a:p>
        </p:txBody>
      </p:sp>
      <p:sp>
        <p:nvSpPr>
          <p:cNvPr id="205" name="LL"/>
          <p:cNvSpPr txBox="1"/>
          <p:nvPr/>
        </p:nvSpPr>
        <p:spPr>
          <a:xfrm>
            <a:off x="17761011" y="4994042"/>
            <a:ext cx="1300735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LL</a:t>
            </a:r>
          </a:p>
        </p:txBody>
      </p:sp>
      <p:sp>
        <p:nvSpPr>
          <p:cNvPr id="206" name="BB"/>
          <p:cNvSpPr txBox="1"/>
          <p:nvPr/>
        </p:nvSpPr>
        <p:spPr>
          <a:xfrm>
            <a:off x="17613564" y="7929106"/>
            <a:ext cx="159562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07" name="LB"/>
          <p:cNvSpPr txBox="1"/>
          <p:nvPr/>
        </p:nvSpPr>
        <p:spPr>
          <a:xfrm>
            <a:off x="17687287" y="10864171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LB</a:t>
            </a:r>
          </a:p>
        </p:txBody>
      </p:sp>
      <p:grpSp>
        <p:nvGrpSpPr>
          <p:cNvPr id="210" name="Groepeer"/>
          <p:cNvGrpSpPr/>
          <p:nvPr/>
        </p:nvGrpSpPr>
        <p:grpSpPr>
          <a:xfrm>
            <a:off x="1208008" y="986927"/>
            <a:ext cx="3364828" cy="4002730"/>
            <a:chOff x="0" y="0"/>
            <a:chExt cx="3364827" cy="4002729"/>
          </a:xfrm>
        </p:grpSpPr>
        <p:pic>
          <p:nvPicPr>
            <p:cNvPr id="208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0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1567858" y="1264094"/>
              <a:ext cx="1796970" cy="2699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" name="Groepeer"/>
          <p:cNvGrpSpPr/>
          <p:nvPr/>
        </p:nvGrpSpPr>
        <p:grpSpPr>
          <a:xfrm>
            <a:off x="1091525" y="5155039"/>
            <a:ext cx="3481312" cy="2699851"/>
            <a:chOff x="0" y="0"/>
            <a:chExt cx="3481310" cy="2699849"/>
          </a:xfrm>
        </p:grpSpPr>
        <p:pic>
          <p:nvPicPr>
            <p:cNvPr id="211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0" y="0"/>
              <a:ext cx="1796969" cy="2699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1684341" y="0"/>
              <a:ext cx="1796970" cy="2699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6" name="Groepeer"/>
          <p:cNvGrpSpPr/>
          <p:nvPr/>
        </p:nvGrpSpPr>
        <p:grpSpPr>
          <a:xfrm>
            <a:off x="1091525" y="9694580"/>
            <a:ext cx="3364857" cy="4002730"/>
            <a:chOff x="0" y="0"/>
            <a:chExt cx="3364855" cy="4002729"/>
          </a:xfrm>
        </p:grpSpPr>
        <p:pic>
          <p:nvPicPr>
            <p:cNvPr id="214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1800824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0" y="1177848"/>
              <a:ext cx="1796969" cy="2699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9" name="Groepeer"/>
          <p:cNvGrpSpPr/>
          <p:nvPr/>
        </p:nvGrpSpPr>
        <p:grpSpPr>
          <a:xfrm>
            <a:off x="1208008" y="6857038"/>
            <a:ext cx="3248374" cy="4002730"/>
            <a:chOff x="0" y="0"/>
            <a:chExt cx="3248372" cy="4002729"/>
          </a:xfrm>
        </p:grpSpPr>
        <p:pic>
          <p:nvPicPr>
            <p:cNvPr id="217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0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1684341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BEAUTIFUL LIGATURE…"/>
          <p:cNvSpPr txBox="1"/>
          <p:nvPr/>
        </p:nvSpPr>
        <p:spPr>
          <a:xfrm>
            <a:off x="19279391" y="2147414"/>
            <a:ext cx="486552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EAUTIFUL</a:t>
            </a:r>
            <a:r>
              <a:t> 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IGATURE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ASIC </a:t>
            </a:r>
            <a:r>
              <a:t>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IGATURE</a:t>
            </a:r>
          </a:p>
        </p:txBody>
      </p:sp>
      <p:pic>
        <p:nvPicPr>
          <p:cNvPr id="221" name="Afbeelding" descr="Afbeeldi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51775" y="10457907"/>
            <a:ext cx="2271539" cy="2671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click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ntr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Class="entr" nodeType="click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3"/>
      <p:bldP build="whole" bldLvl="1" animBg="1" rev="0" advAuto="0" spid="205" grpId="12"/>
      <p:bldP build="whole" bldLvl="1" animBg="1" rev="0" advAuto="0" spid="191" grpId="14"/>
      <p:bldP build="whole" bldLvl="1" animBg="1" rev="0" advAuto="0" spid="202" grpId="3"/>
      <p:bldP build="whole" bldLvl="1" animBg="1" rev="0" advAuto="0" spid="219" grpId="19"/>
      <p:bldP build="whole" bldLvl="1" animBg="1" rev="0" advAuto="0" spid="203" grpId="4"/>
      <p:bldP build="whole" bldLvl="1" animBg="1" rev="0" advAuto="0" spid="196" grpId="15"/>
      <p:bldP build="whole" bldLvl="1" animBg="1" rev="0" advAuto="0" spid="199" grpId="11"/>
      <p:bldP build="whole" bldLvl="1" animBg="1" rev="0" advAuto="0" spid="220" grpId="8"/>
      <p:bldP build="whole" bldLvl="1" animBg="1" rev="0" advAuto="0" spid="192" grpId="9"/>
      <p:bldP build="whole" bldLvl="1" animBg="1" rev="0" advAuto="0" spid="197" grpId="20"/>
      <p:bldP build="whole" bldLvl="1" animBg="1" rev="0" advAuto="0" spid="221" grpId="18"/>
      <p:bldP build="whole" bldLvl="1" animBg="1" rev="0" advAuto="0" spid="201" grpId="21"/>
      <p:bldP build="whole" bldLvl="1" animBg="1" rev="0" advAuto="0" spid="210" grpId="7"/>
      <p:bldP build="whole" bldLvl="1" animBg="1" rev="0" advAuto="0" spid="207" grpId="22"/>
      <p:bldP build="whole" bldLvl="1" animBg="1" rev="0" advAuto="0" spid="195" grpId="10"/>
      <p:bldP build="whole" bldLvl="1" animBg="1" rev="0" advAuto="0" spid="200" grpId="16"/>
      <p:bldP build="whole" bldLvl="1" animBg="1" rev="0" advAuto="0" spid="198" grpId="5"/>
      <p:bldP build="whole" bldLvl="1" animBg="1" rev="0" advAuto="0" spid="194" grpId="2"/>
      <p:bldP build="whole" bldLvl="1" animBg="1" rev="0" advAuto="0" spid="206" grpId="17"/>
      <p:bldP build="whole" bldLvl="1" animBg="1" rev="0" advAuto="0" spid="216" grpId="23"/>
      <p:bldP build="whole" bldLvl="1" animBg="1" rev="0" advAuto="0" spid="204" grpId="6"/>
      <p:bldP build="whole" bldLvl="1" animBg="1" rev="0" advAuto="0" spid="19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