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4"/>
  </p:sldMasterIdLst>
  <p:notesMasterIdLst>
    <p:notesMasterId r:id="rId16"/>
  </p:notesMasterIdLst>
  <p:sldIdLst>
    <p:sldId id="289" r:id="rId5"/>
    <p:sldId id="281" r:id="rId6"/>
    <p:sldId id="282" r:id="rId7"/>
    <p:sldId id="283" r:id="rId8"/>
    <p:sldId id="290" r:id="rId9"/>
    <p:sldId id="285" r:id="rId10"/>
    <p:sldId id="287" r:id="rId11"/>
    <p:sldId id="286" r:id="rId12"/>
    <p:sldId id="284" r:id="rId13"/>
    <p:sldId id="291" r:id="rId14"/>
    <p:sldId id="280" r:id="rId15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124" d="100"/>
          <a:sy n="12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12E4C59-11A4-426D-9C6B-F5C03758CE8B}" type="datetimeFigureOut">
              <a:rPr lang="fi-FI" smtClean="0"/>
              <a:t>30.4.2018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AAEADF5-C3AF-4209-A5BB-0D1F5F3DA8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0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" y="6165304"/>
            <a:ext cx="9144000" cy="54791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607047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Muokkaa otsikkoa napsauttamalla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alaotsikkoa napsauttamalla</a:t>
            </a:r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827584" y="6439259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2C5983"/>
                </a:solidFill>
              </a:defRPr>
            </a:lvl1pPr>
          </a:lstStyle>
          <a:p>
            <a:r>
              <a:rPr lang="fi-FI" smtClean="0"/>
              <a:t>www.pori.fi/jateneuvonta</a:t>
            </a:r>
            <a:endParaRPr lang="fi-FI" dirty="0"/>
          </a:p>
        </p:txBody>
      </p:sp>
      <p:pic>
        <p:nvPicPr>
          <p:cNvPr id="2050" name="Picture 2" descr="C:\Users\ymplm2\Desktop\mv_vaakk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357973"/>
            <a:ext cx="1905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uvaselitesuorakulmio 3"/>
          <p:cNvSpPr/>
          <p:nvPr userDrawn="1"/>
        </p:nvSpPr>
        <p:spPr>
          <a:xfrm>
            <a:off x="1043608" y="332656"/>
            <a:ext cx="4320480" cy="1656184"/>
          </a:xfrm>
          <a:prstGeom prst="wedgeRectCallout">
            <a:avLst>
              <a:gd name="adj1" fmla="val 79346"/>
              <a:gd name="adj2" fmla="val -24954"/>
            </a:avLst>
          </a:prstGeom>
          <a:solidFill>
            <a:schemeClr val="bg1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chemeClr val="tx2"/>
                </a:solidFill>
              </a:rPr>
              <a:t>Porin seudun jäteneuvonta</a:t>
            </a:r>
          </a:p>
          <a:p>
            <a:pPr algn="ctr"/>
            <a:r>
              <a:rPr lang="fi-FI" sz="1800" u="none" dirty="0" err="1" smtClean="0">
                <a:solidFill>
                  <a:schemeClr val="tx2"/>
                </a:solidFill>
              </a:rPr>
              <a:t>www.pori.fi/jateneuvonta</a:t>
            </a:r>
            <a:endParaRPr lang="fi-FI" sz="1800" u="none" dirty="0" smtClean="0">
              <a:solidFill>
                <a:schemeClr val="tx2"/>
              </a:solidFill>
            </a:endParaRPr>
          </a:p>
          <a:p>
            <a:pPr algn="ctr"/>
            <a:r>
              <a:rPr lang="fi-FI" sz="1800" dirty="0" err="1" smtClean="0">
                <a:solidFill>
                  <a:schemeClr val="tx2"/>
                </a:solidFill>
              </a:rPr>
              <a:t>jateneuvonta@pori.fi</a:t>
            </a:r>
            <a:endParaRPr lang="fi-FI" sz="1800" dirty="0" smtClean="0">
              <a:solidFill>
                <a:schemeClr val="tx2"/>
              </a:solidFill>
            </a:endParaRPr>
          </a:p>
          <a:p>
            <a:pPr algn="ctr"/>
            <a:r>
              <a:rPr lang="fi-FI" sz="1800" dirty="0" smtClean="0">
                <a:solidFill>
                  <a:schemeClr val="tx2"/>
                </a:solidFill>
              </a:rPr>
              <a:t>p.</a:t>
            </a:r>
            <a:r>
              <a:rPr lang="fi-FI" sz="1800" baseline="0" dirty="0" smtClean="0">
                <a:solidFill>
                  <a:schemeClr val="tx2"/>
                </a:solidFill>
              </a:rPr>
              <a:t> </a:t>
            </a:r>
            <a:r>
              <a:rPr lang="fi-FI" sz="1800" dirty="0" smtClean="0">
                <a:solidFill>
                  <a:schemeClr val="tx2"/>
                </a:solidFill>
              </a:rPr>
              <a:t>044 701 2521 tai 044 701 2526</a:t>
            </a:r>
          </a:p>
          <a:p>
            <a:pPr algn="ctr"/>
            <a:r>
              <a:rPr lang="fi-FI" sz="1800" dirty="0" smtClean="0">
                <a:solidFill>
                  <a:schemeClr val="tx2"/>
                </a:solidFill>
              </a:rPr>
              <a:t>Valtakatu 11, 28100</a:t>
            </a:r>
            <a:r>
              <a:rPr lang="fi-FI" sz="1800" baseline="0" dirty="0" smtClean="0">
                <a:solidFill>
                  <a:schemeClr val="tx2"/>
                </a:solidFill>
              </a:rPr>
              <a:t> </a:t>
            </a:r>
            <a:r>
              <a:rPr lang="fi-FI" sz="1800" dirty="0" smtClean="0">
                <a:solidFill>
                  <a:schemeClr val="tx2"/>
                </a:solidFill>
              </a:rPr>
              <a:t>Pori </a:t>
            </a:r>
            <a:endParaRPr lang="fi-F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7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54791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55576" y="274638"/>
            <a:ext cx="63367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otsikkoa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55576" y="1639341"/>
            <a:ext cx="7931224" cy="4525963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27584" y="6439259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2C5983"/>
                </a:solidFill>
              </a:defRPr>
            </a:lvl1pPr>
          </a:lstStyle>
          <a:p>
            <a:r>
              <a:rPr lang="fi-FI" smtClean="0"/>
              <a:t>www.pori.fi/jateneuvonta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03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64A9-2FD9-416D-AD98-203FE00331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www.pori.fi/jateneuvonta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64A9-2FD9-416D-AD98-203FE00331F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53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8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b="3195"/>
          <a:stretch/>
        </p:blipFill>
        <p:spPr>
          <a:xfrm>
            <a:off x="1691680" y="31012"/>
            <a:ext cx="5736161" cy="6278308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723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94" y="116632"/>
            <a:ext cx="6866764" cy="6192688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62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11960" y="3573016"/>
            <a:ext cx="4752528" cy="2736304"/>
          </a:xfrm>
        </p:spPr>
        <p:txBody>
          <a:bodyPr>
            <a:normAutofit/>
          </a:bodyPr>
          <a:lstStyle/>
          <a:p>
            <a:r>
              <a:rPr lang="fi-FI" sz="1800" b="1" dirty="0"/>
              <a:t>SUOMEN </a:t>
            </a:r>
            <a:r>
              <a:rPr lang="fi-FI" sz="1800" b="1" dirty="0" smtClean="0"/>
              <a:t>YMPÄRISTÖKESKUKSEN RAPORTTEJA </a:t>
            </a:r>
            <a:r>
              <a:rPr lang="fi-FI" sz="1800" b="1" dirty="0"/>
              <a:t>37 | 2016</a:t>
            </a:r>
          </a:p>
          <a:p>
            <a:r>
              <a:rPr lang="fi-FI" sz="1800" b="1" dirty="0"/>
              <a:t>Päivi </a:t>
            </a:r>
            <a:r>
              <a:rPr lang="fi-FI" sz="1800" b="1" dirty="0" err="1" smtClean="0"/>
              <a:t>Fjäder</a:t>
            </a:r>
            <a:r>
              <a:rPr lang="fi-FI" sz="1800" b="1" dirty="0" smtClean="0"/>
              <a:t>, Suomen ympäristökeskus</a:t>
            </a:r>
            <a:endParaRPr lang="fi-FI" sz="1800" dirty="0" smtClean="0"/>
          </a:p>
          <a:p>
            <a:r>
              <a:rPr lang="fi-FI" sz="1800" dirty="0" smtClean="0"/>
              <a:t>Merten roskaantuminen, muovit</a:t>
            </a:r>
            <a:r>
              <a:rPr lang="fi-FI" sz="1800" dirty="0"/>
              <a:t>, mikromuovit </a:t>
            </a:r>
            <a:r>
              <a:rPr lang="fi-FI" sz="1800" dirty="0" smtClean="0"/>
              <a:t>ja haitalliset aineet</a:t>
            </a:r>
            <a:endParaRPr lang="fi-FI" sz="1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00165"/>
            <a:ext cx="2520280" cy="35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5900" y="384348"/>
            <a:ext cx="6624736" cy="525658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”Muovi </a:t>
            </a:r>
            <a:r>
              <a:rPr lang="fi-FI" dirty="0"/>
              <a:t>on syrjäyttänyt aina 1950-luvulta lähtien enenevässä määrin </a:t>
            </a:r>
            <a:r>
              <a:rPr lang="fi-FI" dirty="0" smtClean="0"/>
              <a:t>perinteisesti käytettyjä </a:t>
            </a:r>
            <a:r>
              <a:rPr lang="fi-FI" dirty="0"/>
              <a:t>materiaaleja kuten </a:t>
            </a:r>
            <a:r>
              <a:rPr lang="fi-FI" sz="3600" dirty="0">
                <a:solidFill>
                  <a:schemeClr val="accent5">
                    <a:lumMod val="75000"/>
                  </a:schemeClr>
                </a:solidFill>
              </a:rPr>
              <a:t>kiven, metallin, puun ja betonin </a:t>
            </a:r>
            <a:r>
              <a:rPr lang="fi-FI" dirty="0"/>
              <a:t>useilla eri sektoreilla</a:t>
            </a:r>
          </a:p>
          <a:p>
            <a:pPr marL="0" indent="0">
              <a:buNone/>
            </a:pPr>
            <a:r>
              <a:rPr lang="fi-FI" dirty="0"/>
              <a:t>(mm. rakentaminen, kuljetus, kotitaloudet sekä pakkausteollisuus</a:t>
            </a:r>
            <a:r>
              <a:rPr lang="fi-FI" dirty="0" smtClean="0"/>
              <a:t>).”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  <p:sp>
        <p:nvSpPr>
          <p:cNvPr id="5" name="Kuvaselitepilvi 4"/>
          <p:cNvSpPr/>
          <p:nvPr/>
        </p:nvSpPr>
        <p:spPr>
          <a:xfrm>
            <a:off x="5580112" y="4293096"/>
            <a:ext cx="3312368" cy="1800200"/>
          </a:xfrm>
          <a:prstGeom prst="cloudCallout">
            <a:avLst>
              <a:gd name="adj1" fmla="val 32595"/>
              <a:gd name="adj2" fmla="val -133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kestävyys</a:t>
            </a:r>
          </a:p>
          <a:p>
            <a:pPr algn="ctr"/>
            <a:r>
              <a:rPr lang="fi-FI" dirty="0" smtClean="0"/>
              <a:t>keveys </a:t>
            </a:r>
            <a:r>
              <a:rPr lang="fi-FI" dirty="0"/>
              <a:t>muokattavuus</a:t>
            </a:r>
          </a:p>
        </p:txBody>
      </p:sp>
    </p:spTree>
    <p:extLst>
      <p:ext uri="{BB962C8B-B14F-4D97-AF65-F5344CB8AC3E}">
        <p14:creationId xmlns:p14="http://schemas.microsoft.com/office/powerpoint/2010/main" val="9632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12" y="2132856"/>
            <a:ext cx="3599688" cy="311200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908720"/>
            <a:ext cx="60486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”Merkittävimpiä</a:t>
            </a:r>
            <a:r>
              <a:rPr lang="fi-FI" dirty="0"/>
              <a:t>, maalta peräisin olevia päästölähteitä </a:t>
            </a:r>
            <a:r>
              <a:rPr lang="fi-FI" dirty="0" smtClean="0"/>
              <a:t>ja kulkeutumisreittejä </a:t>
            </a:r>
            <a:r>
              <a:rPr lang="fi-FI" dirty="0"/>
              <a:t>ovat mm.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huonosti hoidetut kaatopaikat, hulevedet, 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jätevedenpuhdistamot, roskaaminen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sekä laiton roskien dumppaus</a:t>
            </a:r>
            <a:r>
              <a:rPr lang="fi-FI" dirty="0"/>
              <a:t> rannikoiden </a:t>
            </a:r>
            <a:r>
              <a:rPr lang="fi-FI" dirty="0" smtClean="0"/>
              <a:t>läheisyyteen.”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2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54506"/>
            <a:ext cx="5976664" cy="4886512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  <p:sp>
        <p:nvSpPr>
          <p:cNvPr id="8" name="6-sakarainen tähti 7"/>
          <p:cNvSpPr/>
          <p:nvPr/>
        </p:nvSpPr>
        <p:spPr>
          <a:xfrm>
            <a:off x="4499992" y="4869160"/>
            <a:ext cx="1224136" cy="108012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6-sakarainen tähti 8"/>
          <p:cNvSpPr/>
          <p:nvPr/>
        </p:nvSpPr>
        <p:spPr>
          <a:xfrm>
            <a:off x="6444208" y="250450"/>
            <a:ext cx="1080120" cy="1008112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827584" y="1166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Luotsinmäen jätevedenpuhdistamo puhdisti vuonna 2016   10.554.370 m</a:t>
            </a:r>
            <a:r>
              <a:rPr lang="fi-FI" baseline="30000" dirty="0" smtClean="0"/>
              <a:t>3  </a:t>
            </a:r>
            <a:r>
              <a:rPr lang="fi-FI" dirty="0" smtClean="0"/>
              <a:t>jätevettä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635896" y="581976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Hangassuon</a:t>
            </a:r>
            <a:r>
              <a:rPr lang="fi-FI" dirty="0" smtClean="0"/>
              <a:t> jätekeskuksessa käsiteltiin vuonna 2016   37700 tonnia jätettä</a:t>
            </a:r>
            <a:endParaRPr lang="fi-FI" dirty="0"/>
          </a:p>
        </p:txBody>
      </p:sp>
      <p:cxnSp>
        <p:nvCxnSpPr>
          <p:cNvPr id="13" name="Suora yhdysviiva 12"/>
          <p:cNvCxnSpPr/>
          <p:nvPr/>
        </p:nvCxnSpPr>
        <p:spPr>
          <a:xfrm flipH="1" flipV="1">
            <a:off x="3059832" y="4005064"/>
            <a:ext cx="1656184" cy="108012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 rot="1867996">
            <a:off x="3849640" y="4433971"/>
            <a:ext cx="93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6 km</a:t>
            </a: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1340768"/>
            <a:ext cx="7740860" cy="453650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”</a:t>
            </a:r>
            <a:r>
              <a:rPr lang="fi-FI" sz="3600" dirty="0"/>
              <a:t>On arvioitu että mereen päätyvästä </a:t>
            </a:r>
            <a:r>
              <a:rPr lang="fi-FI" sz="3600" dirty="0" smtClean="0"/>
              <a:t>roskasta </a:t>
            </a:r>
            <a:r>
              <a:rPr lang="fi-FI" sz="3600" dirty="0"/>
              <a:t>noin </a:t>
            </a:r>
            <a:endParaRPr lang="fi-FI" sz="3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3200" dirty="0" smtClean="0"/>
              <a:t>70 </a:t>
            </a:r>
            <a:r>
              <a:rPr lang="fi-FI" sz="3200" dirty="0"/>
              <a:t>% vajoaa pohjaan, </a:t>
            </a:r>
            <a:endParaRPr lang="fi-FI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3200" dirty="0" smtClean="0"/>
              <a:t>15 </a:t>
            </a:r>
            <a:r>
              <a:rPr lang="fi-FI" sz="3200" dirty="0"/>
              <a:t>% jää kellumaan vesifaasiin ja </a:t>
            </a:r>
            <a:endParaRPr lang="fi-FI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3200" dirty="0" smtClean="0"/>
              <a:t>15 </a:t>
            </a:r>
            <a:r>
              <a:rPr lang="fi-FI" sz="3200" dirty="0"/>
              <a:t>% ajautuu rannoille </a:t>
            </a:r>
            <a:endParaRPr lang="fi-FI" sz="3200" dirty="0" smtClean="0"/>
          </a:p>
          <a:p>
            <a:pPr marL="457200" lvl="1" indent="0">
              <a:buNone/>
            </a:pPr>
            <a:r>
              <a:rPr lang="fi-FI" sz="2400" dirty="0" smtClean="0"/>
              <a:t>(</a:t>
            </a:r>
            <a:r>
              <a:rPr lang="fi-FI" sz="2400" dirty="0"/>
              <a:t>UNEP 2005</a:t>
            </a:r>
            <a:r>
              <a:rPr lang="fi-FI" sz="2400" dirty="0" smtClean="0"/>
              <a:t>)</a:t>
            </a:r>
            <a:r>
              <a:rPr lang="fi-FI" sz="3200" dirty="0" smtClean="0"/>
              <a:t>.”</a:t>
            </a:r>
            <a:endParaRPr lang="fi-FI" sz="320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01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3645024"/>
            <a:ext cx="756084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”Vesiympäristössä muovi ei juuri </a:t>
            </a:r>
            <a:r>
              <a:rPr lang="fi-FI" dirty="0"/>
              <a:t>hajoa vaan pilkkoutuu ennemminkin yhä vain pienemmiksi </a:t>
            </a:r>
            <a:r>
              <a:rPr lang="fi-FI" dirty="0" smtClean="0"/>
              <a:t>partikkeleiksi, joiden </a:t>
            </a:r>
            <a:r>
              <a:rPr lang="fi-FI" dirty="0"/>
              <a:t>poistaminen </a:t>
            </a:r>
            <a:r>
              <a:rPr lang="fi-FI" dirty="0" smtClean="0"/>
              <a:t>on </a:t>
            </a:r>
            <a:r>
              <a:rPr lang="fi-FI" dirty="0"/>
              <a:t>mahdotonta</a:t>
            </a:r>
            <a:r>
              <a:rPr lang="fi-FI" dirty="0" smtClean="0"/>
              <a:t>.”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27" y="228323"/>
            <a:ext cx="536494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4293096"/>
            <a:ext cx="691276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”Jätevesien </a:t>
            </a:r>
            <a:r>
              <a:rPr lang="fi-FI" sz="2800" dirty="0"/>
              <a:t>mukana mereen päätyy </a:t>
            </a:r>
            <a:r>
              <a:rPr lang="fi-FI" sz="2800" dirty="0" smtClean="0"/>
              <a:t> </a:t>
            </a:r>
            <a:r>
              <a:rPr lang="fi-FI" sz="2800" dirty="0"/>
              <a:t>huomattavia </a:t>
            </a:r>
            <a:r>
              <a:rPr lang="fi-FI" sz="2800" dirty="0" smtClean="0"/>
              <a:t>määriä mikrokokoisia </a:t>
            </a:r>
            <a:r>
              <a:rPr lang="fi-FI" sz="2800" dirty="0"/>
              <a:t>kuituja, jotka ovat peräisin vaatteiden ja tekstiileiden pesuista</a:t>
            </a:r>
            <a:r>
              <a:rPr lang="fi-FI" sz="2800" dirty="0" smtClean="0"/>
              <a:t>.”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2200" cy="41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3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8064" y="1368153"/>
            <a:ext cx="3888432" cy="537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”Mikromuovit esiintyvät merissä </a:t>
            </a:r>
            <a:r>
              <a:rPr lang="fi-FI" sz="2800" dirty="0"/>
              <a:t>harvoin yksin. Ne muodostavat usein ns.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”muovikeittoa”</a:t>
            </a:r>
            <a:r>
              <a:rPr lang="fi-FI" sz="2800" dirty="0"/>
              <a:t> (</a:t>
            </a:r>
            <a:r>
              <a:rPr lang="fi-FI" sz="2800" dirty="0" err="1"/>
              <a:t>plastic</a:t>
            </a:r>
            <a:r>
              <a:rPr lang="fi-FI" sz="2800" dirty="0"/>
              <a:t> </a:t>
            </a:r>
            <a:r>
              <a:rPr lang="fi-FI" sz="2800" dirty="0" err="1"/>
              <a:t>soup</a:t>
            </a:r>
            <a:r>
              <a:rPr lang="fi-FI" sz="2800" dirty="0"/>
              <a:t>), </a:t>
            </a:r>
            <a:r>
              <a:rPr lang="fi-FI" sz="2800" dirty="0" smtClean="0"/>
              <a:t>jossa esiintyy </a:t>
            </a:r>
            <a:r>
              <a:rPr lang="fi-FI" sz="2800" dirty="0"/>
              <a:t>runsaasti erikokoisia ja eri muovilaatuja olevia partikkeleita</a:t>
            </a:r>
            <a:r>
              <a:rPr lang="fi-FI" sz="2800" dirty="0" smtClean="0"/>
              <a:t>.”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91912"/>
            <a:ext cx="2465832" cy="3069336"/>
          </a:xfrm>
          <a:prstGeom prst="rect">
            <a:avLst/>
          </a:prstGeom>
        </p:spPr>
      </p:pic>
      <p:sp>
        <p:nvSpPr>
          <p:cNvPr id="7" name="Kuvatekstisuorakulmio 6"/>
          <p:cNvSpPr/>
          <p:nvPr/>
        </p:nvSpPr>
        <p:spPr>
          <a:xfrm>
            <a:off x="467544" y="404664"/>
            <a:ext cx="3960440" cy="1584176"/>
          </a:xfrm>
          <a:prstGeom prst="wedgeRectCallout">
            <a:avLst>
              <a:gd name="adj1" fmla="val -1963"/>
              <a:gd name="adj2" fmla="val 12351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Saastuneimmat rannat ovat suosituimpia matkailukohteita!</a:t>
            </a:r>
          </a:p>
        </p:txBody>
      </p:sp>
    </p:spTree>
    <p:extLst>
      <p:ext uri="{BB962C8B-B14F-4D97-AF65-F5344CB8AC3E}">
        <p14:creationId xmlns:p14="http://schemas.microsoft.com/office/powerpoint/2010/main" val="143948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692696"/>
            <a:ext cx="3168352" cy="4747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Lucida Fax" panose="02060602050505020204" pitchFamily="18" charset="0"/>
              </a:rPr>
              <a:t>Reduce	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Lucida Fax" panose="02060602050505020204" pitchFamily="18" charset="0"/>
              </a:rPr>
              <a:t>Redesign	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Lucida Fax" panose="02060602050505020204" pitchFamily="18" charset="0"/>
              </a:rPr>
              <a:t>Remove	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Lucida Fax" panose="02060602050505020204" pitchFamily="18" charset="0"/>
              </a:rPr>
              <a:t>Re-use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Lucida Fax" panose="02060602050505020204" pitchFamily="18" charset="0"/>
              </a:rPr>
              <a:t>Recycle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Lucida Fax" panose="02060602050505020204" pitchFamily="18" charset="0"/>
              </a:rPr>
              <a:t>Recover</a:t>
            </a:r>
            <a:endParaRPr lang="fi-FI" sz="4000" dirty="0">
              <a:solidFill>
                <a:schemeClr val="accent5">
                  <a:lumMod val="75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www.pori.fi/jateneuvonta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3851920" y="692696"/>
            <a:ext cx="48965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60"/>
              </a:spcBef>
            </a:pPr>
            <a:r>
              <a:rPr lang="fi-FI" sz="4000" dirty="0" smtClean="0">
                <a:latin typeface="Lucida Fax" panose="02060602050505020204" pitchFamily="18" charset="0"/>
              </a:rPr>
              <a:t>Vähentäminen</a:t>
            </a:r>
          </a:p>
          <a:p>
            <a:pPr>
              <a:spcBef>
                <a:spcPts val="960"/>
              </a:spcBef>
            </a:pPr>
            <a:r>
              <a:rPr lang="fi-FI" sz="4000" dirty="0" smtClean="0">
                <a:latin typeface="Lucida Fax" panose="02060602050505020204" pitchFamily="18" charset="0"/>
              </a:rPr>
              <a:t>Tuotesuunnittelu</a:t>
            </a:r>
          </a:p>
          <a:p>
            <a:pPr>
              <a:spcBef>
                <a:spcPts val="960"/>
              </a:spcBef>
            </a:pPr>
            <a:r>
              <a:rPr lang="fi-FI" sz="4000" dirty="0" smtClean="0">
                <a:latin typeface="Lucida Fax" panose="02060602050505020204" pitchFamily="18" charset="0"/>
              </a:rPr>
              <a:t>Lopetetaan käyttö</a:t>
            </a:r>
          </a:p>
          <a:p>
            <a:pPr>
              <a:spcBef>
                <a:spcPts val="960"/>
              </a:spcBef>
            </a:pPr>
            <a:r>
              <a:rPr lang="fi-FI" sz="4000" dirty="0" smtClean="0">
                <a:latin typeface="Lucida Fax" panose="02060602050505020204" pitchFamily="18" charset="0"/>
              </a:rPr>
              <a:t>Uusiokäyttö</a:t>
            </a:r>
          </a:p>
          <a:p>
            <a:pPr>
              <a:spcBef>
                <a:spcPts val="960"/>
              </a:spcBef>
            </a:pPr>
            <a:r>
              <a:rPr lang="fi-FI" sz="4000" dirty="0" smtClean="0">
                <a:latin typeface="Lucida Fax" panose="02060602050505020204" pitchFamily="18" charset="0"/>
              </a:rPr>
              <a:t>Kierrätys</a:t>
            </a:r>
          </a:p>
          <a:p>
            <a:pPr>
              <a:spcBef>
                <a:spcPts val="960"/>
              </a:spcBef>
            </a:pPr>
            <a:r>
              <a:rPr lang="fi-FI" sz="4000" dirty="0" smtClean="0">
                <a:latin typeface="Lucida Fax" panose="02060602050505020204" pitchFamily="18" charset="0"/>
              </a:rPr>
              <a:t>Hyödyntäminen</a:t>
            </a:r>
          </a:p>
          <a:p>
            <a:pPr>
              <a:spcBef>
                <a:spcPts val="960"/>
              </a:spcBef>
            </a:pPr>
            <a:endParaRPr lang="fi-FI" sz="3600" dirty="0"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61753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 jateneuvonta">
  <a:themeElements>
    <a:clrScheme name="Mukautettu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5983"/>
      </a:accent1>
      <a:accent2>
        <a:srgbClr val="A82522"/>
      </a:accent2>
      <a:accent3>
        <a:srgbClr val="81A042"/>
      </a:accent3>
      <a:accent4>
        <a:srgbClr val="E49898"/>
      </a:accent4>
      <a:accent5>
        <a:srgbClr val="AEC9E3"/>
      </a:accent5>
      <a:accent6>
        <a:srgbClr val="E46C0A"/>
      </a:accent6>
      <a:hlink>
        <a:srgbClr val="0000FF"/>
      </a:hlink>
      <a:folHlink>
        <a:srgbClr val="800080"/>
      </a:folHlink>
    </a:clrScheme>
    <a:fontScheme name="Pori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teneuvonnan pohja.potx" id="{3CD51D29-8D82-4A35-A031-6F37033AB61E}" vid="{08188D3A-CE03-4DBC-95C2-A28A2099803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CE0BDEA9EF851429E93770E910C03B1" ma:contentTypeVersion="0" ma:contentTypeDescription="Luo uusi asiakirja." ma:contentTypeScope="" ma:versionID="54e0aa49b905bca2e32bb9f566165f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0AFA3-A1EB-440B-9BFB-749A1256A3E3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8E267A8-F235-4C5B-B6EC-9376885253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134B7-6390-4AE1-A835-B2083F27A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220</Words>
  <Application>Microsoft Office PowerPoint</Application>
  <PresentationFormat>Näytössä katseltava diaesitys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Lucida Fax</vt:lpstr>
      <vt:lpstr>Lucida Sans</vt:lpstr>
      <vt:lpstr>esitys jateneuvonta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Lanne Merika</dc:creator>
  <cp:lastModifiedBy>Välimaa Heli</cp:lastModifiedBy>
  <cp:revision>83</cp:revision>
  <cp:lastPrinted>2016-10-28T10:48:47Z</cp:lastPrinted>
  <dcterms:created xsi:type="dcterms:W3CDTF">2016-09-29T07:36:07Z</dcterms:created>
  <dcterms:modified xsi:type="dcterms:W3CDTF">2018-04-30T07:02:29Z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0x0101008CE0BDEA9EF851429E93770E910C03B1</vt:lpwstr>
  </property>
</Properties>
</file>