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2"/>
  </p:notesMasterIdLst>
  <p:handoutMasterIdLst>
    <p:handoutMasterId r:id="rId23"/>
  </p:handoutMasterIdLst>
  <p:sldIdLst>
    <p:sldId id="387" r:id="rId2"/>
    <p:sldId id="355" r:id="rId3"/>
    <p:sldId id="376" r:id="rId4"/>
    <p:sldId id="377" r:id="rId5"/>
    <p:sldId id="380" r:id="rId6"/>
    <p:sldId id="362" r:id="rId7"/>
    <p:sldId id="367" r:id="rId8"/>
    <p:sldId id="370" r:id="rId9"/>
    <p:sldId id="369" r:id="rId10"/>
    <p:sldId id="366" r:id="rId11"/>
    <p:sldId id="386" r:id="rId12"/>
    <p:sldId id="364" r:id="rId13"/>
    <p:sldId id="381" r:id="rId14"/>
    <p:sldId id="382" r:id="rId15"/>
    <p:sldId id="383" r:id="rId16"/>
    <p:sldId id="384" r:id="rId17"/>
    <p:sldId id="372" r:id="rId18"/>
    <p:sldId id="373" r:id="rId19"/>
    <p:sldId id="374" r:id="rId20"/>
    <p:sldId id="375" r:id="rId21"/>
  </p:sldIdLst>
  <p:sldSz cx="12961938" cy="9721850"/>
  <p:notesSz cx="6799263" cy="9929813"/>
  <p:defaultTextStyle>
    <a:defPPr>
      <a:defRPr lang="de-DE"/>
    </a:defPPr>
    <a:lvl1pPr marL="0" algn="l" defTabSz="1296162" rtl="0" eaLnBrk="1" latinLnBrk="0" hangingPunct="1">
      <a:defRPr sz="2600" kern="1200">
        <a:solidFill>
          <a:schemeClr val="tx1"/>
        </a:solidFill>
        <a:latin typeface="+mn-lt"/>
        <a:ea typeface="+mn-ea"/>
        <a:cs typeface="+mn-cs"/>
      </a:defRPr>
    </a:lvl1pPr>
    <a:lvl2pPr marL="648081" algn="l" defTabSz="1296162" rtl="0" eaLnBrk="1" latinLnBrk="0" hangingPunct="1">
      <a:defRPr sz="2600" kern="1200">
        <a:solidFill>
          <a:schemeClr val="tx1"/>
        </a:solidFill>
        <a:latin typeface="+mn-lt"/>
        <a:ea typeface="+mn-ea"/>
        <a:cs typeface="+mn-cs"/>
      </a:defRPr>
    </a:lvl2pPr>
    <a:lvl3pPr marL="1296162" algn="l" defTabSz="1296162" rtl="0" eaLnBrk="1" latinLnBrk="0" hangingPunct="1">
      <a:defRPr sz="2600" kern="1200">
        <a:solidFill>
          <a:schemeClr val="tx1"/>
        </a:solidFill>
        <a:latin typeface="+mn-lt"/>
        <a:ea typeface="+mn-ea"/>
        <a:cs typeface="+mn-cs"/>
      </a:defRPr>
    </a:lvl3pPr>
    <a:lvl4pPr marL="1944243" algn="l" defTabSz="1296162" rtl="0" eaLnBrk="1" latinLnBrk="0" hangingPunct="1">
      <a:defRPr sz="2600" kern="1200">
        <a:solidFill>
          <a:schemeClr val="tx1"/>
        </a:solidFill>
        <a:latin typeface="+mn-lt"/>
        <a:ea typeface="+mn-ea"/>
        <a:cs typeface="+mn-cs"/>
      </a:defRPr>
    </a:lvl4pPr>
    <a:lvl5pPr marL="2592324" algn="l" defTabSz="1296162" rtl="0" eaLnBrk="1" latinLnBrk="0" hangingPunct="1">
      <a:defRPr sz="2600" kern="1200">
        <a:solidFill>
          <a:schemeClr val="tx1"/>
        </a:solidFill>
        <a:latin typeface="+mn-lt"/>
        <a:ea typeface="+mn-ea"/>
        <a:cs typeface="+mn-cs"/>
      </a:defRPr>
    </a:lvl5pPr>
    <a:lvl6pPr marL="3240405" algn="l" defTabSz="1296162" rtl="0" eaLnBrk="1" latinLnBrk="0" hangingPunct="1">
      <a:defRPr sz="2600" kern="1200">
        <a:solidFill>
          <a:schemeClr val="tx1"/>
        </a:solidFill>
        <a:latin typeface="+mn-lt"/>
        <a:ea typeface="+mn-ea"/>
        <a:cs typeface="+mn-cs"/>
      </a:defRPr>
    </a:lvl6pPr>
    <a:lvl7pPr marL="3888486" algn="l" defTabSz="1296162" rtl="0" eaLnBrk="1" latinLnBrk="0" hangingPunct="1">
      <a:defRPr sz="2600" kern="1200">
        <a:solidFill>
          <a:schemeClr val="tx1"/>
        </a:solidFill>
        <a:latin typeface="+mn-lt"/>
        <a:ea typeface="+mn-ea"/>
        <a:cs typeface="+mn-cs"/>
      </a:defRPr>
    </a:lvl7pPr>
    <a:lvl8pPr marL="4536567" algn="l" defTabSz="1296162" rtl="0" eaLnBrk="1" latinLnBrk="0" hangingPunct="1">
      <a:defRPr sz="2600" kern="1200">
        <a:solidFill>
          <a:schemeClr val="tx1"/>
        </a:solidFill>
        <a:latin typeface="+mn-lt"/>
        <a:ea typeface="+mn-ea"/>
        <a:cs typeface="+mn-cs"/>
      </a:defRPr>
    </a:lvl8pPr>
    <a:lvl9pPr marL="5184648" algn="l" defTabSz="1296162"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458">
          <p15:clr>
            <a:srgbClr val="A4A3A4"/>
          </p15:clr>
        </p15:guide>
        <p15:guide id="2" orient="horz" pos="1363">
          <p15:clr>
            <a:srgbClr val="A4A3A4"/>
          </p15:clr>
        </p15:guide>
        <p15:guide id="3" pos="7601">
          <p15:clr>
            <a:srgbClr val="A4A3A4"/>
          </p15:clr>
        </p15:guide>
        <p15:guide id="4" pos="4181">
          <p15:clr>
            <a:srgbClr val="A4A3A4"/>
          </p15:clr>
        </p15:guide>
        <p15:guide id="5" pos="569">
          <p15:clr>
            <a:srgbClr val="A4A3A4"/>
          </p15:clr>
        </p15:guide>
        <p15:guide id="6" pos="39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a:srgbClr val="DEDED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71" autoAdjust="0"/>
    <p:restoredTop sz="94660"/>
  </p:normalViewPr>
  <p:slideViewPr>
    <p:cSldViewPr showGuides="1">
      <p:cViewPr varScale="1">
        <p:scale>
          <a:sx n="88" d="100"/>
          <a:sy n="88" d="100"/>
        </p:scale>
        <p:origin x="672" y="108"/>
      </p:cViewPr>
      <p:guideLst>
        <p:guide orient="horz" pos="5458"/>
        <p:guide orient="horz" pos="1363"/>
        <p:guide pos="7601"/>
        <p:guide pos="4181"/>
        <p:guide pos="569"/>
        <p:guide pos="39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011711ED-5D0C-4432-B6FF-5CA6A85FD5FC}" type="datetimeFigureOut">
              <a:rPr lang="fi-FI" smtClean="0"/>
              <a:t>18.4.2018</a:t>
            </a:fld>
            <a:endParaRPr lang="fi-FI"/>
          </a:p>
        </p:txBody>
      </p:sp>
      <p:sp>
        <p:nvSpPr>
          <p:cNvPr id="4" name="Alatunnisteen paikkamerkki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9436784-B520-491E-B771-530853DA430E}" type="slidenum">
              <a:rPr lang="fi-FI" smtClean="0"/>
              <a:t>‹#›</a:t>
            </a:fld>
            <a:endParaRPr lang="fi-FI"/>
          </a:p>
        </p:txBody>
      </p:sp>
    </p:spTree>
    <p:extLst>
      <p:ext uri="{BB962C8B-B14F-4D97-AF65-F5344CB8AC3E}">
        <p14:creationId xmlns:p14="http://schemas.microsoft.com/office/powerpoint/2010/main" val="2903465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BB7EA69E-41E8-43F9-A3E7-C1AC862CBCEE}" type="datetimeFigureOut">
              <a:rPr lang="de-DE" smtClean="0"/>
              <a:pPr/>
              <a:t>18.04.2018</a:t>
            </a:fld>
            <a:endParaRPr lang="de-DE"/>
          </a:p>
        </p:txBody>
      </p:sp>
      <p:sp>
        <p:nvSpPr>
          <p:cNvPr id="4" name="Folienbildplatzhalt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8FB0CC95-C64F-447F-B508-1F23F2F04C60}" type="slidenum">
              <a:rPr lang="de-DE" smtClean="0"/>
              <a:pPr/>
              <a:t>‹#›</a:t>
            </a:fld>
            <a:endParaRPr lang="de-DE"/>
          </a:p>
        </p:txBody>
      </p:sp>
    </p:spTree>
    <p:extLst>
      <p:ext uri="{BB962C8B-B14F-4D97-AF65-F5344CB8AC3E}">
        <p14:creationId xmlns:p14="http://schemas.microsoft.com/office/powerpoint/2010/main" val="903211976"/>
      </p:ext>
    </p:extLst>
  </p:cSld>
  <p:clrMap bg1="lt1" tx1="dk1" bg2="lt2" tx2="dk2" accent1="accent1" accent2="accent2" accent3="accent3" accent4="accent4" accent5="accent5" accent6="accent6" hlink="hlink" folHlink="folHlink"/>
  <p:hf hdr="0" ftr="0" dt="0"/>
  <p:notesStyle>
    <a:lvl1pPr marL="0" algn="l" defTabSz="1296162" rtl="0" eaLnBrk="1" latinLnBrk="0" hangingPunct="1">
      <a:defRPr sz="1700" kern="1200">
        <a:solidFill>
          <a:schemeClr val="tx1"/>
        </a:solidFill>
        <a:latin typeface="+mn-lt"/>
        <a:ea typeface="+mn-ea"/>
        <a:cs typeface="+mn-cs"/>
      </a:defRPr>
    </a:lvl1pPr>
    <a:lvl2pPr marL="648081" algn="l" defTabSz="1296162" rtl="0" eaLnBrk="1" latinLnBrk="0" hangingPunct="1">
      <a:defRPr sz="1700" kern="1200">
        <a:solidFill>
          <a:schemeClr val="tx1"/>
        </a:solidFill>
        <a:latin typeface="+mn-lt"/>
        <a:ea typeface="+mn-ea"/>
        <a:cs typeface="+mn-cs"/>
      </a:defRPr>
    </a:lvl2pPr>
    <a:lvl3pPr marL="1296162" algn="l" defTabSz="1296162" rtl="0" eaLnBrk="1" latinLnBrk="0" hangingPunct="1">
      <a:defRPr sz="1700" kern="1200">
        <a:solidFill>
          <a:schemeClr val="tx1"/>
        </a:solidFill>
        <a:latin typeface="+mn-lt"/>
        <a:ea typeface="+mn-ea"/>
        <a:cs typeface="+mn-cs"/>
      </a:defRPr>
    </a:lvl3pPr>
    <a:lvl4pPr marL="1944243" algn="l" defTabSz="1296162" rtl="0" eaLnBrk="1" latinLnBrk="0" hangingPunct="1">
      <a:defRPr sz="1700" kern="1200">
        <a:solidFill>
          <a:schemeClr val="tx1"/>
        </a:solidFill>
        <a:latin typeface="+mn-lt"/>
        <a:ea typeface="+mn-ea"/>
        <a:cs typeface="+mn-cs"/>
      </a:defRPr>
    </a:lvl4pPr>
    <a:lvl5pPr marL="2592324" algn="l" defTabSz="1296162" rtl="0" eaLnBrk="1" latinLnBrk="0" hangingPunct="1">
      <a:defRPr sz="1700" kern="1200">
        <a:solidFill>
          <a:schemeClr val="tx1"/>
        </a:solidFill>
        <a:latin typeface="+mn-lt"/>
        <a:ea typeface="+mn-ea"/>
        <a:cs typeface="+mn-cs"/>
      </a:defRPr>
    </a:lvl5pPr>
    <a:lvl6pPr marL="3240405" algn="l" defTabSz="1296162" rtl="0" eaLnBrk="1" latinLnBrk="0" hangingPunct="1">
      <a:defRPr sz="1700" kern="1200">
        <a:solidFill>
          <a:schemeClr val="tx1"/>
        </a:solidFill>
        <a:latin typeface="+mn-lt"/>
        <a:ea typeface="+mn-ea"/>
        <a:cs typeface="+mn-cs"/>
      </a:defRPr>
    </a:lvl6pPr>
    <a:lvl7pPr marL="3888486" algn="l" defTabSz="1296162" rtl="0" eaLnBrk="1" latinLnBrk="0" hangingPunct="1">
      <a:defRPr sz="1700" kern="1200">
        <a:solidFill>
          <a:schemeClr val="tx1"/>
        </a:solidFill>
        <a:latin typeface="+mn-lt"/>
        <a:ea typeface="+mn-ea"/>
        <a:cs typeface="+mn-cs"/>
      </a:defRPr>
    </a:lvl7pPr>
    <a:lvl8pPr marL="4536567" algn="l" defTabSz="1296162" rtl="0" eaLnBrk="1" latinLnBrk="0" hangingPunct="1">
      <a:defRPr sz="1700" kern="1200">
        <a:solidFill>
          <a:schemeClr val="tx1"/>
        </a:solidFill>
        <a:latin typeface="+mn-lt"/>
        <a:ea typeface="+mn-ea"/>
        <a:cs typeface="+mn-cs"/>
      </a:defRPr>
    </a:lvl8pPr>
    <a:lvl9pPr marL="5184648" algn="l" defTabSz="1296162"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p:cNvSpPr>
          <p:nvPr>
            <p:ph type="sldImg"/>
          </p:nvPr>
        </p:nvSpPr>
        <p:spPr bwMode="auto">
          <a:noFill/>
          <a:ln>
            <a:solidFill>
              <a:srgbClr val="000000"/>
            </a:solidFill>
            <a:miter lim="800000"/>
            <a:headEnd/>
            <a:tailEnd/>
          </a:ln>
        </p:spPr>
      </p:sp>
      <p:sp>
        <p:nvSpPr>
          <p:cNvPr id="6349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CH"/>
          </a:p>
        </p:txBody>
      </p:sp>
      <p:sp>
        <p:nvSpPr>
          <p:cNvPr id="6349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295400" fontAlgn="base">
              <a:spcBef>
                <a:spcPct val="0"/>
              </a:spcBef>
              <a:spcAft>
                <a:spcPct val="0"/>
              </a:spcAft>
            </a:pPr>
            <a:fld id="{39E604E4-CF3B-4B14-A123-C798A248FC96}" type="slidenum">
              <a:rPr lang="de-DE">
                <a:cs typeface="Arial" charset="0"/>
              </a:rPr>
              <a:pPr defTabSz="1295400" fontAlgn="base">
                <a:spcBef>
                  <a:spcPct val="0"/>
                </a:spcBef>
                <a:spcAft>
                  <a:spcPct val="0"/>
                </a:spcAft>
              </a:pPr>
              <a:t>1</a:t>
            </a:fld>
            <a:endParaRPr lang="de-DE">
              <a:cs typeface="Arial" charset="0"/>
            </a:endParaRPr>
          </a:p>
        </p:txBody>
      </p:sp>
    </p:spTree>
    <p:extLst>
      <p:ext uri="{BB962C8B-B14F-4D97-AF65-F5344CB8AC3E}">
        <p14:creationId xmlns:p14="http://schemas.microsoft.com/office/powerpoint/2010/main" val="46029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12" name="Rechteck 11"/>
          <p:cNvSpPr/>
          <p:nvPr userDrawn="1"/>
        </p:nvSpPr>
        <p:spPr>
          <a:xfrm>
            <a:off x="0" y="5932800"/>
            <a:ext cx="12961938" cy="187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9037389"/>
            <a:ext cx="12961938" cy="684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6800" y="8166792"/>
            <a:ext cx="1664208" cy="1554480"/>
          </a:xfrm>
          <a:prstGeom prst="rect">
            <a:avLst/>
          </a:prstGeom>
        </p:spPr>
      </p:pic>
      <p:sp>
        <p:nvSpPr>
          <p:cNvPr id="7" name="Rechteck 6"/>
          <p:cNvSpPr/>
          <p:nvPr/>
        </p:nvSpPr>
        <p:spPr>
          <a:xfrm>
            <a:off x="0" y="5932800"/>
            <a:ext cx="12961938" cy="187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882000" y="6184800"/>
            <a:ext cx="9252000" cy="1517093"/>
          </a:xfrm>
        </p:spPr>
        <p:txBody>
          <a:bodyPr anchor="ctr" anchorCtr="0"/>
          <a:lstStyle>
            <a:lvl1pPr>
              <a:lnSpc>
                <a:spcPts val="6000"/>
              </a:lnSpc>
              <a:defRPr sz="6000"/>
            </a:lvl1pPr>
          </a:lstStyle>
          <a:p>
            <a:r>
              <a:rPr lang="de-DE"/>
              <a:t>Titelmasterformat durch Klicken bearbeiten</a:t>
            </a:r>
            <a:endParaRPr lang="de-DE" dirty="0"/>
          </a:p>
        </p:txBody>
      </p:sp>
      <p:sp>
        <p:nvSpPr>
          <p:cNvPr id="9" name="Bildplatzhalter 8"/>
          <p:cNvSpPr>
            <a:spLocks noGrp="1"/>
          </p:cNvSpPr>
          <p:nvPr>
            <p:ph type="pic" sz="quarter" idx="13"/>
          </p:nvPr>
        </p:nvSpPr>
        <p:spPr>
          <a:xfrm>
            <a:off x="0" y="0"/>
            <a:ext cx="12961938" cy="5932488"/>
          </a:xfrm>
          <a:solidFill>
            <a:schemeClr val="bg1"/>
          </a:solidFill>
        </p:spPr>
        <p:txBody>
          <a:bodyPr/>
          <a:lstStyle/>
          <a:p>
            <a:r>
              <a:rPr lang="de-DE"/>
              <a:t>Bild durch Klicken auf Symbol hinzufügen</a:t>
            </a:r>
          </a:p>
        </p:txBody>
      </p:sp>
      <p:sp>
        <p:nvSpPr>
          <p:cNvPr id="8" name="Rechteck 7"/>
          <p:cNvSpPr/>
          <p:nvPr userDrawn="1"/>
        </p:nvSpPr>
        <p:spPr>
          <a:xfrm>
            <a:off x="0" y="9037389"/>
            <a:ext cx="12961938" cy="684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6800" y="8166792"/>
            <a:ext cx="1664208" cy="1554480"/>
          </a:xfrm>
          <a:prstGeom prst="rect">
            <a:avLst/>
          </a:prstGeom>
        </p:spPr>
      </p:pic>
      <p:sp>
        <p:nvSpPr>
          <p:cNvPr id="3" name="Untertitel 2"/>
          <p:cNvSpPr>
            <a:spLocks noGrp="1"/>
          </p:cNvSpPr>
          <p:nvPr>
            <p:ph type="subTitle" idx="1"/>
          </p:nvPr>
        </p:nvSpPr>
        <p:spPr>
          <a:xfrm>
            <a:off x="891009" y="8286121"/>
            <a:ext cx="9252000" cy="828000"/>
          </a:xfrm>
        </p:spPr>
        <p:txBody>
          <a:bodyPr/>
          <a:lstStyle>
            <a:lvl1pPr marL="0" indent="0" algn="l">
              <a:lnSpc>
                <a:spcPts val="2800"/>
              </a:lnSpc>
              <a:spcAft>
                <a:spcPts val="0"/>
              </a:spcAft>
              <a:buNone/>
              <a:defRPr sz="2800" baseline="0">
                <a:solidFill>
                  <a:schemeClr val="tx1"/>
                </a:solidFill>
              </a:defRPr>
            </a:lvl1pPr>
            <a:lvl2pPr marL="648081" indent="0" algn="ctr">
              <a:buNone/>
              <a:defRPr>
                <a:solidFill>
                  <a:schemeClr val="tx1">
                    <a:tint val="75000"/>
                  </a:schemeClr>
                </a:solidFill>
              </a:defRPr>
            </a:lvl2pPr>
            <a:lvl3pPr marL="1296162" indent="0" algn="ctr">
              <a:buNone/>
              <a:defRPr>
                <a:solidFill>
                  <a:schemeClr val="tx1">
                    <a:tint val="75000"/>
                  </a:schemeClr>
                </a:solidFill>
              </a:defRPr>
            </a:lvl3pPr>
            <a:lvl4pPr marL="1944243" indent="0" algn="ctr">
              <a:buNone/>
              <a:defRPr>
                <a:solidFill>
                  <a:schemeClr val="tx1">
                    <a:tint val="75000"/>
                  </a:schemeClr>
                </a:solidFill>
              </a:defRPr>
            </a:lvl4pPr>
            <a:lvl5pPr marL="2592324" indent="0" algn="ctr">
              <a:buNone/>
              <a:defRPr>
                <a:solidFill>
                  <a:schemeClr val="tx1">
                    <a:tint val="75000"/>
                  </a:schemeClr>
                </a:solidFill>
              </a:defRPr>
            </a:lvl5pPr>
            <a:lvl6pPr marL="3240405" indent="0" algn="ctr">
              <a:buNone/>
              <a:defRPr>
                <a:solidFill>
                  <a:schemeClr val="tx1">
                    <a:tint val="75000"/>
                  </a:schemeClr>
                </a:solidFill>
              </a:defRPr>
            </a:lvl6pPr>
            <a:lvl7pPr marL="3888486" indent="0" algn="ctr">
              <a:buNone/>
              <a:defRPr>
                <a:solidFill>
                  <a:schemeClr val="tx1">
                    <a:tint val="75000"/>
                  </a:schemeClr>
                </a:solidFill>
              </a:defRPr>
            </a:lvl7pPr>
            <a:lvl8pPr marL="4536567" indent="0" algn="ctr">
              <a:buNone/>
              <a:defRPr>
                <a:solidFill>
                  <a:schemeClr val="tx1">
                    <a:tint val="75000"/>
                  </a:schemeClr>
                </a:solidFill>
              </a:defRPr>
            </a:lvl8pPr>
            <a:lvl9pPr marL="5184648"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253240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age colour background">
    <p:spTree>
      <p:nvGrpSpPr>
        <p:cNvPr id="1" name=""/>
        <p:cNvGrpSpPr/>
        <p:nvPr/>
      </p:nvGrpSpPr>
      <p:grpSpPr>
        <a:xfrm>
          <a:off x="0" y="0"/>
          <a:ext cx="0" cy="0"/>
          <a:chOff x="0" y="0"/>
          <a:chExt cx="0" cy="0"/>
        </a:xfrm>
      </p:grpSpPr>
      <p:sp>
        <p:nvSpPr>
          <p:cNvPr id="12" name="Rechteck 11"/>
          <p:cNvSpPr/>
          <p:nvPr userDrawn="1"/>
        </p:nvSpPr>
        <p:spPr>
          <a:xfrm>
            <a:off x="0" y="0"/>
            <a:ext cx="12961938"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userDrawn="1"/>
        </p:nvSpPr>
        <p:spPr>
          <a:xfrm>
            <a:off x="0" y="1440000"/>
            <a:ext cx="12961938" cy="76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0" y="9072000"/>
            <a:ext cx="12961938"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0" y="0"/>
            <a:ext cx="12961938"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1440000"/>
            <a:ext cx="12961938" cy="76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lvl1pPr>
              <a:defRPr>
                <a:solidFill>
                  <a:schemeClr val="accent3"/>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6624000" y="2160000"/>
            <a:ext cx="5436000" cy="6480000"/>
          </a:xfrm>
        </p:spPr>
        <p:txBody>
          <a:bodyPr/>
          <a:lstStyle>
            <a:lvl1pPr>
              <a:spcAft>
                <a:spcPts val="3500"/>
              </a:spcAft>
              <a:defRPr>
                <a:solidFill>
                  <a:schemeClr val="bg1"/>
                </a:solidFill>
              </a:defRPr>
            </a:lvl1pPr>
            <a:lvl4pPr marL="252000" indent="-252000">
              <a:lnSpc>
                <a:spcPts val="2800"/>
              </a:lnSpc>
              <a:spcAft>
                <a:spcPts val="1400"/>
              </a:spcAft>
              <a:buClr>
                <a:schemeClr val="bg1"/>
              </a:buClr>
              <a:buFont typeface="Arial" panose="020B0604020202020204" pitchFamily="34" charset="0"/>
              <a:buChar char="•"/>
              <a:defRPr sz="2000" cap="none" baseline="0">
                <a:solidFill>
                  <a:schemeClr val="tx1"/>
                </a:solidFill>
                <a:latin typeface="+mn-lt"/>
              </a:defRPr>
            </a:lvl4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de-DE"/>
              <a:t>Reilu kauppa ry</a:t>
            </a:r>
          </a:p>
        </p:txBody>
      </p:sp>
      <p:sp>
        <p:nvSpPr>
          <p:cNvPr id="6" name="Foliennummernplatzhalter 5"/>
          <p:cNvSpPr>
            <a:spLocks noGrp="1"/>
          </p:cNvSpPr>
          <p:nvPr>
            <p:ph type="sldNum" sz="quarter" idx="12"/>
          </p:nvPr>
        </p:nvSpPr>
        <p:spPr/>
        <p:txBody>
          <a:bodyPr/>
          <a:lstStyle/>
          <a:p>
            <a:fld id="{A6C2DDF6-B0EC-4A24-BA34-C2A4F1DC8882}" type="slidenum">
              <a:rPr lang="de-DE" smtClean="0"/>
              <a:pPr/>
              <a:t>‹#›</a:t>
            </a:fld>
            <a:endParaRPr lang="de-DE"/>
          </a:p>
        </p:txBody>
      </p:sp>
      <p:sp>
        <p:nvSpPr>
          <p:cNvPr id="10" name="Bildplatzhalter 6"/>
          <p:cNvSpPr>
            <a:spLocks noGrp="1"/>
          </p:cNvSpPr>
          <p:nvPr>
            <p:ph type="pic" sz="quarter" idx="13"/>
          </p:nvPr>
        </p:nvSpPr>
        <p:spPr>
          <a:xfrm>
            <a:off x="900000" y="2160000"/>
            <a:ext cx="5436000" cy="6120000"/>
          </a:xfrm>
        </p:spPr>
        <p:txBody>
          <a:bodyPr/>
          <a:lstStyle/>
          <a:p>
            <a:r>
              <a:rPr lang="de-DE"/>
              <a:t>Bild durch Klicken auf Symbol hinzufügen</a:t>
            </a:r>
          </a:p>
        </p:txBody>
      </p:sp>
      <p:sp>
        <p:nvSpPr>
          <p:cNvPr id="11" name="Rechteck 10"/>
          <p:cNvSpPr/>
          <p:nvPr userDrawn="1"/>
        </p:nvSpPr>
        <p:spPr>
          <a:xfrm>
            <a:off x="0" y="9072000"/>
            <a:ext cx="12961938"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417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image and bulle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8532000" y="2831016"/>
            <a:ext cx="3528000" cy="5760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de-DE"/>
              <a:t>Reilu kauppa ry</a:t>
            </a:r>
          </a:p>
        </p:txBody>
      </p:sp>
      <p:sp>
        <p:nvSpPr>
          <p:cNvPr id="6" name="Foliennummernplatzhalter 5"/>
          <p:cNvSpPr>
            <a:spLocks noGrp="1"/>
          </p:cNvSpPr>
          <p:nvPr>
            <p:ph type="sldNum" sz="quarter" idx="12"/>
          </p:nvPr>
        </p:nvSpPr>
        <p:spPr/>
        <p:txBody>
          <a:bodyPr/>
          <a:lstStyle/>
          <a:p>
            <a:fld id="{A6C2DDF6-B0EC-4A24-BA34-C2A4F1DC8882}" type="slidenum">
              <a:rPr lang="de-DE" smtClean="0"/>
              <a:pPr/>
              <a:t>‹#›</a:t>
            </a:fld>
            <a:endParaRPr lang="de-DE"/>
          </a:p>
        </p:txBody>
      </p:sp>
      <p:sp>
        <p:nvSpPr>
          <p:cNvPr id="7" name="Bildplatzhalter 6"/>
          <p:cNvSpPr>
            <a:spLocks noGrp="1"/>
          </p:cNvSpPr>
          <p:nvPr>
            <p:ph type="pic" sz="quarter" idx="13"/>
          </p:nvPr>
        </p:nvSpPr>
        <p:spPr>
          <a:xfrm>
            <a:off x="900000" y="2880000"/>
            <a:ext cx="7344000" cy="5040000"/>
          </a:xfrm>
        </p:spPr>
        <p:txBody>
          <a:bodyPr/>
          <a:lstStyle/>
          <a:p>
            <a:r>
              <a:rPr lang="de-DE"/>
              <a:t>Bild durch Klicken auf Symbol hinzufügen</a:t>
            </a:r>
          </a:p>
        </p:txBody>
      </p:sp>
      <p:sp>
        <p:nvSpPr>
          <p:cNvPr id="8" name="Inhaltsplatzhalter 2"/>
          <p:cNvSpPr>
            <a:spLocks noGrp="1"/>
          </p:cNvSpPr>
          <p:nvPr>
            <p:ph idx="14"/>
          </p:nvPr>
        </p:nvSpPr>
        <p:spPr>
          <a:xfrm>
            <a:off x="900000" y="2160000"/>
            <a:ext cx="7344000" cy="432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50082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page small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900000" y="2160000"/>
            <a:ext cx="5436000" cy="6480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de-DE"/>
              <a:t>Reilu kauppa ry</a:t>
            </a:r>
          </a:p>
        </p:txBody>
      </p:sp>
      <p:sp>
        <p:nvSpPr>
          <p:cNvPr id="6" name="Foliennummernplatzhalter 5"/>
          <p:cNvSpPr>
            <a:spLocks noGrp="1"/>
          </p:cNvSpPr>
          <p:nvPr>
            <p:ph type="sldNum" sz="quarter" idx="12"/>
          </p:nvPr>
        </p:nvSpPr>
        <p:spPr/>
        <p:txBody>
          <a:bodyPr/>
          <a:lstStyle/>
          <a:p>
            <a:fld id="{A6C2DDF6-B0EC-4A24-BA34-C2A4F1DC8882}" type="slidenum">
              <a:rPr lang="de-DE" smtClean="0"/>
              <a:pPr/>
              <a:t>‹#›</a:t>
            </a:fld>
            <a:endParaRPr lang="de-DE"/>
          </a:p>
        </p:txBody>
      </p:sp>
      <p:sp>
        <p:nvSpPr>
          <p:cNvPr id="7" name="Bildplatzhalter 6"/>
          <p:cNvSpPr>
            <a:spLocks noGrp="1"/>
          </p:cNvSpPr>
          <p:nvPr>
            <p:ph type="pic" sz="quarter" idx="13"/>
          </p:nvPr>
        </p:nvSpPr>
        <p:spPr>
          <a:xfrm>
            <a:off x="6624000" y="2160000"/>
            <a:ext cx="5436000" cy="6120000"/>
          </a:xfrm>
        </p:spPr>
        <p:txBody>
          <a:bodyPr/>
          <a:lstStyle/>
          <a:p>
            <a:r>
              <a:rPr lang="de-DE"/>
              <a:t>Bild durch Klicken auf Symbol hinzufügen</a:t>
            </a:r>
          </a:p>
        </p:txBody>
      </p:sp>
    </p:spTree>
    <p:extLst>
      <p:ext uri="{BB962C8B-B14F-4D97-AF65-F5344CB8AC3E}">
        <p14:creationId xmlns:p14="http://schemas.microsoft.com/office/powerpoint/2010/main" val="341195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page two small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900000" y="6589116"/>
            <a:ext cx="3528000" cy="205088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de-DE"/>
              <a:t>Reilu kauppa ry</a:t>
            </a:r>
          </a:p>
        </p:txBody>
      </p:sp>
      <p:sp>
        <p:nvSpPr>
          <p:cNvPr id="6" name="Foliennummernplatzhalter 5"/>
          <p:cNvSpPr>
            <a:spLocks noGrp="1"/>
          </p:cNvSpPr>
          <p:nvPr>
            <p:ph type="sldNum" sz="quarter" idx="12"/>
          </p:nvPr>
        </p:nvSpPr>
        <p:spPr/>
        <p:txBody>
          <a:bodyPr/>
          <a:lstStyle/>
          <a:p>
            <a:fld id="{A6C2DDF6-B0EC-4A24-BA34-C2A4F1DC8882}" type="slidenum">
              <a:rPr lang="de-DE" smtClean="0"/>
              <a:pPr/>
              <a:t>‹#›</a:t>
            </a:fld>
            <a:endParaRPr lang="de-DE"/>
          </a:p>
        </p:txBody>
      </p:sp>
      <p:sp>
        <p:nvSpPr>
          <p:cNvPr id="7" name="Bildplatzhalter 6"/>
          <p:cNvSpPr>
            <a:spLocks noGrp="1"/>
          </p:cNvSpPr>
          <p:nvPr>
            <p:ph type="pic" sz="quarter" idx="13"/>
          </p:nvPr>
        </p:nvSpPr>
        <p:spPr>
          <a:xfrm>
            <a:off x="6624000" y="2160000"/>
            <a:ext cx="5436000" cy="3960000"/>
          </a:xfrm>
        </p:spPr>
        <p:txBody>
          <a:bodyPr/>
          <a:lstStyle/>
          <a:p>
            <a:r>
              <a:rPr lang="de-DE"/>
              <a:t>Bild durch Klicken auf Symbol hinzufügen</a:t>
            </a:r>
          </a:p>
        </p:txBody>
      </p:sp>
      <p:sp>
        <p:nvSpPr>
          <p:cNvPr id="8" name="Bildplatzhalter 6"/>
          <p:cNvSpPr>
            <a:spLocks noGrp="1"/>
          </p:cNvSpPr>
          <p:nvPr>
            <p:ph type="pic" sz="quarter" idx="14"/>
          </p:nvPr>
        </p:nvSpPr>
        <p:spPr>
          <a:xfrm>
            <a:off x="900000" y="2160000"/>
            <a:ext cx="5436000" cy="3960000"/>
          </a:xfrm>
        </p:spPr>
        <p:txBody>
          <a:bodyPr/>
          <a:lstStyle/>
          <a:p>
            <a:r>
              <a:rPr lang="de-DE"/>
              <a:t>Bild durch Klicken auf Symbol hinzufügen</a:t>
            </a:r>
          </a:p>
        </p:txBody>
      </p:sp>
      <p:sp>
        <p:nvSpPr>
          <p:cNvPr id="9" name="Inhaltsplatzhalter 2"/>
          <p:cNvSpPr>
            <a:spLocks noGrp="1"/>
          </p:cNvSpPr>
          <p:nvPr>
            <p:ph idx="15"/>
          </p:nvPr>
        </p:nvSpPr>
        <p:spPr>
          <a:xfrm>
            <a:off x="6624985" y="6588000"/>
            <a:ext cx="3528000" cy="205088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2345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10" name="Rechteck 9"/>
          <p:cNvSpPr/>
          <p:nvPr/>
        </p:nvSpPr>
        <p:spPr>
          <a:xfrm>
            <a:off x="0" y="9037389"/>
            <a:ext cx="12961938" cy="684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Bildplatzhalter 8"/>
          <p:cNvSpPr>
            <a:spLocks noGrp="1"/>
          </p:cNvSpPr>
          <p:nvPr>
            <p:ph type="pic" sz="quarter" idx="13"/>
          </p:nvPr>
        </p:nvSpPr>
        <p:spPr>
          <a:xfrm>
            <a:off x="0" y="0"/>
            <a:ext cx="12961938" cy="7794000"/>
          </a:xfrm>
          <a:solidFill>
            <a:schemeClr val="bg1"/>
          </a:solidFill>
        </p:spPr>
        <p:txBody>
          <a:bodyPr/>
          <a:lstStyle/>
          <a:p>
            <a:r>
              <a:rPr lang="de-DE"/>
              <a:t>Bild durch Klicken auf Symbol hinzufügen</a:t>
            </a:r>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6800" y="8166792"/>
            <a:ext cx="1664208" cy="1554480"/>
          </a:xfrm>
          <a:prstGeom prst="rect">
            <a:avLst/>
          </a:prstGeom>
        </p:spPr>
      </p:pic>
      <p:sp>
        <p:nvSpPr>
          <p:cNvPr id="2" name="Titel 1"/>
          <p:cNvSpPr>
            <a:spLocks noGrp="1"/>
          </p:cNvSpPr>
          <p:nvPr>
            <p:ph type="ctrTitle"/>
          </p:nvPr>
        </p:nvSpPr>
        <p:spPr>
          <a:xfrm>
            <a:off x="792000" y="1239271"/>
            <a:ext cx="8640000" cy="828000"/>
          </a:xfrm>
          <a:solidFill>
            <a:schemeClr val="accent1"/>
          </a:solidFill>
        </p:spPr>
        <p:txBody>
          <a:bodyPr lIns="90000" tIns="108000" anchor="t" anchorCtr="0"/>
          <a:lstStyle>
            <a:lvl1pPr>
              <a:lnSpc>
                <a:spcPts val="6000"/>
              </a:lnSpc>
              <a:defRPr sz="6000">
                <a:solidFill>
                  <a:schemeClr val="bg1"/>
                </a:solidFill>
              </a:defRPr>
            </a:lvl1pPr>
          </a:lstStyle>
          <a:p>
            <a:r>
              <a:rPr lang="de-DE"/>
              <a:t>Titelmasterformat durch Klicken bearbeiten</a:t>
            </a:r>
            <a:endParaRPr lang="de-DE" dirty="0"/>
          </a:p>
        </p:txBody>
      </p:sp>
      <p:sp>
        <p:nvSpPr>
          <p:cNvPr id="5" name="Textplatzhalter 4"/>
          <p:cNvSpPr>
            <a:spLocks noGrp="1"/>
          </p:cNvSpPr>
          <p:nvPr>
            <p:ph type="body" sz="quarter" idx="14"/>
          </p:nvPr>
        </p:nvSpPr>
        <p:spPr>
          <a:xfrm>
            <a:off x="792000" y="3049200"/>
            <a:ext cx="8640763" cy="828000"/>
          </a:xfrm>
          <a:solidFill>
            <a:schemeClr val="accent1"/>
          </a:solidFill>
        </p:spPr>
        <p:txBody>
          <a:bodyPr lIns="90000" tIns="108000"/>
          <a:lstStyle>
            <a:lvl1pPr>
              <a:lnSpc>
                <a:spcPts val="6000"/>
              </a:lnSpc>
              <a:defRPr lang="de-DE" sz="6000" kern="1200" baseline="0" smtClean="0">
                <a:solidFill>
                  <a:schemeClr val="bg1"/>
                </a:solidFill>
                <a:latin typeface="Veneer" pitchFamily="50" charset="0"/>
                <a:ea typeface="+mj-ea"/>
                <a:cs typeface="+mj-cs"/>
              </a:defRPr>
            </a:lvl1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extplatzhalter 4"/>
          <p:cNvSpPr>
            <a:spLocks noGrp="1"/>
          </p:cNvSpPr>
          <p:nvPr>
            <p:ph type="body" sz="quarter" idx="15"/>
          </p:nvPr>
        </p:nvSpPr>
        <p:spPr>
          <a:xfrm>
            <a:off x="792337" y="2144235"/>
            <a:ext cx="8640763" cy="828000"/>
          </a:xfrm>
          <a:solidFill>
            <a:schemeClr val="accent1"/>
          </a:solidFill>
        </p:spPr>
        <p:txBody>
          <a:bodyPr lIns="90000" tIns="108000"/>
          <a:lstStyle>
            <a:lvl1pPr>
              <a:lnSpc>
                <a:spcPts val="6000"/>
              </a:lnSpc>
              <a:defRPr lang="de-DE" sz="6000" kern="1200" baseline="0" smtClean="0">
                <a:solidFill>
                  <a:schemeClr val="bg1"/>
                </a:solidFill>
                <a:latin typeface="Veneer" pitchFamily="50" charset="0"/>
                <a:ea typeface="+mj-ea"/>
                <a:cs typeface="+mj-cs"/>
              </a:defRPr>
            </a:lvl1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Rechteck 11"/>
          <p:cNvSpPr/>
          <p:nvPr userDrawn="1"/>
        </p:nvSpPr>
        <p:spPr>
          <a:xfrm>
            <a:off x="0" y="9037389"/>
            <a:ext cx="12961938" cy="684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6800" y="8166792"/>
            <a:ext cx="1664208" cy="1554480"/>
          </a:xfrm>
          <a:prstGeom prst="rect">
            <a:avLst/>
          </a:prstGeom>
        </p:spPr>
      </p:pic>
      <p:sp>
        <p:nvSpPr>
          <p:cNvPr id="3" name="Untertitel 2"/>
          <p:cNvSpPr>
            <a:spLocks noGrp="1"/>
          </p:cNvSpPr>
          <p:nvPr>
            <p:ph type="subTitle" idx="1"/>
          </p:nvPr>
        </p:nvSpPr>
        <p:spPr>
          <a:xfrm>
            <a:off x="891009" y="8286121"/>
            <a:ext cx="9252000" cy="828000"/>
          </a:xfrm>
        </p:spPr>
        <p:txBody>
          <a:bodyPr/>
          <a:lstStyle>
            <a:lvl1pPr marL="0" indent="0" algn="l">
              <a:lnSpc>
                <a:spcPts val="2800"/>
              </a:lnSpc>
              <a:spcAft>
                <a:spcPts val="0"/>
              </a:spcAft>
              <a:buNone/>
              <a:defRPr sz="2800" baseline="0">
                <a:solidFill>
                  <a:schemeClr val="tx1"/>
                </a:solidFill>
              </a:defRPr>
            </a:lvl1pPr>
            <a:lvl2pPr marL="648081" indent="0" algn="ctr">
              <a:buNone/>
              <a:defRPr>
                <a:solidFill>
                  <a:schemeClr val="tx1">
                    <a:tint val="75000"/>
                  </a:schemeClr>
                </a:solidFill>
              </a:defRPr>
            </a:lvl2pPr>
            <a:lvl3pPr marL="1296162" indent="0" algn="ctr">
              <a:buNone/>
              <a:defRPr>
                <a:solidFill>
                  <a:schemeClr val="tx1">
                    <a:tint val="75000"/>
                  </a:schemeClr>
                </a:solidFill>
              </a:defRPr>
            </a:lvl3pPr>
            <a:lvl4pPr marL="1944243" indent="0" algn="ctr">
              <a:buNone/>
              <a:defRPr>
                <a:solidFill>
                  <a:schemeClr val="tx1">
                    <a:tint val="75000"/>
                  </a:schemeClr>
                </a:solidFill>
              </a:defRPr>
            </a:lvl4pPr>
            <a:lvl5pPr marL="2592324" indent="0" algn="ctr">
              <a:buNone/>
              <a:defRPr>
                <a:solidFill>
                  <a:schemeClr val="tx1">
                    <a:tint val="75000"/>
                  </a:schemeClr>
                </a:solidFill>
              </a:defRPr>
            </a:lvl5pPr>
            <a:lvl6pPr marL="3240405" indent="0" algn="ctr">
              <a:buNone/>
              <a:defRPr>
                <a:solidFill>
                  <a:schemeClr val="tx1">
                    <a:tint val="75000"/>
                  </a:schemeClr>
                </a:solidFill>
              </a:defRPr>
            </a:lvl6pPr>
            <a:lvl7pPr marL="3888486" indent="0" algn="ctr">
              <a:buNone/>
              <a:defRPr>
                <a:solidFill>
                  <a:schemeClr val="tx1">
                    <a:tint val="75000"/>
                  </a:schemeClr>
                </a:solidFill>
              </a:defRPr>
            </a:lvl7pPr>
            <a:lvl8pPr marL="4536567" indent="0" algn="ctr">
              <a:buNone/>
              <a:defRPr>
                <a:solidFill>
                  <a:schemeClr val="tx1">
                    <a:tint val="75000"/>
                  </a:schemeClr>
                </a:solidFill>
              </a:defRPr>
            </a:lvl8pPr>
            <a:lvl9pPr marL="5184648"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33209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option 3">
    <p:spTree>
      <p:nvGrpSpPr>
        <p:cNvPr id="1" name=""/>
        <p:cNvGrpSpPr/>
        <p:nvPr/>
      </p:nvGrpSpPr>
      <p:grpSpPr>
        <a:xfrm>
          <a:off x="0" y="0"/>
          <a:ext cx="0" cy="0"/>
          <a:chOff x="0" y="0"/>
          <a:chExt cx="0" cy="0"/>
        </a:xfrm>
      </p:grpSpPr>
      <p:sp>
        <p:nvSpPr>
          <p:cNvPr id="10" name="Rechteck 9"/>
          <p:cNvSpPr/>
          <p:nvPr/>
        </p:nvSpPr>
        <p:spPr>
          <a:xfrm>
            <a:off x="0" y="9037389"/>
            <a:ext cx="12961938" cy="684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Bildplatzhalter 8"/>
          <p:cNvSpPr>
            <a:spLocks noGrp="1"/>
          </p:cNvSpPr>
          <p:nvPr>
            <p:ph type="pic" sz="quarter" idx="13"/>
          </p:nvPr>
        </p:nvSpPr>
        <p:spPr>
          <a:xfrm>
            <a:off x="0" y="0"/>
            <a:ext cx="12961938" cy="7794000"/>
          </a:xfrm>
          <a:solidFill>
            <a:schemeClr val="bg1"/>
          </a:solidFill>
        </p:spPr>
        <p:txBody>
          <a:bodyPr/>
          <a:lstStyle/>
          <a:p>
            <a:r>
              <a:rPr lang="de-DE"/>
              <a:t>Bild durch Klicken auf Symbol hinzufügen</a:t>
            </a:r>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6800" y="8166792"/>
            <a:ext cx="1664208" cy="1554480"/>
          </a:xfrm>
          <a:prstGeom prst="rect">
            <a:avLst/>
          </a:prstGeom>
        </p:spPr>
      </p:pic>
      <p:sp>
        <p:nvSpPr>
          <p:cNvPr id="2" name="Titel 1"/>
          <p:cNvSpPr>
            <a:spLocks noGrp="1"/>
          </p:cNvSpPr>
          <p:nvPr>
            <p:ph type="ctrTitle"/>
          </p:nvPr>
        </p:nvSpPr>
        <p:spPr>
          <a:xfrm>
            <a:off x="882000" y="1239271"/>
            <a:ext cx="9252000" cy="2268000"/>
          </a:xfrm>
        </p:spPr>
        <p:txBody>
          <a:bodyPr anchor="t" anchorCtr="0"/>
          <a:lstStyle>
            <a:lvl1pPr>
              <a:lnSpc>
                <a:spcPts val="6000"/>
              </a:lnSpc>
              <a:defRPr sz="6000">
                <a:solidFill>
                  <a:schemeClr val="bg1"/>
                </a:solidFill>
              </a:defRPr>
            </a:lvl1pPr>
          </a:lstStyle>
          <a:p>
            <a:r>
              <a:rPr lang="de-DE"/>
              <a:t>Titelmasterformat durch Klicken bearbeiten</a:t>
            </a:r>
            <a:endParaRPr lang="de-DE" dirty="0"/>
          </a:p>
        </p:txBody>
      </p:sp>
      <p:sp>
        <p:nvSpPr>
          <p:cNvPr id="7" name="Rechteck 6"/>
          <p:cNvSpPr/>
          <p:nvPr userDrawn="1"/>
        </p:nvSpPr>
        <p:spPr>
          <a:xfrm>
            <a:off x="0" y="9037389"/>
            <a:ext cx="12961938" cy="684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6800" y="8166792"/>
            <a:ext cx="1664208" cy="1554480"/>
          </a:xfrm>
          <a:prstGeom prst="rect">
            <a:avLst/>
          </a:prstGeom>
        </p:spPr>
      </p:pic>
      <p:sp>
        <p:nvSpPr>
          <p:cNvPr id="3" name="Untertitel 2"/>
          <p:cNvSpPr>
            <a:spLocks noGrp="1"/>
          </p:cNvSpPr>
          <p:nvPr>
            <p:ph type="subTitle" idx="1"/>
          </p:nvPr>
        </p:nvSpPr>
        <p:spPr>
          <a:xfrm>
            <a:off x="891009" y="8286121"/>
            <a:ext cx="9252000" cy="828000"/>
          </a:xfrm>
        </p:spPr>
        <p:txBody>
          <a:bodyPr/>
          <a:lstStyle>
            <a:lvl1pPr marL="0" indent="0" algn="l">
              <a:lnSpc>
                <a:spcPts val="2800"/>
              </a:lnSpc>
              <a:spcAft>
                <a:spcPts val="0"/>
              </a:spcAft>
              <a:buNone/>
              <a:defRPr sz="2800" baseline="0">
                <a:solidFill>
                  <a:schemeClr val="tx1"/>
                </a:solidFill>
              </a:defRPr>
            </a:lvl1pPr>
            <a:lvl2pPr marL="648081" indent="0" algn="ctr">
              <a:buNone/>
              <a:defRPr>
                <a:solidFill>
                  <a:schemeClr val="tx1">
                    <a:tint val="75000"/>
                  </a:schemeClr>
                </a:solidFill>
              </a:defRPr>
            </a:lvl2pPr>
            <a:lvl3pPr marL="1296162" indent="0" algn="ctr">
              <a:buNone/>
              <a:defRPr>
                <a:solidFill>
                  <a:schemeClr val="tx1">
                    <a:tint val="75000"/>
                  </a:schemeClr>
                </a:solidFill>
              </a:defRPr>
            </a:lvl3pPr>
            <a:lvl4pPr marL="1944243" indent="0" algn="ctr">
              <a:buNone/>
              <a:defRPr>
                <a:solidFill>
                  <a:schemeClr val="tx1">
                    <a:tint val="75000"/>
                  </a:schemeClr>
                </a:solidFill>
              </a:defRPr>
            </a:lvl4pPr>
            <a:lvl5pPr marL="2592324" indent="0" algn="ctr">
              <a:buNone/>
              <a:defRPr>
                <a:solidFill>
                  <a:schemeClr val="tx1">
                    <a:tint val="75000"/>
                  </a:schemeClr>
                </a:solidFill>
              </a:defRPr>
            </a:lvl5pPr>
            <a:lvl6pPr marL="3240405" indent="0" algn="ctr">
              <a:buNone/>
              <a:defRPr>
                <a:solidFill>
                  <a:schemeClr val="tx1">
                    <a:tint val="75000"/>
                  </a:schemeClr>
                </a:solidFill>
              </a:defRPr>
            </a:lvl6pPr>
            <a:lvl7pPr marL="3888486" indent="0" algn="ctr">
              <a:buNone/>
              <a:defRPr>
                <a:solidFill>
                  <a:schemeClr val="tx1">
                    <a:tint val="75000"/>
                  </a:schemeClr>
                </a:solidFill>
              </a:defRPr>
            </a:lvl7pPr>
            <a:lvl8pPr marL="4536567" indent="0" algn="ctr">
              <a:buNone/>
              <a:defRPr>
                <a:solidFill>
                  <a:schemeClr val="tx1">
                    <a:tint val="75000"/>
                  </a:schemeClr>
                </a:solidFill>
              </a:defRPr>
            </a:lvl8pPr>
            <a:lvl9pPr marL="5184648"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118293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p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p>
            <a:r>
              <a:rPr lang="de-DE"/>
              <a:t>Reilu kauppa ry</a:t>
            </a:r>
          </a:p>
        </p:txBody>
      </p:sp>
      <p:sp>
        <p:nvSpPr>
          <p:cNvPr id="6" name="Foliennummernplatzhalter 5"/>
          <p:cNvSpPr>
            <a:spLocks noGrp="1"/>
          </p:cNvSpPr>
          <p:nvPr>
            <p:ph type="sldNum" sz="quarter" idx="12"/>
          </p:nvPr>
        </p:nvSpPr>
        <p:spPr/>
        <p:txBody>
          <a:bodyPr/>
          <a:lstStyle/>
          <a:p>
            <a:fld id="{A6C2DDF6-B0EC-4A24-BA34-C2A4F1DC8882}" type="slidenum">
              <a:rPr lang="de-DE" smtClean="0"/>
              <a:pPr/>
              <a:t>‹#›</a:t>
            </a:fld>
            <a:endParaRPr lang="de-DE"/>
          </a:p>
        </p:txBody>
      </p:sp>
    </p:spTree>
    <p:extLst>
      <p:ext uri="{BB962C8B-B14F-4D97-AF65-F5344CB8AC3E}">
        <p14:creationId xmlns:p14="http://schemas.microsoft.com/office/powerpoint/2010/main" val="420329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Introducti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lnSpc>
                <a:spcPts val="3500"/>
              </a:lnSpc>
              <a:spcAft>
                <a:spcPts val="3500"/>
              </a:spcAft>
              <a:defRPr sz="3500" baseline="0">
                <a:solidFill>
                  <a:schemeClr val="accent1"/>
                </a:solidFill>
              </a:defRPr>
            </a:lvl1pPr>
            <a:lvl2pPr marL="252000" indent="-252000">
              <a:spcAft>
                <a:spcPts val="2000"/>
              </a:spcAft>
              <a:buFont typeface="Veneer" pitchFamily="50" charset="0"/>
              <a:buChar char="–"/>
              <a:defRPr sz="2800" baseline="0">
                <a:latin typeface="Veneer" pitchFamily="50" charset="0"/>
              </a:defRPr>
            </a:lvl2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de-DE"/>
              <a:t>Reilu kauppa ry</a:t>
            </a:r>
          </a:p>
        </p:txBody>
      </p:sp>
      <p:sp>
        <p:nvSpPr>
          <p:cNvPr id="6" name="Foliennummernplatzhalter 5"/>
          <p:cNvSpPr>
            <a:spLocks noGrp="1"/>
          </p:cNvSpPr>
          <p:nvPr>
            <p:ph type="sldNum" sz="quarter" idx="12"/>
          </p:nvPr>
        </p:nvSpPr>
        <p:spPr/>
        <p:txBody>
          <a:bodyPr/>
          <a:lstStyle/>
          <a:p>
            <a:fld id="{A6C2DDF6-B0EC-4A24-BA34-C2A4F1DC8882}" type="slidenum">
              <a:rPr lang="de-DE" smtClean="0"/>
              <a:pPr/>
              <a:t>‹#›</a:t>
            </a:fld>
            <a:endParaRPr lang="de-DE"/>
          </a:p>
        </p:txBody>
      </p:sp>
    </p:spTree>
    <p:extLst>
      <p:ext uri="{BB962C8B-B14F-4D97-AF65-F5344CB8AC3E}">
        <p14:creationId xmlns:p14="http://schemas.microsoft.com/office/powerpoint/2010/main" val="413284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ypographical page">
    <p:spTree>
      <p:nvGrpSpPr>
        <p:cNvPr id="1" name=""/>
        <p:cNvGrpSpPr/>
        <p:nvPr/>
      </p:nvGrpSpPr>
      <p:grpSpPr>
        <a:xfrm>
          <a:off x="0" y="0"/>
          <a:ext cx="0" cy="0"/>
          <a:chOff x="0" y="0"/>
          <a:chExt cx="0" cy="0"/>
        </a:xfrm>
      </p:grpSpPr>
      <p:sp>
        <p:nvSpPr>
          <p:cNvPr id="11" name="Rechteck 10"/>
          <p:cNvSpPr/>
          <p:nvPr userDrawn="1"/>
        </p:nvSpPr>
        <p:spPr>
          <a:xfrm>
            <a:off x="0" y="1440000"/>
            <a:ext cx="12961938" cy="76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0" y="9072000"/>
            <a:ext cx="12961938"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1440000"/>
            <a:ext cx="12961938" cy="76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0" y="0"/>
            <a:ext cx="12961938"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lvl1pPr>
              <a:defRPr>
                <a:solidFill>
                  <a:schemeClr val="accent3"/>
                </a:solidFill>
              </a:defRPr>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lnSpc>
                <a:spcPts val="6000"/>
              </a:lnSpc>
              <a:spcAft>
                <a:spcPts val="0"/>
              </a:spcAft>
              <a:defRPr sz="6000" baseline="0">
                <a:solidFill>
                  <a:schemeClr val="accent3"/>
                </a:solidFill>
              </a:defRPr>
            </a:lvl1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de-DE"/>
              <a:t>Reilu kauppa ry</a:t>
            </a:r>
          </a:p>
        </p:txBody>
      </p:sp>
      <p:sp>
        <p:nvSpPr>
          <p:cNvPr id="6" name="Foliennummernplatzhalter 5"/>
          <p:cNvSpPr>
            <a:spLocks noGrp="1"/>
          </p:cNvSpPr>
          <p:nvPr>
            <p:ph type="sldNum" sz="quarter" idx="12"/>
          </p:nvPr>
        </p:nvSpPr>
        <p:spPr/>
        <p:txBody>
          <a:bodyPr/>
          <a:lstStyle/>
          <a:p>
            <a:fld id="{A6C2DDF6-B0EC-4A24-BA34-C2A4F1DC8882}" type="slidenum">
              <a:rPr lang="de-DE" smtClean="0"/>
              <a:pPr/>
              <a:t>‹#›</a:t>
            </a:fld>
            <a:endParaRPr lang="de-DE"/>
          </a:p>
        </p:txBody>
      </p:sp>
      <p:sp>
        <p:nvSpPr>
          <p:cNvPr id="10" name="Rechteck 9"/>
          <p:cNvSpPr/>
          <p:nvPr userDrawn="1"/>
        </p:nvSpPr>
        <p:spPr>
          <a:xfrm>
            <a:off x="0" y="9072000"/>
            <a:ext cx="12961938"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a:off x="0" y="0"/>
            <a:ext cx="12961938"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461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bleed image 1">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0" y="1439999"/>
            <a:ext cx="12961938" cy="7632000"/>
          </a:xfrm>
          <a:solidFill>
            <a:schemeClr val="bg1"/>
          </a:solidFill>
        </p:spPr>
        <p:txBody>
          <a:bodyPr/>
          <a:lstStyle/>
          <a:p>
            <a:r>
              <a:rPr lang="de-DE"/>
              <a:t>Bild durch Klicken auf Symbol hinzufügen</a:t>
            </a:r>
          </a:p>
        </p:txBody>
      </p:sp>
      <p:sp>
        <p:nvSpPr>
          <p:cNvPr id="9" name="Rechteck 8"/>
          <p:cNvSpPr/>
          <p:nvPr/>
        </p:nvSpPr>
        <p:spPr>
          <a:xfrm>
            <a:off x="0" y="9072000"/>
            <a:ext cx="12961938"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0" y="0"/>
            <a:ext cx="12961938"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lvl1pPr>
              <a:defRPr>
                <a:solidFill>
                  <a:schemeClr val="accent3"/>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756000" y="5166000"/>
            <a:ext cx="5760000" cy="648000"/>
          </a:xfrm>
          <a:solidFill>
            <a:schemeClr val="accent1"/>
          </a:solidFill>
        </p:spPr>
        <p:txBody>
          <a:bodyPr lIns="144000" tIns="144000" rIns="72000" bIns="108000">
            <a:spAutoFit/>
          </a:bodyPr>
          <a:lstStyle>
            <a:lvl1pPr>
              <a:lnSpc>
                <a:spcPts val="3500"/>
              </a:lnSpc>
              <a:spcAft>
                <a:spcPts val="0"/>
              </a:spcAft>
              <a:defRPr sz="3500" baseline="0">
                <a:solidFill>
                  <a:schemeClr val="bg1"/>
                </a:solidFill>
              </a:defRPr>
            </a:lvl1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de-DE"/>
              <a:t>Reilu kauppa ry</a:t>
            </a:r>
          </a:p>
        </p:txBody>
      </p:sp>
      <p:sp>
        <p:nvSpPr>
          <p:cNvPr id="6" name="Foliennummernplatzhalter 5"/>
          <p:cNvSpPr>
            <a:spLocks noGrp="1"/>
          </p:cNvSpPr>
          <p:nvPr>
            <p:ph type="sldNum" sz="quarter" idx="12"/>
          </p:nvPr>
        </p:nvSpPr>
        <p:spPr/>
        <p:txBody>
          <a:bodyPr/>
          <a:lstStyle/>
          <a:p>
            <a:fld id="{A6C2DDF6-B0EC-4A24-BA34-C2A4F1DC8882}" type="slidenum">
              <a:rPr lang="de-DE" smtClean="0"/>
              <a:pPr/>
              <a:t>‹#›</a:t>
            </a:fld>
            <a:endParaRPr lang="de-DE"/>
          </a:p>
        </p:txBody>
      </p:sp>
      <p:sp>
        <p:nvSpPr>
          <p:cNvPr id="11" name="Rechteck 10"/>
          <p:cNvSpPr/>
          <p:nvPr userDrawn="1"/>
        </p:nvSpPr>
        <p:spPr>
          <a:xfrm>
            <a:off x="0" y="9072000"/>
            <a:ext cx="12961938"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a:off x="0" y="0"/>
            <a:ext cx="12961938"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406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2">
    <p:spTree>
      <p:nvGrpSpPr>
        <p:cNvPr id="1" name=""/>
        <p:cNvGrpSpPr/>
        <p:nvPr/>
      </p:nvGrpSpPr>
      <p:grpSpPr>
        <a:xfrm>
          <a:off x="0" y="0"/>
          <a:ext cx="0" cy="0"/>
          <a:chOff x="0" y="0"/>
          <a:chExt cx="0" cy="0"/>
        </a:xfrm>
      </p:grpSpPr>
      <p:sp>
        <p:nvSpPr>
          <p:cNvPr id="10" name="Bildplatzhalter 6"/>
          <p:cNvSpPr>
            <a:spLocks noGrp="1"/>
          </p:cNvSpPr>
          <p:nvPr>
            <p:ph type="pic" sz="quarter" idx="13"/>
          </p:nvPr>
        </p:nvSpPr>
        <p:spPr>
          <a:xfrm>
            <a:off x="0" y="1439999"/>
            <a:ext cx="12961938" cy="7632000"/>
          </a:xfrm>
        </p:spPr>
        <p:txBody>
          <a:bodyPr/>
          <a:lstStyle/>
          <a:p>
            <a:r>
              <a:rPr lang="de-DE"/>
              <a:t>Bild durch Klicken auf Symbol hinzufügen</a:t>
            </a:r>
          </a:p>
        </p:txBody>
      </p:sp>
      <p:sp>
        <p:nvSpPr>
          <p:cNvPr id="8" name="Rechteck 7"/>
          <p:cNvSpPr/>
          <p:nvPr/>
        </p:nvSpPr>
        <p:spPr>
          <a:xfrm>
            <a:off x="0" y="9072000"/>
            <a:ext cx="12961938"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0" y="0"/>
            <a:ext cx="12961938"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lvl1pPr>
              <a:defRPr>
                <a:solidFill>
                  <a:schemeClr val="accent3"/>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900000" y="2880000"/>
            <a:ext cx="11160000" cy="5760000"/>
          </a:xfrm>
        </p:spPr>
        <p:txBody>
          <a:bodyPr/>
          <a:lstStyle>
            <a:lvl1pPr>
              <a:lnSpc>
                <a:spcPts val="6000"/>
              </a:lnSpc>
              <a:defRPr sz="6000" baseline="0">
                <a:solidFill>
                  <a:schemeClr val="bg1"/>
                </a:solidFill>
              </a:defRPr>
            </a:lvl1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de-DE"/>
              <a:t>Reilu kauppa ry</a:t>
            </a:r>
          </a:p>
        </p:txBody>
      </p:sp>
      <p:sp>
        <p:nvSpPr>
          <p:cNvPr id="6" name="Foliennummernplatzhalter 5"/>
          <p:cNvSpPr>
            <a:spLocks noGrp="1"/>
          </p:cNvSpPr>
          <p:nvPr>
            <p:ph type="sldNum" sz="quarter" idx="12"/>
          </p:nvPr>
        </p:nvSpPr>
        <p:spPr/>
        <p:txBody>
          <a:bodyPr/>
          <a:lstStyle/>
          <a:p>
            <a:fld id="{A6C2DDF6-B0EC-4A24-BA34-C2A4F1DC8882}" type="slidenum">
              <a:rPr lang="de-DE" smtClean="0"/>
              <a:pPr/>
              <a:t>‹#›</a:t>
            </a:fld>
            <a:endParaRPr lang="de-DE"/>
          </a:p>
        </p:txBody>
      </p:sp>
      <p:sp>
        <p:nvSpPr>
          <p:cNvPr id="11" name="Rechteck 10"/>
          <p:cNvSpPr/>
          <p:nvPr userDrawn="1"/>
        </p:nvSpPr>
        <p:spPr>
          <a:xfrm>
            <a:off x="0" y="9072000"/>
            <a:ext cx="12961938"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a:off x="0" y="0"/>
            <a:ext cx="12961938"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2610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image a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a:xfrm>
            <a:off x="6624000" y="2160000"/>
            <a:ext cx="5436000" cy="6480000"/>
          </a:xfrm>
        </p:spPr>
        <p:txBody>
          <a:bodyPr/>
          <a:lstStyle>
            <a:lvl1pPr>
              <a:spcAft>
                <a:spcPts val="3500"/>
              </a:spcAft>
              <a:defRPr/>
            </a:lvl1pPr>
            <a:lvl5pPr>
              <a:spcAft>
                <a:spcPts val="1400"/>
              </a:spcAft>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de-DE"/>
              <a:t>Reilu kauppa ry</a:t>
            </a:r>
          </a:p>
        </p:txBody>
      </p:sp>
      <p:sp>
        <p:nvSpPr>
          <p:cNvPr id="6" name="Foliennummernplatzhalter 5"/>
          <p:cNvSpPr>
            <a:spLocks noGrp="1"/>
          </p:cNvSpPr>
          <p:nvPr>
            <p:ph type="sldNum" sz="quarter" idx="12"/>
          </p:nvPr>
        </p:nvSpPr>
        <p:spPr/>
        <p:txBody>
          <a:bodyPr/>
          <a:lstStyle/>
          <a:p>
            <a:fld id="{A6C2DDF6-B0EC-4A24-BA34-C2A4F1DC8882}" type="slidenum">
              <a:rPr lang="de-DE" smtClean="0"/>
              <a:pPr/>
              <a:t>‹#›</a:t>
            </a:fld>
            <a:endParaRPr lang="de-DE"/>
          </a:p>
        </p:txBody>
      </p:sp>
      <p:sp>
        <p:nvSpPr>
          <p:cNvPr id="7" name="Bildplatzhalter 6"/>
          <p:cNvSpPr>
            <a:spLocks noGrp="1"/>
          </p:cNvSpPr>
          <p:nvPr>
            <p:ph type="pic" sz="quarter" idx="13"/>
          </p:nvPr>
        </p:nvSpPr>
        <p:spPr>
          <a:xfrm>
            <a:off x="900000" y="2160000"/>
            <a:ext cx="5436000" cy="6120000"/>
          </a:xfrm>
        </p:spPr>
        <p:txBody>
          <a:bodyPr/>
          <a:lstStyle/>
          <a:p>
            <a:r>
              <a:rPr lang="de-DE"/>
              <a:t>Bild durch Klicken auf Symbol hinzufügen</a:t>
            </a:r>
          </a:p>
        </p:txBody>
      </p:sp>
    </p:spTree>
    <p:extLst>
      <p:ext uri="{BB962C8B-B14F-4D97-AF65-F5344CB8AC3E}">
        <p14:creationId xmlns:p14="http://schemas.microsoft.com/office/powerpoint/2010/main" val="18344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p:nvSpPr>
        <p:spPr>
          <a:xfrm>
            <a:off x="0" y="9072000"/>
            <a:ext cx="12961938" cy="648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0"/>
            <a:ext cx="12961938" cy="14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900000" y="612453"/>
            <a:ext cx="11160000" cy="535244"/>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a:xfrm>
            <a:off x="900000" y="2160000"/>
            <a:ext cx="7344000" cy="6480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900000" y="9302421"/>
            <a:ext cx="4104614" cy="216000"/>
          </a:xfrm>
          <a:prstGeom prst="rect">
            <a:avLst/>
          </a:prstGeom>
        </p:spPr>
        <p:txBody>
          <a:bodyPr vert="horz" lIns="0" tIns="0" rIns="0" bIns="0" rtlCol="0" anchor="t" anchorCtr="0"/>
          <a:lstStyle>
            <a:lvl1pPr algn="l">
              <a:lnSpc>
                <a:spcPts val="1400"/>
              </a:lnSpc>
              <a:defRPr sz="1200" b="1" i="0" baseline="0">
                <a:solidFill>
                  <a:schemeClr val="accent3"/>
                </a:solidFill>
              </a:defRPr>
            </a:lvl1pPr>
          </a:lstStyle>
          <a:p>
            <a:r>
              <a:rPr lang="de-DE"/>
              <a:t>Reilu kauppa ry</a:t>
            </a:r>
            <a:endParaRPr lang="de-DE" dirty="0"/>
          </a:p>
        </p:txBody>
      </p:sp>
      <p:sp>
        <p:nvSpPr>
          <p:cNvPr id="6" name="Foliennummernplatzhalter 5"/>
          <p:cNvSpPr>
            <a:spLocks noGrp="1"/>
          </p:cNvSpPr>
          <p:nvPr>
            <p:ph type="sldNum" sz="quarter" idx="4"/>
          </p:nvPr>
        </p:nvSpPr>
        <p:spPr>
          <a:xfrm>
            <a:off x="11340000" y="9302400"/>
            <a:ext cx="720000" cy="216000"/>
          </a:xfrm>
          <a:prstGeom prst="rect">
            <a:avLst/>
          </a:prstGeom>
        </p:spPr>
        <p:txBody>
          <a:bodyPr vert="horz" lIns="0" tIns="0" rIns="0" bIns="0" rtlCol="0" anchor="t" anchorCtr="0"/>
          <a:lstStyle>
            <a:lvl1pPr algn="r">
              <a:lnSpc>
                <a:spcPts val="1400"/>
              </a:lnSpc>
              <a:defRPr sz="1200" b="1" i="0" baseline="0">
                <a:solidFill>
                  <a:schemeClr val="accent3"/>
                </a:solidFill>
              </a:defRPr>
            </a:lvl1pPr>
          </a:lstStyle>
          <a:p>
            <a:fld id="{A6C2DDF6-B0EC-4A24-BA34-C2A4F1DC8882}" type="slidenum">
              <a:rPr lang="de-DE" smtClean="0"/>
              <a:pPr/>
              <a:t>‹#›</a:t>
            </a:fld>
            <a:endParaRPr lang="de-DE" dirty="0"/>
          </a:p>
        </p:txBody>
      </p:sp>
      <p:sp>
        <p:nvSpPr>
          <p:cNvPr id="9" name="Rechteck 8"/>
          <p:cNvSpPr/>
          <p:nvPr/>
        </p:nvSpPr>
        <p:spPr>
          <a:xfrm>
            <a:off x="0" y="9072000"/>
            <a:ext cx="12961938" cy="648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Kuva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5760" y="73924"/>
            <a:ext cx="1293638" cy="1368929"/>
          </a:xfrm>
          <a:prstGeom prst="rect">
            <a:avLst/>
          </a:prstGeom>
        </p:spPr>
      </p:pic>
    </p:spTree>
    <p:extLst>
      <p:ext uri="{BB962C8B-B14F-4D97-AF65-F5344CB8AC3E}">
        <p14:creationId xmlns:p14="http://schemas.microsoft.com/office/powerpoint/2010/main" val="42876081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p:txStyles>
    <p:titleStyle>
      <a:lvl1pPr algn="l" defTabSz="1296162" rtl="0" eaLnBrk="1" latinLnBrk="0" hangingPunct="1">
        <a:lnSpc>
          <a:spcPts val="3500"/>
        </a:lnSpc>
        <a:spcBef>
          <a:spcPct val="0"/>
        </a:spcBef>
        <a:buNone/>
        <a:defRPr sz="3500" kern="1200" baseline="0">
          <a:solidFill>
            <a:schemeClr val="bg1"/>
          </a:solidFill>
          <a:latin typeface="Veneer" pitchFamily="50" charset="0"/>
          <a:ea typeface="+mj-ea"/>
          <a:cs typeface="+mj-cs"/>
        </a:defRPr>
      </a:lvl1pPr>
    </p:titleStyle>
    <p:bodyStyle>
      <a:lvl1pPr marL="0" indent="0" algn="l" defTabSz="1296162" rtl="0" eaLnBrk="1" latinLnBrk="0" hangingPunct="1">
        <a:lnSpc>
          <a:spcPts val="3500"/>
        </a:lnSpc>
        <a:spcBef>
          <a:spcPts val="0"/>
        </a:spcBef>
        <a:spcAft>
          <a:spcPts val="3500"/>
        </a:spcAft>
        <a:buFont typeface="Arial" panose="020B0604020202020204" pitchFamily="34" charset="0"/>
        <a:buNone/>
        <a:defRPr sz="3500" b="0" kern="1200" spc="10" baseline="0">
          <a:solidFill>
            <a:schemeClr val="accent1"/>
          </a:solidFill>
          <a:latin typeface="Veneer" pitchFamily="50" charset="0"/>
          <a:ea typeface="+mn-ea"/>
          <a:cs typeface="+mn-cs"/>
        </a:defRPr>
      </a:lvl1pPr>
      <a:lvl2pPr marL="0" indent="0" algn="l" defTabSz="1296162" rtl="0" eaLnBrk="1" latinLnBrk="0" hangingPunct="1">
        <a:lnSpc>
          <a:spcPts val="2800"/>
        </a:lnSpc>
        <a:spcBef>
          <a:spcPts val="0"/>
        </a:spcBef>
        <a:spcAft>
          <a:spcPts val="2000"/>
        </a:spcAft>
        <a:buFont typeface="Arial" panose="020B0604020202020204" pitchFamily="34" charset="0"/>
        <a:buNone/>
        <a:defRPr sz="2800" b="0" kern="1200" cap="none" spc="10" baseline="0">
          <a:solidFill>
            <a:schemeClr val="tx1"/>
          </a:solidFill>
          <a:latin typeface="Veneer" panose="02000806000000000000" pitchFamily="2" charset="0"/>
          <a:ea typeface="+mn-ea"/>
          <a:cs typeface="+mn-cs"/>
        </a:defRPr>
      </a:lvl2pPr>
      <a:lvl3pPr marL="0" indent="0" algn="l" defTabSz="1296162" rtl="0" eaLnBrk="1" latinLnBrk="0" hangingPunct="1">
        <a:lnSpc>
          <a:spcPts val="2800"/>
        </a:lnSpc>
        <a:spcBef>
          <a:spcPts val="0"/>
        </a:spcBef>
        <a:spcAft>
          <a:spcPts val="1400"/>
        </a:spcAft>
        <a:buClr>
          <a:schemeClr val="accent1"/>
        </a:buClr>
        <a:buFont typeface="Arial" panose="020B0604020202020204" pitchFamily="34" charset="0"/>
        <a:buNone/>
        <a:defRPr sz="2000" kern="1200" spc="10" baseline="0">
          <a:solidFill>
            <a:schemeClr val="tx1"/>
          </a:solidFill>
          <a:latin typeface="+mn-lt"/>
          <a:ea typeface="+mn-ea"/>
          <a:cs typeface="+mn-cs"/>
        </a:defRPr>
      </a:lvl3pPr>
      <a:lvl4pPr marL="252000" indent="-252000" algn="l" defTabSz="1296162" rtl="0" eaLnBrk="1" latinLnBrk="0" hangingPunct="1">
        <a:lnSpc>
          <a:spcPts val="2800"/>
        </a:lnSpc>
        <a:spcBef>
          <a:spcPts val="0"/>
        </a:spcBef>
        <a:spcAft>
          <a:spcPts val="1400"/>
        </a:spcAft>
        <a:buClr>
          <a:schemeClr val="accent1"/>
        </a:buClr>
        <a:buFont typeface="Arial" panose="020B0604020202020204" pitchFamily="34" charset="0"/>
        <a:buChar char="•"/>
        <a:defRPr sz="2000" kern="1200" spc="10" baseline="0">
          <a:solidFill>
            <a:schemeClr val="tx1"/>
          </a:solidFill>
          <a:latin typeface="+mn-lt"/>
          <a:ea typeface="+mn-ea"/>
          <a:cs typeface="+mn-cs"/>
        </a:defRPr>
      </a:lvl4pPr>
      <a:lvl5pPr marL="0" indent="0" algn="l" defTabSz="1296162" rtl="0" eaLnBrk="1" latinLnBrk="0" hangingPunct="1">
        <a:lnSpc>
          <a:spcPts val="2000"/>
        </a:lnSpc>
        <a:spcBef>
          <a:spcPts val="0"/>
        </a:spcBef>
        <a:spcAft>
          <a:spcPts val="1400"/>
        </a:spcAft>
        <a:buFont typeface="Arial" panose="020B0604020202020204" pitchFamily="34" charset="0"/>
        <a:buNone/>
        <a:defRPr sz="1500" b="1" i="0" kern="1200" spc="10" baseline="0">
          <a:solidFill>
            <a:schemeClr val="accent3"/>
          </a:solidFill>
          <a:latin typeface="+mn-lt"/>
          <a:ea typeface="+mn-ea"/>
          <a:cs typeface="+mn-cs"/>
        </a:defRPr>
      </a:lvl5pPr>
      <a:lvl6pPr marL="3564446" indent="-324041" algn="l" defTabSz="129616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12527" indent="-324041" algn="l" defTabSz="129616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60608" indent="-324041" algn="l" defTabSz="129616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08689" indent="-324041" algn="l" defTabSz="129616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de-DE"/>
      </a:defPPr>
      <a:lvl1pPr marL="0" algn="l" defTabSz="1296162" rtl="0" eaLnBrk="1" latinLnBrk="0" hangingPunct="1">
        <a:defRPr sz="2600" kern="1200">
          <a:solidFill>
            <a:schemeClr val="tx1"/>
          </a:solidFill>
          <a:latin typeface="+mn-lt"/>
          <a:ea typeface="+mn-ea"/>
          <a:cs typeface="+mn-cs"/>
        </a:defRPr>
      </a:lvl1pPr>
      <a:lvl2pPr marL="648081" algn="l" defTabSz="1296162" rtl="0" eaLnBrk="1" latinLnBrk="0" hangingPunct="1">
        <a:defRPr sz="2600" kern="1200">
          <a:solidFill>
            <a:schemeClr val="tx1"/>
          </a:solidFill>
          <a:latin typeface="+mn-lt"/>
          <a:ea typeface="+mn-ea"/>
          <a:cs typeface="+mn-cs"/>
        </a:defRPr>
      </a:lvl2pPr>
      <a:lvl3pPr marL="1296162" algn="l" defTabSz="1296162" rtl="0" eaLnBrk="1" latinLnBrk="0" hangingPunct="1">
        <a:defRPr sz="2600" kern="1200">
          <a:solidFill>
            <a:schemeClr val="tx1"/>
          </a:solidFill>
          <a:latin typeface="+mn-lt"/>
          <a:ea typeface="+mn-ea"/>
          <a:cs typeface="+mn-cs"/>
        </a:defRPr>
      </a:lvl3pPr>
      <a:lvl4pPr marL="1944243" algn="l" defTabSz="1296162" rtl="0" eaLnBrk="1" latinLnBrk="0" hangingPunct="1">
        <a:defRPr sz="2600" kern="1200">
          <a:solidFill>
            <a:schemeClr val="tx1"/>
          </a:solidFill>
          <a:latin typeface="+mn-lt"/>
          <a:ea typeface="+mn-ea"/>
          <a:cs typeface="+mn-cs"/>
        </a:defRPr>
      </a:lvl4pPr>
      <a:lvl5pPr marL="2592324" algn="l" defTabSz="1296162" rtl="0" eaLnBrk="1" latinLnBrk="0" hangingPunct="1">
        <a:defRPr sz="2600" kern="1200">
          <a:solidFill>
            <a:schemeClr val="tx1"/>
          </a:solidFill>
          <a:latin typeface="+mn-lt"/>
          <a:ea typeface="+mn-ea"/>
          <a:cs typeface="+mn-cs"/>
        </a:defRPr>
      </a:lvl5pPr>
      <a:lvl6pPr marL="3240405" algn="l" defTabSz="1296162" rtl="0" eaLnBrk="1" latinLnBrk="0" hangingPunct="1">
        <a:defRPr sz="2600" kern="1200">
          <a:solidFill>
            <a:schemeClr val="tx1"/>
          </a:solidFill>
          <a:latin typeface="+mn-lt"/>
          <a:ea typeface="+mn-ea"/>
          <a:cs typeface="+mn-cs"/>
        </a:defRPr>
      </a:lvl6pPr>
      <a:lvl7pPr marL="3888486" algn="l" defTabSz="1296162" rtl="0" eaLnBrk="1" latinLnBrk="0" hangingPunct="1">
        <a:defRPr sz="2600" kern="1200">
          <a:solidFill>
            <a:schemeClr val="tx1"/>
          </a:solidFill>
          <a:latin typeface="+mn-lt"/>
          <a:ea typeface="+mn-ea"/>
          <a:cs typeface="+mn-cs"/>
        </a:defRPr>
      </a:lvl7pPr>
      <a:lvl8pPr marL="4536567" algn="l" defTabSz="1296162" rtl="0" eaLnBrk="1" latinLnBrk="0" hangingPunct="1">
        <a:defRPr sz="2600" kern="1200">
          <a:solidFill>
            <a:schemeClr val="tx1"/>
          </a:solidFill>
          <a:latin typeface="+mn-lt"/>
          <a:ea typeface="+mn-ea"/>
          <a:cs typeface="+mn-cs"/>
        </a:defRPr>
      </a:lvl8pPr>
      <a:lvl9pPr marL="5184648" algn="l" defTabSz="129616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882650" y="6184900"/>
            <a:ext cx="12079288" cy="1517650"/>
          </a:xfrm>
        </p:spPr>
        <p:txBody>
          <a:bodyPr rtlCol="0">
            <a:noAutofit/>
          </a:bodyPr>
          <a:lstStyle/>
          <a:p>
            <a:pPr defTabSz="1296162" fontAlgn="auto">
              <a:spcAft>
                <a:spcPts val="0"/>
              </a:spcAft>
              <a:defRPr/>
            </a:pPr>
            <a:r>
              <a:rPr lang="en-US" sz="4400" b="1" spc="-150" dirty="0" err="1"/>
              <a:t>Reilulla</a:t>
            </a:r>
            <a:r>
              <a:rPr lang="en-US" sz="4400" b="1" spc="-150" dirty="0"/>
              <a:t> </a:t>
            </a:r>
            <a:r>
              <a:rPr lang="en-US" sz="4400" b="1" spc="-150" dirty="0" err="1"/>
              <a:t>kaupalla</a:t>
            </a:r>
            <a:r>
              <a:rPr lang="en-US" sz="4400" b="1" spc="-150" dirty="0"/>
              <a:t> on </a:t>
            </a:r>
            <a:r>
              <a:rPr lang="en-US" sz="4400" b="1" spc="-150" dirty="0" err="1"/>
              <a:t>merkitystä</a:t>
            </a:r>
            <a:endParaRPr lang="de-DE" sz="4400" b="1" spc="-150" dirty="0"/>
          </a:p>
        </p:txBody>
      </p:sp>
      <p:pic>
        <p:nvPicPr>
          <p:cNvPr id="62466" name="Bildplatzhalter 6"/>
          <p:cNvPicPr>
            <a:picLocks noGrp="1" noChangeAspect="1"/>
          </p:cNvPicPr>
          <p:nvPr>
            <p:ph type="pic" sz="quarter" idx="13"/>
          </p:nvPr>
        </p:nvPicPr>
        <p:blipFill>
          <a:blip r:embed="rId3" cstate="print"/>
          <a:srcRect/>
          <a:stretch>
            <a:fillRect/>
          </a:stretch>
        </p:blipFill>
        <p:spPr bwMode="auto"/>
      </p:pic>
      <p:sp>
        <p:nvSpPr>
          <p:cNvPr id="5" name="Untertitel 6"/>
          <p:cNvSpPr>
            <a:spLocks noGrp="1"/>
          </p:cNvSpPr>
          <p:nvPr>
            <p:ph type="subTitle" idx="1"/>
          </p:nvPr>
        </p:nvSpPr>
        <p:spPr>
          <a:xfrm>
            <a:off x="817910" y="8317309"/>
            <a:ext cx="10415587" cy="1439863"/>
          </a:xfrm>
        </p:spPr>
        <p:txBody>
          <a:bodyPr wrap="square" numCol="1" anchor="t" anchorCtr="0" compatLnSpc="1">
            <a:prstTxWarp prst="textNoShape">
              <a:avLst/>
            </a:prstTxWarp>
          </a:bodyPr>
          <a:lstStyle/>
          <a:p>
            <a:pPr>
              <a:spcAft>
                <a:spcPct val="0"/>
              </a:spcAft>
            </a:pPr>
            <a:r>
              <a:rPr lang="en-US" b="1" dirty="0" err="1">
                <a:latin typeface="Calibri" pitchFamily="34" charset="0"/>
              </a:rPr>
              <a:t>Reilu</a:t>
            </a:r>
            <a:r>
              <a:rPr lang="en-US" b="1" dirty="0">
                <a:latin typeface="Calibri" pitchFamily="34" charset="0"/>
              </a:rPr>
              <a:t> </a:t>
            </a:r>
            <a:r>
              <a:rPr lang="en-US" b="1" dirty="0" err="1">
                <a:latin typeface="Calibri" pitchFamily="34" charset="0"/>
              </a:rPr>
              <a:t>kauppa</a:t>
            </a:r>
            <a:r>
              <a:rPr lang="en-US" b="1" dirty="0">
                <a:latin typeface="Calibri" pitchFamily="34" charset="0"/>
              </a:rPr>
              <a:t> </a:t>
            </a:r>
            <a:r>
              <a:rPr lang="en-US" b="1" dirty="0" err="1">
                <a:latin typeface="Calibri" pitchFamily="34" charset="0"/>
              </a:rPr>
              <a:t>ry</a:t>
            </a:r>
            <a:endParaRPr lang="en-US" b="1" dirty="0">
              <a:latin typeface="Calibri" pitchFamily="34" charset="0"/>
            </a:endParaRPr>
          </a:p>
          <a:p>
            <a:pPr>
              <a:spcAft>
                <a:spcPct val="0"/>
              </a:spcAft>
            </a:pPr>
            <a:r>
              <a:rPr lang="en-US" b="1" dirty="0">
                <a:latin typeface="Calibri" pitchFamily="34" charset="0"/>
              </a:rPr>
              <a:t>2017</a:t>
            </a:r>
            <a:endParaRPr lang="en-US" dirty="0">
              <a:latin typeface="Calibri" pitchFamily="34" charset="0"/>
            </a:endParaRPr>
          </a:p>
        </p:txBody>
      </p:sp>
    </p:spTree>
    <p:extLst>
      <p:ext uri="{BB962C8B-B14F-4D97-AF65-F5344CB8AC3E}">
        <p14:creationId xmlns:p14="http://schemas.microsoft.com/office/powerpoint/2010/main" val="20389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50/50</a:t>
            </a:r>
          </a:p>
        </p:txBody>
      </p:sp>
      <p:sp>
        <p:nvSpPr>
          <p:cNvPr id="3" name="Sisällön paikkamerkki 2"/>
          <p:cNvSpPr>
            <a:spLocks noGrp="1"/>
          </p:cNvSpPr>
          <p:nvPr>
            <p:ph idx="1"/>
          </p:nvPr>
        </p:nvSpPr>
        <p:spPr/>
        <p:txBody>
          <a:bodyPr/>
          <a:lstStyle/>
          <a:p>
            <a:r>
              <a:rPr lang="fi-FI" sz="2800" dirty="0">
                <a:solidFill>
                  <a:schemeClr val="tx1"/>
                </a:solidFill>
                <a:latin typeface="Helvetica" panose="020B0604020202020204" pitchFamily="34" charset="0"/>
                <a:cs typeface="Helvetica" panose="020B0604020202020204" pitchFamily="34" charset="0"/>
              </a:rPr>
              <a:t/>
            </a:r>
            <a:br>
              <a:rPr lang="fi-FI" sz="2800" dirty="0">
                <a:solidFill>
                  <a:schemeClr val="tx1"/>
                </a:solidFill>
                <a:latin typeface="Helvetica" panose="020B0604020202020204" pitchFamily="34" charset="0"/>
                <a:cs typeface="Helvetica" panose="020B0604020202020204" pitchFamily="34" charset="0"/>
              </a:rPr>
            </a:br>
            <a:r>
              <a:rPr lang="fi-FI" sz="2800" dirty="0">
                <a:solidFill>
                  <a:schemeClr val="tx1"/>
                </a:solidFill>
                <a:latin typeface="Helvetica" panose="020B0604020202020204" pitchFamily="34" charset="0"/>
                <a:cs typeface="Helvetica" panose="020B0604020202020204" pitchFamily="34" charset="0"/>
              </a:rPr>
              <a:t>Reilussa kaupassa valta on jaettu puolet ja puolet, tuottajat ja kuluttajat. Eli järjestön hallituksessa puolet edustajista tulee etelän tuottajayhteisöistä ja puolet Reilun kaupan tuotteita ostavista maista.</a:t>
            </a:r>
          </a:p>
          <a:p>
            <a:r>
              <a:rPr lang="fi-FI" sz="2800" dirty="0">
                <a:solidFill>
                  <a:schemeClr val="tx1"/>
                </a:solidFill>
                <a:latin typeface="Helvetica" panose="020B0604020202020204" pitchFamily="34" charset="0"/>
                <a:cs typeface="Helvetica" panose="020B0604020202020204" pitchFamily="34" charset="0"/>
              </a:rPr>
              <a:t>Meidän tiedossamme ei ole toista kansainvälistä organisaatiota, jossa päätösvalta olisi jaettu näin.</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10</a:t>
            </a:fld>
            <a:endParaRPr lang="de-DE"/>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 b="13"/>
          <a:stretch>
            <a:fillRect/>
          </a:stretch>
        </p:blipFill>
        <p:spPr/>
      </p:pic>
    </p:spTree>
    <p:extLst>
      <p:ext uri="{BB962C8B-B14F-4D97-AF65-F5344CB8AC3E}">
        <p14:creationId xmlns:p14="http://schemas.microsoft.com/office/powerpoint/2010/main" val="290682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Tänä päivänä</a:t>
            </a:r>
          </a:p>
        </p:txBody>
      </p:sp>
      <p:pic>
        <p:nvPicPr>
          <p:cNvPr id="9" name="Sisällön paikkamerkki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4797" y="2556668"/>
            <a:ext cx="9667141" cy="5388445"/>
          </a:xfrm>
        </p:spPr>
      </p:pic>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11</a:t>
            </a:fld>
            <a:endParaRPr lang="de-DE"/>
          </a:p>
        </p:txBody>
      </p:sp>
      <p:sp>
        <p:nvSpPr>
          <p:cNvPr id="10" name="Tekstiruutu 9"/>
          <p:cNvSpPr txBox="1"/>
          <p:nvPr/>
        </p:nvSpPr>
        <p:spPr>
          <a:xfrm>
            <a:off x="360289" y="2052613"/>
            <a:ext cx="3168352" cy="6001643"/>
          </a:xfrm>
          <a:prstGeom prst="rect">
            <a:avLst/>
          </a:prstGeom>
          <a:noFill/>
        </p:spPr>
        <p:txBody>
          <a:bodyPr wrap="square" rtlCol="0">
            <a:spAutoFit/>
          </a:bodyPr>
          <a:lstStyle/>
          <a:p>
            <a:r>
              <a:rPr lang="fi-FI" sz="2400" dirty="0">
                <a:latin typeface="Helvetica" panose="020B0604020202020204" pitchFamily="34" charset="0"/>
                <a:cs typeface="Helvetica" panose="020B0604020202020204" pitchFamily="34" charset="0"/>
              </a:rPr>
              <a:t>Reiluun kauppaan kuuluu 1,6 miljoonaa pienviljelijää ja suurtilojen työntekijää 74 maassa.</a:t>
            </a:r>
          </a:p>
          <a:p>
            <a:endParaRPr lang="fi-FI" sz="2400" dirty="0">
              <a:latin typeface="Helvetica" panose="020B0604020202020204" pitchFamily="34" charset="0"/>
              <a:cs typeface="Helvetica" panose="020B0604020202020204" pitchFamily="34" charset="0"/>
            </a:endParaRPr>
          </a:p>
          <a:p>
            <a:r>
              <a:rPr lang="fi-FI" sz="2400" dirty="0">
                <a:latin typeface="Helvetica" panose="020B0604020202020204" pitchFamily="34" charset="0"/>
                <a:cs typeface="Helvetica" panose="020B0604020202020204" pitchFamily="34" charset="0"/>
              </a:rPr>
              <a:t>Reilun kaupan tilat myyvät viljelemiään tuotteita lähes miljardilla eurolla vuosittain.</a:t>
            </a:r>
          </a:p>
          <a:p>
            <a:endParaRPr lang="fi-FI" sz="2400" dirty="0">
              <a:latin typeface="Helvetica" panose="020B0604020202020204" pitchFamily="34" charset="0"/>
              <a:cs typeface="Helvetica" panose="020B0604020202020204" pitchFamily="34" charset="0"/>
            </a:endParaRPr>
          </a:p>
          <a:p>
            <a:r>
              <a:rPr lang="fi-FI" sz="2400" dirty="0">
                <a:latin typeface="Helvetica" panose="020B0604020202020204" pitchFamily="34" charset="0"/>
                <a:cs typeface="Helvetica" panose="020B0604020202020204" pitchFamily="34" charset="0"/>
              </a:rPr>
              <a:t>Reilun kaupan lisää heille maksetaan</a:t>
            </a:r>
            <a:br>
              <a:rPr lang="fi-FI" sz="2400" dirty="0">
                <a:latin typeface="Helvetica" panose="020B0604020202020204" pitchFamily="34" charset="0"/>
                <a:cs typeface="Helvetica" panose="020B0604020202020204" pitchFamily="34" charset="0"/>
              </a:rPr>
            </a:br>
            <a:r>
              <a:rPr lang="fi-FI" sz="2400" dirty="0">
                <a:latin typeface="Helvetica" panose="020B0604020202020204" pitchFamily="34" charset="0"/>
                <a:cs typeface="Helvetica" panose="020B0604020202020204" pitchFamily="34" charset="0"/>
              </a:rPr>
              <a:t>noin 100 miljoonaa euroa/vuosi.</a:t>
            </a:r>
          </a:p>
        </p:txBody>
      </p:sp>
      <p:sp>
        <p:nvSpPr>
          <p:cNvPr id="3" name="Ellipsi 2"/>
          <p:cNvSpPr/>
          <p:nvPr/>
        </p:nvSpPr>
        <p:spPr>
          <a:xfrm>
            <a:off x="3294797" y="6589117"/>
            <a:ext cx="1169948" cy="165618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54965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Tänä päivänä</a:t>
            </a:r>
          </a:p>
        </p:txBody>
      </p:sp>
      <p:sp>
        <p:nvSpPr>
          <p:cNvPr id="3" name="Sisällön paikkamerkki 2"/>
          <p:cNvSpPr>
            <a:spLocks noGrp="1"/>
          </p:cNvSpPr>
          <p:nvPr>
            <p:ph idx="1"/>
          </p:nvPr>
        </p:nvSpPr>
        <p:spPr/>
        <p:txBody>
          <a:bodyPr/>
          <a:lstStyle/>
          <a:p>
            <a:endParaRPr lang="fi-FI" sz="2800" dirty="0">
              <a:solidFill>
                <a:schemeClr val="tx1"/>
              </a:solidFill>
              <a:latin typeface="Helvetica" panose="020B0604020202020204" pitchFamily="34" charset="0"/>
              <a:cs typeface="Helvetica" panose="020B0604020202020204" pitchFamily="34" charset="0"/>
            </a:endParaRPr>
          </a:p>
          <a:p>
            <a:r>
              <a:rPr lang="fi-FI" sz="2800" dirty="0">
                <a:solidFill>
                  <a:schemeClr val="tx1"/>
                </a:solidFill>
                <a:latin typeface="Helvetica" panose="020B0604020202020204" pitchFamily="34" charset="0"/>
                <a:cs typeface="Helvetica" panose="020B0604020202020204" pitchFamily="34" charset="0"/>
              </a:rPr>
              <a:t>Reilun kaupan tuotteita myydään 125 maassa. Tuotteita on yhteensä noin 30 000.</a:t>
            </a:r>
          </a:p>
          <a:p>
            <a:r>
              <a:rPr lang="fi-FI" sz="2800" dirty="0">
                <a:solidFill>
                  <a:schemeClr val="tx1"/>
                </a:solidFill>
                <a:latin typeface="Helvetica" panose="020B0604020202020204" pitchFamily="34" charset="0"/>
                <a:cs typeface="Helvetica" panose="020B0604020202020204" pitchFamily="34" charset="0"/>
              </a:rPr>
              <a:t>Tällä hetkellä Suomessa on myynnissä noin 1700 Reilun kaupan tuotetta. </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12</a:t>
            </a:fld>
            <a:endParaRPr lang="de-DE"/>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304333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Reilun kaupan tärkeimmät tuotteet: kahvi</a:t>
            </a:r>
            <a:endParaRPr lang="fi-FI" dirty="0">
              <a:latin typeface="Helvetica" panose="020B0604020202020204" pitchFamily="34" charset="0"/>
              <a:cs typeface="Helvetica" panose="020B0604020202020204" pitchFamily="34" charset="0"/>
            </a:endParaRPr>
          </a:p>
        </p:txBody>
      </p:sp>
      <p:sp>
        <p:nvSpPr>
          <p:cNvPr id="3" name="Sisällön paikkamerkki 2"/>
          <p:cNvSpPr>
            <a:spLocks noGrp="1"/>
          </p:cNvSpPr>
          <p:nvPr>
            <p:ph idx="1"/>
          </p:nvPr>
        </p:nvSpPr>
        <p:spPr/>
        <p:txBody>
          <a:bodyPr/>
          <a:lstStyle/>
          <a:p>
            <a:r>
              <a:rPr lang="fi-FI" sz="2000" b="1" dirty="0">
                <a:solidFill>
                  <a:schemeClr val="tx1"/>
                </a:solidFill>
                <a:latin typeface="Helvetica" panose="020B0604020202020204" pitchFamily="34" charset="0"/>
                <a:cs typeface="Helvetica" panose="020B0604020202020204" pitchFamily="34" charset="0"/>
              </a:rPr>
              <a:t>Maailman 25 miljoonaa kahvin pienviljelijää elää heittelehtivien maailmanmarkkina-hintojen armoilla. Hinta laskee välillä alle tuotantokustannusten.</a:t>
            </a:r>
            <a:r>
              <a:rPr lang="fi-FI" sz="2000" dirty="0">
                <a:solidFill>
                  <a:schemeClr val="tx1"/>
                </a:solidFill>
                <a:latin typeface="Helvetica" panose="020B0604020202020204" pitchFamily="34" charset="0"/>
                <a:cs typeface="Helvetica" panose="020B0604020202020204" pitchFamily="34" charset="0"/>
              </a:rPr>
              <a:t/>
            </a:r>
            <a:br>
              <a:rPr lang="fi-FI" sz="2000" dirty="0">
                <a:solidFill>
                  <a:schemeClr val="tx1"/>
                </a:solidFill>
                <a:latin typeface="Helvetica" panose="020B0604020202020204" pitchFamily="34" charset="0"/>
                <a:cs typeface="Helvetica" panose="020B0604020202020204" pitchFamily="34" charset="0"/>
              </a:rPr>
            </a:br>
            <a:r>
              <a:rPr lang="fi-FI" sz="2000" dirty="0">
                <a:solidFill>
                  <a:schemeClr val="tx1"/>
                </a:solidFill>
                <a:latin typeface="Helvetica" panose="020B0604020202020204" pitchFamily="34" charset="0"/>
                <a:cs typeface="Helvetica" panose="020B0604020202020204" pitchFamily="34" charset="0"/>
              </a:rPr>
              <a:t/>
            </a:r>
            <a:br>
              <a:rPr lang="fi-FI" sz="2000" dirty="0">
                <a:solidFill>
                  <a:schemeClr val="tx1"/>
                </a:solidFill>
                <a:latin typeface="Helvetica" panose="020B0604020202020204" pitchFamily="34" charset="0"/>
                <a:cs typeface="Helvetica" panose="020B0604020202020204" pitchFamily="34" charset="0"/>
              </a:rPr>
            </a:br>
            <a:r>
              <a:rPr lang="fi-FI" sz="2000" dirty="0">
                <a:solidFill>
                  <a:schemeClr val="tx1"/>
                </a:solidFill>
                <a:latin typeface="Helvetica" panose="020B0604020202020204" pitchFamily="34" charset="0"/>
                <a:cs typeface="Helvetica" panose="020B0604020202020204" pitchFamily="34" charset="0"/>
              </a:rPr>
              <a:t>Reilun kaupan kahvia viljelee yli 800 000 pienviljelijää 30 maassa.</a:t>
            </a:r>
            <a:br>
              <a:rPr lang="fi-FI" sz="2000" dirty="0">
                <a:solidFill>
                  <a:schemeClr val="tx1"/>
                </a:solidFill>
                <a:latin typeface="Helvetica" panose="020B0604020202020204" pitchFamily="34" charset="0"/>
                <a:cs typeface="Helvetica" panose="020B0604020202020204" pitchFamily="34" charset="0"/>
              </a:rPr>
            </a:br>
            <a:r>
              <a:rPr lang="fi-FI" sz="2000" dirty="0">
                <a:solidFill>
                  <a:schemeClr val="tx1"/>
                </a:solidFill>
                <a:latin typeface="Helvetica" panose="020B0604020202020204" pitchFamily="34" charset="0"/>
                <a:cs typeface="Helvetica" panose="020B0604020202020204" pitchFamily="34" charset="0"/>
              </a:rPr>
              <a:t>Reilun kaupan kahvinviljelijöille maksetaan heidän myymästään kahvista aina vähintään Reilun kaupan takuuhintaa.</a:t>
            </a:r>
            <a:br>
              <a:rPr lang="fi-FI" sz="2000" dirty="0">
                <a:solidFill>
                  <a:schemeClr val="tx1"/>
                </a:solidFill>
                <a:latin typeface="Helvetica" panose="020B0604020202020204" pitchFamily="34" charset="0"/>
                <a:cs typeface="Helvetica" panose="020B0604020202020204" pitchFamily="34" charset="0"/>
              </a:rPr>
            </a:br>
            <a:r>
              <a:rPr lang="fi-FI" sz="2000" dirty="0">
                <a:solidFill>
                  <a:schemeClr val="tx1"/>
                </a:solidFill>
                <a:latin typeface="Helvetica" panose="020B0604020202020204" pitchFamily="34" charset="0"/>
                <a:cs typeface="Helvetica" panose="020B0604020202020204" pitchFamily="34" charset="0"/>
              </a:rPr>
              <a:t>Jos maailmanmarkkinahinta nousee takuuhintaa korkeammalle, myös Reilun kaupan viljelijöille maksetaan sitä. Takuuhinta on minimihinta.</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13</a:t>
            </a:fld>
            <a:endParaRPr lang="de-DE"/>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76129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Reilun kaupan tärkeimmät tuotteet: banaanit</a:t>
            </a:r>
          </a:p>
        </p:txBody>
      </p:sp>
      <p:sp>
        <p:nvSpPr>
          <p:cNvPr id="3" name="Sisällön paikkamerkki 2"/>
          <p:cNvSpPr>
            <a:spLocks noGrp="1"/>
          </p:cNvSpPr>
          <p:nvPr>
            <p:ph idx="1"/>
          </p:nvPr>
        </p:nvSpPr>
        <p:spPr/>
        <p:txBody>
          <a:bodyPr/>
          <a:lstStyle/>
          <a:p>
            <a:r>
              <a:rPr lang="fi-FI" sz="2000" b="1" dirty="0">
                <a:solidFill>
                  <a:schemeClr val="tx1"/>
                </a:solidFill>
                <a:latin typeface="Helvetica" panose="020B0604020202020204" pitchFamily="34" charset="0"/>
                <a:cs typeface="Helvetica" panose="020B0604020202020204" pitchFamily="34" charset="0"/>
              </a:rPr>
              <a:t>Suurin osa maailman banaaneista tulee plantaaseilta. Työntekijöillä ei yleensä ole oikeutta järjestäytyä. Työpäivät ovat pitkiä ja he asuvat hyvin alkeellisissa oloissa.</a:t>
            </a:r>
            <a:r>
              <a:rPr lang="fi-FI" sz="2000" dirty="0">
                <a:solidFill>
                  <a:schemeClr val="tx1"/>
                </a:solidFill>
                <a:latin typeface="Helvetica" panose="020B0604020202020204" pitchFamily="34" charset="0"/>
                <a:cs typeface="Helvetica" panose="020B0604020202020204" pitchFamily="34" charset="0"/>
              </a:rPr>
              <a:t/>
            </a:r>
            <a:br>
              <a:rPr lang="fi-FI" sz="2000" dirty="0">
                <a:solidFill>
                  <a:schemeClr val="tx1"/>
                </a:solidFill>
                <a:latin typeface="Helvetica" panose="020B0604020202020204" pitchFamily="34" charset="0"/>
                <a:cs typeface="Helvetica" panose="020B0604020202020204" pitchFamily="34" charset="0"/>
              </a:rPr>
            </a:br>
            <a:r>
              <a:rPr lang="fi-FI" sz="2000" dirty="0">
                <a:solidFill>
                  <a:schemeClr val="tx1"/>
                </a:solidFill>
                <a:latin typeface="Helvetica" panose="020B0604020202020204" pitchFamily="34" charset="0"/>
                <a:cs typeface="Helvetica" panose="020B0604020202020204" pitchFamily="34" charset="0"/>
              </a:rPr>
              <a:t/>
            </a:r>
            <a:br>
              <a:rPr lang="fi-FI" sz="2000" dirty="0">
                <a:solidFill>
                  <a:schemeClr val="tx1"/>
                </a:solidFill>
                <a:latin typeface="Helvetica" panose="020B0604020202020204" pitchFamily="34" charset="0"/>
                <a:cs typeface="Helvetica" panose="020B0604020202020204" pitchFamily="34" charset="0"/>
              </a:rPr>
            </a:br>
            <a:r>
              <a:rPr lang="fi-FI" sz="2000" dirty="0">
                <a:solidFill>
                  <a:schemeClr val="tx1"/>
                </a:solidFill>
                <a:latin typeface="Helvetica" panose="020B0604020202020204" pitchFamily="34" charset="0"/>
                <a:cs typeface="Helvetica" panose="020B0604020202020204" pitchFamily="34" charset="0"/>
              </a:rPr>
              <a:t>Reilun kaupan banaanit tulevat sekä banaanien pienviljelijöiltä että suurtiloilta. Suurtiloilla työntekijöitä kannustetaan järjestäytymään, jotta heidän on helpompi ajaa yhdessä oikeuksiaan. Työturvallisuudesta huolehditaan ja äideillä on oikeus äitiyslomaan.</a:t>
            </a:r>
            <a:br>
              <a:rPr lang="fi-FI" sz="2000" dirty="0">
                <a:solidFill>
                  <a:schemeClr val="tx1"/>
                </a:solidFill>
                <a:latin typeface="Helvetica" panose="020B0604020202020204" pitchFamily="34" charset="0"/>
                <a:cs typeface="Helvetica" panose="020B0604020202020204" pitchFamily="34" charset="0"/>
              </a:rPr>
            </a:br>
            <a:r>
              <a:rPr lang="fi-FI" sz="2000" dirty="0">
                <a:solidFill>
                  <a:schemeClr val="tx1"/>
                </a:solidFill>
                <a:latin typeface="Helvetica" panose="020B0604020202020204" pitchFamily="34" charset="0"/>
                <a:cs typeface="Helvetica" panose="020B0604020202020204" pitchFamily="34" charset="0"/>
              </a:rPr>
              <a:t>Reilun kaupan banaanitilojen työntekijät käyttävät heille maksetut Reilun kaupan lisät mm. koulutukseen ja asumisolojen kohdentamiseen.</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14</a:t>
            </a:fld>
            <a:endParaRPr lang="de-DE"/>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433375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Reilun kaupan tärkeimmät tuotteet: kaakao</a:t>
            </a:r>
          </a:p>
        </p:txBody>
      </p:sp>
      <p:sp>
        <p:nvSpPr>
          <p:cNvPr id="3" name="Sisällön paikkamerkki 2"/>
          <p:cNvSpPr>
            <a:spLocks noGrp="1"/>
          </p:cNvSpPr>
          <p:nvPr>
            <p:ph idx="1"/>
          </p:nvPr>
        </p:nvSpPr>
        <p:spPr/>
        <p:txBody>
          <a:bodyPr/>
          <a:lstStyle/>
          <a:p>
            <a:r>
              <a:rPr lang="fi-FI" sz="2000" b="1" dirty="0">
                <a:solidFill>
                  <a:schemeClr val="tx1"/>
                </a:solidFill>
                <a:latin typeface="Helvetica" panose="020B0604020202020204" pitchFamily="34" charset="0"/>
                <a:cs typeface="Helvetica" panose="020B0604020202020204" pitchFamily="34" charset="0"/>
              </a:rPr>
              <a:t>70 % maailman kaakaosta tulee Länsi-Afrikasta. Norsunluurannikon ja Ghanan kaakaotiloilla työskentelee miljoonia lapsia. Työ kaakaotiloilla on fyysisesti raskasta ja edellyttää viidakkoveitsien käyttöä.</a:t>
            </a:r>
          </a:p>
          <a:p>
            <a:r>
              <a:rPr lang="fi-FI" sz="2000" dirty="0">
                <a:solidFill>
                  <a:schemeClr val="tx1"/>
                </a:solidFill>
                <a:latin typeface="Helvetica" panose="020B0604020202020204" pitchFamily="34" charset="0"/>
                <a:cs typeface="Helvetica" panose="020B0604020202020204" pitchFamily="34" charset="0"/>
              </a:rPr>
              <a:t>Reilun kaupan tiloilla lapsityövoiman hyväksikäyttö on kielletty.</a:t>
            </a:r>
            <a:br>
              <a:rPr lang="fi-FI" sz="2000" dirty="0">
                <a:solidFill>
                  <a:schemeClr val="tx1"/>
                </a:solidFill>
                <a:latin typeface="Helvetica" panose="020B0604020202020204" pitchFamily="34" charset="0"/>
                <a:cs typeface="Helvetica" panose="020B0604020202020204" pitchFamily="34" charset="0"/>
              </a:rPr>
            </a:br>
            <a:r>
              <a:rPr lang="fi-FI" sz="2000" dirty="0">
                <a:solidFill>
                  <a:schemeClr val="tx1"/>
                </a:solidFill>
                <a:latin typeface="Helvetica" panose="020B0604020202020204" pitchFamily="34" charset="0"/>
                <a:cs typeface="Helvetica" panose="020B0604020202020204" pitchFamily="34" charset="0"/>
              </a:rPr>
              <a:t>Kaakao-osuuskunnat käyttävät heille maksettuja Reilun kaupan lisiä mm. koulujen rakentamiseen, opettajien palkkaamiseen ja koulutarvikkeiden hankkimiseen.</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15</a:t>
            </a:fld>
            <a:endParaRPr lang="de-DE"/>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224369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Reilun kaupan tärkeimmät tuotteet: kukat</a:t>
            </a:r>
            <a:endParaRPr lang="fi-FI" dirty="0">
              <a:latin typeface="Helvetica" panose="020B0604020202020204" pitchFamily="34" charset="0"/>
              <a:cs typeface="Helvetica" panose="020B0604020202020204" pitchFamily="34" charset="0"/>
            </a:endParaRPr>
          </a:p>
        </p:txBody>
      </p:sp>
      <p:sp>
        <p:nvSpPr>
          <p:cNvPr id="3" name="Sisällön paikkamerkki 2"/>
          <p:cNvSpPr>
            <a:spLocks noGrp="1"/>
          </p:cNvSpPr>
          <p:nvPr>
            <p:ph idx="1"/>
          </p:nvPr>
        </p:nvSpPr>
        <p:spPr>
          <a:xfrm>
            <a:off x="720329" y="2160000"/>
            <a:ext cx="5615671" cy="6480000"/>
          </a:xfrm>
        </p:spPr>
        <p:txBody>
          <a:bodyPr/>
          <a:lstStyle/>
          <a:p>
            <a:r>
              <a:rPr lang="fi-FI" sz="2000" b="1" dirty="0">
                <a:solidFill>
                  <a:schemeClr val="tx1"/>
                </a:solidFill>
                <a:latin typeface="Helvetica" panose="020B0604020202020204" pitchFamily="34" charset="0"/>
                <a:cs typeface="Helvetica" panose="020B0604020202020204" pitchFamily="34" charset="0"/>
              </a:rPr>
              <a:t>Vientiin myytävät leikkokukat ovat monelle Itä-Afrikan maalle äärimmäisen tärkeä tulonlähde. Vaikka alueella kärsitään säännöllisesti kuivuudesta, kukkatiloilla kulutetaan paljon vettä. Tiloilla käytettävät kemikaalit ovat vaarallisia paitsi työntekijöille myös alueen luonnolle.</a:t>
            </a:r>
          </a:p>
          <a:p>
            <a:r>
              <a:rPr lang="fi-FI" sz="2000" dirty="0">
                <a:solidFill>
                  <a:schemeClr val="tx1"/>
                </a:solidFill>
                <a:latin typeface="Helvetica" panose="020B0604020202020204" pitchFamily="34" charset="0"/>
                <a:cs typeface="Helvetica" panose="020B0604020202020204" pitchFamily="34" charset="0"/>
              </a:rPr>
              <a:t>Reilun kaupan kukkatilat Itä-Afrikassa ovat tehneet ympäristön huomioimisessa pioneerityötä. Kukkatilat noudattavat tiukkoja ympäristökriteereitä, jotka on laadittu sekä henkilökunnan että luonnon etua ajatellen.</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16</a:t>
            </a:fld>
            <a:endParaRPr lang="de-DE"/>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144888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idx="1"/>
          </p:nvPr>
        </p:nvSpPr>
        <p:spPr>
          <a:xfrm>
            <a:off x="899999" y="2160000"/>
            <a:ext cx="11197593" cy="6480000"/>
          </a:xfrm>
        </p:spPr>
        <p:txBody>
          <a:bodyPr/>
          <a:lstStyle/>
          <a:p>
            <a:r>
              <a:rPr lang="fi-FI" sz="2400" dirty="0">
                <a:solidFill>
                  <a:schemeClr val="tx1"/>
                </a:solidFill>
                <a:latin typeface="Helvetica" panose="020B0604020202020204" pitchFamily="34" charset="0"/>
                <a:cs typeface="Helvetica" panose="020B0604020202020204" pitchFamily="34" charset="0"/>
              </a:rPr>
              <a:t>Reilun kaupan merkki on Suomen</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tunnetuin vastuullisuusmerkki.</a:t>
            </a:r>
          </a:p>
          <a:p>
            <a:endParaRPr lang="fi-FI" sz="2400" dirty="0">
              <a:solidFill>
                <a:schemeClr val="tx1"/>
              </a:solidFill>
              <a:latin typeface="Helvetica" panose="020B0604020202020204" pitchFamily="34" charset="0"/>
              <a:cs typeface="Helvetica" panose="020B0604020202020204" pitchFamily="34" charset="0"/>
            </a:endParaRPr>
          </a:p>
          <a:p>
            <a:endParaRPr lang="fi-FI" sz="2400" dirty="0">
              <a:solidFill>
                <a:schemeClr val="tx1"/>
              </a:solidFill>
              <a:latin typeface="Helvetica" panose="020B0604020202020204" pitchFamily="34" charset="0"/>
              <a:cs typeface="Helvetica" panose="020B0604020202020204" pitchFamily="34" charset="0"/>
            </a:endParaRPr>
          </a:p>
          <a:p>
            <a:r>
              <a:rPr lang="fi-FI" sz="2400" dirty="0">
                <a:solidFill>
                  <a:schemeClr val="tx1"/>
                </a:solidFill>
                <a:latin typeface="Helvetica" panose="020B0604020202020204" pitchFamily="34" charset="0"/>
                <a:cs typeface="Helvetica" panose="020B0604020202020204" pitchFamily="34" charset="0"/>
              </a:rPr>
              <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Reilun kaupan merkin tuntevista</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82 % tietää, mitä merkki tarkoittaa.</a:t>
            </a:r>
          </a:p>
          <a:p>
            <a:r>
              <a:rPr lang="fi-FI" sz="2400" dirty="0">
                <a:solidFill>
                  <a:schemeClr val="tx1"/>
                </a:solidFill>
                <a:latin typeface="Helvetica" panose="020B0604020202020204" pitchFamily="34" charset="0"/>
                <a:cs typeface="Helvetica" panose="020B0604020202020204" pitchFamily="34" charset="0"/>
              </a:rPr>
              <a:t>TNS Gallup 2016</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17</a:t>
            </a:fld>
            <a:endParaRPr lang="de-DE"/>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300" y="3132733"/>
            <a:ext cx="2088232" cy="2130705"/>
          </a:xfrm>
          <a:prstGeom prst="rect">
            <a:avLst/>
          </a:prstGeom>
        </p:spPr>
      </p:pic>
      <p:pic>
        <p:nvPicPr>
          <p:cNvPr id="7" name="Kuva 6"/>
          <p:cNvPicPr>
            <a:picLocks noChangeAspect="1"/>
          </p:cNvPicPr>
          <p:nvPr/>
        </p:nvPicPr>
        <p:blipFill>
          <a:blip r:embed="rId3"/>
          <a:stretch>
            <a:fillRect/>
          </a:stretch>
        </p:blipFill>
        <p:spPr>
          <a:xfrm>
            <a:off x="5904905" y="2844701"/>
            <a:ext cx="6451392" cy="4565021"/>
          </a:xfrm>
          <a:prstGeom prst="rect">
            <a:avLst/>
          </a:prstGeom>
        </p:spPr>
      </p:pic>
    </p:spTree>
    <p:extLst>
      <p:ext uri="{BB962C8B-B14F-4D97-AF65-F5344CB8AC3E}">
        <p14:creationId xmlns:p14="http://schemas.microsoft.com/office/powerpoint/2010/main" val="152366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Kansalaisaktivismia</a:t>
            </a:r>
          </a:p>
        </p:txBody>
      </p:sp>
      <p:sp>
        <p:nvSpPr>
          <p:cNvPr id="3" name="Sisällön paikkamerkki 2"/>
          <p:cNvSpPr>
            <a:spLocks noGrp="1"/>
          </p:cNvSpPr>
          <p:nvPr>
            <p:ph idx="1"/>
          </p:nvPr>
        </p:nvSpPr>
        <p:spPr/>
        <p:txBody>
          <a:bodyPr/>
          <a:lstStyle/>
          <a:p>
            <a:r>
              <a:rPr lang="fi-FI" sz="2800" dirty="0">
                <a:solidFill>
                  <a:schemeClr val="tx1"/>
                </a:solidFill>
                <a:latin typeface="Helvetica" panose="020B0604020202020204" pitchFamily="34" charset="0"/>
                <a:cs typeface="Helvetica" panose="020B0604020202020204" pitchFamily="34" charset="0"/>
              </a:rPr>
              <a:t>Aktiiviset vapaaehtoiset vievät reiluutta eteenpäin.</a:t>
            </a:r>
          </a:p>
          <a:p>
            <a:r>
              <a:rPr lang="fi-FI" sz="2800" dirty="0">
                <a:solidFill>
                  <a:schemeClr val="tx1"/>
                </a:solidFill>
                <a:latin typeface="Helvetica" panose="020B0604020202020204" pitchFamily="34" charset="0"/>
                <a:cs typeface="Helvetica" panose="020B0604020202020204" pitchFamily="34" charset="0"/>
              </a:rPr>
              <a:t>Reilu kauppa on kansanliike. Monet oppilaitokset, työpaikat, seurakunnat ja kokonaiset kaupungit ja kunnat ovat vaihtaneet ainakin kahvinsa reiluksi. Tämä muutos on aina lähtenyt siitä, että yksi aktiivinen ihminen on sitä ehdottanut.</a:t>
            </a:r>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18</a:t>
            </a:fld>
            <a:endParaRPr lang="de-DE"/>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 b="13"/>
          <a:stretch>
            <a:fillRect/>
          </a:stretch>
        </p:blipFill>
        <p:spPr/>
      </p:pic>
    </p:spTree>
    <p:extLst>
      <p:ext uri="{BB962C8B-B14F-4D97-AF65-F5344CB8AC3E}">
        <p14:creationId xmlns:p14="http://schemas.microsoft.com/office/powerpoint/2010/main" val="11298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idx="1"/>
          </p:nvPr>
        </p:nvSpPr>
        <p:spPr/>
        <p:txBody>
          <a:bodyPr/>
          <a:lstStyle/>
          <a:p>
            <a:r>
              <a:rPr lang="fi-FI" sz="2800" dirty="0">
                <a:solidFill>
                  <a:schemeClr val="tx1"/>
                </a:solidFill>
                <a:latin typeface="Helvetica" panose="020B0604020202020204" pitchFamily="34" charset="0"/>
                <a:cs typeface="Helvetica" panose="020B0604020202020204" pitchFamily="34" charset="0"/>
              </a:rPr>
              <a:t>Työ on kesken.</a:t>
            </a:r>
          </a:p>
          <a:p>
            <a:r>
              <a:rPr lang="fi-FI" sz="2800" dirty="0">
                <a:solidFill>
                  <a:schemeClr val="tx1"/>
                </a:solidFill>
                <a:latin typeface="Helvetica" panose="020B0604020202020204" pitchFamily="34" charset="0"/>
                <a:cs typeface="Helvetica" panose="020B0604020202020204" pitchFamily="34" charset="0"/>
              </a:rPr>
              <a:t>Reilu kauppa ei ole valmis eikä täydellinen.</a:t>
            </a:r>
          </a:p>
          <a:p>
            <a:r>
              <a:rPr lang="fi-FI" sz="2800" dirty="0">
                <a:solidFill>
                  <a:schemeClr val="tx1"/>
                </a:solidFill>
                <a:latin typeface="Helvetica" panose="020B0604020202020204" pitchFamily="34" charset="0"/>
                <a:cs typeface="Helvetica" panose="020B0604020202020204" pitchFamily="34" charset="0"/>
              </a:rPr>
              <a:t>Jatkuvasti löytyy parannettavaa ja korjattavaa.</a:t>
            </a:r>
          </a:p>
          <a:p>
            <a:r>
              <a:rPr lang="fi-FI" sz="2800" dirty="0">
                <a:solidFill>
                  <a:schemeClr val="tx1"/>
                </a:solidFill>
                <a:latin typeface="Helvetica" panose="020B0604020202020204" pitchFamily="34" charset="0"/>
                <a:cs typeface="Helvetica" panose="020B0604020202020204" pitchFamily="34" charset="0"/>
              </a:rPr>
              <a:t>Työ kehitysmaiden pienviljelijöiden ja suurtilojen työntekijöiden hyvinvoinnin edistämiseksi jatkuu.</a:t>
            </a:r>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19</a:t>
            </a:fld>
            <a:endParaRPr lang="de-DE"/>
          </a:p>
        </p:txBody>
      </p:sp>
      <p:pic>
        <p:nvPicPr>
          <p:cNvPr id="10" name="Kuvan paikkamerkki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377368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Mihin Reilua kauppaa tarvitaan? </a:t>
            </a:r>
          </a:p>
        </p:txBody>
      </p:sp>
      <p:sp>
        <p:nvSpPr>
          <p:cNvPr id="3" name="Sisällön paikkamerkki 2"/>
          <p:cNvSpPr>
            <a:spLocks noGrp="1"/>
          </p:cNvSpPr>
          <p:nvPr>
            <p:ph idx="1"/>
          </p:nvPr>
        </p:nvSpPr>
        <p:spPr>
          <a:xfrm>
            <a:off x="648321" y="2160000"/>
            <a:ext cx="5687679" cy="6480000"/>
          </a:xfrm>
        </p:spPr>
        <p:txBody>
          <a:bodyPr/>
          <a:lstStyle/>
          <a:p>
            <a:r>
              <a:rPr lang="fi-FI" sz="2400" dirty="0">
                <a:solidFill>
                  <a:schemeClr val="tx1"/>
                </a:solidFill>
                <a:latin typeface="Helvetica" panose="020B0604020202020204" pitchFamily="34" charset="0"/>
                <a:cs typeface="Helvetica" panose="020B0604020202020204" pitchFamily="34" charset="0"/>
              </a:rPr>
              <a:t>Maailmassa on noin 800 miljoonaa ihmistä, jotka kärsivät nälästä. Osa heistä on pienviljelijöitä, jotka viljelevät ruokaa muille. He saattavat joutua myymään satonsa niin halvalla, ettei hinta kata edes tuotantokustannuksia.</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Myös kehitysmaiden suurtiloilla työskentelee miljoonia ihmisiä, joiden palkka ei riitä edes oman perheen ruokkimiseen.</a:t>
            </a:r>
          </a:p>
          <a:p>
            <a:r>
              <a:rPr lang="fi-FI" sz="2400" dirty="0">
                <a:solidFill>
                  <a:schemeClr val="tx1"/>
                </a:solidFill>
                <a:latin typeface="Helvetica" panose="020B0604020202020204" pitchFamily="34" charset="0"/>
                <a:cs typeface="Helvetica" panose="020B0604020202020204" pitchFamily="34" charset="0"/>
              </a:rPr>
              <a:t>Reilu kauppa ratkoo omalta osaltaan näitä ongelmia ja puuttuu kaupankäynnin epätasa-arvoisuuteen.</a:t>
            </a:r>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2</a:t>
            </a:fld>
            <a:endParaRPr lang="de-DE"/>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965493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sz="2800" dirty="0">
                <a:solidFill>
                  <a:schemeClr val="tx1"/>
                </a:solidFill>
                <a:latin typeface="Helvetica" panose="020B0604020202020204" pitchFamily="34" charset="0"/>
                <a:cs typeface="Helvetica" panose="020B0604020202020204" pitchFamily="34" charset="0"/>
              </a:rPr>
              <a:t/>
            </a:r>
            <a:br>
              <a:rPr lang="fi-FI" sz="2800" dirty="0">
                <a:solidFill>
                  <a:schemeClr val="tx1"/>
                </a:solidFill>
                <a:latin typeface="Helvetica" panose="020B0604020202020204" pitchFamily="34" charset="0"/>
                <a:cs typeface="Helvetica" panose="020B0604020202020204" pitchFamily="34" charset="0"/>
              </a:rPr>
            </a:br>
            <a:r>
              <a:rPr lang="fi-FI" sz="2800" dirty="0">
                <a:solidFill>
                  <a:schemeClr val="tx1"/>
                </a:solidFill>
                <a:latin typeface="Helvetica" panose="020B0604020202020204" pitchFamily="34" charset="0"/>
                <a:cs typeface="Helvetica" panose="020B0604020202020204" pitchFamily="34" charset="0"/>
              </a:rPr>
              <a:t/>
            </a:r>
            <a:br>
              <a:rPr lang="fi-FI" sz="2800" dirty="0">
                <a:solidFill>
                  <a:schemeClr val="tx1"/>
                </a:solidFill>
                <a:latin typeface="Helvetica" panose="020B0604020202020204" pitchFamily="34" charset="0"/>
                <a:cs typeface="Helvetica" panose="020B0604020202020204" pitchFamily="34" charset="0"/>
              </a:rPr>
            </a:br>
            <a:r>
              <a:rPr lang="fi-FI" sz="2800" dirty="0">
                <a:solidFill>
                  <a:schemeClr val="tx1"/>
                </a:solidFill>
                <a:latin typeface="Helvetica" panose="020B0604020202020204" pitchFamily="34" charset="0"/>
                <a:cs typeface="Helvetica" panose="020B0604020202020204" pitchFamily="34" charset="0"/>
              </a:rPr>
              <a:t/>
            </a:r>
            <a:br>
              <a:rPr lang="fi-FI" sz="2800" dirty="0">
                <a:solidFill>
                  <a:schemeClr val="tx1"/>
                </a:solidFill>
                <a:latin typeface="Helvetica" panose="020B0604020202020204" pitchFamily="34" charset="0"/>
                <a:cs typeface="Helvetica" panose="020B0604020202020204" pitchFamily="34" charset="0"/>
              </a:rPr>
            </a:br>
            <a:r>
              <a:rPr lang="fi-FI" sz="2800" dirty="0">
                <a:solidFill>
                  <a:schemeClr val="tx1"/>
                </a:solidFill>
                <a:latin typeface="Helvetica" panose="020B0604020202020204" pitchFamily="34" charset="0"/>
                <a:cs typeface="Helvetica" panose="020B0604020202020204" pitchFamily="34" charset="0"/>
              </a:rPr>
              <a:t/>
            </a:r>
            <a:br>
              <a:rPr lang="fi-FI" sz="2800" dirty="0">
                <a:solidFill>
                  <a:schemeClr val="tx1"/>
                </a:solidFill>
                <a:latin typeface="Helvetica" panose="020B0604020202020204" pitchFamily="34" charset="0"/>
                <a:cs typeface="Helvetica" panose="020B0604020202020204" pitchFamily="34" charset="0"/>
              </a:rPr>
            </a:br>
            <a:r>
              <a:rPr lang="fi-FI" sz="2800" dirty="0">
                <a:solidFill>
                  <a:schemeClr val="tx1"/>
                </a:solidFill>
                <a:latin typeface="Helvetica" panose="020B0604020202020204" pitchFamily="34" charset="0"/>
                <a:cs typeface="Helvetica" panose="020B0604020202020204" pitchFamily="34" charset="0"/>
              </a:rPr>
              <a:t>Reilun kaupan visio on maailma, jossa kaikki tuottajat saavat nauttia turvallisesta ja kestävästä toimeentulosta ja päättää itse omasta tulevaisuudestaan.</a:t>
            </a:r>
          </a:p>
          <a:p>
            <a:endParaRPr lang="fi-FI" dirty="0"/>
          </a:p>
        </p:txBody>
      </p:sp>
      <p:sp>
        <p:nvSpPr>
          <p:cNvPr id="2" name="Alatunnisteen paikkamerkki 1"/>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20</a:t>
            </a:fld>
            <a:endParaRPr lang="de-DE"/>
          </a:p>
        </p:txBody>
      </p:sp>
      <p:pic>
        <p:nvPicPr>
          <p:cNvPr id="4" name="Kuvan paikkamerkki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412903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Kuka viljelee meille tärkeitä</a:t>
            </a:r>
            <a:br>
              <a:rPr lang="fi-FI" b="1" dirty="0">
                <a:latin typeface="Helvetica" panose="020B0604020202020204" pitchFamily="34" charset="0"/>
                <a:cs typeface="Helvetica" panose="020B0604020202020204" pitchFamily="34" charset="0"/>
              </a:rPr>
            </a:br>
            <a:r>
              <a:rPr lang="fi-FI" b="1" dirty="0">
                <a:latin typeface="Helvetica" panose="020B0604020202020204" pitchFamily="34" charset="0"/>
                <a:cs typeface="Helvetica" panose="020B0604020202020204" pitchFamily="34" charset="0"/>
              </a:rPr>
              <a:t>tuotteita tulevaisuudessa?</a:t>
            </a:r>
          </a:p>
        </p:txBody>
      </p:sp>
      <p:sp>
        <p:nvSpPr>
          <p:cNvPr id="3" name="Sisällön paikkamerkki 2"/>
          <p:cNvSpPr>
            <a:spLocks noGrp="1"/>
          </p:cNvSpPr>
          <p:nvPr>
            <p:ph idx="1"/>
          </p:nvPr>
        </p:nvSpPr>
        <p:spPr>
          <a:xfrm>
            <a:off x="900000" y="2160000"/>
            <a:ext cx="4572857" cy="6480000"/>
          </a:xfrm>
        </p:spPr>
        <p:txBody>
          <a:bodyPr/>
          <a:lstStyle/>
          <a:p>
            <a:r>
              <a:rPr lang="fi-FI" sz="2400" dirty="0">
                <a:solidFill>
                  <a:schemeClr val="tx1"/>
                </a:solidFill>
                <a:latin typeface="Helvetica" panose="020B0604020202020204" pitchFamily="34" charset="0"/>
                <a:cs typeface="Helvetica" panose="020B0604020202020204" pitchFamily="34" charset="0"/>
              </a:rPr>
              <a:t>Maanviljely on raskasta työtä, josta maksetaan usein niin huono korvaus, ettei työn jatkaminen kiinnosta viljelijöiden lapsia.</a:t>
            </a:r>
          </a:p>
          <a:p>
            <a:r>
              <a:rPr lang="fi-FI" sz="2400" dirty="0">
                <a:solidFill>
                  <a:schemeClr val="tx1"/>
                </a:solidFill>
                <a:latin typeface="Helvetica" panose="020B0604020202020204" pitchFamily="34" charset="0"/>
                <a:cs typeface="Helvetica" panose="020B0604020202020204" pitchFamily="34" charset="0"/>
              </a:rPr>
              <a:t>Viimeisen 50 vuoden aikana yli 800 miljoonaa ihmistä on muuttanut maalta kaupunkiin. Elämme ihmiskunnan historian ensimmäistä aikakautta, kun kaupungeissa asuu enemmän ihmisiä kuin maaseudulla.</a:t>
            </a:r>
            <a:r>
              <a:rPr lang="fi-FI" sz="3200" dirty="0">
                <a:solidFill>
                  <a:schemeClr val="tx1"/>
                </a:solidFill>
                <a:latin typeface="Helvetica" panose="020B0604020202020204" pitchFamily="34" charset="0"/>
                <a:cs typeface="Helvetica" panose="020B0604020202020204" pitchFamily="34" charset="0"/>
              </a:rPr>
              <a:t/>
            </a:r>
            <a:br>
              <a:rPr lang="fi-FI" sz="3200" dirty="0">
                <a:solidFill>
                  <a:schemeClr val="tx1"/>
                </a:solidFill>
                <a:latin typeface="Helvetica" panose="020B0604020202020204" pitchFamily="34" charset="0"/>
                <a:cs typeface="Helvetica" panose="020B0604020202020204" pitchFamily="34" charset="0"/>
              </a:rPr>
            </a:br>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3</a:t>
            </a:fld>
            <a:endParaRPr lang="de-DE"/>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203" y="2160000"/>
            <a:ext cx="5435600" cy="6121400"/>
          </a:xfrm>
          <a:prstGeom prst="rect">
            <a:avLst/>
          </a:prstGeom>
        </p:spPr>
      </p:pic>
    </p:spTree>
    <p:extLst>
      <p:ext uri="{BB962C8B-B14F-4D97-AF65-F5344CB8AC3E}">
        <p14:creationId xmlns:p14="http://schemas.microsoft.com/office/powerpoint/2010/main" val="59554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Kuka viljelee meille tärkeitä tuotteita tulevaisuudessa?</a:t>
            </a:r>
          </a:p>
        </p:txBody>
      </p:sp>
      <p:sp>
        <p:nvSpPr>
          <p:cNvPr id="3" name="Sisällön paikkamerkki 2"/>
          <p:cNvSpPr>
            <a:spLocks noGrp="1"/>
          </p:cNvSpPr>
          <p:nvPr>
            <p:ph idx="1"/>
          </p:nvPr>
        </p:nvSpPr>
        <p:spPr>
          <a:xfrm>
            <a:off x="900000" y="2160000"/>
            <a:ext cx="5076914" cy="6480000"/>
          </a:xfrm>
        </p:spPr>
        <p:txBody>
          <a:bodyPr/>
          <a:lstStyle/>
          <a:p>
            <a:endParaRPr lang="fi-FI" sz="2400" dirty="0">
              <a:solidFill>
                <a:schemeClr val="tx1"/>
              </a:solidFill>
              <a:latin typeface="Helvetica" panose="020B0604020202020204" pitchFamily="34" charset="0"/>
              <a:cs typeface="Helvetica" panose="020B0604020202020204" pitchFamily="34" charset="0"/>
            </a:endParaRPr>
          </a:p>
          <a:p>
            <a:r>
              <a:rPr lang="fi-FI" sz="2400" dirty="0">
                <a:solidFill>
                  <a:schemeClr val="tx1"/>
                </a:solidFill>
                <a:latin typeface="Helvetica" panose="020B0604020202020204" pitchFamily="34" charset="0"/>
                <a:cs typeface="Helvetica" panose="020B0604020202020204" pitchFamily="34" charset="0"/>
              </a:rPr>
              <a:t>Ilmastonmuutos vaikeuttaa viljelyä.</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Toisaalla on äärimmäistä kuivuutta</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ja toisaalla entistä kuumempaa ja</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kosteampaa. Sadot kypsyvät liian</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nopeasti. Kasvitaudit leviävät.</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Viljelijöitä on tuettava nyt, jotta</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saamme jatkossakin nauttia</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heidän viljelemistään tuotteista.</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4</a:t>
            </a:fld>
            <a:endParaRPr lang="de-DE"/>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001" y="2195909"/>
            <a:ext cx="5435600" cy="6121400"/>
          </a:xfrm>
          <a:prstGeom prst="rect">
            <a:avLst/>
          </a:prstGeom>
        </p:spPr>
      </p:pic>
    </p:spTree>
    <p:extLst>
      <p:ext uri="{BB962C8B-B14F-4D97-AF65-F5344CB8AC3E}">
        <p14:creationId xmlns:p14="http://schemas.microsoft.com/office/powerpoint/2010/main" val="346559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Mikä Reilu kauppa on?</a:t>
            </a:r>
          </a:p>
        </p:txBody>
      </p:sp>
      <p:sp>
        <p:nvSpPr>
          <p:cNvPr id="3" name="Sisällön paikkamerkki 2"/>
          <p:cNvSpPr>
            <a:spLocks noGrp="1"/>
          </p:cNvSpPr>
          <p:nvPr>
            <p:ph idx="1"/>
          </p:nvPr>
        </p:nvSpPr>
        <p:spPr/>
        <p:txBody>
          <a:bodyPr/>
          <a:lstStyle/>
          <a:p>
            <a:r>
              <a:rPr lang="fi-FI" sz="2400" dirty="0">
                <a:solidFill>
                  <a:schemeClr val="tx1"/>
                </a:solidFill>
                <a:latin typeface="Helvetica" panose="020B0604020202020204" pitchFamily="34" charset="0"/>
                <a:cs typeface="Helvetica" panose="020B0604020202020204" pitchFamily="34" charset="0"/>
              </a:rPr>
              <a:t>Reilu kauppa on kansainvälinen eettinen sertifiointijärjestelmä, kansanliike ja luotettu eettisen kuluttamisen brändi.</a:t>
            </a:r>
          </a:p>
          <a:p>
            <a:r>
              <a:rPr lang="fi-FI" sz="2400" dirty="0">
                <a:solidFill>
                  <a:schemeClr val="tx1"/>
                </a:solidFill>
                <a:latin typeface="Helvetica" panose="020B0604020202020204" pitchFamily="34" charset="0"/>
                <a:cs typeface="Helvetica" panose="020B0604020202020204" pitchFamily="34" charset="0"/>
              </a:rPr>
              <a:t>Reilu kauppa tarkoittaa parempaa toimeentuloa kehitysmaiden ihmisille, jotka viljelevät käyttämiämme tuotteita.</a:t>
            </a:r>
          </a:p>
          <a:p>
            <a:r>
              <a:rPr lang="fi-FI" sz="2400" dirty="0">
                <a:solidFill>
                  <a:schemeClr val="tx1"/>
                </a:solidFill>
                <a:latin typeface="Helvetica" panose="020B0604020202020204" pitchFamily="34" charset="0"/>
                <a:cs typeface="Helvetica" panose="020B0604020202020204" pitchFamily="34" charset="0"/>
              </a:rPr>
              <a:t>Reilun kaupan tavoitteena on vähentää kehitysmaissa asuvien ihmisten köyhyyttä reilujen kaupankäynnin ehtojen avulla.</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5</a:t>
            </a:fld>
            <a:endParaRPr lang="de-DE"/>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152669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Miten Reilu kauppa on syntynyt?</a:t>
            </a:r>
          </a:p>
        </p:txBody>
      </p:sp>
      <p:sp>
        <p:nvSpPr>
          <p:cNvPr id="3" name="Sisällön paikkamerkki 2"/>
          <p:cNvSpPr>
            <a:spLocks noGrp="1"/>
          </p:cNvSpPr>
          <p:nvPr>
            <p:ph idx="1"/>
          </p:nvPr>
        </p:nvSpPr>
        <p:spPr/>
        <p:txBody>
          <a:bodyPr/>
          <a:lstStyle/>
          <a:p>
            <a:r>
              <a:rPr lang="fi-FI" sz="2400" dirty="0">
                <a:solidFill>
                  <a:schemeClr val="tx1"/>
                </a:solidFill>
                <a:latin typeface="Helvetica" panose="020B0604020202020204" pitchFamily="34" charset="0"/>
                <a:cs typeface="Helvetica" panose="020B0604020202020204" pitchFamily="34" charset="0"/>
              </a:rPr>
              <a:t>Reilu kauppa sai alkunsa meksikolaisten kahvinviljelijöiden aloitteesta vuonna 1988. He eivät halunneet olla avun kohteita, vaan myydä viljelemänsä kahvin oikeudenmukaiseen hintaan, jotta he tulisivat toimeen omalla työllään.</a:t>
            </a:r>
          </a:p>
          <a:p>
            <a:r>
              <a:rPr lang="fi-FI" sz="2400" dirty="0">
                <a:solidFill>
                  <a:schemeClr val="tx1"/>
                </a:solidFill>
                <a:latin typeface="Helvetica" panose="020B0604020202020204" pitchFamily="34" charset="0"/>
                <a:cs typeface="Helvetica" panose="020B0604020202020204" pitchFamily="34" charset="0"/>
              </a:rPr>
              <a:t>Heidän ajatuksestaan kasvoi maailmanlaajuinen Reilun kaupan liike ja heidän ajatuksensa on edelleen koko Reilun kaupan olemassaolon perusperiaate.</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6</a:t>
            </a:fld>
            <a:endParaRPr lang="de-DE"/>
          </a:p>
        </p:txBody>
      </p:sp>
      <p:pic>
        <p:nvPicPr>
          <p:cNvPr id="9" name="Kuvan paikkamerkki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47335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Reilun kaupan tärkeimmät kriteerit</a:t>
            </a:r>
          </a:p>
        </p:txBody>
      </p:sp>
      <p:sp>
        <p:nvSpPr>
          <p:cNvPr id="3" name="Sisällön paikkamerkki 2"/>
          <p:cNvSpPr>
            <a:spLocks noGrp="1"/>
          </p:cNvSpPr>
          <p:nvPr>
            <p:ph idx="1"/>
          </p:nvPr>
        </p:nvSpPr>
        <p:spPr>
          <a:xfrm>
            <a:off x="864345" y="1764581"/>
            <a:ext cx="11197593" cy="6480000"/>
          </a:xfrm>
        </p:spPr>
        <p:txBody>
          <a:bodyPr/>
          <a:lstStyle/>
          <a:p>
            <a:r>
              <a:rPr lang="fi-FI" sz="2400" dirty="0">
                <a:solidFill>
                  <a:schemeClr val="tx1"/>
                </a:solidFill>
                <a:latin typeface="Helvetica" panose="020B0604020202020204" pitchFamily="34" charset="0"/>
                <a:cs typeface="Helvetica" panose="020B0604020202020204" pitchFamily="34" charset="0"/>
              </a:rPr>
              <a:t>1) Viljelijöille maksetaan heidän myymistään tuotteista aina vähintään Reilun kaupan </a:t>
            </a:r>
            <a:r>
              <a:rPr lang="fi-FI" sz="2400" b="1" dirty="0">
                <a:solidFill>
                  <a:schemeClr val="tx1"/>
                </a:solidFill>
                <a:latin typeface="Helvetica" panose="020B0604020202020204" pitchFamily="34" charset="0"/>
                <a:cs typeface="Helvetica" panose="020B0604020202020204" pitchFamily="34" charset="0"/>
              </a:rPr>
              <a:t>takuuhinta</a:t>
            </a:r>
            <a:r>
              <a:rPr lang="fi-FI" sz="2400" dirty="0">
                <a:solidFill>
                  <a:schemeClr val="tx1"/>
                </a:solidFill>
                <a:latin typeface="Helvetica" panose="020B0604020202020204" pitchFamily="34" charset="0"/>
                <a:cs typeface="Helvetica" panose="020B0604020202020204" pitchFamily="34" charset="0"/>
              </a:rPr>
              <a:t>.</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2) Takuuhinnan lisäksi tuottajille maksetaan </a:t>
            </a:r>
            <a:r>
              <a:rPr lang="fi-FI" sz="2400" b="1" dirty="0">
                <a:solidFill>
                  <a:schemeClr val="tx1"/>
                </a:solidFill>
                <a:latin typeface="Helvetica" panose="020B0604020202020204" pitchFamily="34" charset="0"/>
                <a:cs typeface="Helvetica" panose="020B0604020202020204" pitchFamily="34" charset="0"/>
              </a:rPr>
              <a:t>Reilun kaupan lisä</a:t>
            </a:r>
            <a:r>
              <a:rPr lang="fi-FI" sz="2400" dirty="0">
                <a:solidFill>
                  <a:schemeClr val="tx1"/>
                </a:solidFill>
                <a:latin typeface="Helvetica" panose="020B0604020202020204" pitchFamily="34" charset="0"/>
                <a:cs typeface="Helvetica" panose="020B0604020202020204" pitchFamily="34" charset="0"/>
              </a:rPr>
              <a:t>ä, jonka käytöstä he päättävät itse.</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3) Viljelijöille järjestetään </a:t>
            </a:r>
            <a:r>
              <a:rPr lang="fi-FI" sz="2400" b="1" dirty="0">
                <a:solidFill>
                  <a:schemeClr val="tx1"/>
                </a:solidFill>
                <a:latin typeface="Helvetica" panose="020B0604020202020204" pitchFamily="34" charset="0"/>
                <a:cs typeface="Helvetica" panose="020B0604020202020204" pitchFamily="34" charset="0"/>
              </a:rPr>
              <a:t>koulutusta</a:t>
            </a:r>
            <a:r>
              <a:rPr lang="fi-FI" sz="2400" dirty="0">
                <a:solidFill>
                  <a:schemeClr val="tx1"/>
                </a:solidFill>
                <a:latin typeface="Helvetica" panose="020B0604020202020204" pitchFamily="34" charset="0"/>
                <a:cs typeface="Helvetica" panose="020B0604020202020204" pitchFamily="34" charset="0"/>
              </a:rPr>
              <a:t>.</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4) Reilun kaupan tiloilla pitää noudattaa tiukkoja </a:t>
            </a:r>
            <a:r>
              <a:rPr lang="fi-FI" sz="2400" b="1" dirty="0">
                <a:solidFill>
                  <a:schemeClr val="tx1"/>
                </a:solidFill>
                <a:latin typeface="Helvetica" panose="020B0604020202020204" pitchFamily="34" charset="0"/>
                <a:cs typeface="Helvetica" panose="020B0604020202020204" pitchFamily="34" charset="0"/>
              </a:rPr>
              <a:t>ympäristö</a:t>
            </a:r>
            <a:r>
              <a:rPr lang="fi-FI" sz="2400" dirty="0">
                <a:solidFill>
                  <a:schemeClr val="tx1"/>
                </a:solidFill>
                <a:latin typeface="Helvetica" panose="020B0604020202020204" pitchFamily="34" charset="0"/>
                <a:cs typeface="Helvetica" panose="020B0604020202020204" pitchFamily="34" charset="0"/>
              </a:rPr>
              <a:t>kriteereitä.</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5) </a:t>
            </a:r>
            <a:r>
              <a:rPr lang="fi-FI" sz="2400" b="1" dirty="0">
                <a:solidFill>
                  <a:schemeClr val="tx1"/>
                </a:solidFill>
                <a:latin typeface="Helvetica" panose="020B0604020202020204" pitchFamily="34" charset="0"/>
                <a:cs typeface="Helvetica" panose="020B0604020202020204" pitchFamily="34" charset="0"/>
              </a:rPr>
              <a:t>Lapsityövoima</a:t>
            </a:r>
            <a:r>
              <a:rPr lang="fi-FI" sz="2400" dirty="0">
                <a:solidFill>
                  <a:schemeClr val="tx1"/>
                </a:solidFill>
                <a:latin typeface="Helvetica" panose="020B0604020202020204" pitchFamily="34" charset="0"/>
                <a:cs typeface="Helvetica" panose="020B0604020202020204" pitchFamily="34" charset="0"/>
              </a:rPr>
              <a:t>n hyväksikäyttö on </a:t>
            </a:r>
            <a:r>
              <a:rPr lang="fi-FI" sz="2400" b="1" dirty="0">
                <a:solidFill>
                  <a:schemeClr val="tx1"/>
                </a:solidFill>
                <a:latin typeface="Helvetica" panose="020B0604020202020204" pitchFamily="34" charset="0"/>
                <a:cs typeface="Helvetica" panose="020B0604020202020204" pitchFamily="34" charset="0"/>
              </a:rPr>
              <a:t>kielletty</a:t>
            </a:r>
            <a:r>
              <a:rPr lang="fi-FI" sz="2400" dirty="0">
                <a:solidFill>
                  <a:schemeClr val="tx1"/>
                </a:solidFill>
                <a:latin typeface="Helvetica" panose="020B0604020202020204" pitchFamily="34" charset="0"/>
                <a:cs typeface="Helvetica" panose="020B0604020202020204" pitchFamily="34" charset="0"/>
              </a:rPr>
              <a:t>.</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6) Suurtilojen työntekijöillä on</a:t>
            </a:r>
            <a:r>
              <a:rPr lang="fi-FI" sz="2400" b="1" dirty="0">
                <a:solidFill>
                  <a:schemeClr val="tx1"/>
                </a:solidFill>
                <a:latin typeface="Helvetica" panose="020B0604020202020204" pitchFamily="34" charset="0"/>
                <a:cs typeface="Helvetica" panose="020B0604020202020204" pitchFamily="34" charset="0"/>
              </a:rPr>
              <a:t> järjestäytymisoikeus </a:t>
            </a:r>
            <a:r>
              <a:rPr lang="fi-FI" sz="2400" dirty="0">
                <a:solidFill>
                  <a:schemeClr val="tx1"/>
                </a:solidFill>
                <a:latin typeface="Helvetica" panose="020B0604020202020204" pitchFamily="34" charset="0"/>
                <a:cs typeface="Helvetica" panose="020B0604020202020204" pitchFamily="34" charset="0"/>
              </a:rPr>
              <a:t>ja asteittain nouseva</a:t>
            </a:r>
            <a:r>
              <a:rPr lang="fi-FI" sz="2400" b="1" dirty="0">
                <a:solidFill>
                  <a:schemeClr val="tx1"/>
                </a:solidFill>
                <a:latin typeface="Helvetica" panose="020B0604020202020204" pitchFamily="34" charset="0"/>
                <a:cs typeface="Helvetica" panose="020B0604020202020204" pitchFamily="34" charset="0"/>
              </a:rPr>
              <a:t> palkka</a:t>
            </a:r>
            <a:r>
              <a:rPr lang="fi-FI" sz="2400" dirty="0">
                <a:solidFill>
                  <a:schemeClr val="tx1"/>
                </a:solidFill>
                <a:latin typeface="Helvetica" panose="020B0604020202020204" pitchFamily="34" charset="0"/>
                <a:cs typeface="Helvetica" panose="020B0604020202020204" pitchFamily="34" charset="0"/>
              </a:rPr>
              <a:t>.</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
            </a:r>
            <a:br>
              <a:rPr lang="fi-FI" sz="2400" dirty="0">
                <a:solidFill>
                  <a:schemeClr val="tx1"/>
                </a:solidFill>
                <a:latin typeface="Helvetica" panose="020B0604020202020204" pitchFamily="34" charset="0"/>
                <a:cs typeface="Helvetica" panose="020B0604020202020204" pitchFamily="34" charset="0"/>
              </a:rPr>
            </a:br>
            <a:r>
              <a:rPr lang="fi-FI" sz="2400" dirty="0">
                <a:solidFill>
                  <a:schemeClr val="tx1"/>
                </a:solidFill>
                <a:latin typeface="Helvetica" panose="020B0604020202020204" pitchFamily="34" charset="0"/>
                <a:cs typeface="Helvetica" panose="020B0604020202020204" pitchFamily="34" charset="0"/>
              </a:rPr>
              <a:t>7) Kriteerien noudattamista </a:t>
            </a:r>
            <a:r>
              <a:rPr lang="fi-FI" sz="2400" b="1" dirty="0">
                <a:solidFill>
                  <a:schemeClr val="tx1"/>
                </a:solidFill>
                <a:latin typeface="Helvetica" panose="020B0604020202020204" pitchFamily="34" charset="0"/>
                <a:cs typeface="Helvetica" panose="020B0604020202020204" pitchFamily="34" charset="0"/>
              </a:rPr>
              <a:t>valvotaan.</a:t>
            </a:r>
            <a:endParaRPr lang="fi-FI" sz="2400" dirty="0">
              <a:solidFill>
                <a:schemeClr val="tx1"/>
              </a:solidFill>
              <a:latin typeface="Helvetica" panose="020B0604020202020204" pitchFamily="34" charset="0"/>
              <a:cs typeface="Helvetica" panose="020B0604020202020204" pitchFamily="34" charset="0"/>
            </a:endParaRPr>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7</a:t>
            </a:fld>
            <a:endParaRPr lang="de-DE"/>
          </a:p>
        </p:txBody>
      </p:sp>
    </p:spTree>
    <p:extLst>
      <p:ext uri="{BB962C8B-B14F-4D97-AF65-F5344CB8AC3E}">
        <p14:creationId xmlns:p14="http://schemas.microsoft.com/office/powerpoint/2010/main" val="150433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latin typeface="Helvetica" panose="020B0604020202020204" pitchFamily="34" charset="0"/>
                <a:cs typeface="Helvetica" panose="020B0604020202020204" pitchFamily="34" charset="0"/>
              </a:rPr>
              <a:t>Reilun kaupan lisä</a:t>
            </a:r>
          </a:p>
        </p:txBody>
      </p:sp>
      <p:sp>
        <p:nvSpPr>
          <p:cNvPr id="3" name="Sisällön paikkamerkki 2"/>
          <p:cNvSpPr>
            <a:spLocks noGrp="1"/>
          </p:cNvSpPr>
          <p:nvPr>
            <p:ph idx="1"/>
          </p:nvPr>
        </p:nvSpPr>
        <p:spPr/>
        <p:txBody>
          <a:bodyPr/>
          <a:lstStyle/>
          <a:p>
            <a:r>
              <a:rPr lang="fi-FI" sz="2400" dirty="0">
                <a:solidFill>
                  <a:schemeClr val="tx1"/>
                </a:solidFill>
                <a:latin typeface="Helvetica" panose="020B0604020202020204" pitchFamily="34" charset="0"/>
                <a:cs typeface="Helvetica" panose="020B0604020202020204" pitchFamily="34" charset="0"/>
              </a:rPr>
              <a:t>Pienviljelijät ja suurtilojen työntekijät päättävät itse, miten he haluavat käyttää heille maksetut Reilun kaupan lisät.</a:t>
            </a:r>
          </a:p>
          <a:p>
            <a:r>
              <a:rPr lang="fi-FI" sz="2400" dirty="0">
                <a:solidFill>
                  <a:schemeClr val="tx1"/>
                </a:solidFill>
                <a:latin typeface="Helvetica" panose="020B0604020202020204" pitchFamily="34" charset="0"/>
                <a:cs typeface="Helvetica" panose="020B0604020202020204" pitchFamily="34" charset="0"/>
              </a:rPr>
              <a:t>Jossain on tarve parantaa yhteisön elinoloja ja hankkia varoilla sairaanhoitoa, puhdasta juomavettä ja rakentaa lapsille kouluja. Jossain varoilla keskitytään tehostamaan tuotantoa ja hankitaan työkaluja, siemeniä, taimia ja lannoitteita sekä rakennetaan varastoja.</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8</a:t>
            </a:fld>
            <a:endParaRPr lang="de-DE"/>
          </a:p>
        </p:txBody>
      </p:sp>
      <p:pic>
        <p:nvPicPr>
          <p:cNvPr id="7" name="Kuvan paikkamerkki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0" b="210"/>
          <a:stretch>
            <a:fillRect/>
          </a:stretch>
        </p:blipFill>
        <p:spPr/>
      </p:pic>
    </p:spTree>
    <p:extLst>
      <p:ext uri="{BB962C8B-B14F-4D97-AF65-F5344CB8AC3E}">
        <p14:creationId xmlns:p14="http://schemas.microsoft.com/office/powerpoint/2010/main" val="291264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p>
        </p:txBody>
      </p:sp>
      <p:sp>
        <p:nvSpPr>
          <p:cNvPr id="3" name="Sisällön paikkamerkki 2"/>
          <p:cNvSpPr>
            <a:spLocks noGrp="1"/>
          </p:cNvSpPr>
          <p:nvPr>
            <p:ph idx="1"/>
          </p:nvPr>
        </p:nvSpPr>
        <p:spPr>
          <a:xfrm>
            <a:off x="899999" y="2160000"/>
            <a:ext cx="10981569" cy="6480000"/>
          </a:xfrm>
        </p:spPr>
        <p:txBody>
          <a:bodyPr/>
          <a:lstStyle/>
          <a:p>
            <a:r>
              <a:rPr lang="fi-FI" sz="2800" dirty="0">
                <a:solidFill>
                  <a:schemeClr val="tx1"/>
                </a:solidFill>
                <a:latin typeface="Helvetica" panose="020B0604020202020204" pitchFamily="34" charset="0"/>
                <a:cs typeface="Helvetica" panose="020B0604020202020204" pitchFamily="34" charset="0"/>
              </a:rPr>
              <a:t>Reilu kauppa on </a:t>
            </a:r>
            <a:r>
              <a:rPr lang="fi-FI" sz="2800" b="1" dirty="0">
                <a:solidFill>
                  <a:schemeClr val="tx1"/>
                </a:solidFill>
                <a:latin typeface="Helvetica" panose="020B0604020202020204" pitchFamily="34" charset="0"/>
                <a:cs typeface="Helvetica" panose="020B0604020202020204" pitchFamily="34" charset="0"/>
              </a:rPr>
              <a:t>vastuullisuussertifiointi</a:t>
            </a:r>
            <a:r>
              <a:rPr lang="fi-FI" sz="2800" dirty="0">
                <a:solidFill>
                  <a:schemeClr val="tx1"/>
                </a:solidFill>
                <a:latin typeface="Helvetica" panose="020B0604020202020204" pitchFamily="34" charset="0"/>
                <a:cs typeface="Helvetica" panose="020B0604020202020204" pitchFamily="34" charset="0"/>
              </a:rPr>
              <a:t>. Ja paljon muuta.</a:t>
            </a:r>
          </a:p>
          <a:p>
            <a:pPr marL="457200" indent="-457200">
              <a:buFont typeface="Arial" panose="020B0604020202020204" pitchFamily="34" charset="0"/>
              <a:buChar char="•"/>
            </a:pPr>
            <a:r>
              <a:rPr lang="fi-FI" sz="2800" dirty="0">
                <a:solidFill>
                  <a:schemeClr val="tx1"/>
                </a:solidFill>
                <a:latin typeface="Helvetica" panose="020B0604020202020204" pitchFamily="34" charset="0"/>
                <a:cs typeface="Helvetica" panose="020B0604020202020204" pitchFamily="34" charset="0"/>
              </a:rPr>
              <a:t>Reilu kauppa vahvistaa viljelijöiden asemaa tuotteiden toimitusketjussa.</a:t>
            </a:r>
          </a:p>
          <a:p>
            <a:pPr marL="457200" indent="-457200">
              <a:buFont typeface="Arial" panose="020B0604020202020204" pitchFamily="34" charset="0"/>
              <a:buChar char="•"/>
            </a:pPr>
            <a:r>
              <a:rPr lang="fi-FI" sz="2800" dirty="0">
                <a:solidFill>
                  <a:schemeClr val="tx1"/>
                </a:solidFill>
                <a:latin typeface="Helvetica" panose="020B0604020202020204" pitchFamily="34" charset="0"/>
                <a:cs typeface="Helvetica" panose="020B0604020202020204" pitchFamily="34" charset="0"/>
              </a:rPr>
              <a:t>Reilu kauppa vaatii vastuullisuutta myös toimitusketjussa mukana olevilta yrityksiltä.</a:t>
            </a:r>
          </a:p>
          <a:p>
            <a:pPr marL="457200" indent="-457200">
              <a:buFont typeface="Arial" panose="020B0604020202020204" pitchFamily="34" charset="0"/>
              <a:buChar char="•"/>
            </a:pPr>
            <a:r>
              <a:rPr lang="fi-FI" sz="2800" dirty="0">
                <a:solidFill>
                  <a:schemeClr val="tx1"/>
                </a:solidFill>
                <a:latin typeface="Helvetica" panose="020B0604020202020204" pitchFamily="34" charset="0"/>
                <a:cs typeface="Helvetica" panose="020B0604020202020204" pitchFamily="34" charset="0"/>
              </a:rPr>
              <a:t>Reilu kauppa </a:t>
            </a:r>
            <a:r>
              <a:rPr lang="fi-FI" sz="2800" dirty="0" err="1">
                <a:solidFill>
                  <a:schemeClr val="tx1"/>
                </a:solidFill>
                <a:latin typeface="Helvetica" panose="020B0604020202020204" pitchFamily="34" charset="0"/>
                <a:cs typeface="Helvetica" panose="020B0604020202020204" pitchFamily="34" charset="0"/>
              </a:rPr>
              <a:t>lobbaa</a:t>
            </a:r>
            <a:r>
              <a:rPr lang="fi-FI" sz="2800" dirty="0">
                <a:solidFill>
                  <a:schemeClr val="tx1"/>
                </a:solidFill>
                <a:latin typeface="Helvetica" panose="020B0604020202020204" pitchFamily="34" charset="0"/>
                <a:cs typeface="Helvetica" panose="020B0604020202020204" pitchFamily="34" charset="0"/>
              </a:rPr>
              <a:t> vastuullista kuluttamista julkisen sektorin hankkijoille.</a:t>
            </a:r>
          </a:p>
          <a:p>
            <a:pPr marL="457200" indent="-457200">
              <a:buFont typeface="Arial" panose="020B0604020202020204" pitchFamily="34" charset="0"/>
              <a:buChar char="•"/>
            </a:pPr>
            <a:r>
              <a:rPr lang="fi-FI" sz="2800" dirty="0">
                <a:solidFill>
                  <a:schemeClr val="tx1"/>
                </a:solidFill>
                <a:latin typeface="Helvetica" panose="020B0604020202020204" pitchFamily="34" charset="0"/>
                <a:cs typeface="Helvetica" panose="020B0604020202020204" pitchFamily="34" charset="0"/>
              </a:rPr>
              <a:t>Reilu kauppa pyrkii vaikuttamaan kansainvälistä kaupankäyntiä koskevaan lainsäädäntöön.</a:t>
            </a:r>
          </a:p>
          <a:p>
            <a:endParaRPr lang="fi-FI" dirty="0"/>
          </a:p>
        </p:txBody>
      </p:sp>
      <p:sp>
        <p:nvSpPr>
          <p:cNvPr id="4" name="Alatunnisteen paikkamerkki 3"/>
          <p:cNvSpPr>
            <a:spLocks noGrp="1"/>
          </p:cNvSpPr>
          <p:nvPr>
            <p:ph type="ftr" sz="quarter" idx="11"/>
          </p:nvPr>
        </p:nvSpPr>
        <p:spPr/>
        <p:txBody>
          <a:bodyPr/>
          <a:lstStyle/>
          <a:p>
            <a:r>
              <a:rPr lang="de-DE"/>
              <a:t>Reilu kauppa ry</a:t>
            </a:r>
          </a:p>
        </p:txBody>
      </p:sp>
      <p:sp>
        <p:nvSpPr>
          <p:cNvPr id="5" name="Dian numeron paikkamerkki 4"/>
          <p:cNvSpPr>
            <a:spLocks noGrp="1"/>
          </p:cNvSpPr>
          <p:nvPr>
            <p:ph type="sldNum" sz="quarter" idx="12"/>
          </p:nvPr>
        </p:nvSpPr>
        <p:spPr/>
        <p:txBody>
          <a:bodyPr/>
          <a:lstStyle/>
          <a:p>
            <a:fld id="{A6C2DDF6-B0EC-4A24-BA34-C2A4F1DC8882}" type="slidenum">
              <a:rPr lang="de-DE" smtClean="0"/>
              <a:pPr/>
              <a:t>9</a:t>
            </a:fld>
            <a:endParaRPr lang="de-DE"/>
          </a:p>
        </p:txBody>
      </p:sp>
    </p:spTree>
    <p:extLst>
      <p:ext uri="{BB962C8B-B14F-4D97-AF65-F5344CB8AC3E}">
        <p14:creationId xmlns:p14="http://schemas.microsoft.com/office/powerpoint/2010/main" val="1293275700"/>
      </p:ext>
    </p:extLst>
  </p:cSld>
  <p:clrMapOvr>
    <a:masterClrMapping/>
  </p:clrMapOvr>
</p:sld>
</file>

<file path=ppt/theme/theme1.xml><?xml version="1.0" encoding="utf-8"?>
<a:theme xmlns:a="http://schemas.openxmlformats.org/drawingml/2006/main" name="blank Calibri Fairtrade Deutschland">
  <a:themeElements>
    <a:clrScheme name="Fairtrade">
      <a:dk1>
        <a:sysClr val="windowText" lastClr="000000"/>
      </a:dk1>
      <a:lt1>
        <a:sysClr val="window" lastClr="FFFFFF"/>
      </a:lt1>
      <a:dk2>
        <a:srgbClr val="FFFFFF"/>
      </a:dk2>
      <a:lt2>
        <a:srgbClr val="FFFFFF"/>
      </a:lt2>
      <a:accent1>
        <a:srgbClr val="00B9E4"/>
      </a:accent1>
      <a:accent2>
        <a:srgbClr val="BED600"/>
      </a:accent2>
      <a:accent3>
        <a:srgbClr val="5A5B5C"/>
      </a:accent3>
      <a:accent4>
        <a:srgbClr val="FFA02F"/>
      </a:accent4>
      <a:accent5>
        <a:srgbClr val="E0119D"/>
      </a:accent5>
      <a:accent6>
        <a:srgbClr val="E00034"/>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850</TotalTime>
  <Words>698</Words>
  <Application>Microsoft Office PowerPoint</Application>
  <PresentationFormat>Mukautettu</PresentationFormat>
  <Paragraphs>107</Paragraphs>
  <Slides>20</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Arial</vt:lpstr>
      <vt:lpstr>Calibri</vt:lpstr>
      <vt:lpstr>Helvetica</vt:lpstr>
      <vt:lpstr>Veneer</vt:lpstr>
      <vt:lpstr>blank Calibri Fairtrade Deutschland</vt:lpstr>
      <vt:lpstr>Reilulla kaupalla on merkitystä</vt:lpstr>
      <vt:lpstr>Mihin Reilua kauppaa tarvitaan? </vt:lpstr>
      <vt:lpstr>Kuka viljelee meille tärkeitä tuotteita tulevaisuudessa?</vt:lpstr>
      <vt:lpstr>Kuka viljelee meille tärkeitä tuotteita tulevaisuudessa?</vt:lpstr>
      <vt:lpstr>Mikä Reilu kauppa on?</vt:lpstr>
      <vt:lpstr>Miten Reilu kauppa on syntynyt?</vt:lpstr>
      <vt:lpstr>Reilun kaupan tärkeimmät kriteerit</vt:lpstr>
      <vt:lpstr>Reilun kaupan lisä</vt:lpstr>
      <vt:lpstr> </vt:lpstr>
      <vt:lpstr>50/50</vt:lpstr>
      <vt:lpstr>Tänä päivänä</vt:lpstr>
      <vt:lpstr>Tänä päivänä</vt:lpstr>
      <vt:lpstr>Reilun kaupan tärkeimmät tuotteet: kahvi</vt:lpstr>
      <vt:lpstr>Reilun kaupan tärkeimmät tuotteet: banaanit</vt:lpstr>
      <vt:lpstr>Reilun kaupan tärkeimmät tuotteet: kaakao</vt:lpstr>
      <vt:lpstr>Reilun kaupan tärkeimmät tuotteet: kukat</vt:lpstr>
      <vt:lpstr> </vt:lpstr>
      <vt:lpstr>Kansalaisaktivismia</vt:lpstr>
      <vt:lpstr>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Reilu kauppa ry, perusesitys</dc:title>
  <dc:creator>Sanna Räsänen</dc:creator>
  <cp:lastModifiedBy>Välimaa Heli</cp:lastModifiedBy>
  <cp:revision>176</cp:revision>
  <cp:lastPrinted>2017-01-19T09:51:52Z</cp:lastPrinted>
  <dcterms:created xsi:type="dcterms:W3CDTF">2015-04-16T09:40:20Z</dcterms:created>
  <dcterms:modified xsi:type="dcterms:W3CDTF">2018-04-18T08:32:06Z</dcterms:modified>
</cp:coreProperties>
</file>