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71" r:id="rId6"/>
    <p:sldId id="270" r:id="rId7"/>
    <p:sldId id="261" r:id="rId8"/>
    <p:sldId id="264" r:id="rId9"/>
    <p:sldId id="266" r:id="rId10"/>
    <p:sldId id="265" r:id="rId11"/>
    <p:sldId id="269" r:id="rId12"/>
    <p:sldId id="268" r:id="rId13"/>
    <p:sldId id="27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ECB"/>
    <a:srgbClr val="E6CCD6"/>
    <a:srgbClr val="DDE3F7"/>
    <a:srgbClr val="C1C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66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33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27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19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58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17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27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65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5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05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352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6D45-AA4C-4C6A-8AAB-A50D03CBE15D}" type="datetimeFigureOut">
              <a:rPr lang="fi-FI" smtClean="0"/>
              <a:t>12.4.2016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CE351-730E-4D27-A18A-02CF848967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ECB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4"/>
            <a:ext cx="5177118" cy="690282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51300" y="3103563"/>
            <a:ext cx="9144000" cy="2387600"/>
          </a:xfrm>
        </p:spPr>
        <p:txBody>
          <a:bodyPr>
            <a:normAutofit/>
          </a:bodyPr>
          <a:lstStyle/>
          <a:p>
            <a:r>
              <a:rPr lang="fi-FI" sz="9600" dirty="0" smtClean="0"/>
              <a:t>KUVATAIDE</a:t>
            </a:r>
            <a:endParaRPr lang="fi-FI" sz="9600" dirty="0"/>
          </a:p>
        </p:txBody>
      </p:sp>
      <p:sp>
        <p:nvSpPr>
          <p:cNvPr id="3" name="Tekstiruutu 2"/>
          <p:cNvSpPr txBox="1"/>
          <p:nvPr/>
        </p:nvSpPr>
        <p:spPr>
          <a:xfrm>
            <a:off x="609600" y="6540500"/>
            <a:ext cx="280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Anna-Rosa Uusitalo, NYK 7C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6313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2487"/>
            <a:ext cx="8279305" cy="6167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4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157559"/>
            <a:ext cx="8758736" cy="4676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8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282700" y="127000"/>
            <a:ext cx="4517968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u="sng" dirty="0" smtClean="0"/>
              <a:t>VUOSIVIIKKOTUNNIT</a:t>
            </a:r>
          </a:p>
          <a:p>
            <a:endParaRPr lang="fi-FI" sz="4000" dirty="0"/>
          </a:p>
          <a:p>
            <a:pPr>
              <a:spcBef>
                <a:spcPts val="1200"/>
              </a:spcBef>
            </a:pPr>
            <a:r>
              <a:rPr lang="fi-FI" sz="3600" dirty="0" smtClean="0"/>
              <a:t>1.lk/ 1h</a:t>
            </a:r>
          </a:p>
          <a:p>
            <a:pPr>
              <a:spcBef>
                <a:spcPts val="1200"/>
              </a:spcBef>
            </a:pPr>
            <a:r>
              <a:rPr lang="fi-FI" sz="3600" dirty="0" smtClean="0"/>
              <a:t>2.lk/ 1h</a:t>
            </a:r>
          </a:p>
          <a:p>
            <a:pPr>
              <a:spcBef>
                <a:spcPts val="1200"/>
              </a:spcBef>
            </a:pPr>
            <a:r>
              <a:rPr lang="fi-FI" sz="3600" dirty="0" smtClean="0"/>
              <a:t>3.lk/ 1h</a:t>
            </a:r>
          </a:p>
          <a:p>
            <a:pPr>
              <a:spcBef>
                <a:spcPts val="1200"/>
              </a:spcBef>
            </a:pPr>
            <a:r>
              <a:rPr lang="fi-FI" sz="3600" dirty="0" smtClean="0"/>
              <a:t>4.lk/ 2h</a:t>
            </a:r>
          </a:p>
          <a:p>
            <a:pPr>
              <a:spcBef>
                <a:spcPts val="1200"/>
              </a:spcBef>
            </a:pPr>
            <a:r>
              <a:rPr lang="fi-FI" sz="3600" dirty="0" smtClean="0"/>
              <a:t>5.lk/ 2h</a:t>
            </a:r>
          </a:p>
          <a:p>
            <a:pPr>
              <a:spcBef>
                <a:spcPts val="1200"/>
              </a:spcBef>
            </a:pPr>
            <a:r>
              <a:rPr lang="fi-FI" sz="3600" dirty="0" smtClean="0"/>
              <a:t>6.lk/ 1h</a:t>
            </a:r>
          </a:p>
          <a:p>
            <a:pPr>
              <a:spcBef>
                <a:spcPts val="1200"/>
              </a:spcBef>
            </a:pPr>
            <a:r>
              <a:rPr lang="fi-FI" sz="3600" dirty="0" smtClean="0"/>
              <a:t>7.lk/ 2h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3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295400" y="165100"/>
            <a:ext cx="10257552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u="sng" dirty="0" smtClean="0"/>
              <a:t>ERIYTTÄMINEN</a:t>
            </a:r>
          </a:p>
          <a:p>
            <a:endParaRPr lang="fi-FI" sz="4000" dirty="0"/>
          </a:p>
          <a:p>
            <a:r>
              <a:rPr lang="fi-FI" sz="3600" dirty="0" smtClean="0"/>
              <a:t>Oppilaan tarve, taitotaso</a:t>
            </a:r>
          </a:p>
          <a:p>
            <a:endParaRPr lang="fi-FI" sz="3600" dirty="0"/>
          </a:p>
          <a:p>
            <a:endParaRPr lang="fi-FI" sz="3600" dirty="0" smtClean="0"/>
          </a:p>
          <a:p>
            <a:r>
              <a:rPr lang="fi-FI" sz="4000" u="sng" dirty="0" smtClean="0"/>
              <a:t>ARVIOINTI</a:t>
            </a:r>
          </a:p>
          <a:p>
            <a:endParaRPr lang="fi-FI" sz="4000" dirty="0"/>
          </a:p>
          <a:p>
            <a:r>
              <a:rPr lang="fi-FI" sz="3600" dirty="0" smtClean="0"/>
              <a:t>Arvioinnin kohteet, kriteerit, laaja-alaiset painotukset </a:t>
            </a:r>
            <a:endParaRPr lang="fi-FI" sz="4000" dirty="0"/>
          </a:p>
          <a:p>
            <a:endParaRPr lang="fi-FI" sz="3600" dirty="0"/>
          </a:p>
          <a:p>
            <a:endParaRPr lang="fi-FI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5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2222500" y="1612900"/>
            <a:ext cx="84283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800" dirty="0" smtClean="0"/>
              <a:t>MIKÄ MUUTTUU?</a:t>
            </a:r>
            <a:endParaRPr lang="fi-FI" sz="8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-85725"/>
            <a:ext cx="371475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3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371600" y="152400"/>
            <a:ext cx="8356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u="sng" dirty="0" smtClean="0"/>
              <a:t>6. ja 7. luokan arvioinnin kohteet</a:t>
            </a:r>
          </a:p>
          <a:p>
            <a:endParaRPr lang="fi-FI" sz="3600" dirty="0" smtClean="0"/>
          </a:p>
          <a:p>
            <a:r>
              <a:rPr lang="fi-FI" sz="3600" dirty="0" smtClean="0">
                <a:solidFill>
                  <a:srgbClr val="FF0000"/>
                </a:solidFill>
              </a:rPr>
              <a:t>Visuaalinen havaitseminen ja ajattelu</a:t>
            </a:r>
          </a:p>
          <a:p>
            <a:endParaRPr lang="fi-FI" sz="3600" dirty="0" smtClean="0">
              <a:solidFill>
                <a:srgbClr val="FF0000"/>
              </a:solidFill>
            </a:endParaRPr>
          </a:p>
          <a:p>
            <a:r>
              <a:rPr lang="fi-FI" sz="3600" dirty="0" smtClean="0"/>
              <a:t>Kuvallinen tuottaminen</a:t>
            </a:r>
          </a:p>
          <a:p>
            <a:endParaRPr lang="fi-FI" sz="3600" dirty="0" smtClean="0"/>
          </a:p>
          <a:p>
            <a:r>
              <a:rPr lang="fi-FI" sz="3600" dirty="0" smtClean="0">
                <a:solidFill>
                  <a:srgbClr val="FF0000"/>
                </a:solidFill>
              </a:rPr>
              <a:t>Visuaalisen kulttuurin tulkinta</a:t>
            </a:r>
          </a:p>
          <a:p>
            <a:endParaRPr lang="fi-FI" sz="3600" dirty="0" smtClean="0">
              <a:solidFill>
                <a:srgbClr val="FF0000"/>
              </a:solidFill>
            </a:endParaRPr>
          </a:p>
          <a:p>
            <a:r>
              <a:rPr lang="fi-FI" sz="3600" dirty="0" smtClean="0">
                <a:solidFill>
                  <a:srgbClr val="FF0000"/>
                </a:solidFill>
              </a:rPr>
              <a:t>Esteettinen, ekologinen ja eettinen arvottaminen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9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358900" y="101600"/>
            <a:ext cx="83566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u="sng" dirty="0" smtClean="0"/>
              <a:t>6. ja 7. luokan arvioinnin kriteerit</a:t>
            </a:r>
          </a:p>
          <a:p>
            <a:r>
              <a:rPr lang="fi-FI" sz="3600" dirty="0" smtClean="0"/>
              <a:t>&gt; LÄHES SAMAT!</a:t>
            </a:r>
          </a:p>
          <a:p>
            <a:endParaRPr lang="fi-FI" sz="3600" dirty="0" smtClean="0"/>
          </a:p>
          <a:p>
            <a:r>
              <a:rPr lang="fi-FI" sz="3600" dirty="0" smtClean="0"/>
              <a:t>Oppilas osaa ”kuvailla, tarkastella, tulkita, hyödyntää, keskustella, ilmaista näkemyksiään arvoista…”</a:t>
            </a:r>
          </a:p>
          <a:p>
            <a:endParaRPr lang="fi-FI" sz="3600" dirty="0"/>
          </a:p>
          <a:p>
            <a:r>
              <a:rPr lang="fi-FI" sz="3600" dirty="0" smtClean="0"/>
              <a:t>Oppilas ”sanallistaa, soveltaa, asettaa tavoitteita…”</a:t>
            </a:r>
          </a:p>
          <a:p>
            <a:endParaRPr lang="fi-FI" sz="3600" dirty="0"/>
          </a:p>
          <a:p>
            <a:r>
              <a:rPr lang="fi-FI" sz="3600" dirty="0" smtClean="0"/>
              <a:t>”Kuvien avulla vaikuttaminen ja osallistuminen, ryhmässä työskentely”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358900" y="101600"/>
            <a:ext cx="8356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6. LUOKAN KRITEERIT, ESIM: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274465"/>
            <a:ext cx="9769342" cy="4296370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5507945" y="2272938"/>
            <a:ext cx="5713048" cy="2116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358900" y="101600"/>
            <a:ext cx="835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7. LUOKAN KRITEERIT, ESIM:</a:t>
            </a:r>
          </a:p>
          <a:p>
            <a:endParaRPr lang="fi-FI" sz="3600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038138"/>
            <a:ext cx="9794841" cy="4769024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5364252" y="692334"/>
            <a:ext cx="5713048" cy="2116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4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295400" y="228600"/>
            <a:ext cx="10776796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u="sng" dirty="0" smtClean="0"/>
              <a:t>LAAJA-ALAISET KOKONAISUUDET</a:t>
            </a:r>
          </a:p>
          <a:p>
            <a:endParaRPr lang="fi-FI" sz="3600" dirty="0" smtClean="0"/>
          </a:p>
          <a:p>
            <a:pPr lvl="0">
              <a:spcBef>
                <a:spcPts val="600"/>
              </a:spcBef>
            </a:pPr>
            <a:r>
              <a:rPr lang="fi-FI" sz="3600" dirty="0" smtClean="0"/>
              <a:t>Ajattelu </a:t>
            </a:r>
            <a:r>
              <a:rPr lang="fi-FI" sz="3600" dirty="0"/>
              <a:t>ja oppimaan </a:t>
            </a:r>
            <a:r>
              <a:rPr lang="fi-FI" sz="3600" dirty="0" smtClean="0"/>
              <a:t>oppiminen </a:t>
            </a:r>
            <a:r>
              <a:rPr lang="fi-FI" sz="3600" dirty="0"/>
              <a:t>(L1)</a:t>
            </a:r>
          </a:p>
          <a:p>
            <a:pPr lvl="0">
              <a:spcBef>
                <a:spcPts val="600"/>
              </a:spcBef>
            </a:pPr>
            <a:r>
              <a:rPr lang="fi-FI" sz="3600" dirty="0" smtClean="0"/>
              <a:t>Kulttuurinen osaaminen, vuorovaikutus </a:t>
            </a:r>
            <a:r>
              <a:rPr lang="fi-FI" sz="3600" dirty="0"/>
              <a:t>ja </a:t>
            </a:r>
            <a:r>
              <a:rPr lang="fi-FI" sz="3600" dirty="0" smtClean="0"/>
              <a:t>ilmaisu </a:t>
            </a:r>
            <a:r>
              <a:rPr lang="fi-FI" sz="3600" dirty="0"/>
              <a:t>(L2)</a:t>
            </a:r>
          </a:p>
          <a:p>
            <a:pPr lvl="0">
              <a:spcBef>
                <a:spcPts val="600"/>
              </a:spcBef>
            </a:pPr>
            <a:r>
              <a:rPr lang="fi-FI" sz="3600" dirty="0"/>
              <a:t>Itsestä </a:t>
            </a:r>
            <a:r>
              <a:rPr lang="fi-FI" sz="3600" dirty="0" smtClean="0"/>
              <a:t>huolehtiminen </a:t>
            </a:r>
            <a:r>
              <a:rPr lang="fi-FI" sz="3600" dirty="0"/>
              <a:t>ja arjen </a:t>
            </a:r>
            <a:r>
              <a:rPr lang="fi-FI" sz="3600" dirty="0" smtClean="0"/>
              <a:t>taidot </a:t>
            </a:r>
            <a:r>
              <a:rPr lang="fi-FI" sz="3600" dirty="0"/>
              <a:t>(L3)</a:t>
            </a:r>
          </a:p>
          <a:p>
            <a:pPr lvl="0">
              <a:spcBef>
                <a:spcPts val="600"/>
              </a:spcBef>
            </a:pPr>
            <a:r>
              <a:rPr lang="fi-FI" sz="3600" dirty="0" smtClean="0"/>
              <a:t>Monilukutaito </a:t>
            </a:r>
            <a:r>
              <a:rPr lang="fi-FI" sz="3600" dirty="0"/>
              <a:t>(L4)</a:t>
            </a:r>
          </a:p>
          <a:p>
            <a:pPr lvl="0">
              <a:spcBef>
                <a:spcPts val="600"/>
              </a:spcBef>
            </a:pPr>
            <a:r>
              <a:rPr lang="fi-FI" sz="3600" dirty="0" smtClean="0"/>
              <a:t>Tieto- </a:t>
            </a:r>
            <a:r>
              <a:rPr lang="fi-FI" sz="3600" dirty="0"/>
              <a:t>ja viestintäteknologian </a:t>
            </a:r>
            <a:r>
              <a:rPr lang="fi-FI" sz="3600" dirty="0" smtClean="0"/>
              <a:t>osaaminen </a:t>
            </a:r>
            <a:r>
              <a:rPr lang="fi-FI" sz="3600" dirty="0"/>
              <a:t>(L5)</a:t>
            </a:r>
          </a:p>
          <a:p>
            <a:pPr lvl="0">
              <a:spcBef>
                <a:spcPts val="600"/>
              </a:spcBef>
            </a:pPr>
            <a:r>
              <a:rPr lang="fi-FI" sz="3600" dirty="0" smtClean="0"/>
              <a:t>Työelämätaidot </a:t>
            </a:r>
            <a:r>
              <a:rPr lang="fi-FI" sz="3600" dirty="0"/>
              <a:t>ja </a:t>
            </a:r>
            <a:r>
              <a:rPr lang="fi-FI" sz="3600" dirty="0" smtClean="0"/>
              <a:t>yrittäjyys </a:t>
            </a:r>
            <a:r>
              <a:rPr lang="fi-FI" sz="3600" dirty="0"/>
              <a:t>(L6)</a:t>
            </a:r>
          </a:p>
          <a:p>
            <a:pPr lvl="0">
              <a:spcBef>
                <a:spcPts val="600"/>
              </a:spcBef>
            </a:pPr>
            <a:r>
              <a:rPr lang="fi-FI" sz="3600" dirty="0" smtClean="0"/>
              <a:t>Osallistuminen, vaikuttaminen </a:t>
            </a:r>
            <a:r>
              <a:rPr lang="fi-FI" sz="3600" dirty="0"/>
              <a:t>ja kestävän </a:t>
            </a:r>
            <a:r>
              <a:rPr lang="fi-FI" sz="3600" dirty="0" smtClean="0"/>
              <a:t>tulevaisuuden</a:t>
            </a:r>
          </a:p>
          <a:p>
            <a:pPr lvl="0">
              <a:spcBef>
                <a:spcPts val="600"/>
              </a:spcBef>
            </a:pPr>
            <a:r>
              <a:rPr lang="fi-FI" sz="3600" dirty="0" smtClean="0"/>
              <a:t>rakentaminen </a:t>
            </a:r>
            <a:r>
              <a:rPr lang="fi-FI" sz="3600" dirty="0"/>
              <a:t>(L7)</a:t>
            </a:r>
          </a:p>
          <a:p>
            <a:endParaRPr lang="fi-FI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295400" y="117693"/>
            <a:ext cx="5821594" cy="7971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u="sng" dirty="0" smtClean="0"/>
              <a:t>OPPIMISYMPÄRISTÖT</a:t>
            </a:r>
          </a:p>
          <a:p>
            <a:endParaRPr lang="fi-FI" sz="4000" dirty="0"/>
          </a:p>
          <a:p>
            <a:r>
              <a:rPr lang="fi-FI" sz="3600" dirty="0"/>
              <a:t>K</a:t>
            </a:r>
            <a:r>
              <a:rPr lang="fi-FI" sz="3600" dirty="0" smtClean="0"/>
              <a:t>oulu- </a:t>
            </a:r>
            <a:r>
              <a:rPr lang="fi-FI" sz="3600" dirty="0"/>
              <a:t>ja </a:t>
            </a:r>
            <a:r>
              <a:rPr lang="fi-FI" sz="3600" dirty="0" smtClean="0"/>
              <a:t>luokkaympäristö</a:t>
            </a:r>
          </a:p>
          <a:p>
            <a:endParaRPr lang="fi-FI" sz="3600" dirty="0" smtClean="0"/>
          </a:p>
          <a:p>
            <a:r>
              <a:rPr lang="fi-FI" sz="3600" dirty="0" smtClean="0"/>
              <a:t>Rakennetut ympäristöt</a:t>
            </a:r>
          </a:p>
          <a:p>
            <a:endParaRPr lang="fi-FI" sz="3600" dirty="0" smtClean="0"/>
          </a:p>
          <a:p>
            <a:r>
              <a:rPr lang="fi-FI" sz="3600" dirty="0"/>
              <a:t>L</a:t>
            </a:r>
            <a:r>
              <a:rPr lang="fi-FI" sz="3600" dirty="0" smtClean="0"/>
              <a:t>uonnon ympäristöt</a:t>
            </a:r>
          </a:p>
          <a:p>
            <a:endParaRPr lang="fi-FI" sz="3600" dirty="0" smtClean="0"/>
          </a:p>
          <a:p>
            <a:r>
              <a:rPr lang="fi-FI" sz="3600" dirty="0" smtClean="0"/>
              <a:t>Verkkoympäristöt</a:t>
            </a:r>
          </a:p>
          <a:p>
            <a:endParaRPr lang="fi-FI" sz="3600" dirty="0" smtClean="0"/>
          </a:p>
          <a:p>
            <a:r>
              <a:rPr lang="fi-FI" sz="3600" dirty="0" smtClean="0"/>
              <a:t>&gt; Porin kulttuuripolun kohteet</a:t>
            </a:r>
          </a:p>
          <a:p>
            <a:endParaRPr lang="fi-FI" sz="3600" dirty="0"/>
          </a:p>
          <a:p>
            <a:endParaRPr lang="fi-FI" sz="3600" dirty="0"/>
          </a:p>
          <a:p>
            <a:endParaRPr lang="fi-FI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8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295400" y="139700"/>
            <a:ext cx="8859028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u="sng" dirty="0" smtClean="0"/>
              <a:t>TYÖTAVAT</a:t>
            </a:r>
          </a:p>
          <a:p>
            <a:endParaRPr lang="fi-FI" sz="4000" dirty="0"/>
          </a:p>
          <a:p>
            <a:r>
              <a:rPr lang="fi-FI" sz="3600" dirty="0"/>
              <a:t>M</a:t>
            </a:r>
            <a:r>
              <a:rPr lang="fi-FI" sz="3600" dirty="0" smtClean="0"/>
              <a:t>oniaistinen havainnointi</a:t>
            </a:r>
          </a:p>
          <a:p>
            <a:endParaRPr lang="fi-FI" sz="3600" dirty="0" smtClean="0"/>
          </a:p>
          <a:p>
            <a:r>
              <a:rPr lang="fi-FI" sz="3600" dirty="0" smtClean="0"/>
              <a:t>Pitkäjänteinen työskentely</a:t>
            </a:r>
          </a:p>
          <a:p>
            <a:endParaRPr lang="fi-FI" sz="3600" dirty="0" smtClean="0"/>
          </a:p>
          <a:p>
            <a:r>
              <a:rPr lang="fi-FI" sz="3600" dirty="0"/>
              <a:t>T</a:t>
            </a:r>
            <a:r>
              <a:rPr lang="fi-FI" sz="3600" dirty="0" smtClean="0"/>
              <a:t>utkivaa </a:t>
            </a:r>
            <a:r>
              <a:rPr lang="fi-FI" sz="3600" dirty="0"/>
              <a:t>ja tavoitteellista taideoppimista </a:t>
            </a:r>
            <a:endParaRPr lang="fi-FI" sz="3600" dirty="0" smtClean="0"/>
          </a:p>
          <a:p>
            <a:endParaRPr lang="fi-FI" sz="3600" dirty="0" smtClean="0"/>
          </a:p>
          <a:p>
            <a:r>
              <a:rPr lang="fi-FI" sz="3600" dirty="0"/>
              <a:t>Y</a:t>
            </a:r>
            <a:r>
              <a:rPr lang="fi-FI" sz="3600" dirty="0" smtClean="0"/>
              <a:t>ksin </a:t>
            </a:r>
            <a:r>
              <a:rPr lang="fi-FI" sz="3600" dirty="0"/>
              <a:t>ja </a:t>
            </a:r>
            <a:r>
              <a:rPr lang="fi-FI" sz="3600" dirty="0" smtClean="0"/>
              <a:t>ryhmässä</a:t>
            </a:r>
          </a:p>
          <a:p>
            <a:endParaRPr lang="fi-FI" sz="3600" dirty="0"/>
          </a:p>
          <a:p>
            <a:r>
              <a:rPr lang="fi-FI" sz="3600" dirty="0" smtClean="0"/>
              <a:t>&gt; Luokka-asteittain mietityt </a:t>
            </a:r>
            <a:r>
              <a:rPr lang="fi-FI" sz="3600" i="1" dirty="0" smtClean="0">
                <a:solidFill>
                  <a:srgbClr val="FF0000"/>
                </a:solidFill>
              </a:rPr>
              <a:t>sisällöt ja tekniikat</a:t>
            </a:r>
            <a:endParaRPr lang="fi-FI" sz="3600" i="1" dirty="0">
              <a:solidFill>
                <a:srgbClr val="FF0000"/>
              </a:solidFill>
            </a:endParaRPr>
          </a:p>
          <a:p>
            <a:endParaRPr lang="fi-FI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8"/>
          <a:stretch/>
        </p:blipFill>
        <p:spPr bwMode="auto">
          <a:xfrm>
            <a:off x="114301" y="-6350"/>
            <a:ext cx="393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9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213</Words>
  <Application>Microsoft Office PowerPoint</Application>
  <PresentationFormat>Laajakuva</PresentationFormat>
  <Paragraphs>73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KUVATAIDE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Porin kasvatus- ja opetusvirasto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</dc:title>
  <dc:creator>Kati Levola</dc:creator>
  <cp:lastModifiedBy>Minna Santala</cp:lastModifiedBy>
  <cp:revision>23</cp:revision>
  <dcterms:created xsi:type="dcterms:W3CDTF">2016-04-08T11:35:46Z</dcterms:created>
  <dcterms:modified xsi:type="dcterms:W3CDTF">2016-04-12T09:02:31Z</dcterms:modified>
</cp:coreProperties>
</file>