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0" r:id="rId1"/>
  </p:sldMasterIdLst>
  <p:sldIdLst>
    <p:sldId id="265" r:id="rId2"/>
    <p:sldId id="266" r:id="rId3"/>
    <p:sldId id="267" r:id="rId4"/>
    <p:sldId id="273" r:id="rId5"/>
    <p:sldId id="274" r:id="rId6"/>
    <p:sldId id="275" r:id="rId7"/>
    <p:sldId id="276" r:id="rId8"/>
    <p:sldId id="277" r:id="rId9"/>
    <p:sldId id="256" r:id="rId10"/>
    <p:sldId id="257" r:id="rId11"/>
    <p:sldId id="260" r:id="rId12"/>
    <p:sldId id="259" r:id="rId13"/>
    <p:sldId id="258" r:id="rId14"/>
    <p:sldId id="272" r:id="rId15"/>
    <p:sldId id="261" r:id="rId16"/>
    <p:sldId id="269" r:id="rId17"/>
    <p:sldId id="262" r:id="rId18"/>
    <p:sldId id="268" r:id="rId19"/>
    <p:sldId id="271" r:id="rId20"/>
  </p:sldIdLst>
  <p:sldSz cx="12192000" cy="6858000"/>
  <p:notesSz cx="6808788" cy="9940925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374" autoAdjust="0"/>
    <p:restoredTop sz="96586" autoAdjust="0"/>
  </p:normalViewPr>
  <p:slideViewPr>
    <p:cSldViewPr snapToGrid="0">
      <p:cViewPr varScale="1">
        <p:scale>
          <a:sx n="114" d="100"/>
          <a:sy n="114" d="100"/>
        </p:scale>
        <p:origin x="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291B1-3AAB-47C1-877F-B960D5707477}" type="datetimeFigureOut">
              <a:rPr lang="fi-FI" smtClean="0"/>
              <a:t>14.4.2016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2A13E-399C-485E-B06F-7BC4E930D0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62049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291B1-3AAB-47C1-877F-B960D5707477}" type="datetimeFigureOut">
              <a:rPr lang="fi-FI" smtClean="0"/>
              <a:t>14.4.2016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2A13E-399C-485E-B06F-7BC4E930D0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99793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291B1-3AAB-47C1-877F-B960D5707477}" type="datetimeFigureOut">
              <a:rPr lang="fi-FI" smtClean="0"/>
              <a:t>14.4.2016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2A13E-399C-485E-B06F-7BC4E930D0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99052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i-FI" smtClean="0"/>
              <a:t>Muokkaa tekstin perustyylejä napsauttamalla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291B1-3AAB-47C1-877F-B960D5707477}" type="datetimeFigureOut">
              <a:rPr lang="fi-FI" smtClean="0"/>
              <a:t>14.4.2016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2A13E-399C-485E-B06F-7BC4E930D076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84991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291B1-3AAB-47C1-877F-B960D5707477}" type="datetimeFigureOut">
              <a:rPr lang="fi-FI" smtClean="0"/>
              <a:t>14.4.2016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2A13E-399C-485E-B06F-7BC4E930D0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00562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291B1-3AAB-47C1-877F-B960D5707477}" type="datetimeFigureOut">
              <a:rPr lang="fi-FI" smtClean="0"/>
              <a:t>14.4.2016</a:t>
            </a:fld>
            <a:endParaRPr lang="fi-F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2A13E-399C-485E-B06F-7BC4E930D0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48178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291B1-3AAB-47C1-877F-B960D5707477}" type="datetimeFigureOut">
              <a:rPr lang="fi-FI" smtClean="0"/>
              <a:t>14.4.2016</a:t>
            </a:fld>
            <a:endParaRPr lang="fi-F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2A13E-399C-485E-B06F-7BC4E930D0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837820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291B1-3AAB-47C1-877F-B960D5707477}" type="datetimeFigureOut">
              <a:rPr lang="fi-FI" smtClean="0"/>
              <a:t>14.4.2016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2A13E-399C-485E-B06F-7BC4E930D0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69088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291B1-3AAB-47C1-877F-B960D5707477}" type="datetimeFigureOut">
              <a:rPr lang="fi-FI" smtClean="0"/>
              <a:t>14.4.2016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2A13E-399C-485E-B06F-7BC4E930D0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4390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291B1-3AAB-47C1-877F-B960D5707477}" type="datetimeFigureOut">
              <a:rPr lang="fi-FI" smtClean="0"/>
              <a:t>14.4.2016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2A13E-399C-485E-B06F-7BC4E930D0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49197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291B1-3AAB-47C1-877F-B960D5707477}" type="datetimeFigureOut">
              <a:rPr lang="fi-FI" smtClean="0"/>
              <a:t>14.4.2016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2A13E-399C-485E-B06F-7BC4E930D0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6502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291B1-3AAB-47C1-877F-B960D5707477}" type="datetimeFigureOut">
              <a:rPr lang="fi-FI" smtClean="0"/>
              <a:t>14.4.2016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2A13E-399C-485E-B06F-7BC4E930D0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1779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291B1-3AAB-47C1-877F-B960D5707477}" type="datetimeFigureOut">
              <a:rPr lang="fi-FI" smtClean="0"/>
              <a:t>14.4.2016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2A13E-399C-485E-B06F-7BC4E930D0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31349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291B1-3AAB-47C1-877F-B960D5707477}" type="datetimeFigureOut">
              <a:rPr lang="fi-FI" smtClean="0"/>
              <a:t>14.4.2016</a:t>
            </a:fld>
            <a:endParaRPr lang="fi-FI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2A13E-399C-485E-B06F-7BC4E930D0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1189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291B1-3AAB-47C1-877F-B960D5707477}" type="datetimeFigureOut">
              <a:rPr lang="fi-FI" smtClean="0"/>
              <a:t>14.4.2016</a:t>
            </a:fld>
            <a:endParaRPr lang="fi-FI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2A13E-399C-485E-B06F-7BC4E930D0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331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291B1-3AAB-47C1-877F-B960D5707477}" type="datetimeFigureOut">
              <a:rPr lang="fi-FI" smtClean="0"/>
              <a:t>14.4.2016</a:t>
            </a:fld>
            <a:endParaRPr lang="fi-FI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2A13E-399C-485E-B06F-7BC4E930D0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857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291B1-3AAB-47C1-877F-B960D5707477}" type="datetimeFigureOut">
              <a:rPr lang="fi-FI" smtClean="0"/>
              <a:t>14.4.2016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2A13E-399C-485E-B06F-7BC4E930D0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1315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47291B1-3AAB-47C1-877F-B960D5707477}" type="datetimeFigureOut">
              <a:rPr lang="fi-FI" smtClean="0"/>
              <a:t>14.4.2016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2A13E-399C-485E-B06F-7BC4E930D07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44729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21" r:id="rId1"/>
    <p:sldLayoutId id="2147483922" r:id="rId2"/>
    <p:sldLayoutId id="2147483923" r:id="rId3"/>
    <p:sldLayoutId id="2147483924" r:id="rId4"/>
    <p:sldLayoutId id="2147483925" r:id="rId5"/>
    <p:sldLayoutId id="2147483926" r:id="rId6"/>
    <p:sldLayoutId id="2147483927" r:id="rId7"/>
    <p:sldLayoutId id="2147483928" r:id="rId8"/>
    <p:sldLayoutId id="2147483929" r:id="rId9"/>
    <p:sldLayoutId id="2147483930" r:id="rId10"/>
    <p:sldLayoutId id="2147483931" r:id="rId11"/>
    <p:sldLayoutId id="2147483932" r:id="rId12"/>
    <p:sldLayoutId id="2147483933" r:id="rId13"/>
    <p:sldLayoutId id="2147483934" r:id="rId14"/>
    <p:sldLayoutId id="2147483935" r:id="rId15"/>
    <p:sldLayoutId id="2147483936" r:id="rId16"/>
    <p:sldLayoutId id="214748393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46000">
              <a:schemeClr val="accent6">
                <a:lumMod val="95000"/>
                <a:lumOff val="5000"/>
              </a:schemeClr>
            </a:gs>
            <a:gs pos="100000">
              <a:schemeClr val="accent6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2320410"/>
          </a:xfrm>
        </p:spPr>
        <p:txBody>
          <a:bodyPr>
            <a:noAutofit/>
          </a:bodyPr>
          <a:lstStyle/>
          <a:p>
            <a:r>
              <a:rPr lang="fi-FI" sz="3600" b="1" dirty="0" smtClean="0"/>
              <a:t>		USKONTO Vuosiluokat 1-2</a:t>
            </a:r>
            <a:br>
              <a:rPr lang="fi-FI" sz="3600" b="1" dirty="0" smtClean="0"/>
            </a:br>
            <a:r>
              <a:rPr lang="fi-FI" sz="3600" b="1" dirty="0" smtClean="0"/>
              <a:t>		</a:t>
            </a:r>
            <a:r>
              <a:rPr lang="fi-FI" sz="2000" b="1" u="sng" dirty="0" smtClean="0"/>
              <a:t>Korostuvat laaja-alaisen oppimisen osa-alueet:</a:t>
            </a:r>
            <a:r>
              <a:rPr lang="fi-FI" sz="2000" b="1" dirty="0" smtClean="0"/>
              <a:t/>
            </a:r>
            <a:br>
              <a:rPr lang="fi-FI" sz="2000" b="1" dirty="0" smtClean="0"/>
            </a:br>
            <a:r>
              <a:rPr lang="fi-FI" sz="2000" b="1" dirty="0" smtClean="0"/>
              <a:t>		L1 Ajattelemaan ja oppimaan oppiminen</a:t>
            </a:r>
            <a:br>
              <a:rPr lang="fi-FI" sz="2000" b="1" dirty="0" smtClean="0"/>
            </a:br>
            <a:r>
              <a:rPr lang="fi-FI" sz="2000" b="1" dirty="0" smtClean="0"/>
              <a:t>		L2 Kulttuurinen osaaminen, vuorovaikutus ja ilmaisu </a:t>
            </a:r>
            <a:br>
              <a:rPr lang="fi-FI" sz="2000" b="1" dirty="0" smtClean="0"/>
            </a:br>
            <a:r>
              <a:rPr lang="fi-FI" sz="2000" b="1" dirty="0" smtClean="0"/>
              <a:t>		L4 Monilukutaito</a:t>
            </a:r>
            <a:br>
              <a:rPr lang="fi-FI" sz="2000" b="1" dirty="0" smtClean="0"/>
            </a:br>
            <a:r>
              <a:rPr lang="fi-FI" sz="2000" b="1" dirty="0" smtClean="0"/>
              <a:t>		L7 Osallistuminen, vaikuttaminen ja kestävän tulevaisuuden rakentaminen</a:t>
            </a:r>
            <a:br>
              <a:rPr lang="fi-FI" sz="2000" b="1" dirty="0" smtClean="0"/>
            </a:br>
            <a:r>
              <a:rPr lang="fi-FI" sz="2000" b="1" dirty="0"/>
              <a:t/>
            </a:r>
            <a:br>
              <a:rPr lang="fi-FI" sz="2000" b="1" dirty="0"/>
            </a:br>
            <a:r>
              <a:rPr lang="fi-FI" sz="2000" b="1" dirty="0" smtClean="0"/>
              <a:t>		</a:t>
            </a:r>
            <a:r>
              <a:rPr lang="fi-FI" sz="3600" b="1" dirty="0" smtClean="0"/>
              <a:t>Uusia ulottuvuuksia</a:t>
            </a:r>
            <a:endParaRPr lang="fi-FI" sz="3600" b="1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idx="1"/>
          </p:nvPr>
        </p:nvSpPr>
        <p:spPr>
          <a:xfrm>
            <a:off x="839788" y="3160177"/>
            <a:ext cx="5157787" cy="579801"/>
          </a:xfrm>
        </p:spPr>
        <p:txBody>
          <a:bodyPr/>
          <a:lstStyle/>
          <a:p>
            <a:r>
              <a:rPr lang="fi-FI" u="sng" dirty="0" smtClean="0"/>
              <a:t>Ennen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2"/>
          </p:nvPr>
        </p:nvSpPr>
        <p:spPr>
          <a:xfrm>
            <a:off x="839788" y="3739978"/>
            <a:ext cx="4803131" cy="2916194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fi-FI" sz="2000" dirty="0" smtClean="0"/>
              <a:t>Ollaan pitäydytty omassa uskontoperinteessä eli luterilaisuudessa</a:t>
            </a:r>
            <a:r>
              <a:rPr lang="fi-FI" dirty="0" smtClean="0"/>
              <a:t>	</a:t>
            </a:r>
            <a:r>
              <a:rPr lang="fi-FI" sz="2000" dirty="0" smtClean="0"/>
              <a:t>	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i-FI" sz="2000" dirty="0" smtClean="0"/>
              <a:t>Vanhan ja Uuden testamentin tapahtumia on käsitelty hyvin varhain		</a:t>
            </a:r>
          </a:p>
          <a:p>
            <a:pPr marL="0" indent="0">
              <a:lnSpc>
                <a:spcPct val="100000"/>
              </a:lnSpc>
              <a:buNone/>
            </a:pPr>
            <a:endParaRPr lang="fi-FI" sz="2000" dirty="0"/>
          </a:p>
          <a:p>
            <a:pPr marL="0" indent="0">
              <a:lnSpc>
                <a:spcPct val="100000"/>
              </a:lnSpc>
              <a:buNone/>
            </a:pPr>
            <a:r>
              <a:rPr lang="fi-FI" sz="2000" dirty="0" smtClean="0"/>
              <a:t>Oman uskontoperinteen tavat ja tottumukset</a:t>
            </a:r>
          </a:p>
          <a:p>
            <a:pPr marL="0" indent="0">
              <a:lnSpc>
                <a:spcPct val="100000"/>
              </a:lnSpc>
              <a:buNone/>
            </a:pPr>
            <a:endParaRPr lang="fi-FI" sz="2000" dirty="0"/>
          </a:p>
          <a:p>
            <a:pPr marL="0" indent="0">
              <a:lnSpc>
                <a:spcPct val="100000"/>
              </a:lnSpc>
              <a:buNone/>
            </a:pPr>
            <a:endParaRPr lang="fi-FI" sz="2000" dirty="0" smtClean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262817" y="3003915"/>
            <a:ext cx="5183188" cy="736063"/>
          </a:xfrm>
        </p:spPr>
        <p:txBody>
          <a:bodyPr/>
          <a:lstStyle/>
          <a:p>
            <a:r>
              <a:rPr lang="fi-FI" u="sng" dirty="0" smtClean="0"/>
              <a:t>Nyt</a:t>
            </a:r>
            <a:endParaRPr lang="fi-FI" u="sng" dirty="0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45427" y="3739978"/>
            <a:ext cx="5209961" cy="2916194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fi-FI" sz="2000" dirty="0" smtClean="0"/>
              <a:t>Jo alkuopetuksessa tutustutaan muiden uskontoperinteiden käsitteisiin, kuten Islam, moskeija, juutalaisuus ja niin edelleen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i-FI" sz="2000" dirty="0" smtClean="0"/>
              <a:t>Vanhan ja Uuden testamentin tapahtumia käsitellään tarkemmin vasta vuosiluokalta 3 lähtien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i-FI" sz="2000" dirty="0" smtClean="0"/>
              <a:t>Tutustutaan ja pohditaan muiden uskontoperinteiden tapoihin</a:t>
            </a:r>
          </a:p>
        </p:txBody>
      </p:sp>
    </p:spTree>
    <p:extLst>
      <p:ext uri="{BB962C8B-B14F-4D97-AF65-F5344CB8AC3E}">
        <p14:creationId xmlns:p14="http://schemas.microsoft.com/office/powerpoint/2010/main" val="308691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46000">
              <a:schemeClr val="accent6">
                <a:lumMod val="95000"/>
                <a:lumOff val="5000"/>
              </a:schemeClr>
            </a:gs>
            <a:gs pos="100000">
              <a:schemeClr val="accent6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USKONNON OPETUKSEN TEHTÄVÄ</a:t>
            </a:r>
            <a:endParaRPr lang="fi-FI" dirty="0"/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>
          <a:xfrm>
            <a:off x="1103312" y="1178011"/>
            <a:ext cx="8946541" cy="5461685"/>
          </a:xfrm>
        </p:spPr>
        <p:txBody>
          <a:bodyPr>
            <a:normAutofit fontScale="40000" lnSpcReduction="20000"/>
          </a:bodyPr>
          <a:lstStyle/>
          <a:p>
            <a:endParaRPr lang="fi-FI" sz="2400" dirty="0" smtClean="0"/>
          </a:p>
          <a:p>
            <a:endParaRPr lang="fi-FI" sz="2400" dirty="0" smtClean="0"/>
          </a:p>
          <a:p>
            <a:r>
              <a:rPr lang="fi-FI" sz="4500" b="1" dirty="0" smtClean="0"/>
              <a:t>Antaa oppilaalle laaja uskonnollinen ja katsomuksellinen yleissivistys</a:t>
            </a:r>
          </a:p>
          <a:p>
            <a:r>
              <a:rPr lang="fi-FI" sz="4500" dirty="0" smtClean="0"/>
              <a:t>Perehdyttää </a:t>
            </a:r>
            <a:r>
              <a:rPr lang="fi-FI" sz="4500" dirty="0" smtClean="0"/>
              <a:t>opiskeltavaan uskontoon ja sen monimuotoisuuteen, tutustuttaa uskonto- ja katsomusperinteisiin Suomessa sekä uskontoihin muualla maailmassa </a:t>
            </a:r>
          </a:p>
          <a:p>
            <a:r>
              <a:rPr lang="fi-FI" sz="4500" b="1" dirty="0" smtClean="0"/>
              <a:t>Edistää </a:t>
            </a:r>
            <a:r>
              <a:rPr lang="fi-FI" sz="4500" b="1" dirty="0" smtClean="0"/>
              <a:t>uskonnon ja kulttuurin suhteen ymmärtämistä sekä uskontojen ja katsomusten monilukutaitoa </a:t>
            </a:r>
          </a:p>
          <a:p>
            <a:r>
              <a:rPr lang="fi-FI" sz="4500" dirty="0" smtClean="0"/>
              <a:t>Antaa </a:t>
            </a:r>
            <a:r>
              <a:rPr lang="fi-FI" sz="4500" dirty="0" smtClean="0"/>
              <a:t>oikeaa ja monipuolista tietoa uskonnoista sekä auttaa ymmärtämään niistä käytävää keskustelua </a:t>
            </a:r>
          </a:p>
          <a:p>
            <a:r>
              <a:rPr lang="fi-FI" sz="4500" b="1" dirty="0" smtClean="0"/>
              <a:t>Ohjaa </a:t>
            </a:r>
            <a:r>
              <a:rPr lang="fi-FI" sz="4500" b="1" dirty="0" smtClean="0"/>
              <a:t>tarkastelemaan uskontoja eri näkökulmista ja kriittiseen ajatteluun </a:t>
            </a:r>
          </a:p>
          <a:p>
            <a:r>
              <a:rPr lang="fi-FI" sz="4500" dirty="0" smtClean="0"/>
              <a:t>Pohditaan </a:t>
            </a:r>
            <a:r>
              <a:rPr lang="fi-FI" sz="4500" dirty="0" smtClean="0"/>
              <a:t>uskon ja tiedon suhdetta sekä uskonnoille ominaista kieltä </a:t>
            </a:r>
            <a:r>
              <a:rPr lang="fi-FI" sz="4500" dirty="0" err="1" smtClean="0"/>
              <a:t>ym</a:t>
            </a:r>
            <a:r>
              <a:rPr lang="fi-FI" sz="4500" dirty="0" smtClean="0"/>
              <a:t> </a:t>
            </a:r>
          </a:p>
          <a:p>
            <a:r>
              <a:rPr lang="fi-FI" sz="4500" b="1" dirty="0" smtClean="0"/>
              <a:t>Antaa </a:t>
            </a:r>
            <a:r>
              <a:rPr lang="fi-FI" sz="4500" b="1" dirty="0" smtClean="0"/>
              <a:t>valmiuksia uskontojen väliseen dialogiin </a:t>
            </a:r>
          </a:p>
          <a:p>
            <a:r>
              <a:rPr lang="fi-FI" sz="4500" b="1" dirty="0" smtClean="0"/>
              <a:t>Kannustaa </a:t>
            </a:r>
            <a:r>
              <a:rPr lang="fi-FI" sz="4500" b="1" dirty="0" smtClean="0"/>
              <a:t>kunnioittamaan elämää, ihmisarvoa sekä omaa ja toisten </a:t>
            </a:r>
            <a:r>
              <a:rPr lang="fi-FI" sz="4500" b="1" dirty="0" smtClean="0"/>
              <a:t>  pyhää</a:t>
            </a:r>
            <a:endParaRPr lang="fi-FI" sz="4500" b="1" dirty="0" smtClean="0"/>
          </a:p>
          <a:p>
            <a:r>
              <a:rPr lang="fi-FI" sz="4500" dirty="0" smtClean="0"/>
              <a:t>Tutustutaan </a:t>
            </a:r>
            <a:r>
              <a:rPr lang="fi-FI" sz="4500" dirty="0" smtClean="0"/>
              <a:t>eettiseen ajatteluun</a:t>
            </a:r>
          </a:p>
          <a:p>
            <a:r>
              <a:rPr lang="fi-FI" sz="4500" dirty="0" smtClean="0"/>
              <a:t>Rohkaistaan </a:t>
            </a:r>
            <a:r>
              <a:rPr lang="fi-FI" sz="4500" dirty="0" smtClean="0"/>
              <a:t>omakohtaiseen pohdintaan</a:t>
            </a:r>
          </a:p>
          <a:p>
            <a:pPr marL="0" indent="0">
              <a:buNone/>
            </a:pP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271296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46000">
              <a:schemeClr val="accent6">
                <a:lumMod val="95000"/>
                <a:lumOff val="5000"/>
              </a:schemeClr>
            </a:gs>
            <a:gs pos="100000">
              <a:schemeClr val="accent6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Tehtävä lyhyesti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fi-FI" sz="5400" dirty="0" smtClean="0"/>
              <a:t> Merkityksenantotaidot</a:t>
            </a:r>
          </a:p>
          <a:p>
            <a:r>
              <a:rPr lang="fi-FI" sz="5400" dirty="0" smtClean="0"/>
              <a:t> Eettisen pohdinnan taidot </a:t>
            </a:r>
            <a:endParaRPr lang="fi-FI" sz="5400" dirty="0"/>
          </a:p>
          <a:p>
            <a:r>
              <a:rPr lang="fi-FI" sz="5400" dirty="0" smtClean="0"/>
              <a:t> Katsomusdialogitaidot</a:t>
            </a:r>
            <a:endParaRPr lang="fi-FI" sz="5400" dirty="0"/>
          </a:p>
          <a:p>
            <a:r>
              <a:rPr lang="fi-FI" sz="5400" dirty="0" smtClean="0"/>
              <a:t> Korostuu : </a:t>
            </a:r>
            <a:r>
              <a:rPr lang="fi-FI" sz="4400" b="1" dirty="0"/>
              <a:t>L1 Ajattelemaan ja oppimaan oppiminen</a:t>
            </a:r>
            <a:br>
              <a:rPr lang="fi-FI" sz="4400" b="1" dirty="0"/>
            </a:br>
            <a:r>
              <a:rPr lang="fi-FI" sz="4400" b="1" dirty="0"/>
              <a:t>		</a:t>
            </a:r>
            <a:r>
              <a:rPr lang="fi-FI" sz="4400" b="1" dirty="0" smtClean="0"/>
              <a:t>			L2 </a:t>
            </a:r>
            <a:r>
              <a:rPr lang="fi-FI" sz="4400" b="1" dirty="0"/>
              <a:t>Kulttuurinen osaaminen, vuorovaikutus ja </a:t>
            </a:r>
            <a:r>
              <a:rPr lang="fi-FI" sz="4400" b="1" dirty="0" smtClean="0"/>
              <a:t>					ilmaisu </a:t>
            </a:r>
            <a:r>
              <a:rPr lang="fi-FI" sz="4400" b="1" dirty="0"/>
              <a:t/>
            </a:r>
            <a:br>
              <a:rPr lang="fi-FI" sz="4400" b="1" dirty="0"/>
            </a:br>
            <a:r>
              <a:rPr lang="fi-FI" sz="4400" b="1" dirty="0"/>
              <a:t>		</a:t>
            </a:r>
            <a:r>
              <a:rPr lang="fi-FI" sz="4400" b="1" dirty="0" smtClean="0"/>
              <a:t>			L4 </a:t>
            </a:r>
            <a:r>
              <a:rPr lang="fi-FI" sz="4400" b="1" dirty="0"/>
              <a:t>Monilukutaito</a:t>
            </a:r>
            <a:br>
              <a:rPr lang="fi-FI" sz="4400" b="1" dirty="0"/>
            </a:br>
            <a:r>
              <a:rPr lang="fi-FI" sz="4400" b="1" dirty="0"/>
              <a:t>		</a:t>
            </a:r>
            <a:r>
              <a:rPr lang="fi-FI" sz="4400" b="1" dirty="0" smtClean="0"/>
              <a:t>			L7 </a:t>
            </a:r>
            <a:r>
              <a:rPr lang="fi-FI" sz="4400" b="1" dirty="0"/>
              <a:t>Osallistuminen, vaikuttaminen ja </a:t>
            </a:r>
            <a:r>
              <a:rPr lang="fi-FI" sz="4400" b="1" dirty="0" smtClean="0"/>
              <a:t>								kestävän tulevaisuuden </a:t>
            </a:r>
            <a:r>
              <a:rPr lang="fi-FI" sz="4400" b="1" dirty="0"/>
              <a:t>rakentaminen</a:t>
            </a:r>
            <a:br>
              <a:rPr lang="fi-FI" sz="4400" b="1" dirty="0"/>
            </a:br>
            <a:r>
              <a:rPr lang="fi-FI" sz="4400" b="1" dirty="0"/>
              <a:t/>
            </a:r>
            <a:br>
              <a:rPr lang="fi-FI" sz="4400" b="1" dirty="0"/>
            </a:br>
            <a:endParaRPr lang="fi-FI" sz="4400" dirty="0"/>
          </a:p>
        </p:txBody>
      </p:sp>
    </p:spTree>
    <p:extLst>
      <p:ext uri="{BB962C8B-B14F-4D97-AF65-F5344CB8AC3E}">
        <p14:creationId xmlns:p14="http://schemas.microsoft.com/office/powerpoint/2010/main" val="402348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46000">
              <a:schemeClr val="accent6">
                <a:lumMod val="95000"/>
                <a:lumOff val="5000"/>
              </a:schemeClr>
            </a:gs>
            <a:gs pos="100000">
              <a:schemeClr val="accent6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Tärkeimmät muutokset ja painotukset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199" y="1825624"/>
            <a:ext cx="10670059" cy="47975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 smtClean="0"/>
              <a:t>YLEISTÄ:</a:t>
            </a:r>
          </a:p>
          <a:p>
            <a:r>
              <a:rPr lang="fi-FI" dirty="0" smtClean="0"/>
              <a:t>Jokaiselle </a:t>
            </a:r>
            <a:r>
              <a:rPr lang="fi-FI" dirty="0" smtClean="0"/>
              <a:t>uskonnolle yhteinen osuus</a:t>
            </a:r>
          </a:p>
          <a:p>
            <a:r>
              <a:rPr lang="fi-FI" dirty="0" smtClean="0"/>
              <a:t>Tunnustukseton opetus</a:t>
            </a:r>
            <a:r>
              <a:rPr lang="fi-FI" dirty="0" smtClean="0">
                <a:sym typeface="Wingdings" panose="05000000000000000000" pitchFamily="2" charset="2"/>
              </a:rPr>
              <a:t></a:t>
            </a:r>
            <a:r>
              <a:rPr lang="fi-FI" dirty="0">
                <a:sym typeface="Wingdings" panose="05000000000000000000" pitchFamily="2" charset="2"/>
              </a:rPr>
              <a:t> e</a:t>
            </a:r>
            <a:r>
              <a:rPr lang="fi-FI" dirty="0" smtClean="0">
                <a:sym typeface="Wingdings" panose="05000000000000000000" pitchFamily="2" charset="2"/>
              </a:rPr>
              <a:t>i</a:t>
            </a:r>
            <a:r>
              <a:rPr lang="fi-FI" dirty="0" smtClean="0"/>
              <a:t> enää erikseen mainittu</a:t>
            </a:r>
            <a:endParaRPr lang="fi-FI" dirty="0"/>
          </a:p>
          <a:p>
            <a:r>
              <a:rPr lang="fi-FI" dirty="0" smtClean="0"/>
              <a:t>Ei </a:t>
            </a:r>
            <a:r>
              <a:rPr lang="fi-FI" dirty="0"/>
              <a:t>jaeta uskontojen maailmaa, suhdetta omaan uskontoon ja hyvään elämään eri vuosille vaan joka vuosi kaikkia </a:t>
            </a:r>
            <a:r>
              <a:rPr lang="fi-FI" dirty="0" smtClean="0"/>
              <a:t>osa-alueita (kokonaisvaltaisuus) </a:t>
            </a:r>
          </a:p>
          <a:p>
            <a:r>
              <a:rPr lang="fi-FI" dirty="0" smtClean="0"/>
              <a:t>Kulttuurinen näkökulma uskontoon: uskonto on kaikkialla ympärillämme (uskonnon ja kulttuurin vuorovaikutus)--</a:t>
            </a:r>
            <a:r>
              <a:rPr lang="fi-FI" dirty="0" smtClean="0">
                <a:sym typeface="Wingdings" panose="05000000000000000000" pitchFamily="2" charset="2"/>
              </a:rPr>
              <a:t> uskontojen maailman tuntemus</a:t>
            </a:r>
            <a:endParaRPr lang="fi-FI" dirty="0" smtClean="0"/>
          </a:p>
          <a:p>
            <a:r>
              <a:rPr lang="fi-FI" dirty="0" smtClean="0"/>
              <a:t>Uskontojen moninaisuus paikallisesti ja globaalisti</a:t>
            </a:r>
            <a:r>
              <a:rPr lang="fi-FI" dirty="0" smtClean="0">
                <a:sym typeface="Wingdings" panose="05000000000000000000" pitchFamily="2" charset="2"/>
              </a:rPr>
              <a:t></a:t>
            </a:r>
            <a:endParaRPr lang="fi-FI" dirty="0" smtClean="0"/>
          </a:p>
          <a:p>
            <a:pPr marL="0" indent="0">
              <a:buNone/>
            </a:pPr>
            <a:r>
              <a:rPr lang="fi-FI" b="1" dirty="0" smtClean="0"/>
              <a:t>Uskontodialogi</a:t>
            </a:r>
            <a:r>
              <a:rPr lang="fi-FI" b="1" dirty="0" smtClean="0"/>
              <a:t>: uskontojen kohtaaminen ja vuoropuhelu ( kulttuuri-identiteetti/ ymmärrys)</a:t>
            </a:r>
          </a:p>
          <a:p>
            <a:r>
              <a:rPr lang="fi-FI" dirty="0" smtClean="0"/>
              <a:t>Ajankohtaisuus ja tulevaisuus </a:t>
            </a:r>
          </a:p>
          <a:p>
            <a:pPr marL="0" indent="0">
              <a:buNone/>
            </a:pPr>
            <a:endParaRPr lang="fi-FI" dirty="0" smtClean="0"/>
          </a:p>
          <a:p>
            <a:endParaRPr lang="fi-FI" sz="4400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9660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46000">
              <a:schemeClr val="accent6">
                <a:lumMod val="95000"/>
                <a:lumOff val="5000"/>
              </a:schemeClr>
            </a:gs>
            <a:gs pos="100000">
              <a:schemeClr val="accent6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Yläkoulu 7-9 vuosiluokat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sz="3600" dirty="0" smtClean="0"/>
              <a:t>Keskeiset muutokset ja painotukset:</a:t>
            </a:r>
          </a:p>
          <a:p>
            <a:r>
              <a:rPr lang="fi-FI" sz="3200" dirty="0"/>
              <a:t>Uskonnon suhde yhteiskuntaan ja politiikkaan (media, ajankohtaiset kysymykset)</a:t>
            </a:r>
          </a:p>
          <a:p>
            <a:r>
              <a:rPr lang="fi-FI" dirty="0" smtClean="0"/>
              <a:t>Ilmiölähtöisyys</a:t>
            </a:r>
          </a:p>
          <a:p>
            <a:r>
              <a:rPr lang="fi-FI" dirty="0" smtClean="0"/>
              <a:t>Uskontojen monilukutaito</a:t>
            </a:r>
          </a:p>
          <a:p>
            <a:r>
              <a:rPr lang="fi-FI" dirty="0" smtClean="0"/>
              <a:t>Syvempi käsitteellistäminen ja merkityksien etsiminen</a:t>
            </a:r>
            <a:r>
              <a:rPr lang="fi-FI" dirty="0" smtClean="0">
                <a:sym typeface="Wingdings" panose="05000000000000000000" pitchFamily="2" charset="2"/>
              </a:rPr>
              <a:t> ymmärrys</a:t>
            </a:r>
          </a:p>
          <a:p>
            <a:r>
              <a:rPr lang="fi-FI" dirty="0" smtClean="0">
                <a:sym typeface="Wingdings" panose="05000000000000000000" pitchFamily="2" charset="2"/>
              </a:rPr>
              <a:t>Elämää suojelevat arvot, ihmisarvo, toisen pyhä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9615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Miten 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Oppilaiden kysymykset ja pohdinnat tärkeitä, kiireettömyys, keskustelu</a:t>
            </a:r>
          </a:p>
          <a:p>
            <a:pPr marL="0" indent="0">
              <a:buNone/>
            </a:pPr>
            <a:r>
              <a:rPr lang="fi-FI" dirty="0"/>
              <a:t>  </a:t>
            </a:r>
          </a:p>
          <a:p>
            <a:r>
              <a:rPr lang="fi-FI" dirty="0"/>
              <a:t>Oppikirjan ulkopuolinen aineisto tärkeää:   oppilaiden kokemusmaailma, merkityksien </a:t>
            </a:r>
            <a:r>
              <a:rPr lang="fi-FI" dirty="0" smtClean="0"/>
              <a:t>etsiminen</a:t>
            </a:r>
            <a:endParaRPr lang="fi-FI" dirty="0"/>
          </a:p>
          <a:p>
            <a:pPr>
              <a:buFont typeface="Arial" panose="020B0604020202020204" pitchFamily="34" charset="0"/>
              <a:buChar char="•"/>
            </a:pPr>
            <a:endParaRPr lang="fi-FI" b="1" dirty="0"/>
          </a:p>
          <a:p>
            <a:r>
              <a:rPr lang="fi-FI" b="1" dirty="0" smtClean="0"/>
              <a:t>Uskontodialogi</a:t>
            </a:r>
            <a:r>
              <a:rPr lang="fi-FI" b="1" dirty="0"/>
              <a:t>: todellinen eri uskontojen   kohtaaminen ja vuoropuhelu   </a:t>
            </a:r>
            <a:r>
              <a:rPr lang="fi-FI" b="1" dirty="0" smtClean="0"/>
              <a:t>(TVT)</a:t>
            </a:r>
            <a:endParaRPr lang="fi-FI" b="1" dirty="0"/>
          </a:p>
          <a:p>
            <a:pPr>
              <a:buFont typeface="Arial" panose="020B0604020202020204" pitchFamily="34" charset="0"/>
              <a:buChar char="•"/>
            </a:pPr>
            <a:endParaRPr lang="fi-FI" b="1" dirty="0"/>
          </a:p>
          <a:p>
            <a:r>
              <a:rPr lang="fi-FI" b="1" dirty="0" smtClean="0"/>
              <a:t>Maailmankansalaisuus: projektit, osallistuminen, vaikuttaminen</a:t>
            </a: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238234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46000">
              <a:schemeClr val="accent6">
                <a:lumMod val="95000"/>
                <a:lumOff val="5000"/>
              </a:schemeClr>
            </a:gs>
            <a:gs pos="100000">
              <a:schemeClr val="accent6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Mitä lisää..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Holokausti</a:t>
            </a:r>
          </a:p>
          <a:p>
            <a:r>
              <a:rPr lang="fi-FI" dirty="0" smtClean="0"/>
              <a:t>Uskonnottomuus</a:t>
            </a:r>
          </a:p>
          <a:p>
            <a:r>
              <a:rPr lang="fi-FI" dirty="0" smtClean="0"/>
              <a:t>Populaarikulttuuri</a:t>
            </a:r>
          </a:p>
          <a:p>
            <a:r>
              <a:rPr lang="fi-FI" dirty="0" smtClean="0"/>
              <a:t>Rauhankasvatus</a:t>
            </a:r>
          </a:p>
          <a:p>
            <a:r>
              <a:rPr lang="fi-FI" dirty="0" smtClean="0"/>
              <a:t>Globaalisuus eettisissä kysymyksissä:</a:t>
            </a:r>
          </a:p>
          <a:p>
            <a:pPr marL="0" indent="0">
              <a:buNone/>
            </a:pPr>
            <a:r>
              <a:rPr lang="fi-FI" dirty="0" smtClean="0"/>
              <a:t>	Ihmisoikeudet, elämän kunnioitus, ihmisarvo, toisen pyhä</a:t>
            </a:r>
          </a:p>
          <a:p>
            <a:r>
              <a:rPr lang="fi-FI" dirty="0" smtClean="0"/>
              <a:t>Eri uskontojen ja kulttuurien aito kohtaaminen</a:t>
            </a:r>
          </a:p>
          <a:p>
            <a:r>
              <a:rPr lang="fi-FI" dirty="0" smtClean="0"/>
              <a:t>Kristinuskossa ekumenia ja globaalisuus keskeistä </a:t>
            </a:r>
            <a:r>
              <a:rPr lang="fi-FI" dirty="0" smtClean="0">
                <a:sym typeface="Wingdings" panose="05000000000000000000" pitchFamily="2" charset="2"/>
              </a:rPr>
              <a:t> painopiste tässä hetkessä, ei historiassa!</a:t>
            </a: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155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ARVIOINTI</a:t>
            </a:r>
            <a:endParaRPr lang="fi-FI" dirty="0"/>
          </a:p>
        </p:txBody>
      </p:sp>
      <p:sp>
        <p:nvSpPr>
          <p:cNvPr id="7" name="Sisällön paikkamerkki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4000" dirty="0" smtClean="0"/>
              <a:t>Arvioinnissa ei vain painoteta tiedollista osaamista vaan kykyä pohtia ja perustella</a:t>
            </a:r>
          </a:p>
          <a:p>
            <a:r>
              <a:rPr lang="fi-FI" sz="4000" dirty="0" smtClean="0"/>
              <a:t>Kysymykset </a:t>
            </a:r>
          </a:p>
        </p:txBody>
      </p:sp>
    </p:spTree>
    <p:extLst>
      <p:ext uri="{BB962C8B-B14F-4D97-AF65-F5344CB8AC3E}">
        <p14:creationId xmlns:p14="http://schemas.microsoft.com/office/powerpoint/2010/main" val="332515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46000">
              <a:schemeClr val="accent6">
                <a:lumMod val="95000"/>
                <a:lumOff val="5000"/>
              </a:schemeClr>
            </a:gs>
            <a:gs pos="100000">
              <a:schemeClr val="accent6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Ajatuksia valtakunnallisen </a:t>
            </a:r>
            <a:r>
              <a:rPr lang="fi-FI" dirty="0" err="1" smtClean="0"/>
              <a:t>OPS:in</a:t>
            </a:r>
            <a:r>
              <a:rPr lang="fi-FI" dirty="0" smtClean="0"/>
              <a:t> tekijöiltä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454559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dirty="0" smtClean="0"/>
              <a:t>” </a:t>
            </a:r>
            <a:r>
              <a:rPr lang="fi-FI" i="1" dirty="0"/>
              <a:t>monilukutaito, monimuotoisuus, taidot, kulttuuri, ajankohtainen, tuore, </a:t>
            </a:r>
            <a:r>
              <a:rPr lang="fi-FI" i="1" dirty="0" smtClean="0"/>
              <a:t>elämäntaidot”</a:t>
            </a:r>
          </a:p>
          <a:p>
            <a:pPr marL="0" indent="0">
              <a:buNone/>
            </a:pPr>
            <a:endParaRPr lang="fi-FI" i="1" dirty="0"/>
          </a:p>
          <a:p>
            <a:pPr marL="0" indent="0">
              <a:buNone/>
            </a:pPr>
            <a:r>
              <a:rPr lang="fi-FI" i="1" dirty="0" smtClean="0"/>
              <a:t>”</a:t>
            </a:r>
            <a:r>
              <a:rPr lang="fi-FI" dirty="0"/>
              <a:t>  </a:t>
            </a:r>
            <a:r>
              <a:rPr lang="fi-FI" i="1" dirty="0"/>
              <a:t>oppilasarvioinnissa ei arvioida vain tiedollista osaamista vaan myös kykyä pohtia ja </a:t>
            </a:r>
            <a:r>
              <a:rPr lang="fi-FI" i="1" dirty="0" smtClean="0"/>
              <a:t>perustella</a:t>
            </a:r>
            <a:r>
              <a:rPr lang="fi-FI" dirty="0" smtClean="0"/>
              <a:t>”</a:t>
            </a:r>
          </a:p>
          <a:p>
            <a:pPr marL="0" indent="0">
              <a:buNone/>
            </a:pPr>
            <a:r>
              <a:rPr lang="fi-FI" dirty="0"/>
              <a:t> </a:t>
            </a:r>
            <a:endParaRPr lang="fi-FI" dirty="0" smtClean="0"/>
          </a:p>
          <a:p>
            <a:pPr marL="0" indent="0">
              <a:buNone/>
            </a:pPr>
            <a:r>
              <a:rPr lang="fi-FI" i="1" dirty="0" smtClean="0"/>
              <a:t>” Pelkkä kunnioitus ei riitä, vaan tarvitaan myös tietoa</a:t>
            </a:r>
            <a:r>
              <a:rPr lang="fi-FI" i="1" dirty="0" smtClean="0"/>
              <a:t>”</a:t>
            </a:r>
          </a:p>
          <a:p>
            <a:pPr marL="0" indent="0">
              <a:buNone/>
            </a:pPr>
            <a:endParaRPr lang="fi-FI" i="1" dirty="0" smtClean="0"/>
          </a:p>
          <a:p>
            <a:pPr marL="0" indent="0">
              <a:buNone/>
            </a:pPr>
            <a:r>
              <a:rPr lang="fi-FI" i="1" dirty="0" smtClean="0"/>
              <a:t>” globaali maailma tarvitsee aitoa keskustelua ja kyselyä uskontojen välillä</a:t>
            </a:r>
            <a:r>
              <a:rPr lang="fi-FI" i="1" dirty="0" smtClean="0"/>
              <a:t>”</a:t>
            </a:r>
          </a:p>
          <a:p>
            <a:pPr marL="0" indent="0">
              <a:buNone/>
            </a:pPr>
            <a:endParaRPr lang="fi-FI" i="1" dirty="0" smtClean="0"/>
          </a:p>
          <a:p>
            <a:pPr marL="0" indent="0">
              <a:buNone/>
            </a:pPr>
            <a:r>
              <a:rPr lang="fi-FI" i="1" dirty="0" smtClean="0"/>
              <a:t>” ei pelkkiä sisältöjä vaan ilmiöitä”</a:t>
            </a:r>
            <a:endParaRPr lang="fi-FI" i="1" dirty="0"/>
          </a:p>
        </p:txBody>
      </p:sp>
    </p:spTree>
    <p:extLst>
      <p:ext uri="{BB962C8B-B14F-4D97-AF65-F5344CB8AC3E}">
        <p14:creationId xmlns:p14="http://schemas.microsoft.com/office/powerpoint/2010/main" val="143092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46000">
              <a:schemeClr val="accent6">
                <a:lumMod val="95000"/>
                <a:lumOff val="5000"/>
              </a:schemeClr>
            </a:gs>
            <a:gs pos="100000">
              <a:schemeClr val="accent6">
                <a:lumMod val="60000"/>
              </a:schemeClr>
            </a:gs>
          </a:gsLst>
          <a:path path="circle">
            <a:fillToRect l="50000" t="130000" r="50000" b="-3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 idx="4294967295"/>
          </p:nvPr>
        </p:nvSpPr>
        <p:spPr>
          <a:xfrm>
            <a:off x="0" y="263525"/>
            <a:ext cx="9144000" cy="669925"/>
          </a:xfrm>
        </p:spPr>
        <p:txBody>
          <a:bodyPr>
            <a:normAutofit fontScale="90000"/>
          </a:bodyPr>
          <a:lstStyle/>
          <a:p>
            <a:r>
              <a:rPr lang="fi-FI" sz="3600" dirty="0" smtClean="0"/>
              <a:t>Eri uskontojen opetussuunnitelmat Suomessa</a:t>
            </a:r>
            <a:endParaRPr lang="fi-FI" sz="360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4294967295"/>
          </p:nvPr>
        </p:nvSpPr>
        <p:spPr>
          <a:xfrm>
            <a:off x="0" y="933450"/>
            <a:ext cx="9144000" cy="5467350"/>
          </a:xfrm>
        </p:spPr>
        <p:txBody>
          <a:bodyPr/>
          <a:lstStyle/>
          <a:p>
            <a:r>
              <a:rPr lang="fi-FI" dirty="0" smtClean="0"/>
              <a:t>Adventistinen</a:t>
            </a:r>
          </a:p>
          <a:p>
            <a:r>
              <a:rPr lang="fi-FI" dirty="0" err="1" smtClean="0"/>
              <a:t>Bahá’i</a:t>
            </a:r>
            <a:endParaRPr lang="fi-FI" dirty="0" smtClean="0"/>
          </a:p>
          <a:p>
            <a:r>
              <a:rPr lang="fi-FI" dirty="0" smtClean="0"/>
              <a:t>Buddhalainen</a:t>
            </a:r>
          </a:p>
          <a:p>
            <a:r>
              <a:rPr lang="fi-FI" dirty="0" smtClean="0"/>
              <a:t>Herran Kansa ry</a:t>
            </a:r>
          </a:p>
          <a:p>
            <a:r>
              <a:rPr lang="fi-FI" dirty="0" smtClean="0"/>
              <a:t>Islam</a:t>
            </a:r>
          </a:p>
          <a:p>
            <a:r>
              <a:rPr lang="fi-FI" dirty="0" smtClean="0"/>
              <a:t>Juutalainen (Juutalainen koulu)</a:t>
            </a:r>
          </a:p>
          <a:p>
            <a:r>
              <a:rPr lang="fi-FI" dirty="0" smtClean="0"/>
              <a:t>Katolinen</a:t>
            </a:r>
          </a:p>
          <a:p>
            <a:r>
              <a:rPr lang="fi-FI" dirty="0" smtClean="0"/>
              <a:t>Krishna-liike</a:t>
            </a:r>
          </a:p>
          <a:p>
            <a:r>
              <a:rPr lang="fi-FI" dirty="0" err="1" smtClean="0"/>
              <a:t>Kristiyhteisö</a:t>
            </a:r>
            <a:endParaRPr lang="fi-FI" dirty="0" smtClean="0"/>
          </a:p>
          <a:p>
            <a:r>
              <a:rPr lang="fi-FI" dirty="0" smtClean="0"/>
              <a:t>Myöhempien Aikojen </a:t>
            </a:r>
            <a:r>
              <a:rPr lang="fi-FI" dirty="0"/>
              <a:t>P</a:t>
            </a:r>
            <a:r>
              <a:rPr lang="fi-FI" dirty="0" smtClean="0"/>
              <a:t>yhien Jeesuksen Kristuksen Kirkko (Mormoni)</a:t>
            </a:r>
          </a:p>
          <a:p>
            <a:r>
              <a:rPr lang="fi-FI" dirty="0" smtClean="0"/>
              <a:t>Vapaakirkollinen</a:t>
            </a:r>
          </a:p>
          <a:p>
            <a:r>
              <a:rPr lang="fi-FI" dirty="0" smtClean="0"/>
              <a:t>Ortodoksinen kristillisyys osana valtakunnallista </a:t>
            </a:r>
            <a:r>
              <a:rPr lang="fi-FI" dirty="0" err="1" smtClean="0"/>
              <a:t>OPS:ia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1451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ulukk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1071578"/>
              </p:ext>
            </p:extLst>
          </p:nvPr>
        </p:nvGraphicFramePr>
        <p:xfrm>
          <a:off x="2935704" y="288755"/>
          <a:ext cx="8141370" cy="60256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71581"/>
                <a:gridCol w="2414155"/>
                <a:gridCol w="2493471"/>
                <a:gridCol w="2162163"/>
              </a:tblGrid>
              <a:tr h="340044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700" dirty="0">
                          <a:effectLst/>
                        </a:rPr>
                        <a:t> </a:t>
                      </a:r>
                      <a:endParaRPr lang="fi-FI" sz="8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700" dirty="0">
                          <a:effectLst/>
                        </a:rPr>
                        <a:t>Monialaiset oppimiskokonaisuudet uskonnon opetuksessa</a:t>
                      </a:r>
                      <a:endParaRPr lang="fi-FI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41" marR="50341" marT="0" marB="0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3489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700">
                          <a:effectLst/>
                        </a:rPr>
                        <a:t>Vuosiluokka</a:t>
                      </a:r>
                      <a:endParaRPr lang="fi-FI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41" marR="503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700">
                          <a:effectLst/>
                        </a:rPr>
                        <a:t>Kestävä tulevaisuus (globaalikasvatus)</a:t>
                      </a:r>
                      <a:endParaRPr lang="fi-FI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41" marR="503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700">
                          <a:effectLst/>
                        </a:rPr>
                        <a:t>Mikä minusta tulee isona? (ohjaus, elämänhallinta)</a:t>
                      </a:r>
                      <a:endParaRPr lang="fi-FI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41" marR="503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700">
                          <a:effectLst/>
                        </a:rPr>
                        <a:t>Kotiseutu ja kulttuuriperintö</a:t>
                      </a:r>
                      <a:endParaRPr lang="fi-FI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41" marR="50341" marT="0" marB="0"/>
                </a:tc>
              </a:tr>
              <a:tr h="6800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700">
                          <a:effectLst/>
                        </a:rPr>
                        <a:t>1</a:t>
                      </a:r>
                      <a:endParaRPr lang="fi-FI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41" marR="503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 dirty="0">
                          <a:effectLst/>
                        </a:rPr>
                        <a:t>Kiusaamisen ehkäiseminen ja koulutoverien auttaminen</a:t>
                      </a:r>
                      <a:endParaRPr lang="fi-F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41" marR="503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 dirty="0">
                          <a:effectLst/>
                        </a:rPr>
                        <a:t>Toiveammattini (eettisen pohdinnan alkeet työnteon merkityksestä omassa elämässä ja yhteiskunnassa) </a:t>
                      </a:r>
                      <a:endParaRPr lang="fi-F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41" marR="503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>
                          <a:effectLst/>
                        </a:rPr>
                        <a:t>Oma lähikirkko ja sen toiminta (mitä eri ammattikunnat tekevät, mitä kirkossa tapahtuu)</a:t>
                      </a:r>
                      <a:endParaRPr lang="fi-F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41" marR="50341" marT="0" marB="0"/>
                </a:tc>
              </a:tr>
              <a:tr h="5100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700">
                          <a:effectLst/>
                        </a:rPr>
                        <a:t>2</a:t>
                      </a:r>
                      <a:endParaRPr lang="fi-FI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41" marR="503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>
                          <a:effectLst/>
                        </a:rPr>
                        <a:t>Miten olla hyvä kaveri toiselle?</a:t>
                      </a:r>
                      <a:endParaRPr lang="fi-F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41" marR="503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 dirty="0">
                          <a:effectLst/>
                        </a:rPr>
                        <a:t>Torilla ostoksilla (kaupankäynnin etiikkaa)</a:t>
                      </a:r>
                      <a:endParaRPr lang="fi-F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41" marR="503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>
                          <a:effectLst/>
                        </a:rPr>
                        <a:t>Yyteri maalla ja merellä (ympäristön- ja luonnonsuojelua)</a:t>
                      </a:r>
                      <a:endParaRPr lang="fi-F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41" marR="50341" marT="0" marB="0"/>
                </a:tc>
              </a:tr>
              <a:tr h="5100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700">
                          <a:effectLst/>
                        </a:rPr>
                        <a:t>3</a:t>
                      </a:r>
                      <a:endParaRPr lang="fi-FI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41" marR="503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>
                          <a:effectLst/>
                        </a:rPr>
                        <a:t>Kultainen sääntö arkielämässä</a:t>
                      </a:r>
                      <a:endParaRPr lang="fi-F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41" marR="503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 dirty="0">
                          <a:effectLst/>
                        </a:rPr>
                        <a:t>Käyttäytyminen uskonnollisissa tilaisuuksissa</a:t>
                      </a:r>
                      <a:endParaRPr lang="fi-F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41" marR="503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 dirty="0">
                          <a:effectLst/>
                        </a:rPr>
                        <a:t>Tutustuminen kirkkotiloihin</a:t>
                      </a:r>
                      <a:endParaRPr lang="fi-F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41" marR="50341" marT="0" marB="0"/>
                </a:tc>
              </a:tr>
              <a:tr h="3400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700">
                          <a:effectLst/>
                        </a:rPr>
                        <a:t>4</a:t>
                      </a:r>
                      <a:endParaRPr lang="fi-FI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41" marR="503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>
                          <a:effectLst/>
                        </a:rPr>
                        <a:t>Lasten oikeuksien sopimus</a:t>
                      </a:r>
                      <a:endParaRPr lang="fi-F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41" marR="503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>
                          <a:effectLst/>
                        </a:rPr>
                        <a:t>Erilaisuuden kunnioittaminen</a:t>
                      </a:r>
                      <a:endParaRPr lang="fi-F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41" marR="503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 dirty="0">
                          <a:effectLst/>
                        </a:rPr>
                        <a:t>Kristilliset toimitukset</a:t>
                      </a:r>
                      <a:endParaRPr lang="fi-F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41" marR="50341" marT="0" marB="0"/>
                </a:tc>
              </a:tr>
              <a:tr h="6800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700">
                          <a:effectLst/>
                        </a:rPr>
                        <a:t>5</a:t>
                      </a:r>
                      <a:endParaRPr lang="fi-FI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41" marR="503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>
                          <a:effectLst/>
                        </a:rPr>
                        <a:t>Rakkauden kaksoiskäsky arkielämässä, lähimmäisenrakkaus, diakonia</a:t>
                      </a:r>
                      <a:endParaRPr lang="fi-F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41" marR="503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>
                          <a:effectLst/>
                        </a:rPr>
                        <a:t>Erilaisten maailmankatsomusten kunnioittaminen</a:t>
                      </a:r>
                      <a:endParaRPr lang="fi-F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41" marR="503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 dirty="0">
                          <a:effectLst/>
                        </a:rPr>
                        <a:t>Kristillinen maailmankatsomus,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 dirty="0">
                          <a:effectLst/>
                        </a:rPr>
                        <a:t>kalenterijuhlat (kirkkovuosi)</a:t>
                      </a:r>
                      <a:endParaRPr lang="fi-F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41" marR="50341" marT="0" marB="0"/>
                </a:tc>
              </a:tr>
              <a:tr h="8501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700">
                          <a:effectLst/>
                        </a:rPr>
                        <a:t>6</a:t>
                      </a:r>
                      <a:endParaRPr lang="fi-FI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41" marR="503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>
                          <a:effectLst/>
                        </a:rPr>
                        <a:t>Vastuullinen kuluttaminen (kestävä kulutus, kohtuullisuus, säästäväisyys),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>
                          <a:effectLst/>
                        </a:rPr>
                        <a:t>vapaaehtoistyö</a:t>
                      </a:r>
                      <a:endParaRPr lang="fi-F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41" marR="503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>
                          <a:effectLst/>
                        </a:rPr>
                        <a:t>Yritteliäisyys, vastuunkanto, (valinnat, arvot, moraali)</a:t>
                      </a:r>
                      <a:endParaRPr lang="fi-F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41" marR="503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 dirty="0">
                          <a:effectLst/>
                        </a:rPr>
                        <a:t>Kotiseudun kristillisyyden juuret ja nykypäivä</a:t>
                      </a:r>
                      <a:endParaRPr lang="fi-F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41" marR="50341" marT="0" marB="0"/>
                </a:tc>
              </a:tr>
              <a:tr h="6800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700">
                          <a:effectLst/>
                        </a:rPr>
                        <a:t>7</a:t>
                      </a:r>
                      <a:endParaRPr lang="fi-FI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41" marR="503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>
                          <a:effectLst/>
                        </a:rPr>
                        <a:t>Avarakatseisuus eri tavoin ajattelevien ihmisten kohtaamisessa</a:t>
                      </a:r>
                      <a:endParaRPr lang="fi-F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41" marR="503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>
                          <a:effectLst/>
                        </a:rPr>
                        <a:t>Kulttuurinen lukutaito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>
                          <a:effectLst/>
                        </a:rPr>
                        <a:t>Erilaisten ihmisten kohtaaminen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>
                          <a:effectLst/>
                        </a:rPr>
                        <a:t> </a:t>
                      </a:r>
                      <a:endParaRPr lang="fi-F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41" marR="503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effectLst/>
                        </a:rPr>
                        <a:t>Uskonnollinen</a:t>
                      </a:r>
                      <a:r>
                        <a:rPr lang="fi-FI" sz="1100" baseline="0" dirty="0" smtClean="0">
                          <a:effectLst/>
                        </a:rPr>
                        <a:t> ja kulttuurinen monimuotoisuus ja eri uskontojen välinen dialogisuus</a:t>
                      </a:r>
                      <a:r>
                        <a:rPr lang="fi-FI" sz="1100" dirty="0" smtClean="0">
                          <a:effectLst/>
                        </a:rPr>
                        <a:t> </a:t>
                      </a:r>
                      <a:endParaRPr lang="fi-F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41" marR="50341" marT="0" marB="0"/>
                </a:tc>
              </a:tr>
              <a:tr h="5100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700">
                          <a:effectLst/>
                        </a:rPr>
                        <a:t>8</a:t>
                      </a:r>
                      <a:endParaRPr lang="fi-FI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41" marR="503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>
                          <a:effectLst/>
                        </a:rPr>
                        <a:t>Erilaisten kristillisten ihmisten kohtaaminen ja yhteistyö</a:t>
                      </a:r>
                      <a:endParaRPr lang="fi-F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41" marR="503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>
                          <a:effectLst/>
                        </a:rPr>
                        <a:t>Oman maailmankatsomuksen tarkastelu</a:t>
                      </a:r>
                      <a:endParaRPr lang="fi-F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41" marR="503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 dirty="0">
                          <a:effectLst/>
                        </a:rPr>
                        <a:t>Kirkkorakennukset, kristilliset juhlaperinteet ja tavat</a:t>
                      </a:r>
                      <a:endParaRPr lang="fi-F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41" marR="50341" marT="0" marB="0"/>
                </a:tc>
              </a:tr>
              <a:tr h="5100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700">
                          <a:effectLst/>
                        </a:rPr>
                        <a:t>9</a:t>
                      </a:r>
                      <a:endParaRPr lang="fi-FI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41" marR="503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>
                          <a:effectLst/>
                        </a:rPr>
                        <a:t>Elämää suojelevien arvojen pohdinta ja ihmisyyden peruskysymykset</a:t>
                      </a:r>
                      <a:endParaRPr lang="fi-F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41" marR="503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>
                          <a:effectLst/>
                        </a:rPr>
                        <a:t>Omien arvojen pohdinta ja erilaisten ammattien eettiset kysymykset </a:t>
                      </a:r>
                      <a:endParaRPr lang="fi-F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41" marR="503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100" dirty="0">
                          <a:effectLst/>
                        </a:rPr>
                        <a:t>Erilaiset pyhät </a:t>
                      </a:r>
                      <a:r>
                        <a:rPr lang="fi-FI" sz="1100" dirty="0" smtClean="0">
                          <a:effectLst/>
                        </a:rPr>
                        <a:t> </a:t>
                      </a:r>
                      <a:r>
                        <a:rPr lang="fi-FI" sz="1100" dirty="0">
                          <a:effectLst/>
                        </a:rPr>
                        <a:t>paikat kotiseudullani</a:t>
                      </a:r>
                      <a:endParaRPr lang="fi-F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341" marR="50341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365100" y="1870922"/>
            <a:ext cx="19481124" cy="638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6656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46000">
              <a:schemeClr val="accent6">
                <a:lumMod val="95000"/>
                <a:lumOff val="5000"/>
              </a:schemeClr>
            </a:gs>
            <a:gs pos="100000">
              <a:schemeClr val="accent6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14400" y="60325"/>
            <a:ext cx="10515600" cy="870551"/>
          </a:xfrm>
        </p:spPr>
        <p:txBody>
          <a:bodyPr>
            <a:normAutofit/>
          </a:bodyPr>
          <a:lstStyle/>
          <a:p>
            <a:r>
              <a:rPr lang="fi-FI" sz="3600" b="1" dirty="0" smtClean="0"/>
              <a:t>			Uusia ulottuvuuksia</a:t>
            </a:r>
            <a:endParaRPr lang="fi-FI" sz="3600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46438" y="1054443"/>
            <a:ext cx="5181600" cy="539578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i-FI" sz="2400" b="1" u="sng" dirty="0" smtClean="0"/>
              <a:t>Ennen </a:t>
            </a:r>
          </a:p>
          <a:p>
            <a:pPr marL="0" indent="0">
              <a:buNone/>
            </a:pPr>
            <a:r>
              <a:rPr lang="fi-FI" sz="2000" dirty="0" smtClean="0"/>
              <a:t>Kristillinen symboliikka on otettu vähitellen mukaan esimerkiksi vuosiluokalla 4., jolloin on käsitelty kirkollisia ammatteja, liturgisia värejä ja niin edelleen</a:t>
            </a:r>
          </a:p>
          <a:p>
            <a:pPr marL="0" indent="0">
              <a:buNone/>
            </a:pPr>
            <a:endParaRPr lang="fi-FI" sz="2000" dirty="0"/>
          </a:p>
          <a:p>
            <a:pPr marL="0" indent="0">
              <a:buNone/>
            </a:pPr>
            <a:r>
              <a:rPr lang="fi-FI" sz="2000" dirty="0" smtClean="0"/>
              <a:t>Eettinen kasvu on ollut oleellisesti yhteydessä kristilliseen etiikkaan, kuten kymmenen käskyä, ja kultainen käsky</a:t>
            </a:r>
          </a:p>
          <a:p>
            <a:pPr marL="0" indent="0">
              <a:buNone/>
            </a:pPr>
            <a:endParaRPr lang="fi-FI" sz="2000" dirty="0"/>
          </a:p>
          <a:p>
            <a:pPr marL="0" indent="0">
              <a:buNone/>
            </a:pPr>
            <a:r>
              <a:rPr lang="fi-FI" sz="2000" dirty="0" smtClean="0"/>
              <a:t>Oppilas saanut alakoulun 5. vuosiluokkaan asti tietoa lähinnä luterilaisesta uskosta</a:t>
            </a:r>
          </a:p>
          <a:p>
            <a:pPr marL="0" indent="0">
              <a:buNone/>
            </a:pPr>
            <a:endParaRPr lang="fi-FI" sz="2000" dirty="0" smtClean="0"/>
          </a:p>
          <a:p>
            <a:pPr marL="0" indent="0">
              <a:buNone/>
            </a:pPr>
            <a:r>
              <a:rPr lang="fi-FI" sz="2000" dirty="0"/>
              <a:t>Opetus on ollut toki tunnustuksetonta, mutta vaadittu tarkempia tietoja arvioinnissa omasta uskontoperinteestä	</a:t>
            </a:r>
          </a:p>
          <a:p>
            <a:pPr marL="0" indent="0">
              <a:buNone/>
            </a:pPr>
            <a:endParaRPr lang="fi-FI" sz="2000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054443"/>
            <a:ext cx="5181600" cy="539578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i-FI" sz="2400" b="1" u="sng" dirty="0" smtClean="0"/>
              <a:t>Nyt</a:t>
            </a:r>
          </a:p>
          <a:p>
            <a:pPr marL="0" indent="0">
              <a:buNone/>
            </a:pPr>
            <a:r>
              <a:rPr lang="fi-FI" sz="2000" dirty="0" smtClean="0"/>
              <a:t>Monilukutaito (L7) edellyttää laajan uskonnollisen maailman tulkintaa jo alkuopetuksesta lähtien, niin kristinuskoa kuin muitakin uskontoja ajatellen</a:t>
            </a:r>
          </a:p>
          <a:p>
            <a:pPr marL="0" indent="0">
              <a:buNone/>
            </a:pPr>
            <a:endParaRPr lang="fi-FI" sz="2000" dirty="0"/>
          </a:p>
          <a:p>
            <a:pPr marL="0" indent="0">
              <a:buNone/>
            </a:pPr>
            <a:r>
              <a:rPr lang="fi-FI" sz="2000" dirty="0" smtClean="0"/>
              <a:t>Nähdään moraalisesti oikeaa toimintaa ja hyvää ihmiskuvaa kaikissa uskontoperinteissä ja kulttuureissa</a:t>
            </a:r>
          </a:p>
          <a:p>
            <a:pPr marL="0" indent="0">
              <a:buNone/>
            </a:pPr>
            <a:endParaRPr lang="fi-FI" sz="2000" dirty="0" smtClean="0"/>
          </a:p>
          <a:p>
            <a:pPr marL="0" indent="0">
              <a:buNone/>
            </a:pPr>
            <a:r>
              <a:rPr lang="fi-FI" sz="2000" dirty="0" smtClean="0"/>
              <a:t>Käsitteet uskonnottomuus, moniuskontoinen yhteiskunta ja ihmisoikeudet tulevat mukaan jo alkuopetuksessa</a:t>
            </a:r>
          </a:p>
          <a:p>
            <a:pPr marL="0" indent="0">
              <a:buNone/>
            </a:pPr>
            <a:r>
              <a:rPr lang="fi-FI" sz="2000" dirty="0"/>
              <a:t>Opetuksessa otetaan tilaa ihmettelylle, kysymyksille, pohtimiselle ja kyseenalaistamiselle = oppiaineen luonne on nyt ilmapiiriltään enemmän keskusteleva ja sen tulee näkyä myös arvioinnissa</a:t>
            </a:r>
          </a:p>
          <a:p>
            <a:pPr marL="0" indent="0">
              <a:buNone/>
            </a:pPr>
            <a:endParaRPr lang="fi-FI" sz="2000" dirty="0" smtClean="0"/>
          </a:p>
          <a:p>
            <a:pPr marL="0" indent="0">
              <a:buNone/>
            </a:pPr>
            <a:endParaRPr lang="fi-FI" sz="2000" dirty="0"/>
          </a:p>
          <a:p>
            <a:pPr marL="0" indent="0">
              <a:buNone/>
            </a:pP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362507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46000">
              <a:schemeClr val="accent6">
                <a:lumMod val="95000"/>
                <a:lumOff val="5000"/>
              </a:schemeClr>
            </a:gs>
            <a:gs pos="100000">
              <a:schemeClr val="accent6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15762" y="1023510"/>
            <a:ext cx="9144000" cy="582870"/>
          </a:xfrm>
        </p:spPr>
        <p:txBody>
          <a:bodyPr>
            <a:normAutofit fontScale="90000"/>
          </a:bodyPr>
          <a:lstStyle/>
          <a:p>
            <a:r>
              <a:rPr lang="fi-FI" sz="4000" b="1" dirty="0" smtClean="0"/>
              <a:t>Globaalikasvatus mukana:</a:t>
            </a:r>
            <a:endParaRPr lang="fi-FI" sz="4000" b="1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15762" y="1709351"/>
            <a:ext cx="9144000" cy="5148649"/>
          </a:xfrm>
        </p:spPr>
        <p:txBody>
          <a:bodyPr/>
          <a:lstStyle/>
          <a:p>
            <a:r>
              <a:rPr lang="fi-FI" dirty="0"/>
              <a:t> </a:t>
            </a:r>
            <a:r>
              <a:rPr lang="fi-FI" dirty="0" smtClean="0"/>
              <a:t>Porin kaupungin globaalikasvatuksen opetussuunnitelma 2014 on kirjoitettu uskonnonopetuksen sisältöihin ja tavoitteisiin</a:t>
            </a:r>
          </a:p>
          <a:p>
            <a:r>
              <a:rPr lang="fi-FI" dirty="0" smtClean="0"/>
              <a:t>Tärkeää maailmankansalaisuus, kestävä kehitys ja avarakatseisuus!</a:t>
            </a:r>
            <a:endParaRPr lang="fi-FI" dirty="0"/>
          </a:p>
          <a:p>
            <a:endParaRPr lang="fi-FI" dirty="0" smtClean="0"/>
          </a:p>
          <a:p>
            <a:r>
              <a:rPr lang="fi-FI" sz="3600" b="1" dirty="0" smtClean="0">
                <a:latin typeface="+mj-lt"/>
              </a:rPr>
              <a:t>Lukuohjeesta</a:t>
            </a:r>
            <a:r>
              <a:rPr lang="fi-FI" sz="3600" b="1" dirty="0" smtClean="0"/>
              <a:t>: </a:t>
            </a:r>
          </a:p>
          <a:p>
            <a:r>
              <a:rPr lang="fi-FI" dirty="0" err="1" smtClean="0"/>
              <a:t>OPS:issamme</a:t>
            </a:r>
            <a:r>
              <a:rPr lang="fi-FI" dirty="0" smtClean="0"/>
              <a:t> on avattu laaja-alaisen oppimisen osa-alueita (L1-L7), samoin sisältöalueet on avattu (S1-S3), mutta tavoitteet T1-T12 kaikilta luokka-asteilta tulee katsoa valtakunnallisesta opetussuunnitelmasta</a:t>
            </a:r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6513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Keskeiset sisältöalueet 3.-6. </a:t>
            </a:r>
            <a:r>
              <a:rPr lang="fi-FI" dirty="0" err="1"/>
              <a:t>lk:t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fi-FI" dirty="0"/>
              <a:t/>
            </a:r>
            <a:br>
              <a:rPr lang="fi-FI" dirty="0"/>
            </a:br>
            <a:r>
              <a:rPr lang="fi-FI" dirty="0"/>
              <a:t/>
            </a:r>
            <a:br>
              <a:rPr lang="fi-FI" dirty="0"/>
            </a:br>
            <a:r>
              <a:rPr lang="fi-FI" sz="2800" dirty="0"/>
              <a:t>S1 suhde omaan </a:t>
            </a:r>
            <a:r>
              <a:rPr lang="fi-FI" sz="2800" dirty="0" smtClean="0"/>
              <a:t>uskontoon</a:t>
            </a:r>
          </a:p>
          <a:p>
            <a:pPr marL="0" indent="0" fontAlgn="base">
              <a:buNone/>
            </a:pPr>
            <a:endParaRPr lang="fi-FI" sz="2800" dirty="0"/>
          </a:p>
          <a:p>
            <a:pPr marL="0" indent="0" fontAlgn="base">
              <a:buNone/>
            </a:pPr>
            <a:r>
              <a:rPr lang="fi-FI" sz="2800" dirty="0" smtClean="0"/>
              <a:t>S2 </a:t>
            </a:r>
            <a:r>
              <a:rPr lang="fi-FI" sz="2800" dirty="0"/>
              <a:t>uskontojen maailma</a:t>
            </a:r>
          </a:p>
          <a:p>
            <a:pPr marL="0" indent="0" fontAlgn="base">
              <a:buNone/>
            </a:pPr>
            <a:r>
              <a:rPr lang="fi-FI" sz="2800" dirty="0"/>
              <a:t/>
            </a:r>
            <a:br>
              <a:rPr lang="fi-FI" sz="2800" dirty="0"/>
            </a:br>
            <a:r>
              <a:rPr lang="fi-FI" sz="2800" dirty="0"/>
              <a:t>S3 hyvä elämä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7753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214547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103312" y="1210962"/>
            <a:ext cx="8946541" cy="503743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i-FI" sz="5100" dirty="0"/>
              <a:t/>
            </a:r>
            <a:br>
              <a:rPr lang="fi-FI" sz="5100" dirty="0"/>
            </a:br>
            <a:r>
              <a:rPr lang="fi-FI" sz="5100" dirty="0" smtClean="0"/>
              <a:t>Positiivisen</a:t>
            </a:r>
            <a:r>
              <a:rPr lang="fi-FI" sz="5100" dirty="0"/>
              <a:t>, iloisen ja elämänmyönteisen </a:t>
            </a:r>
            <a:endParaRPr lang="fi-FI" sz="5100" dirty="0"/>
          </a:p>
          <a:p>
            <a:pPr marL="0" indent="0">
              <a:buNone/>
            </a:pPr>
            <a:r>
              <a:rPr lang="fi-FI" sz="5100" dirty="0" smtClean="0"/>
              <a:t>ilmapiirin </a:t>
            </a:r>
            <a:r>
              <a:rPr lang="fi-FI" sz="5100" dirty="0"/>
              <a:t>luominen</a:t>
            </a:r>
            <a:endParaRPr lang="fi-FI" sz="5100" dirty="0"/>
          </a:p>
          <a:p>
            <a:pPr marL="0" indent="0" fontAlgn="base">
              <a:buNone/>
            </a:pPr>
            <a:r>
              <a:rPr lang="fi-FI" sz="5100" dirty="0"/>
              <a:t/>
            </a:r>
            <a:br>
              <a:rPr lang="fi-FI" sz="5100" dirty="0"/>
            </a:br>
            <a:r>
              <a:rPr lang="fi-FI" sz="5100" dirty="0"/>
              <a:t>Oppimisympäristöjen monipuolistaminen ja </a:t>
            </a:r>
            <a:r>
              <a:rPr lang="fi-FI" sz="5100" dirty="0" smtClean="0"/>
              <a:t>opiskeltavien </a:t>
            </a:r>
            <a:r>
              <a:rPr lang="fi-FI" sz="5100" dirty="0"/>
              <a:t>asioiden elävöittäminen </a:t>
            </a:r>
          </a:p>
          <a:p>
            <a:pPr marL="0" indent="0" fontAlgn="base">
              <a:buNone/>
            </a:pPr>
            <a:r>
              <a:rPr lang="fi-FI" sz="5100" dirty="0"/>
              <a:t/>
            </a:r>
            <a:br>
              <a:rPr lang="fi-FI" sz="5100" dirty="0"/>
            </a:br>
            <a:r>
              <a:rPr lang="fi-FI" sz="5100" dirty="0"/>
              <a:t>Oman ja toisten katsomusten pyhän  </a:t>
            </a:r>
            <a:r>
              <a:rPr lang="fi-FI" sz="5100" dirty="0" smtClean="0"/>
              <a:t>kunnioittaminen </a:t>
            </a:r>
            <a:r>
              <a:rPr lang="fi-FI" sz="5100" dirty="0"/>
              <a:t>osana ihmisyyttä</a:t>
            </a:r>
          </a:p>
          <a:p>
            <a:r>
              <a:rPr lang="fi-FI" dirty="0"/>
              <a:t/>
            </a:r>
            <a:br>
              <a:rPr lang="fi-FI" dirty="0"/>
            </a:b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4784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Laaja-alaisista osaamisalueista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103312" y="1556952"/>
            <a:ext cx="8946541" cy="4691448"/>
          </a:xfrm>
        </p:spPr>
        <p:txBody>
          <a:bodyPr>
            <a:normAutofit lnSpcReduction="10000"/>
          </a:bodyPr>
          <a:lstStyle/>
          <a:p>
            <a:pPr fontAlgn="base"/>
            <a:r>
              <a:rPr lang="fi-FI" sz="2400" dirty="0"/>
              <a:t>oppilaita ohjataan tunnistamaan erilaisia näkökulmia, huomioimaan asioiden välisiä vuorovaikutussuhteita ja keskinäisiä yhteyksiä</a:t>
            </a:r>
          </a:p>
          <a:p>
            <a:pPr fontAlgn="base"/>
            <a:r>
              <a:rPr lang="fi-FI" sz="2400" dirty="0"/>
              <a:t>mahdollisuuksia kulttuurien ymmärtämiseen ja vertailuun sekä kansainvälisyyden kokemiseen tarjotaan yhteistyöllä seurakuntien ja lähetys- ja kehitysyhteistyöjärjestöjen kanssa</a:t>
            </a:r>
          </a:p>
          <a:p>
            <a:pPr fontAlgn="base"/>
            <a:r>
              <a:rPr lang="fi-FI" sz="2400" dirty="0"/>
              <a:t>sosiaalisia taitojen ja tunneälyn kehittäminen yhteistyössä toisten kanssa, sääntöjen, sopimusten ja luottamuksen merkityksen ymmärtäminen</a:t>
            </a:r>
          </a:p>
          <a:p>
            <a:pPr marL="0" indent="0">
              <a:buNone/>
            </a:pP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9320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313401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103312" y="897924"/>
            <a:ext cx="8946541" cy="5350475"/>
          </a:xfrm>
        </p:spPr>
        <p:txBody>
          <a:bodyPr>
            <a:normAutofit fontScale="92500"/>
          </a:bodyPr>
          <a:lstStyle/>
          <a:p>
            <a:pPr fontAlgn="base"/>
            <a:r>
              <a:rPr lang="fi-FI" sz="2800" dirty="0"/>
              <a:t>kuvanlukutaito keskeistä, erilaiset visuaaliset lähteet ja uskonnollinen symboliikka sisältävät piilossa tai tulkittavissa olevaa informaatiota</a:t>
            </a:r>
          </a:p>
          <a:p>
            <a:pPr fontAlgn="base"/>
            <a:r>
              <a:rPr lang="fi-FI" sz="2800" dirty="0"/>
              <a:t>teknologian järkevän ja eettisesti vastuullisen käytön sekä siihen liittyvien hyvien käytös-tapojen opettelua</a:t>
            </a:r>
          </a:p>
          <a:p>
            <a:pPr fontAlgn="base"/>
            <a:r>
              <a:rPr lang="fi-FI" sz="2800" dirty="0"/>
              <a:t>oman yritteliäisyyden ja sinnikkyyden vaikutus  opinnoissa ja elämässä</a:t>
            </a:r>
          </a:p>
          <a:p>
            <a:pPr fontAlgn="base"/>
            <a:r>
              <a:rPr lang="fi-FI" sz="2800" dirty="0"/>
              <a:t>omien valintojen, elämäntapojen ja tekojen merkitys paitsi itselle, myös lähiyhteisöille, yhteiskunnalle ja luonnolle</a:t>
            </a:r>
          </a:p>
          <a:p>
            <a:pPr marL="0" indent="0">
              <a:buNone/>
            </a:pP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6449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145423"/>
          </a:xfrm>
        </p:spPr>
        <p:txBody>
          <a:bodyPr/>
          <a:lstStyle/>
          <a:p>
            <a:r>
              <a:rPr lang="fi-FI" dirty="0" smtClean="0"/>
              <a:t>Huomioitavaa arvioinnista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800" dirty="0" smtClean="0"/>
              <a:t>ohjaavaa </a:t>
            </a:r>
            <a:r>
              <a:rPr lang="fi-FI" sz="2800" dirty="0"/>
              <a:t>ja kannustavaa</a:t>
            </a:r>
            <a:endParaRPr lang="fi-FI" sz="2800" dirty="0"/>
          </a:p>
          <a:p>
            <a:pPr fontAlgn="base"/>
            <a:r>
              <a:rPr lang="fi-FI" sz="2800" dirty="0"/>
              <a:t>monimuotoiset kirjalliset ja suulliset tuottamistavat</a:t>
            </a:r>
          </a:p>
          <a:p>
            <a:pPr fontAlgn="base"/>
            <a:r>
              <a:rPr lang="fi-FI" sz="2800" dirty="0"/>
              <a:t>yksityiskohtaisen muistamisen sijaan painoa tiedon soveltamiseen ja ajattelun kehittymiseen</a:t>
            </a:r>
          </a:p>
          <a:p>
            <a:pPr marL="0" indent="0">
              <a:buNone/>
            </a:pP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3181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46000">
              <a:schemeClr val="accent6">
                <a:lumMod val="95000"/>
                <a:lumOff val="5000"/>
              </a:schemeClr>
            </a:gs>
            <a:gs pos="100000">
              <a:schemeClr val="accent6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/>
          <p:cNvSpPr>
            <a:spLocks noGrp="1"/>
          </p:cNvSpPr>
          <p:nvPr>
            <p:ph type="title"/>
          </p:nvPr>
        </p:nvSpPr>
        <p:spPr>
          <a:xfrm>
            <a:off x="510746" y="365125"/>
            <a:ext cx="10843054" cy="46767"/>
          </a:xfrm>
        </p:spPr>
        <p:txBody>
          <a:bodyPr>
            <a:noAutofit/>
          </a:bodyPr>
          <a:lstStyle/>
          <a:p>
            <a:r>
              <a:rPr lang="fi-FI" sz="7200" dirty="0" smtClean="0"/>
              <a:t/>
            </a:r>
            <a:br>
              <a:rPr lang="fi-FI" sz="7200" dirty="0" smtClean="0"/>
            </a:br>
            <a:r>
              <a:rPr lang="fi-FI" sz="7200" dirty="0"/>
              <a:t/>
            </a:r>
            <a:br>
              <a:rPr lang="fi-FI" sz="7200" dirty="0"/>
            </a:br>
            <a:r>
              <a:rPr lang="fi-FI" sz="7200" u="sng" dirty="0" smtClean="0"/>
              <a:t>USKONNON OPS 2016 VUOSILUOKAT 7-9</a:t>
            </a:r>
            <a:endParaRPr lang="fi-FI" sz="7200" u="sng" dirty="0"/>
          </a:p>
        </p:txBody>
      </p:sp>
    </p:spTree>
    <p:extLst>
      <p:ext uri="{BB962C8B-B14F-4D97-AF65-F5344CB8AC3E}">
        <p14:creationId xmlns:p14="http://schemas.microsoft.com/office/powerpoint/2010/main" val="343367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i">
  <a:themeElements>
    <a:clrScheme name="Ioni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i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i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417</TotalTime>
  <Words>857</Words>
  <Application>Microsoft Office PowerPoint</Application>
  <PresentationFormat>Laajakuva</PresentationFormat>
  <Paragraphs>185</Paragraphs>
  <Slides>19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19</vt:i4>
      </vt:variant>
    </vt:vector>
  </HeadingPairs>
  <TitlesOfParts>
    <vt:vector size="26" baseType="lpstr">
      <vt:lpstr>Arial</vt:lpstr>
      <vt:lpstr>Calibri</vt:lpstr>
      <vt:lpstr>Century Gothic</vt:lpstr>
      <vt:lpstr>Times New Roman</vt:lpstr>
      <vt:lpstr>Wingdings</vt:lpstr>
      <vt:lpstr>Wingdings 3</vt:lpstr>
      <vt:lpstr>Ioni</vt:lpstr>
      <vt:lpstr>  USKONTO Vuosiluokat 1-2   Korostuvat laaja-alaisen oppimisen osa-alueet:   L1 Ajattelemaan ja oppimaan oppiminen   L2 Kulttuurinen osaaminen, vuorovaikutus ja ilmaisu    L4 Monilukutaito   L7 Osallistuminen, vaikuttaminen ja kestävän tulevaisuuden rakentaminen    Uusia ulottuvuuksia</vt:lpstr>
      <vt:lpstr>   Uusia ulottuvuuksia</vt:lpstr>
      <vt:lpstr>Globaalikasvatus mukana:</vt:lpstr>
      <vt:lpstr>Keskeiset sisältöalueet 3.-6. lk:t </vt:lpstr>
      <vt:lpstr> </vt:lpstr>
      <vt:lpstr>Laaja-alaisista osaamisalueista</vt:lpstr>
      <vt:lpstr> </vt:lpstr>
      <vt:lpstr>Huomioitavaa arvioinnista</vt:lpstr>
      <vt:lpstr>  USKONNON OPS 2016 VUOSILUOKAT 7-9</vt:lpstr>
      <vt:lpstr>USKONNON OPETUKSEN TEHTÄVÄ</vt:lpstr>
      <vt:lpstr>Tehtävä lyhyesti</vt:lpstr>
      <vt:lpstr>Tärkeimmät muutokset ja painotukset</vt:lpstr>
      <vt:lpstr>Yläkoulu 7-9 vuosiluokat </vt:lpstr>
      <vt:lpstr>Miten ?</vt:lpstr>
      <vt:lpstr>Mitä lisää..</vt:lpstr>
      <vt:lpstr>ARVIOINTI</vt:lpstr>
      <vt:lpstr>Ajatuksia valtakunnallisen OPS:in tekijöiltä</vt:lpstr>
      <vt:lpstr>Eri uskontojen opetussuunnitelmat Suomessa</vt:lpstr>
      <vt:lpstr>PowerPoint-esitys</vt:lpstr>
    </vt:vector>
  </TitlesOfParts>
  <Company>Porin kasvatus- ja opetusvirasto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USKONNON OPS 2016 VUOSILUOKAT 7-9</dc:title>
  <dc:creator>Maaria Pirttijärvi</dc:creator>
  <cp:lastModifiedBy>khoppilas</cp:lastModifiedBy>
  <cp:revision>89</cp:revision>
  <cp:lastPrinted>2016-04-13T09:11:27Z</cp:lastPrinted>
  <dcterms:created xsi:type="dcterms:W3CDTF">2016-04-11T07:12:11Z</dcterms:created>
  <dcterms:modified xsi:type="dcterms:W3CDTF">2016-04-14T10:03:24Z</dcterms:modified>
</cp:coreProperties>
</file>