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64" r:id="rId3"/>
    <p:sldId id="258" r:id="rId4"/>
    <p:sldId id="260" r:id="rId5"/>
    <p:sldId id="262" r:id="rId6"/>
    <p:sldId id="257" r:id="rId7"/>
    <p:sldId id="259" r:id="rId8"/>
    <p:sldId id="263" r:id="rId9"/>
    <p:sldId id="265" r:id="rId10"/>
    <p:sldId id="261" r:id="rId11"/>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57466818-A6B6-4508-A62C-E11AC9638215}" type="datetimeFigureOut">
              <a:rPr lang="fi-FI" smtClean="0"/>
              <a:t>21.10.2020</a:t>
            </a:fld>
            <a:endParaRPr lang="fi-FI"/>
          </a:p>
        </p:txBody>
      </p:sp>
      <p:sp>
        <p:nvSpPr>
          <p:cNvPr id="4" name="Alatunnisteen paikkamerkki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DA6E866D-C630-4700-A983-AF723A00E9F4}" type="slidenum">
              <a:rPr lang="fi-FI" smtClean="0"/>
              <a:t>‹#›</a:t>
            </a:fld>
            <a:endParaRPr lang="fi-FI"/>
          </a:p>
        </p:txBody>
      </p:sp>
    </p:spTree>
    <p:extLst>
      <p:ext uri="{BB962C8B-B14F-4D97-AF65-F5344CB8AC3E}">
        <p14:creationId xmlns:p14="http://schemas.microsoft.com/office/powerpoint/2010/main" val="9954465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i-FI"/>
              <a:t>Muokkaa ots. perustyyl. napsautt.</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i-FI"/>
              <a:t>Muokkaa ots. perustyyl. napsautt.</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i-FI"/>
              <a:t>Muokkaa ots. perustyyl. napsautt.</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i-FI"/>
              <a:t>Muokkaa ots. perustyyl. napsautt.</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i-FI"/>
              <a:t>Muokkaa ots. perustyyl. napsautt.</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i-FI"/>
              <a:t>Muokkaa ots. perustyyl. napsautt.</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i-FI"/>
              <a:t>Muokkaa ots. perustyyl. napsautt.</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i-FI"/>
              <a:t>Muokkaa ots. perustyyl. napsautt.</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10/21/2020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inedu.fi/artikkeli/-/asset_publisher/uusi-varhaiskasvatuslaki-lapsen-etu-keskioon-henkiloston-osaamiseen-panostetaa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fnkxrzO9UG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5A18FC-AC9F-4EAE-92B1-A511512A515D}"/>
              </a:ext>
            </a:extLst>
          </p:cNvPr>
          <p:cNvSpPr>
            <a:spLocks noGrp="1"/>
          </p:cNvSpPr>
          <p:nvPr>
            <p:ph type="ctrTitle"/>
          </p:nvPr>
        </p:nvSpPr>
        <p:spPr/>
        <p:txBody>
          <a:bodyPr/>
          <a:lstStyle/>
          <a:p>
            <a:r>
              <a:rPr lang="fi-FI" dirty="0"/>
              <a:t>VARHAISKASVATUS</a:t>
            </a:r>
          </a:p>
        </p:txBody>
      </p:sp>
      <p:sp>
        <p:nvSpPr>
          <p:cNvPr id="3" name="Alaotsikko 2">
            <a:extLst>
              <a:ext uri="{FF2B5EF4-FFF2-40B4-BE49-F238E27FC236}">
                <a16:creationId xmlns:a16="http://schemas.microsoft.com/office/drawing/2014/main" id="{AE70CFD0-EAB4-49D7-9E4B-D0FD2CA8BB7F}"/>
              </a:ext>
            </a:extLst>
          </p:cNvPr>
          <p:cNvSpPr>
            <a:spLocks noGrp="1"/>
          </p:cNvSpPr>
          <p:nvPr>
            <p:ph type="subTitle" idx="1"/>
          </p:nvPr>
        </p:nvSpPr>
        <p:spPr/>
        <p:txBody>
          <a:bodyPr/>
          <a:lstStyle/>
          <a:p>
            <a:r>
              <a:rPr lang="fi-FI" dirty="0" err="1"/>
              <a:t>PsYKOLOGIA</a:t>
            </a:r>
            <a:r>
              <a:rPr lang="fi-FI" dirty="0"/>
              <a:t> 9</a:t>
            </a:r>
          </a:p>
        </p:txBody>
      </p:sp>
    </p:spTree>
    <p:extLst>
      <p:ext uri="{BB962C8B-B14F-4D97-AF65-F5344CB8AC3E}">
        <p14:creationId xmlns:p14="http://schemas.microsoft.com/office/powerpoint/2010/main" val="3143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5F7F15-6E54-4025-B0B9-21456987A607}"/>
              </a:ext>
            </a:extLst>
          </p:cNvPr>
          <p:cNvSpPr>
            <a:spLocks noGrp="1"/>
          </p:cNvSpPr>
          <p:nvPr>
            <p:ph type="title"/>
          </p:nvPr>
        </p:nvSpPr>
        <p:spPr/>
        <p:txBody>
          <a:bodyPr/>
          <a:lstStyle/>
          <a:p>
            <a:r>
              <a:rPr lang="fi-FI" dirty="0"/>
              <a:t>LÄHTEET</a:t>
            </a:r>
          </a:p>
        </p:txBody>
      </p:sp>
      <p:sp>
        <p:nvSpPr>
          <p:cNvPr id="3" name="Sisällön paikkamerkki 2">
            <a:extLst>
              <a:ext uri="{FF2B5EF4-FFF2-40B4-BE49-F238E27FC236}">
                <a16:creationId xmlns:a16="http://schemas.microsoft.com/office/drawing/2014/main" id="{CC6EC398-0A03-4768-9129-F6EB094065DF}"/>
              </a:ext>
            </a:extLst>
          </p:cNvPr>
          <p:cNvSpPr>
            <a:spLocks noGrp="1"/>
          </p:cNvSpPr>
          <p:nvPr>
            <p:ph idx="1"/>
          </p:nvPr>
        </p:nvSpPr>
        <p:spPr/>
        <p:txBody>
          <a:bodyPr>
            <a:normAutofit/>
          </a:bodyPr>
          <a:lstStyle/>
          <a:p>
            <a:endParaRPr lang="fi-FI" sz="3200" dirty="0">
              <a:solidFill>
                <a:schemeClr val="tx1"/>
              </a:solidFill>
            </a:endParaRPr>
          </a:p>
          <a:p>
            <a:r>
              <a:rPr lang="fi-FI" sz="3200" dirty="0">
                <a:solidFill>
                  <a:schemeClr val="tx1"/>
                </a:solidFill>
              </a:rPr>
              <a:t>https://www.oph.fi/fi/koulutus-ja-tutkinnot/varhaiskasvatus</a:t>
            </a:r>
          </a:p>
          <a:p>
            <a:r>
              <a:rPr lang="fi-FI" sz="3200" dirty="0">
                <a:solidFill>
                  <a:schemeClr val="tx1"/>
                </a:solidFill>
              </a:rPr>
              <a:t>https://www.hoivanet.fi/blogi/mika-ihmeen-varhaiskasvatus/</a:t>
            </a:r>
          </a:p>
          <a:p>
            <a:r>
              <a:rPr lang="fi-FI" sz="3200" dirty="0">
                <a:solidFill>
                  <a:schemeClr val="tx1"/>
                </a:solidFill>
              </a:rPr>
              <a:t>http://julkaisut.valtioneuvosto.fi/bitstream/handle/10024/75258/tr12.pdf</a:t>
            </a:r>
          </a:p>
          <a:p>
            <a:pPr marL="0" indent="0">
              <a:buNone/>
            </a:pPr>
            <a:endParaRPr lang="fi-FI" sz="3200" dirty="0">
              <a:solidFill>
                <a:schemeClr val="tx1"/>
              </a:solidFill>
            </a:endParaRPr>
          </a:p>
          <a:p>
            <a:endParaRPr lang="fi-FI" sz="3200" dirty="0">
              <a:solidFill>
                <a:schemeClr val="tx1"/>
              </a:solidFill>
            </a:endParaRPr>
          </a:p>
        </p:txBody>
      </p:sp>
    </p:spTree>
    <p:extLst>
      <p:ext uri="{BB962C8B-B14F-4D97-AF65-F5344CB8AC3E}">
        <p14:creationId xmlns:p14="http://schemas.microsoft.com/office/powerpoint/2010/main" val="1152682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Vauva </a:t>
            </a:r>
          </a:p>
        </p:txBody>
      </p:sp>
      <p:sp>
        <p:nvSpPr>
          <p:cNvPr id="3" name="Sisällön paikkamerkki 2"/>
          <p:cNvSpPr>
            <a:spLocks noGrp="1"/>
          </p:cNvSpPr>
          <p:nvPr>
            <p:ph idx="1"/>
          </p:nvPr>
        </p:nvSpPr>
        <p:spPr>
          <a:xfrm>
            <a:off x="581192" y="1715956"/>
            <a:ext cx="11029615" cy="4892662"/>
          </a:xfrm>
        </p:spPr>
        <p:txBody>
          <a:bodyPr>
            <a:normAutofit/>
          </a:bodyPr>
          <a:lstStyle/>
          <a:p>
            <a:endParaRPr lang="fi-FI" dirty="0"/>
          </a:p>
          <a:p>
            <a:r>
              <a:rPr lang="fi-FI" dirty="0"/>
              <a:t>Suomessa on erilainen perhevapaajärjestelmä </a:t>
            </a:r>
          </a:p>
          <a:p>
            <a:pPr marL="0" indent="0">
              <a:buNone/>
            </a:pPr>
            <a:r>
              <a:rPr lang="fi-FI" dirty="0"/>
              <a:t>      verrattuna muihin Pohjoismaihin. Korvatun </a:t>
            </a:r>
          </a:p>
          <a:p>
            <a:pPr marL="0" indent="0">
              <a:buNone/>
            </a:pPr>
            <a:r>
              <a:rPr lang="fi-FI" dirty="0"/>
              <a:t>      perhevapaan kokonaispituus on Suomessa </a:t>
            </a:r>
          </a:p>
          <a:p>
            <a:pPr marL="0" indent="0">
              <a:buNone/>
            </a:pPr>
            <a:r>
              <a:rPr lang="fi-FI" dirty="0"/>
              <a:t>      Euroopan korkeimpia, samalla se on jäykimpiä </a:t>
            </a:r>
          </a:p>
          <a:p>
            <a:pPr marL="0" indent="0">
              <a:buNone/>
            </a:pPr>
            <a:r>
              <a:rPr lang="fi-FI" dirty="0"/>
              <a:t>      Pohjoismaisia järjestelmiä</a:t>
            </a:r>
          </a:p>
          <a:p>
            <a:pPr lvl="1"/>
            <a:r>
              <a:rPr lang="fi-FI" dirty="0"/>
              <a:t>Äitiysrahaa maksetaan Suomessa 105 arkipäivältä, äitiysvapaan jälkeen voi jäädä vanhempainvapaalle (vanhempainrahaa maksetaan 158 arkipäivää), jonka jälkeen hoitovapaa </a:t>
            </a:r>
          </a:p>
          <a:p>
            <a:pPr lvl="1"/>
            <a:r>
              <a:rPr lang="fi-FI" dirty="0"/>
              <a:t>Suomessa 3–5-vuotiaiden osallistumisaste varhaiskasvatukseen on matala, vaikka tilastojen mukaan varhaiskasvatus on laadukasta ja hinnaltaan Euroopan keskiarvon alapuolella</a:t>
            </a:r>
          </a:p>
          <a:p>
            <a:r>
              <a:rPr lang="fi-FI" dirty="0"/>
              <a:t>Vastasyntyneen vauvan elämästä iso osa pyörii kahden asian välillä – syömisen ja nukkumisen</a:t>
            </a:r>
          </a:p>
          <a:p>
            <a:r>
              <a:rPr lang="fi-FI" dirty="0"/>
              <a:t>Mitä pienen vauvan kanssa voi tehdä? Voiko vauvan kanssa leikkiä?</a:t>
            </a:r>
          </a:p>
          <a:p>
            <a:r>
              <a:rPr lang="fi-FI" dirty="0"/>
              <a:t>https://www.youtube.com/watch?v=9U-KYQuInIA</a:t>
            </a:r>
          </a:p>
        </p:txBody>
      </p:sp>
      <p:pic>
        <p:nvPicPr>
          <p:cNvPr id="5" name="Kuva 4"/>
          <p:cNvPicPr>
            <a:picLocks noChangeAspect="1"/>
          </p:cNvPicPr>
          <p:nvPr/>
        </p:nvPicPr>
        <p:blipFill>
          <a:blip r:embed="rId2"/>
          <a:stretch>
            <a:fillRect/>
          </a:stretch>
        </p:blipFill>
        <p:spPr>
          <a:xfrm>
            <a:off x="5370543" y="303254"/>
            <a:ext cx="6724476" cy="3859033"/>
          </a:xfrm>
          <a:prstGeom prst="rect">
            <a:avLst/>
          </a:prstGeom>
        </p:spPr>
      </p:pic>
    </p:spTree>
    <p:extLst>
      <p:ext uri="{BB962C8B-B14F-4D97-AF65-F5344CB8AC3E}">
        <p14:creationId xmlns:p14="http://schemas.microsoft.com/office/powerpoint/2010/main" val="204099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B3E8830-C4BB-475E-8886-1BA2CB13EFEC}"/>
              </a:ext>
            </a:extLst>
          </p:cNvPr>
          <p:cNvSpPr>
            <a:spLocks noGrp="1"/>
          </p:cNvSpPr>
          <p:nvPr>
            <p:ph type="title"/>
          </p:nvPr>
        </p:nvSpPr>
        <p:spPr/>
        <p:txBody>
          <a:bodyPr/>
          <a:lstStyle/>
          <a:p>
            <a:r>
              <a:rPr lang="fi-FI" dirty="0" err="1"/>
              <a:t>MITä</a:t>
            </a:r>
            <a:r>
              <a:rPr lang="fi-FI" dirty="0"/>
              <a:t> on varhaiskasvatus?</a:t>
            </a:r>
          </a:p>
        </p:txBody>
      </p:sp>
      <p:sp>
        <p:nvSpPr>
          <p:cNvPr id="3" name="Sisällön paikkamerkki 2">
            <a:extLst>
              <a:ext uri="{FF2B5EF4-FFF2-40B4-BE49-F238E27FC236}">
                <a16:creationId xmlns:a16="http://schemas.microsoft.com/office/drawing/2014/main" id="{EA5AEA31-AEF8-43C1-9D26-1D639501F224}"/>
              </a:ext>
            </a:extLst>
          </p:cNvPr>
          <p:cNvSpPr>
            <a:spLocks noGrp="1"/>
          </p:cNvSpPr>
          <p:nvPr>
            <p:ph idx="1"/>
          </p:nvPr>
        </p:nvSpPr>
        <p:spPr/>
        <p:txBody>
          <a:bodyPr>
            <a:normAutofit/>
          </a:bodyPr>
          <a:lstStyle/>
          <a:p>
            <a:r>
              <a:rPr lang="fi-FI" sz="2800" dirty="0"/>
              <a:t>Varhaiskasvatuksella tarkoitetaan lapsen suunnitelmallista ja tavoitteellista kasvatuksen, opetuksen ja hoidon muodostamaa kokonaisuutta, jossa painottuu erityisesti pedagogiikka. Varhaiskasvatus on osa suomalaista koulutusjärjestelmää sekä tärkeä vaihe lapsen kasvun ja oppimisen polulla. Varhaiskasvatus kattaa ikävuodet 0 - 6 eli lapsen elämän ensi vuodet vauvaiästä peruskoulun aloittamiseen asti. </a:t>
            </a:r>
          </a:p>
        </p:txBody>
      </p:sp>
    </p:spTree>
    <p:extLst>
      <p:ext uri="{BB962C8B-B14F-4D97-AF65-F5344CB8AC3E}">
        <p14:creationId xmlns:p14="http://schemas.microsoft.com/office/powerpoint/2010/main" val="374820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9" name="Kuva 8" descr="Kuva, joka sisältää kohteen sisä, henkilö, lapsi, pöytä&#10;&#10;Kuvaus luotu automaattisesti">
            <a:extLst>
              <a:ext uri="{FF2B5EF4-FFF2-40B4-BE49-F238E27FC236}">
                <a16:creationId xmlns:a16="http://schemas.microsoft.com/office/drawing/2014/main" id="{A71C5E20-1009-461B-8034-55065D5D8305}"/>
              </a:ext>
            </a:extLst>
          </p:cNvPr>
          <p:cNvPicPr>
            <a:picLocks noChangeAspect="1"/>
          </p:cNvPicPr>
          <p:nvPr/>
        </p:nvPicPr>
        <p:blipFill rotWithShape="1">
          <a:blip r:embed="rId2"/>
          <a:srcRect t="21806" r="3" b="2416"/>
          <a:stretch/>
        </p:blipFill>
        <p:spPr>
          <a:xfrm>
            <a:off x="-2" y="10"/>
            <a:ext cx="4578272" cy="2315857"/>
          </a:xfrm>
          <a:prstGeom prst="rect">
            <a:avLst/>
          </a:prstGeom>
        </p:spPr>
      </p:pic>
      <p:sp>
        <p:nvSpPr>
          <p:cNvPr id="14" name="Rectangle 13">
            <a:extLst>
              <a:ext uri="{FF2B5EF4-FFF2-40B4-BE49-F238E27FC236}">
                <a16:creationId xmlns:a16="http://schemas.microsoft.com/office/drawing/2014/main" id="{CD6976D5-0916-4CA0-926A-5FC254F0D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06" y="0"/>
            <a:ext cx="7571045" cy="6858000"/>
          </a:xfrm>
          <a:prstGeom prst="rect">
            <a:avLst/>
          </a:prstGeom>
          <a:solidFill>
            <a:schemeClr val="accent1"/>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Otsikko 1">
            <a:extLst>
              <a:ext uri="{FF2B5EF4-FFF2-40B4-BE49-F238E27FC236}">
                <a16:creationId xmlns:a16="http://schemas.microsoft.com/office/drawing/2014/main" id="{9B4D11FC-C887-42DC-A700-537855E919E3}"/>
              </a:ext>
            </a:extLst>
          </p:cNvPr>
          <p:cNvSpPr>
            <a:spLocks noGrp="1"/>
          </p:cNvSpPr>
          <p:nvPr>
            <p:ph type="title"/>
          </p:nvPr>
        </p:nvSpPr>
        <p:spPr>
          <a:xfrm>
            <a:off x="5204707" y="457280"/>
            <a:ext cx="6400367" cy="1431399"/>
          </a:xfrm>
        </p:spPr>
        <p:txBody>
          <a:bodyPr anchor="ctr">
            <a:normAutofit/>
          </a:bodyPr>
          <a:lstStyle/>
          <a:p>
            <a:r>
              <a:rPr lang="fi-FI" dirty="0">
                <a:solidFill>
                  <a:srgbClr val="FFFFFF"/>
                </a:solidFill>
              </a:rPr>
              <a:t>MITÄ OVAT VARHAISKASVATUKSEN TOIMINTAMUODOT?</a:t>
            </a:r>
          </a:p>
        </p:txBody>
      </p:sp>
      <p:pic>
        <p:nvPicPr>
          <p:cNvPr id="5" name="Kuva 4" descr="Kuva, joka sisältää kohteen ulko, rakennus, lapsi, tie&#10;&#10;Kuvaus luotu automaattisesti">
            <a:extLst>
              <a:ext uri="{FF2B5EF4-FFF2-40B4-BE49-F238E27FC236}">
                <a16:creationId xmlns:a16="http://schemas.microsoft.com/office/drawing/2014/main" id="{3D0C06ED-2F0C-4C39-8F21-744F308F4B89}"/>
              </a:ext>
            </a:extLst>
          </p:cNvPr>
          <p:cNvPicPr>
            <a:picLocks noChangeAspect="1"/>
          </p:cNvPicPr>
          <p:nvPr/>
        </p:nvPicPr>
        <p:blipFill rotWithShape="1">
          <a:blip r:embed="rId3"/>
          <a:srcRect t="2327" r="-4" b="22625"/>
          <a:stretch/>
        </p:blipFill>
        <p:spPr>
          <a:xfrm>
            <a:off x="2" y="2315868"/>
            <a:ext cx="4560199" cy="2224426"/>
          </a:xfrm>
          <a:prstGeom prst="rect">
            <a:avLst/>
          </a:prstGeom>
        </p:spPr>
      </p:pic>
      <p:sp>
        <p:nvSpPr>
          <p:cNvPr id="16" name="Rectangle 15">
            <a:extLst>
              <a:ext uri="{FF2B5EF4-FFF2-40B4-BE49-F238E27FC236}">
                <a16:creationId xmlns:a16="http://schemas.microsoft.com/office/drawing/2014/main" id="{913A77A6-9F45-4FCF-921A-EE086155D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0517" y="-460"/>
            <a:ext cx="91440" cy="68580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37EB30D-250E-45F3-8C6D-EA2E19F67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9" y="2224427"/>
            <a:ext cx="4581144" cy="9144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3B14920B-8B90-43F9-B1D6-212E0C42C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9" y="4541214"/>
            <a:ext cx="4581144" cy="9144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pic>
        <p:nvPicPr>
          <p:cNvPr id="7" name="Kuva 6" descr="Kuva, joka sisältää kohteen henkilö, sisä, istuminen, lapsi&#10;&#10;Kuvaus luotu automaattisesti">
            <a:extLst>
              <a:ext uri="{FF2B5EF4-FFF2-40B4-BE49-F238E27FC236}">
                <a16:creationId xmlns:a16="http://schemas.microsoft.com/office/drawing/2014/main" id="{C907E840-DD0E-4A5B-92F7-83F84B9D1139}"/>
              </a:ext>
            </a:extLst>
          </p:cNvPr>
          <p:cNvPicPr>
            <a:picLocks noChangeAspect="1"/>
          </p:cNvPicPr>
          <p:nvPr/>
        </p:nvPicPr>
        <p:blipFill rotWithShape="1">
          <a:blip r:embed="rId4"/>
          <a:srcRect t="4782" r="-2" b="22192"/>
          <a:stretch/>
        </p:blipFill>
        <p:spPr>
          <a:xfrm>
            <a:off x="20" y="4632654"/>
            <a:ext cx="4530496" cy="2224886"/>
          </a:xfrm>
          <a:prstGeom prst="rect">
            <a:avLst/>
          </a:prstGeom>
        </p:spPr>
      </p:pic>
      <p:sp>
        <p:nvSpPr>
          <p:cNvPr id="3" name="Sisällön paikkamerkki 2">
            <a:extLst>
              <a:ext uri="{FF2B5EF4-FFF2-40B4-BE49-F238E27FC236}">
                <a16:creationId xmlns:a16="http://schemas.microsoft.com/office/drawing/2014/main" id="{0564D779-E1DF-4550-A429-49FC1EABB58E}"/>
              </a:ext>
            </a:extLst>
          </p:cNvPr>
          <p:cNvSpPr>
            <a:spLocks noGrp="1"/>
          </p:cNvSpPr>
          <p:nvPr>
            <p:ph idx="1"/>
          </p:nvPr>
        </p:nvSpPr>
        <p:spPr>
          <a:xfrm>
            <a:off x="5207590" y="1005840"/>
            <a:ext cx="6397545" cy="5577840"/>
          </a:xfrm>
        </p:spPr>
        <p:txBody>
          <a:bodyPr>
            <a:normAutofit/>
          </a:bodyPr>
          <a:lstStyle/>
          <a:p>
            <a:pPr marL="0" indent="0">
              <a:buNone/>
            </a:pPr>
            <a:endParaRPr lang="fi-FI" b="1" dirty="0">
              <a:solidFill>
                <a:srgbClr val="FFFFFF"/>
              </a:solidFill>
            </a:endParaRPr>
          </a:p>
          <a:p>
            <a:r>
              <a:rPr lang="fi-FI" sz="2800" b="1" dirty="0">
                <a:solidFill>
                  <a:srgbClr val="FFFFFF"/>
                </a:solidFill>
              </a:rPr>
              <a:t>Millaisissa toimintamuodoissa lapsi voi päästä osaksi varhaiskasvatusta?</a:t>
            </a:r>
          </a:p>
          <a:p>
            <a:r>
              <a:rPr lang="fi-FI" sz="2800" dirty="0">
                <a:solidFill>
                  <a:srgbClr val="FFFFFF"/>
                </a:solidFill>
              </a:rPr>
              <a:t>Varhaiskasvatuksen toimintamuodot ovat</a:t>
            </a:r>
          </a:p>
          <a:p>
            <a:pPr lvl="1"/>
            <a:r>
              <a:rPr lang="fi-FI" sz="2400" dirty="0">
                <a:solidFill>
                  <a:srgbClr val="FFFFFF"/>
                </a:solidFill>
              </a:rPr>
              <a:t>päiväkotitoiminta</a:t>
            </a:r>
          </a:p>
          <a:p>
            <a:pPr lvl="1"/>
            <a:r>
              <a:rPr lang="fi-FI" sz="2400" dirty="0">
                <a:solidFill>
                  <a:srgbClr val="FFFFFF"/>
                </a:solidFill>
              </a:rPr>
              <a:t>perhepäivähoito</a:t>
            </a:r>
          </a:p>
          <a:p>
            <a:pPr lvl="1"/>
            <a:r>
              <a:rPr lang="fi-FI" sz="2400" dirty="0">
                <a:solidFill>
                  <a:srgbClr val="FFFFFF"/>
                </a:solidFill>
              </a:rPr>
              <a:t>avoin varhaiskasvatustoiminta kuten esimerkiksi kerho- ja leikkitoiminta</a:t>
            </a:r>
          </a:p>
          <a:p>
            <a:pPr marL="0" indent="0">
              <a:buNone/>
            </a:pPr>
            <a:endParaRPr lang="fi-FI" dirty="0">
              <a:solidFill>
                <a:srgbClr val="FFFFFF"/>
              </a:solidFill>
            </a:endParaRPr>
          </a:p>
        </p:txBody>
      </p:sp>
    </p:spTree>
    <p:extLst>
      <p:ext uri="{BB962C8B-B14F-4D97-AF65-F5344CB8AC3E}">
        <p14:creationId xmlns:p14="http://schemas.microsoft.com/office/powerpoint/2010/main" val="71197944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0EDA701-4C2B-4983-A61C-952E63C6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BD094A0-0F03-4392-AAF0-F48FBDB63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Otsikko 1">
            <a:extLst>
              <a:ext uri="{FF2B5EF4-FFF2-40B4-BE49-F238E27FC236}">
                <a16:creationId xmlns:a16="http://schemas.microsoft.com/office/drawing/2014/main" id="{9B022815-A2E2-47DF-A9D5-2B1A4F2AF40C}"/>
              </a:ext>
            </a:extLst>
          </p:cNvPr>
          <p:cNvSpPr>
            <a:spLocks noGrp="1"/>
          </p:cNvSpPr>
          <p:nvPr>
            <p:ph type="title"/>
          </p:nvPr>
        </p:nvSpPr>
        <p:spPr>
          <a:xfrm>
            <a:off x="8369643" y="1037967"/>
            <a:ext cx="3054091" cy="4709131"/>
          </a:xfrm>
        </p:spPr>
        <p:txBody>
          <a:bodyPr anchor="ctr">
            <a:normAutofit/>
          </a:bodyPr>
          <a:lstStyle/>
          <a:p>
            <a:r>
              <a:rPr lang="fi-FI" sz="2400" dirty="0">
                <a:solidFill>
                  <a:srgbClr val="FFFEFF"/>
                </a:solidFill>
              </a:rPr>
              <a:t>Päiväkoti vai perhepäivähoito?</a:t>
            </a:r>
          </a:p>
        </p:txBody>
      </p:sp>
      <p:graphicFrame>
        <p:nvGraphicFramePr>
          <p:cNvPr id="9" name="Sisällön paikkamerkki 8">
            <a:extLst>
              <a:ext uri="{FF2B5EF4-FFF2-40B4-BE49-F238E27FC236}">
                <a16:creationId xmlns:a16="http://schemas.microsoft.com/office/drawing/2014/main" id="{C8273025-CF71-4E91-B960-0DBF12F2DDB6}"/>
              </a:ext>
            </a:extLst>
          </p:cNvPr>
          <p:cNvGraphicFramePr>
            <a:graphicFrameLocks noGrp="1"/>
          </p:cNvGraphicFramePr>
          <p:nvPr>
            <p:ph idx="1"/>
            <p:extLst>
              <p:ext uri="{D42A27DB-BD31-4B8C-83A1-F6EECF244321}">
                <p14:modId xmlns:p14="http://schemas.microsoft.com/office/powerpoint/2010/main" val="2108350507"/>
              </p:ext>
            </p:extLst>
          </p:nvPr>
        </p:nvGraphicFramePr>
        <p:xfrm>
          <a:off x="282786" y="725814"/>
          <a:ext cx="7595613" cy="5406372"/>
        </p:xfrm>
        <a:graphic>
          <a:graphicData uri="http://schemas.openxmlformats.org/drawingml/2006/table">
            <a:tbl>
              <a:tblPr firstRow="1" bandRow="1">
                <a:noFill/>
                <a:tableStyleId>{5C22544A-7EE6-4342-B048-85BDC9FD1C3A}</a:tableStyleId>
              </a:tblPr>
              <a:tblGrid>
                <a:gridCol w="3669065">
                  <a:extLst>
                    <a:ext uri="{9D8B030D-6E8A-4147-A177-3AD203B41FA5}">
                      <a16:colId xmlns:a16="http://schemas.microsoft.com/office/drawing/2014/main" val="3789461107"/>
                    </a:ext>
                  </a:extLst>
                </a:gridCol>
                <a:gridCol w="949332">
                  <a:extLst>
                    <a:ext uri="{9D8B030D-6E8A-4147-A177-3AD203B41FA5}">
                      <a16:colId xmlns:a16="http://schemas.microsoft.com/office/drawing/2014/main" val="4185391868"/>
                    </a:ext>
                  </a:extLst>
                </a:gridCol>
                <a:gridCol w="1013942">
                  <a:extLst>
                    <a:ext uri="{9D8B030D-6E8A-4147-A177-3AD203B41FA5}">
                      <a16:colId xmlns:a16="http://schemas.microsoft.com/office/drawing/2014/main" val="2407320779"/>
                    </a:ext>
                  </a:extLst>
                </a:gridCol>
                <a:gridCol w="949332">
                  <a:extLst>
                    <a:ext uri="{9D8B030D-6E8A-4147-A177-3AD203B41FA5}">
                      <a16:colId xmlns:a16="http://schemas.microsoft.com/office/drawing/2014/main" val="3013719180"/>
                    </a:ext>
                  </a:extLst>
                </a:gridCol>
                <a:gridCol w="1013942">
                  <a:extLst>
                    <a:ext uri="{9D8B030D-6E8A-4147-A177-3AD203B41FA5}">
                      <a16:colId xmlns:a16="http://schemas.microsoft.com/office/drawing/2014/main" val="1908881449"/>
                    </a:ext>
                  </a:extLst>
                </a:gridCol>
              </a:tblGrid>
              <a:tr h="1253597">
                <a:tc>
                  <a:txBody>
                    <a:bodyPr/>
                    <a:lstStyle/>
                    <a:p>
                      <a:pPr marL="63500" marR="63500">
                        <a:lnSpc>
                          <a:spcPct val="107000"/>
                        </a:lnSpc>
                        <a:spcAft>
                          <a:spcPts val="0"/>
                        </a:spcAft>
                      </a:pPr>
                      <a:r>
                        <a:rPr lang="fi-FI" sz="1800" b="1" dirty="0">
                          <a:solidFill>
                            <a:srgbClr val="FFFFFF"/>
                          </a:solidFill>
                          <a:effectLst/>
                        </a:rPr>
                        <a:t> </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gridSpan="2">
                  <a:txBody>
                    <a:bodyPr/>
                    <a:lstStyle/>
                    <a:p>
                      <a:pPr marL="63500" marR="63500" algn="ctr">
                        <a:lnSpc>
                          <a:spcPct val="107000"/>
                        </a:lnSpc>
                        <a:spcAft>
                          <a:spcPts val="1200"/>
                        </a:spcAft>
                      </a:pPr>
                      <a:r>
                        <a:rPr lang="fi-FI" sz="1800" b="1" dirty="0">
                          <a:solidFill>
                            <a:srgbClr val="FFFFFF"/>
                          </a:solidFill>
                          <a:effectLst/>
                        </a:rPr>
                        <a:t>Kotihoito</a:t>
                      </a: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hMerge="1">
                  <a:txBody>
                    <a:bodyPr/>
                    <a:lstStyle/>
                    <a:p>
                      <a:endParaRPr lang="fi-FI"/>
                    </a:p>
                  </a:txBody>
                  <a:tcPr/>
                </a:tc>
                <a:tc gridSpan="2">
                  <a:txBody>
                    <a:bodyPr/>
                    <a:lstStyle/>
                    <a:p>
                      <a:pPr marL="63500" marR="63500" algn="ctr">
                        <a:lnSpc>
                          <a:spcPct val="107000"/>
                        </a:lnSpc>
                        <a:spcAft>
                          <a:spcPts val="1200"/>
                        </a:spcAft>
                      </a:pPr>
                      <a:r>
                        <a:rPr lang="fi-FI" sz="1800" b="1" dirty="0">
                          <a:solidFill>
                            <a:srgbClr val="FFFFFF"/>
                          </a:solidFill>
                          <a:effectLst/>
                        </a:rPr>
                        <a:t>Päivähoito</a:t>
                      </a:r>
                    </a:p>
                    <a:p>
                      <a:pPr marL="63500" marR="63500">
                        <a:lnSpc>
                          <a:spcPct val="107000"/>
                        </a:lnSpc>
                        <a:spcBef>
                          <a:spcPts val="1200"/>
                        </a:spcBef>
                        <a:spcAft>
                          <a:spcPts val="0"/>
                        </a:spcAft>
                      </a:pPr>
                      <a:r>
                        <a:rPr lang="fi-FI" sz="1800" b="1" dirty="0">
                          <a:solidFill>
                            <a:srgbClr val="FFFFFF"/>
                          </a:solidFill>
                          <a:effectLst/>
                        </a:rPr>
                        <a:t> </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tc hMerge="1">
                  <a:txBody>
                    <a:bodyPr/>
                    <a:lstStyle/>
                    <a:p>
                      <a:endParaRPr lang="fi-FI"/>
                    </a:p>
                  </a:txBody>
                  <a:tcPr/>
                </a:tc>
                <a:extLst>
                  <a:ext uri="{0D108BD9-81ED-4DB2-BD59-A6C34878D82A}">
                    <a16:rowId xmlns:a16="http://schemas.microsoft.com/office/drawing/2014/main" val="858879526"/>
                  </a:ext>
                </a:extLst>
              </a:tr>
              <a:tr h="872744">
                <a:tc>
                  <a:txBody>
                    <a:bodyPr/>
                    <a:lstStyle/>
                    <a:p>
                      <a:pPr marL="63500" marR="63500">
                        <a:lnSpc>
                          <a:spcPct val="107000"/>
                        </a:lnSpc>
                        <a:spcAft>
                          <a:spcPts val="0"/>
                        </a:spcAft>
                      </a:pPr>
                      <a:r>
                        <a:rPr lang="fi-FI" sz="1800" b="1" dirty="0">
                          <a:solidFill>
                            <a:srgbClr val="FFFFFF"/>
                          </a:solidFill>
                          <a:effectLst/>
                        </a:rPr>
                        <a:t> </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Vahvuudet</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Heikkoudet</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Vahvuudet</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Heikkoudet</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145519242"/>
                  </a:ext>
                </a:extLst>
              </a:tr>
              <a:tr h="1253597">
                <a:tc>
                  <a:txBody>
                    <a:bodyPr/>
                    <a:lstStyle/>
                    <a:p>
                      <a:pPr marL="63500" marR="63500">
                        <a:lnSpc>
                          <a:spcPct val="107000"/>
                        </a:lnSpc>
                        <a:spcAft>
                          <a:spcPts val="0"/>
                        </a:spcAft>
                      </a:pPr>
                      <a:r>
                        <a:rPr lang="fi-FI" sz="1800" b="1" dirty="0">
                          <a:solidFill>
                            <a:srgbClr val="FFFFFF"/>
                          </a:solidFill>
                          <a:effectLst/>
                        </a:rPr>
                        <a:t>Motorisen kehityksen kannalta</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marL="63500" marR="63500">
                        <a:lnSpc>
                          <a:spcPct val="107000"/>
                        </a:lnSpc>
                        <a:spcAft>
                          <a:spcPts val="1200"/>
                        </a:spcAft>
                      </a:pPr>
                      <a:r>
                        <a:rPr lang="fi-FI" sz="1800" dirty="0">
                          <a:solidFill>
                            <a:schemeClr val="tx1">
                              <a:lumMod val="85000"/>
                              <a:lumOff val="15000"/>
                            </a:schemeClr>
                          </a:solidFill>
                          <a:effectLst/>
                        </a:rPr>
                        <a:t>    </a:t>
                      </a:r>
                    </a:p>
                    <a:p>
                      <a:pPr marL="63500" marR="63500">
                        <a:lnSpc>
                          <a:spcPct val="107000"/>
                        </a:lnSpc>
                        <a:spcBef>
                          <a:spcPts val="1200"/>
                        </a:spcBef>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4070741422"/>
                  </a:ext>
                </a:extLst>
              </a:tr>
              <a:tr h="1244620">
                <a:tc>
                  <a:txBody>
                    <a:bodyPr/>
                    <a:lstStyle/>
                    <a:p>
                      <a:pPr marL="63500" marR="63500">
                        <a:lnSpc>
                          <a:spcPct val="107000"/>
                        </a:lnSpc>
                        <a:spcAft>
                          <a:spcPts val="0"/>
                        </a:spcAft>
                      </a:pPr>
                      <a:r>
                        <a:rPr lang="fi-FI" sz="1800" b="1" dirty="0">
                          <a:solidFill>
                            <a:srgbClr val="FFFFFF"/>
                          </a:solidFill>
                          <a:effectLst/>
                        </a:rPr>
                        <a:t>Kognitiivisen kehityksen kannalta</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nSpc>
                          <a:spcPct val="107000"/>
                        </a:lnSpc>
                      </a:pPr>
                      <a:endParaRPr lang="fi-FI" sz="1800">
                        <a:solidFill>
                          <a:schemeClr val="tx1">
                            <a:lumMod val="85000"/>
                            <a:lumOff val="15000"/>
                          </a:schemeClr>
                        </a:solidFill>
                        <a:effectLst/>
                        <a:latin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a:solidFill>
                            <a:schemeClr val="tx1">
                              <a:lumMod val="85000"/>
                              <a:lumOff val="15000"/>
                            </a:schemeClr>
                          </a:solidFill>
                          <a:effectLst/>
                        </a:rPr>
                        <a:t> </a:t>
                      </a:r>
                      <a:endParaRPr lang="fi-FI" sz="18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a:solidFill>
                            <a:schemeClr val="tx1">
                              <a:lumMod val="85000"/>
                              <a:lumOff val="15000"/>
                            </a:schemeClr>
                          </a:solidFill>
                          <a:effectLst/>
                        </a:rPr>
                        <a:t> </a:t>
                      </a:r>
                      <a:endParaRPr lang="fi-FI" sz="18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4057671544"/>
                  </a:ext>
                </a:extLst>
              </a:tr>
              <a:tr h="781814">
                <a:tc>
                  <a:txBody>
                    <a:bodyPr/>
                    <a:lstStyle/>
                    <a:p>
                      <a:pPr marL="63500" marR="63500">
                        <a:lnSpc>
                          <a:spcPct val="107000"/>
                        </a:lnSpc>
                        <a:spcAft>
                          <a:spcPts val="0"/>
                        </a:spcAft>
                      </a:pPr>
                      <a:r>
                        <a:rPr lang="fi-FI" sz="1800" b="1" dirty="0">
                          <a:solidFill>
                            <a:srgbClr val="FFFFFF"/>
                          </a:solidFill>
                          <a:effectLst/>
                        </a:rPr>
                        <a:t>Psykososiaalisen kehityksen kannalta</a:t>
                      </a:r>
                      <a:endParaRPr lang="fi-FI"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noFill/>
                      <a:prstDash val="solid"/>
                    </a:lnB>
                    <a:solidFill>
                      <a:srgbClr val="636B68">
                        <a:alpha val="69804"/>
                      </a:srgbClr>
                    </a:solidFill>
                  </a:tcPr>
                </a:tc>
                <a:tc>
                  <a:txBody>
                    <a:bodyPr/>
                    <a:lstStyle/>
                    <a:p>
                      <a:pPr>
                        <a:lnSpc>
                          <a:spcPct val="107000"/>
                        </a:lnSpc>
                      </a:pPr>
                      <a:endParaRPr lang="fi-FI" sz="1800" dirty="0">
                        <a:solidFill>
                          <a:schemeClr val="tx1">
                            <a:lumMod val="85000"/>
                            <a:lumOff val="15000"/>
                          </a:schemeClr>
                        </a:solidFill>
                        <a:effectLst/>
                        <a:latin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63500" marR="63500">
                        <a:lnSpc>
                          <a:spcPct val="107000"/>
                        </a:lnSpc>
                        <a:spcAft>
                          <a:spcPts val="0"/>
                        </a:spcAft>
                      </a:pPr>
                      <a:r>
                        <a:rPr lang="fi-FI" sz="1800" dirty="0">
                          <a:solidFill>
                            <a:schemeClr val="tx1">
                              <a:lumMod val="85000"/>
                              <a:lumOff val="15000"/>
                            </a:schemeClr>
                          </a:solidFill>
                          <a:effectLst/>
                        </a:rPr>
                        <a:t> </a:t>
                      </a:r>
                      <a:endParaRPr lang="fi-FI"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67" marR="94660" marT="94660" marB="94660">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2345138327"/>
                  </a:ext>
                </a:extLst>
              </a:tr>
            </a:tbl>
          </a:graphicData>
        </a:graphic>
      </p:graphicFrame>
    </p:spTree>
    <p:extLst>
      <p:ext uri="{BB962C8B-B14F-4D97-AF65-F5344CB8AC3E}">
        <p14:creationId xmlns:p14="http://schemas.microsoft.com/office/powerpoint/2010/main" val="221512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52B8489-5E6D-4792-88DF-831F0784052A}"/>
              </a:ext>
            </a:extLst>
          </p:cNvPr>
          <p:cNvSpPr>
            <a:spLocks noGrp="1"/>
          </p:cNvSpPr>
          <p:nvPr>
            <p:ph type="title"/>
          </p:nvPr>
        </p:nvSpPr>
        <p:spPr>
          <a:xfrm>
            <a:off x="581192" y="999201"/>
            <a:ext cx="11029616" cy="1013800"/>
          </a:xfrm>
        </p:spPr>
        <p:txBody>
          <a:bodyPr>
            <a:normAutofit fontScale="90000"/>
          </a:bodyPr>
          <a:lstStyle/>
          <a:p>
            <a:r>
              <a:rPr lang="fi-FI" b="1" dirty="0"/>
              <a:t>Miksi puhutaan varhaiskasvatuksesta päivähoidon sijaan?</a:t>
            </a:r>
            <a:br>
              <a:rPr lang="fi-FI" b="1" dirty="0"/>
            </a:br>
            <a:endParaRPr lang="fi-FI" dirty="0"/>
          </a:p>
        </p:txBody>
      </p:sp>
      <p:sp>
        <p:nvSpPr>
          <p:cNvPr id="3" name="Sisällön paikkamerkki 2">
            <a:extLst>
              <a:ext uri="{FF2B5EF4-FFF2-40B4-BE49-F238E27FC236}">
                <a16:creationId xmlns:a16="http://schemas.microsoft.com/office/drawing/2014/main" id="{AD613AFC-3D45-4D62-B1DA-D3A40811136B}"/>
              </a:ext>
            </a:extLst>
          </p:cNvPr>
          <p:cNvSpPr>
            <a:spLocks noGrp="1"/>
          </p:cNvSpPr>
          <p:nvPr>
            <p:ph idx="1"/>
          </p:nvPr>
        </p:nvSpPr>
        <p:spPr>
          <a:xfrm>
            <a:off x="581192" y="2180496"/>
            <a:ext cx="11029615" cy="4606384"/>
          </a:xfrm>
        </p:spPr>
        <p:txBody>
          <a:bodyPr>
            <a:normAutofit/>
          </a:bodyPr>
          <a:lstStyle/>
          <a:p>
            <a:r>
              <a:rPr lang="fi-FI" sz="2400" dirty="0"/>
              <a:t>Päivähoito-käsite viittaa tilanteeseen, jossa vanhempien työpäivän tai opiskelun ajaksi lapselle on oltava paikka, jossa hänestä huolehditaan, häntä hoidetaan ja hoivataan.</a:t>
            </a:r>
          </a:p>
          <a:p>
            <a:r>
              <a:rPr lang="fi-FI" sz="2400" dirty="0"/>
              <a:t>Pohjoismaiseen hyvinvointivaltion päivähoitoon on vahvasti sisältynyt ajatus hoidon, kasvatuksen ja opetuksen eriytymättömästä ja toisiinsa kietoutuneesta kokonaisuudesta.</a:t>
            </a:r>
          </a:p>
          <a:p>
            <a:r>
              <a:rPr lang="fi-FI" sz="2400" dirty="0"/>
              <a:t>Päivähoito käsitetään hoitojärjestelmää ja varhaiskasvatus päivähoidon sisältöä eli hoitoa, kasvatusta ja opetusta kuvaavaksi käsitteeksi.</a:t>
            </a:r>
            <a:endParaRPr lang="fi-FI" sz="2400" b="1" dirty="0"/>
          </a:p>
          <a:p>
            <a:r>
              <a:rPr lang="fi-FI" sz="2400" dirty="0"/>
              <a:t>Varhaiskasvatus –termin käyttäminen päivähoidon sijaan viittaa siihen, että päivähoidon sisällön painotus on muuttunut pikkuhiljaa vuosikymmenten saatossa kohti varhaiskasvatuksen ajatusta.</a:t>
            </a:r>
          </a:p>
          <a:p>
            <a:endParaRPr lang="fi-FI" dirty="0"/>
          </a:p>
        </p:txBody>
      </p:sp>
    </p:spTree>
    <p:extLst>
      <p:ext uri="{BB962C8B-B14F-4D97-AF65-F5344CB8AC3E}">
        <p14:creationId xmlns:p14="http://schemas.microsoft.com/office/powerpoint/2010/main" val="139893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D282DD-E9A8-4755-A203-799ACB1C857B}"/>
              </a:ext>
            </a:extLst>
          </p:cNvPr>
          <p:cNvSpPr>
            <a:spLocks noGrp="1"/>
          </p:cNvSpPr>
          <p:nvPr>
            <p:ph type="title"/>
          </p:nvPr>
        </p:nvSpPr>
        <p:spPr/>
        <p:txBody>
          <a:bodyPr/>
          <a:lstStyle/>
          <a:p>
            <a:r>
              <a:rPr lang="fi-FI" dirty="0"/>
              <a:t>Mikä on varhaiskasvatuksen tehtävä?</a:t>
            </a:r>
          </a:p>
        </p:txBody>
      </p:sp>
      <p:sp>
        <p:nvSpPr>
          <p:cNvPr id="3" name="Sisällön paikkamerkki 2">
            <a:extLst>
              <a:ext uri="{FF2B5EF4-FFF2-40B4-BE49-F238E27FC236}">
                <a16:creationId xmlns:a16="http://schemas.microsoft.com/office/drawing/2014/main" id="{43E2A3E7-4ACB-4536-92E6-21B064DEE380}"/>
              </a:ext>
            </a:extLst>
          </p:cNvPr>
          <p:cNvSpPr>
            <a:spLocks noGrp="1"/>
          </p:cNvSpPr>
          <p:nvPr>
            <p:ph idx="1"/>
          </p:nvPr>
        </p:nvSpPr>
        <p:spPr>
          <a:xfrm>
            <a:off x="581192" y="2180496"/>
            <a:ext cx="11029615" cy="3975348"/>
          </a:xfrm>
        </p:spPr>
        <p:txBody>
          <a:bodyPr/>
          <a:lstStyle/>
          <a:p>
            <a:r>
              <a:rPr lang="fi-FI" sz="2400" dirty="0"/>
              <a:t>Mitä voisivat olla varhaiskasvatuksen tehtävät? </a:t>
            </a:r>
          </a:p>
          <a:p>
            <a:r>
              <a:rPr lang="fi-FI" sz="2400" dirty="0"/>
              <a:t>Varhaiskasvatus esimerkiksi</a:t>
            </a:r>
          </a:p>
          <a:p>
            <a:pPr lvl="1"/>
            <a:r>
              <a:rPr lang="fi-FI" sz="2000" dirty="0"/>
              <a:t>tukee lapsen kasvua, kehitystä ja oppimista</a:t>
            </a:r>
          </a:p>
          <a:p>
            <a:pPr lvl="1"/>
            <a:r>
              <a:rPr lang="fi-FI" sz="2000" dirty="0"/>
              <a:t>edistää lasten tasa-arvoa ja yhdenvertaisuutta</a:t>
            </a:r>
          </a:p>
          <a:p>
            <a:pPr lvl="1"/>
            <a:r>
              <a:rPr lang="fi-FI" sz="2000" dirty="0"/>
              <a:t>ehkäisee syrjäytymistä</a:t>
            </a:r>
          </a:p>
          <a:p>
            <a:pPr lvl="1"/>
            <a:r>
              <a:rPr lang="fi-FI" sz="2000" dirty="0"/>
              <a:t>tukee huoltajia kasvatustyössä ja mahdollistaa heidän osallistumisensa työelämään tai opiskeluun</a:t>
            </a:r>
          </a:p>
          <a:p>
            <a:r>
              <a:rPr lang="fi-FI" sz="2400" dirty="0"/>
              <a:t>Lisäksi varhaiskasvatuksessa opitut tiedot ja taidot vahvistavat lasten osallisuutta sekä aktiivista toimijuutta yhteiskunnassa</a:t>
            </a:r>
          </a:p>
          <a:p>
            <a:endParaRPr lang="fi-FI" dirty="0"/>
          </a:p>
        </p:txBody>
      </p:sp>
    </p:spTree>
    <p:extLst>
      <p:ext uri="{BB962C8B-B14F-4D97-AF65-F5344CB8AC3E}">
        <p14:creationId xmlns:p14="http://schemas.microsoft.com/office/powerpoint/2010/main" val="210833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031A747-E937-492C-A303-2B76F24D6D68}"/>
              </a:ext>
            </a:extLst>
          </p:cNvPr>
          <p:cNvSpPr>
            <a:spLocks noGrp="1"/>
          </p:cNvSpPr>
          <p:nvPr>
            <p:ph type="title"/>
          </p:nvPr>
        </p:nvSpPr>
        <p:spPr>
          <a:xfrm>
            <a:off x="581192" y="702156"/>
            <a:ext cx="11029616" cy="1013800"/>
          </a:xfrm>
        </p:spPr>
        <p:txBody>
          <a:bodyPr>
            <a:normAutofit/>
          </a:bodyPr>
          <a:lstStyle/>
          <a:p>
            <a:r>
              <a:rPr lang="fi-FI" dirty="0"/>
              <a:t>Summa summarum: mitä on varhaiskasvatus</a:t>
            </a:r>
          </a:p>
        </p:txBody>
      </p:sp>
      <p:sp>
        <p:nvSpPr>
          <p:cNvPr id="10" name="Rectangle 9">
            <a:extLst>
              <a:ext uri="{FF2B5EF4-FFF2-40B4-BE49-F238E27FC236}">
                <a16:creationId xmlns:a16="http://schemas.microsoft.com/office/drawing/2014/main" id="{E83CCD68-169B-401E-9352-6930D4A6E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2180496"/>
            <a:ext cx="3703320"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Kuva 4">
            <a:extLst>
              <a:ext uri="{FF2B5EF4-FFF2-40B4-BE49-F238E27FC236}">
                <a16:creationId xmlns:a16="http://schemas.microsoft.com/office/drawing/2014/main" id="{9859C01E-824A-474B-884B-68600B3DE090}"/>
              </a:ext>
            </a:extLst>
          </p:cNvPr>
          <p:cNvPicPr>
            <a:picLocks noChangeAspect="1"/>
          </p:cNvPicPr>
          <p:nvPr/>
        </p:nvPicPr>
        <p:blipFill>
          <a:blip r:embed="rId2"/>
          <a:stretch>
            <a:fillRect/>
          </a:stretch>
        </p:blipFill>
        <p:spPr>
          <a:xfrm>
            <a:off x="581193" y="2569580"/>
            <a:ext cx="3568662" cy="3275635"/>
          </a:xfrm>
          <a:prstGeom prst="rect">
            <a:avLst/>
          </a:prstGeom>
        </p:spPr>
      </p:pic>
      <p:sp>
        <p:nvSpPr>
          <p:cNvPr id="3" name="Sisällön paikkamerkki 2">
            <a:extLst>
              <a:ext uri="{FF2B5EF4-FFF2-40B4-BE49-F238E27FC236}">
                <a16:creationId xmlns:a16="http://schemas.microsoft.com/office/drawing/2014/main" id="{145ADDF7-C263-4FF1-AE87-648DB1CD2361}"/>
              </a:ext>
            </a:extLst>
          </p:cNvPr>
          <p:cNvSpPr>
            <a:spLocks noGrp="1"/>
          </p:cNvSpPr>
          <p:nvPr>
            <p:ph idx="1"/>
          </p:nvPr>
        </p:nvSpPr>
        <p:spPr>
          <a:xfrm>
            <a:off x="4505325" y="1921398"/>
            <a:ext cx="7105481" cy="5220182"/>
          </a:xfrm>
        </p:spPr>
        <p:txBody>
          <a:bodyPr>
            <a:normAutofit/>
          </a:bodyPr>
          <a:lstStyle/>
          <a:p>
            <a:r>
              <a:rPr lang="fi-FI" dirty="0"/>
              <a:t>Varhaiskasvatus terminä on määritelty vuonna 2015 uudistetussa </a:t>
            </a:r>
            <a:r>
              <a:rPr lang="fi-FI" dirty="0">
                <a:hlinkClick r:id="rId3"/>
              </a:rPr>
              <a:t>varhaiskasvatuslaissa</a:t>
            </a:r>
            <a:r>
              <a:rPr lang="fi-FI" dirty="0"/>
              <a:t>. Termi voidaan avata kolmen ydinnäkökulman kautta.</a:t>
            </a:r>
          </a:p>
          <a:p>
            <a:r>
              <a:rPr lang="fi-FI" dirty="0"/>
              <a:t>1. </a:t>
            </a:r>
            <a:r>
              <a:rPr lang="fi-FI" b="1" dirty="0"/>
              <a:t>Toiminnan suunnittelussa huomioidaan kasvatuksen, opetuksen ja hoidon kolminaisuus</a:t>
            </a:r>
          </a:p>
          <a:p>
            <a:pPr lvl="1"/>
            <a:r>
              <a:rPr lang="fi-FI" b="1" dirty="0"/>
              <a:t>Mitä pitää sisällään 1) Kasvatus 2) Opetus 3) Hoito?</a:t>
            </a:r>
          </a:p>
          <a:p>
            <a:pPr lvl="1"/>
            <a:r>
              <a:rPr lang="fi-FI" dirty="0"/>
              <a:t>Vierellä oleva kuva havainnollistaa yleisellä tasolla hoidon, kasvatuksen ja opetuksen suhdetta eri ikäisillä lapsilla.</a:t>
            </a:r>
            <a:endParaRPr lang="fi-FI" b="1" dirty="0"/>
          </a:p>
          <a:p>
            <a:r>
              <a:rPr lang="fi-FI" dirty="0"/>
              <a:t>2. </a:t>
            </a:r>
            <a:r>
              <a:rPr lang="fi-FI" b="1" dirty="0"/>
              <a:t>Varhaiskasvatus on lapsen hoidon suunnitelmallista ja tavoitteellista toimintaa</a:t>
            </a:r>
          </a:p>
          <a:p>
            <a:r>
              <a:rPr lang="fi-FI" dirty="0"/>
              <a:t>3. </a:t>
            </a:r>
            <a:r>
              <a:rPr lang="fi-FI" b="1" dirty="0"/>
              <a:t>Varhaiskasvatustyössä painottuu pedagogiikka – tieteellisesti tutkittu tieto lasten kehityksestä ja oppimisesta on hoivatyön perusta</a:t>
            </a:r>
          </a:p>
          <a:p>
            <a:endParaRPr lang="fi-FI" dirty="0"/>
          </a:p>
        </p:txBody>
      </p:sp>
    </p:spTree>
    <p:extLst>
      <p:ext uri="{BB962C8B-B14F-4D97-AF65-F5344CB8AC3E}">
        <p14:creationId xmlns:p14="http://schemas.microsoft.com/office/powerpoint/2010/main" val="322263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Esimerkki varhaiskasvatuksesta, paulaharjun päiväkoti</a:t>
            </a:r>
          </a:p>
        </p:txBody>
      </p:sp>
      <p:sp>
        <p:nvSpPr>
          <p:cNvPr id="3" name="Sisällön paikkamerkki 2"/>
          <p:cNvSpPr>
            <a:spLocks noGrp="1"/>
          </p:cNvSpPr>
          <p:nvPr>
            <p:ph idx="1"/>
          </p:nvPr>
        </p:nvSpPr>
        <p:spPr/>
        <p:txBody>
          <a:bodyPr>
            <a:normAutofit/>
          </a:bodyPr>
          <a:lstStyle/>
          <a:p>
            <a:r>
              <a:rPr lang="fi-FI" sz="2400" dirty="0">
                <a:hlinkClick r:id="rId2"/>
              </a:rPr>
              <a:t>https://www.youtube.com/watch?v=fnkxrzO9UGg</a:t>
            </a:r>
            <a:endParaRPr lang="fi-FI" sz="2400" dirty="0"/>
          </a:p>
          <a:p>
            <a:r>
              <a:rPr lang="fi-FI" sz="2400" dirty="0"/>
              <a:t>Poimi millaisia varhaiskasvatuksen keskeisiä toimintatapoja / -malleja kuulit tai näit videolla.</a:t>
            </a:r>
          </a:p>
        </p:txBody>
      </p:sp>
    </p:spTree>
    <p:extLst>
      <p:ext uri="{BB962C8B-B14F-4D97-AF65-F5344CB8AC3E}">
        <p14:creationId xmlns:p14="http://schemas.microsoft.com/office/powerpoint/2010/main" val="4019139945"/>
      </p:ext>
    </p:extLst>
  </p:cSld>
  <p:clrMapOvr>
    <a:masterClrMapping/>
  </p:clrMapOvr>
</p:sld>
</file>

<file path=ppt/theme/theme1.xml><?xml version="1.0" encoding="utf-8"?>
<a:theme xmlns:a="http://schemas.openxmlformats.org/drawingml/2006/main" name="Jaettav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519</Words>
  <Application>Microsoft Office PowerPoint</Application>
  <PresentationFormat>Laajakuva</PresentationFormat>
  <Paragraphs>75</Paragraphs>
  <Slides>10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10</vt:i4>
      </vt:variant>
    </vt:vector>
  </HeadingPairs>
  <TitlesOfParts>
    <vt:vector size="14" baseType="lpstr">
      <vt:lpstr>Calibri</vt:lpstr>
      <vt:lpstr>Gill Sans MT</vt:lpstr>
      <vt:lpstr>Wingdings 2</vt:lpstr>
      <vt:lpstr>Jaettava</vt:lpstr>
      <vt:lpstr>VARHAISKASVATUS</vt:lpstr>
      <vt:lpstr>Vauva </vt:lpstr>
      <vt:lpstr>MITä on varhaiskasvatus?</vt:lpstr>
      <vt:lpstr>MITÄ OVAT VARHAISKASVATUKSEN TOIMINTAMUODOT?</vt:lpstr>
      <vt:lpstr>Päiväkoti vai perhepäivähoito?</vt:lpstr>
      <vt:lpstr>Miksi puhutaan varhaiskasvatuksesta päivähoidon sijaan? </vt:lpstr>
      <vt:lpstr>Mikä on varhaiskasvatuksen tehtävä?</vt:lpstr>
      <vt:lpstr>Summa summarum: mitä on varhaiskasvatus</vt:lpstr>
      <vt:lpstr>Esimerkki varhaiskasvatuksesta, paulaharjun päiväkoti</vt:lpstr>
      <vt:lpstr>LÄHTEET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VARHAISKASVATUS</dc:title>
  <dc:creator>Matti Turunen / Systeema Oy</dc:creator>
  <cp:lastModifiedBy>Husso-Turunen Sari</cp:lastModifiedBy>
  <cp:revision>11</cp:revision>
  <cp:lastPrinted>2019-10-21T08:07:35Z</cp:lastPrinted>
  <dcterms:created xsi:type="dcterms:W3CDTF">2019-10-20T21:11:26Z</dcterms:created>
  <dcterms:modified xsi:type="dcterms:W3CDTF">2020-10-21T08:01:39Z</dcterms:modified>
</cp:coreProperties>
</file>