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4"/>
  </p:sldMasterIdLst>
  <p:sldIdLst>
    <p:sldId id="256" r:id="rId5"/>
    <p:sldId id="257" r:id="rId6"/>
    <p:sldId id="263" r:id="rId7"/>
    <p:sldId id="258" r:id="rId8"/>
    <p:sldId id="259" r:id="rId9"/>
    <p:sldId id="260" r:id="rId10"/>
    <p:sldId id="262" r:id="rId11"/>
    <p:sldId id="261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B1D729-ADB5-44CF-C817-147B80C7A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D682AF3-6A2C-6C34-9493-ECABFF830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DA372B-87C3-1451-47BB-ACF7C547F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D5DA-E162-4585-8D4B-2381D2C4CA30}" type="datetimeFigureOut">
              <a:rPr lang="fi-FI" smtClean="0"/>
              <a:t>23.5.2022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2846ED-F032-E6D3-EC89-F8A07E24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B6EAD3-3A19-5439-A584-A6357BDE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EAEE-08CB-4D71-839E-7835E1B647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844690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33EEA9-7A9D-5ED9-A05F-8AFB1CD6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303B8FE-5EE2-8274-D25B-44E553F11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DA11F2-0C54-5B99-B4DF-33E5C9B4F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D5DA-E162-4585-8D4B-2381D2C4CA30}" type="datetimeFigureOut">
              <a:rPr lang="fi-FI" smtClean="0"/>
              <a:t>23.5.2022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4FF982-7C8E-7806-7594-B988B8FB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0C00B1-CF34-4C6B-6158-C3EB7D6F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EAEE-08CB-4D71-839E-7835E1B647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125347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A92F5D7-144C-DE68-B694-8F6791BCD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46F485D-6A2D-0E51-CDA8-609FB74B2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7BB339-AC33-A1FF-5E51-F8072075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D5DA-E162-4585-8D4B-2381D2C4CA30}" type="datetimeFigureOut">
              <a:rPr lang="fi-FI" smtClean="0"/>
              <a:t>23.5.2022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8B1D78-30E9-21E9-BE38-55A113D2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175DC7-F47C-5999-1F67-DA0108983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EAEE-08CB-4D71-839E-7835E1B647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757647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D5DA-E162-4585-8D4B-2381D2C4CA30}" type="datetimeFigureOut">
              <a:rPr lang="fi-FI" smtClean="0"/>
              <a:t>23.5.2022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EAEE-08CB-4D71-839E-7835E1B647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65729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D5DA-E162-4585-8D4B-2381D2C4CA30}" type="datetimeFigureOut">
              <a:rPr lang="fi-FI" smtClean="0"/>
              <a:t>23.5.2022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EAEE-08CB-4D71-839E-7835E1B647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196839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366D65-39F5-023B-41C1-366F543D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79335D-5BC9-0E54-90C3-E9C1E8004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46E977-01BE-D74C-BF82-07D9857A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D5DA-E162-4585-8D4B-2381D2C4CA30}" type="datetimeFigureOut">
              <a:rPr lang="fi-FI" smtClean="0"/>
              <a:t>23.5.2022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041561-B8BE-FE75-4B15-7F1362651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8DEFAB-D44D-2806-B787-3EA39545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EAEE-08CB-4D71-839E-7835E1B647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03940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D16056-3974-BDB1-02E0-91F114B5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4D8DD0-B876-3C4B-C2E9-44B73232C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39ABF0-7776-5207-F954-8A1CE0AF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D5DA-E162-4585-8D4B-2381D2C4CA30}" type="datetimeFigureOut">
              <a:rPr lang="fi-FI" smtClean="0"/>
              <a:t>23.5.2022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F77DEE-D50E-CB34-5363-4BE8A505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50CF25-7129-980A-D0EB-E045CCF9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EAEE-08CB-4D71-839E-7835E1B647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029379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A16614-DB28-F149-1305-BDFFAA297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F7C5-C45C-C39A-D111-A8FA72378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5854A1-577C-0B04-774A-2431DED12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1C7BE86-E613-1467-4B9C-0F602275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D5DA-E162-4585-8D4B-2381D2C4CA30}" type="datetimeFigureOut">
              <a:rPr lang="fi-FI" smtClean="0"/>
              <a:t>23.5.2022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B5BF994-F22C-728C-86D1-B51D7C6E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C48A0B-7F8E-900A-818B-09F8955F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EAEE-08CB-4D71-839E-7835E1B647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95780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78FF6F-3474-39D8-EDCE-C47A78D0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E31B6BC-13F6-1EAC-954B-09095A017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B017C1A-6BA8-A239-81E6-BD949004C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BC5A3A8-E0AB-EC15-BA4A-05071A3FC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E7F205F-347C-D09A-1AE3-C341F3757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F543661-6F25-A780-03CB-C15789F8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D5DA-E162-4585-8D4B-2381D2C4CA30}" type="datetimeFigureOut">
              <a:rPr lang="fi-FI" smtClean="0"/>
              <a:t>23.5.2022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37D6A82-D1A6-FBF4-075C-5B9769A9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866FBB8-563A-85D3-7639-0DE722BB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EAEE-08CB-4D71-839E-7835E1B647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7185463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BADA1D-7670-5238-4EF3-DF6AB8DD3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AD3BC26-342D-98E8-3173-3D9BEAD7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D5DA-E162-4585-8D4B-2381D2C4CA30}" type="datetimeFigureOut">
              <a:rPr lang="fi-FI" smtClean="0"/>
              <a:t>23.5.2022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1264E46-3C0B-FF24-6916-E3D0130BB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126FDB-89AA-F279-70FC-65DD7193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EAEE-08CB-4D71-839E-7835E1B647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49810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1B3BB42-E1CE-7D4A-2948-A1EE6303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D5DA-E162-4585-8D4B-2381D2C4CA30}" type="datetimeFigureOut">
              <a:rPr lang="fi-FI" smtClean="0"/>
              <a:t>23.5.2022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F44F36B-082C-932E-7048-D06868D0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D8A8BDA-21EE-3DD0-158C-5BCE7332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EAEE-08CB-4D71-839E-7835E1B647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562151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A25399-67D3-323B-7E51-8B24D125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234EC3-380E-E78B-8440-603F0E7A0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1AB8F5E-5B98-5C5C-0921-8B7442623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4452991-9D57-F0C3-E71B-BAAF35A8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D5DA-E162-4585-8D4B-2381D2C4CA30}" type="datetimeFigureOut">
              <a:rPr lang="fi-FI" smtClean="0"/>
              <a:t>23.5.2022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FA4567-F149-3EE2-C014-338A963D9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A868AAD-188B-E61A-B3CA-212D7BC1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EAEE-08CB-4D71-839E-7835E1B647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22038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1F321E-D6B6-9411-E1C1-625349AF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D834E98-4617-2C58-79A1-28547EBF3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40CD57D-4672-0927-EDC8-712C0FFF6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692556-FB6E-FFA4-5F0D-7A394B34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D5DA-E162-4585-8D4B-2381D2C4CA30}" type="datetimeFigureOut">
              <a:rPr lang="fi-FI" smtClean="0"/>
              <a:t>23.5.2022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E2D7EF-6138-8766-0D2A-122DFA37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827DCC-E86B-9059-0BA3-335D3359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EAEE-08CB-4D71-839E-7835E1B647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858485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1A55C46-1C6F-1F8C-1BCE-1C0E6992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2FB213-86D3-971C-2788-07351A8C1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30ABB8-0774-533E-9E64-70CD348C8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AD5DA-E162-4585-8D4B-2381D2C4CA30}" type="datetimeFigureOut">
              <a:rPr lang="fi-FI" smtClean="0"/>
              <a:t>23.5.2022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B1FDCC-5D6B-58A4-686B-1D0EA6288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A5768F-F7A1-7C6E-1256-E3AD2020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3EAEE-08CB-4D71-839E-7835E1B647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777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oensuu@narsisminuhrientuki.fi" TargetMode="External"/><Relationship Id="rId2" Type="http://schemas.openxmlformats.org/officeDocument/2006/relationships/hyperlink" Target="https://www.narsisminuhrientuki.fi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rmind.fi/narsisti-testi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rapiatalonoste.fi/tieto/narsismi-ja-narsistinen-persoonallisuushairio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evermind.fi/narsisti/" TargetMode="External"/><Relationship Id="rId5" Type="http://schemas.openxmlformats.org/officeDocument/2006/relationships/hyperlink" Target="https://www.mehilainen.fi/mielenterveys/persoonallisuushairiot/narsistinen-persoonallisuus" TargetMode="External"/><Relationship Id="rId4" Type="http://schemas.openxmlformats.org/officeDocument/2006/relationships/hyperlink" Target="https://www.narsisminuhrientuki.fi/tukea-uhril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ruoho, ulko, puu, henkilö&#10;&#10;Kuvaus luotu automaattisesti">
            <a:extLst>
              <a:ext uri="{FF2B5EF4-FFF2-40B4-BE49-F238E27FC236}">
                <a16:creationId xmlns:a16="http://schemas.microsoft.com/office/drawing/2014/main" id="{FDAD29C8-894E-83F8-EA59-329D150F4A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C3C7CE3-759B-A5C0-8107-FD49A3146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0" y="1584325"/>
            <a:ext cx="9144000" cy="2387600"/>
          </a:xfrm>
        </p:spPr>
        <p:txBody>
          <a:bodyPr>
            <a:normAutofit/>
          </a:bodyPr>
          <a:lstStyle/>
          <a:p>
            <a:r>
              <a:rPr lang="fi-FI" dirty="0">
                <a:latin typeface="Vani" panose="020B0502040204020203" pitchFamily="18" charset="0"/>
                <a:ea typeface="OpenSymbol" panose="05010000000000000000" pitchFamily="2" charset="0"/>
                <a:cs typeface="Vani" panose="020B0502040204020203" pitchFamily="18" charset="0"/>
              </a:rPr>
              <a:t>Narsistinen persoonallisuushäiriö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950071D-527E-CF7C-6773-BF13B3378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0" y="4079875"/>
            <a:ext cx="9144000" cy="1655762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Ailahtelevien persoonallisuushäiriöiden pääryhmään kuuluva psyykkinen häiriö.</a:t>
            </a:r>
          </a:p>
        </p:txBody>
      </p:sp>
    </p:spTree>
    <p:extLst>
      <p:ext uri="{BB962C8B-B14F-4D97-AF65-F5344CB8AC3E}">
        <p14:creationId xmlns:p14="http://schemas.microsoft.com/office/powerpoint/2010/main" val="170160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F7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284E39-A7C7-D008-4ED0-50D2C86E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Tyypillistä narsismille: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taivas, ulko&#10;&#10;Kuvaus luotu automaattisesti">
            <a:extLst>
              <a:ext uri="{FF2B5EF4-FFF2-40B4-BE49-F238E27FC236}">
                <a16:creationId xmlns:a16="http://schemas.microsoft.com/office/drawing/2014/main" id="{D07E3B2F-458B-999A-8114-E1C902FB161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79" y="2660287"/>
            <a:ext cx="5484040" cy="3646887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D048C2-ACD2-F83A-6CED-5F135F93CE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erilaiset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suuruuskuvitelmat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voimakas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ihailun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tarve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empatian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vähäisyys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kokee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olevansa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oikeutettu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erikoiskohteluun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kateellisuus</a:t>
            </a:r>
            <a:r>
              <a:rPr lang="en-US" sz="2000" dirty="0">
                <a:solidFill>
                  <a:srgbClr val="FFFFFF"/>
                </a:solidFill>
              </a:rPr>
              <a:t> ja </a:t>
            </a:r>
            <a:r>
              <a:rPr lang="en-US" sz="2000" dirty="0" err="1">
                <a:solidFill>
                  <a:srgbClr val="FFFFFF"/>
                </a:solidFill>
              </a:rPr>
              <a:t>ylimielisyys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vaikeus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hyväksyä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arvostelua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voi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käyttää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muita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häikäilemättä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hyväkseen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kokee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uhkaa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itseään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kohtaan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osaavampien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seurassa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vaurioitunut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itsetunto</a:t>
            </a:r>
            <a:r>
              <a:rPr lang="en-US" sz="2000" dirty="0">
                <a:solidFill>
                  <a:srgbClr val="FFFFFF"/>
                </a:solidFill>
              </a:rPr>
              <a:t> ja </a:t>
            </a:r>
            <a:r>
              <a:rPr lang="en-US" sz="2000" dirty="0" err="1">
                <a:solidFill>
                  <a:srgbClr val="FFFFFF"/>
                </a:solidFill>
              </a:rPr>
              <a:t>minäkäsitys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1221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4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8CD8322-6065-013B-3EB7-DBEC1179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Terve narsismi</a:t>
            </a:r>
          </a:p>
        </p:txBody>
      </p:sp>
      <p:pic>
        <p:nvPicPr>
          <p:cNvPr id="6" name="Sisällön paikkamerkki 5" descr="Kuva, joka sisältää kohteen henkilö, nainen&#10;&#10;Kuvaus luotu automaattisesti">
            <a:extLst>
              <a:ext uri="{FF2B5EF4-FFF2-40B4-BE49-F238E27FC236}">
                <a16:creationId xmlns:a16="http://schemas.microsoft.com/office/drawing/2014/main" id="{ECDB5FCC-4906-D9D0-3953-FDD3D1FF0A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6" r="-1" b="-1"/>
          <a:stretch/>
        </p:blipFill>
        <p:spPr>
          <a:xfrm>
            <a:off x="480060" y="1648711"/>
            <a:ext cx="3425957" cy="3560096"/>
          </a:xfrm>
          <a:prstGeom prst="rect">
            <a:avLst/>
          </a:prstGeom>
        </p:spPr>
      </p:pic>
      <p:sp>
        <p:nvSpPr>
          <p:cNvPr id="52" name="Sisällön paikkamerkki 2">
            <a:extLst>
              <a:ext uri="{FF2B5EF4-FFF2-40B4-BE49-F238E27FC236}">
                <a16:creationId xmlns:a16="http://schemas.microsoft.com/office/drawing/2014/main" id="{A518C33B-D7F7-6B63-C041-8DFD2F06D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 err="1"/>
              <a:t>Narsismi</a:t>
            </a:r>
            <a:r>
              <a:rPr lang="en-US" sz="1600" dirty="0"/>
              <a:t> </a:t>
            </a:r>
            <a:r>
              <a:rPr lang="en-US" sz="1600" dirty="0" err="1"/>
              <a:t>ei</a:t>
            </a:r>
            <a:r>
              <a:rPr lang="en-US" sz="1600" dirty="0"/>
              <a:t> ole </a:t>
            </a:r>
            <a:r>
              <a:rPr lang="en-US" sz="1600" dirty="0" err="1"/>
              <a:t>aina</a:t>
            </a:r>
            <a:r>
              <a:rPr lang="en-US" sz="1600" dirty="0"/>
              <a:t> </a:t>
            </a:r>
            <a:r>
              <a:rPr lang="en-US" sz="1600" dirty="0" err="1"/>
              <a:t>psyykkinen</a:t>
            </a:r>
            <a:r>
              <a:rPr lang="en-US" sz="1600" dirty="0"/>
              <a:t> </a:t>
            </a:r>
            <a:r>
              <a:rPr lang="en-US" sz="1600" dirty="0" err="1"/>
              <a:t>häiriö</a:t>
            </a:r>
            <a:r>
              <a:rPr lang="en-US" sz="1600" dirty="0"/>
              <a:t>. </a:t>
            </a:r>
            <a:r>
              <a:rPr lang="en-US" sz="1600" dirty="0" err="1"/>
              <a:t>Jokaisessa</a:t>
            </a:r>
            <a:r>
              <a:rPr lang="en-US" sz="1600" dirty="0"/>
              <a:t> </a:t>
            </a:r>
            <a:r>
              <a:rPr lang="en-US" sz="1600" dirty="0" err="1"/>
              <a:t>meistä</a:t>
            </a:r>
            <a:r>
              <a:rPr lang="en-US" sz="1600" dirty="0"/>
              <a:t> on </a:t>
            </a:r>
            <a:r>
              <a:rPr lang="en-US" sz="1600" dirty="0" err="1"/>
              <a:t>joitakin</a:t>
            </a:r>
            <a:r>
              <a:rPr lang="en-US" sz="1600" dirty="0"/>
              <a:t> </a:t>
            </a:r>
            <a:r>
              <a:rPr lang="en-US" sz="1600" dirty="0" err="1"/>
              <a:t>narsismin</a:t>
            </a:r>
            <a:r>
              <a:rPr lang="en-US" sz="1600" dirty="0"/>
              <a:t> </a:t>
            </a:r>
            <a:r>
              <a:rPr lang="en-US" sz="1600" dirty="0" err="1"/>
              <a:t>piirteitä</a:t>
            </a:r>
            <a:r>
              <a:rPr lang="en-US" sz="1600" dirty="0"/>
              <a:t>, </a:t>
            </a:r>
            <a:r>
              <a:rPr lang="en-US" sz="1600" dirty="0" err="1"/>
              <a:t>jotka</a:t>
            </a:r>
            <a:r>
              <a:rPr lang="en-US" sz="1600" dirty="0"/>
              <a:t> </a:t>
            </a:r>
            <a:r>
              <a:rPr lang="en-US" sz="1600" dirty="0" err="1"/>
              <a:t>jopa</a:t>
            </a:r>
            <a:r>
              <a:rPr lang="en-US" sz="1600" dirty="0"/>
              <a:t> </a:t>
            </a:r>
            <a:r>
              <a:rPr lang="en-US" sz="1600" dirty="0" err="1"/>
              <a:t>auttavat</a:t>
            </a:r>
            <a:r>
              <a:rPr lang="en-US" sz="1600" dirty="0"/>
              <a:t> </a:t>
            </a:r>
            <a:r>
              <a:rPr lang="en-US" sz="1600" dirty="0" err="1"/>
              <a:t>meitä</a:t>
            </a:r>
            <a:r>
              <a:rPr lang="en-US" sz="1600" dirty="0"/>
              <a:t> </a:t>
            </a:r>
            <a:r>
              <a:rPr lang="en-US" sz="1600" dirty="0" err="1"/>
              <a:t>kanssakäymisessä</a:t>
            </a:r>
            <a:r>
              <a:rPr lang="en-US" sz="1600" dirty="0"/>
              <a:t> </a:t>
            </a:r>
            <a:r>
              <a:rPr lang="en-US" sz="1600" dirty="0" err="1"/>
              <a:t>muiden</a:t>
            </a:r>
            <a:r>
              <a:rPr lang="en-US" sz="1600" dirty="0"/>
              <a:t> </a:t>
            </a:r>
            <a:r>
              <a:rPr lang="en-US" sz="1600" dirty="0" err="1"/>
              <a:t>kanssa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Piirteitä</a:t>
            </a:r>
            <a:r>
              <a:rPr lang="en-US" sz="1600" dirty="0"/>
              <a:t> </a:t>
            </a:r>
            <a:r>
              <a:rPr lang="en-US" sz="1600" dirty="0" err="1"/>
              <a:t>ovat</a:t>
            </a:r>
            <a:r>
              <a:rPr lang="en-US" sz="1600" dirty="0"/>
              <a:t> </a:t>
            </a:r>
            <a:r>
              <a:rPr lang="en-US" sz="1600" dirty="0" err="1"/>
              <a:t>muun</a:t>
            </a:r>
            <a:r>
              <a:rPr lang="en-US" sz="1600" dirty="0"/>
              <a:t> </a:t>
            </a:r>
            <a:r>
              <a:rPr lang="en-US" sz="1600" dirty="0" err="1"/>
              <a:t>muassa</a:t>
            </a:r>
            <a:r>
              <a:rPr lang="en-US" sz="1600" dirty="0"/>
              <a:t>:</a:t>
            </a:r>
          </a:p>
          <a:p>
            <a:r>
              <a:rPr lang="en-US" sz="1600" dirty="0" err="1"/>
              <a:t>hyvä</a:t>
            </a:r>
            <a:r>
              <a:rPr lang="en-US" sz="1600" dirty="0"/>
              <a:t> </a:t>
            </a:r>
            <a:r>
              <a:rPr lang="en-US" sz="1600" dirty="0" err="1"/>
              <a:t>itsetunto</a:t>
            </a:r>
            <a:endParaRPr lang="en-US" sz="1600" dirty="0"/>
          </a:p>
          <a:p>
            <a:r>
              <a:rPr lang="en-US" sz="1600" dirty="0" err="1"/>
              <a:t>kykenee</a:t>
            </a:r>
            <a:r>
              <a:rPr lang="en-US" sz="1600" dirty="0"/>
              <a:t> </a:t>
            </a:r>
            <a:r>
              <a:rPr lang="en-US" sz="1600" dirty="0" err="1"/>
              <a:t>olemaan</a:t>
            </a:r>
            <a:r>
              <a:rPr lang="en-US" sz="1600" dirty="0"/>
              <a:t> </a:t>
            </a:r>
            <a:r>
              <a:rPr lang="en-US" sz="1600" dirty="0" err="1"/>
              <a:t>rikastuttavassa</a:t>
            </a:r>
            <a:r>
              <a:rPr lang="en-US" sz="1600" dirty="0"/>
              <a:t> </a:t>
            </a:r>
            <a:r>
              <a:rPr lang="en-US" sz="1600" dirty="0" err="1"/>
              <a:t>vuorovaikutuksessa</a:t>
            </a:r>
            <a:r>
              <a:rPr lang="en-US" sz="1600" dirty="0"/>
              <a:t> </a:t>
            </a:r>
            <a:r>
              <a:rPr lang="en-US" sz="1600" dirty="0" err="1"/>
              <a:t>toisten</a:t>
            </a:r>
            <a:r>
              <a:rPr lang="en-US" sz="1600" dirty="0"/>
              <a:t> </a:t>
            </a:r>
            <a:r>
              <a:rPr lang="en-US" sz="1600" dirty="0" err="1"/>
              <a:t>ihmisten</a:t>
            </a:r>
            <a:r>
              <a:rPr lang="en-US" sz="1600" dirty="0"/>
              <a:t> </a:t>
            </a:r>
            <a:r>
              <a:rPr lang="en-US" sz="1600" dirty="0" err="1"/>
              <a:t>kanssa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löytää</a:t>
            </a:r>
            <a:r>
              <a:rPr lang="en-US" sz="1600" dirty="0"/>
              <a:t> </a:t>
            </a:r>
            <a:r>
              <a:rPr lang="en-US" sz="1600" dirty="0" err="1"/>
              <a:t>elämästään</a:t>
            </a:r>
            <a:r>
              <a:rPr lang="en-US" sz="1600" dirty="0"/>
              <a:t> </a:t>
            </a:r>
            <a:r>
              <a:rPr lang="en-US" sz="1600" dirty="0" err="1"/>
              <a:t>monia</a:t>
            </a:r>
            <a:r>
              <a:rPr lang="en-US" sz="1600" dirty="0"/>
              <a:t> </a:t>
            </a:r>
            <a:r>
              <a:rPr lang="en-US" sz="1600" dirty="0" err="1"/>
              <a:t>mielihyvää</a:t>
            </a:r>
            <a:r>
              <a:rPr lang="en-US" sz="1600" dirty="0"/>
              <a:t> </a:t>
            </a:r>
            <a:r>
              <a:rPr lang="en-US" sz="1600" dirty="0" err="1"/>
              <a:t>tuottavia</a:t>
            </a:r>
            <a:r>
              <a:rPr lang="en-US" sz="1600" dirty="0"/>
              <a:t> </a:t>
            </a:r>
            <a:r>
              <a:rPr lang="en-US" sz="1600" dirty="0" err="1"/>
              <a:t>asioita</a:t>
            </a:r>
            <a:endParaRPr lang="en-US" sz="1600" dirty="0"/>
          </a:p>
          <a:p>
            <a:r>
              <a:rPr lang="en-US" sz="1600" dirty="0" err="1"/>
              <a:t>tuntee</a:t>
            </a:r>
            <a:r>
              <a:rPr lang="en-US" sz="1600" dirty="0"/>
              <a:t> </a:t>
            </a:r>
            <a:r>
              <a:rPr lang="en-US" sz="1600" dirty="0" err="1"/>
              <a:t>vahvuutensa</a:t>
            </a:r>
            <a:r>
              <a:rPr lang="en-US" sz="1600" dirty="0"/>
              <a:t> ja </a:t>
            </a:r>
            <a:r>
              <a:rPr lang="en-US" sz="1600" dirty="0" err="1"/>
              <a:t>heikkoutensa</a:t>
            </a:r>
            <a:endParaRPr lang="en-US" sz="1600" dirty="0"/>
          </a:p>
          <a:p>
            <a:r>
              <a:rPr lang="en-US" sz="1600" dirty="0" err="1"/>
              <a:t>ei</a:t>
            </a:r>
            <a:r>
              <a:rPr lang="en-US" sz="1600" dirty="0"/>
              <a:t> ole </a:t>
            </a:r>
            <a:r>
              <a:rPr lang="en-US" sz="1600" dirty="0" err="1"/>
              <a:t>tarvetta</a:t>
            </a:r>
            <a:r>
              <a:rPr lang="en-US" sz="1600" dirty="0"/>
              <a:t> </a:t>
            </a:r>
            <a:r>
              <a:rPr lang="en-US" sz="1600" dirty="0" err="1"/>
              <a:t>korostaa</a:t>
            </a:r>
            <a:r>
              <a:rPr lang="en-US" sz="1600" dirty="0"/>
              <a:t> </a:t>
            </a:r>
            <a:r>
              <a:rPr lang="en-US" sz="1600" dirty="0" err="1"/>
              <a:t>itseään</a:t>
            </a:r>
            <a:r>
              <a:rPr lang="en-US" sz="1600" dirty="0"/>
              <a:t> tai </a:t>
            </a:r>
            <a:r>
              <a:rPr lang="en-US" sz="1600" dirty="0" err="1"/>
              <a:t>kykyjään</a:t>
            </a:r>
            <a:r>
              <a:rPr lang="en-US" sz="1600" dirty="0"/>
              <a:t> </a:t>
            </a:r>
            <a:r>
              <a:rPr lang="en-US" sz="1600" dirty="0" err="1"/>
              <a:t>eikä</a:t>
            </a:r>
            <a:r>
              <a:rPr lang="en-US" sz="1600" dirty="0"/>
              <a:t> </a:t>
            </a:r>
            <a:r>
              <a:rPr lang="en-US" sz="1600" dirty="0" err="1"/>
              <a:t>nujertaa</a:t>
            </a:r>
            <a:r>
              <a:rPr lang="en-US" sz="1600" dirty="0"/>
              <a:t> </a:t>
            </a:r>
            <a:r>
              <a:rPr lang="en-US" sz="1600" dirty="0" err="1"/>
              <a:t>toisia</a:t>
            </a:r>
            <a:endParaRPr lang="en-US" sz="1600" dirty="0"/>
          </a:p>
          <a:p>
            <a:r>
              <a:rPr lang="en-US" sz="1600" dirty="0" err="1"/>
              <a:t>rikas</a:t>
            </a:r>
            <a:r>
              <a:rPr lang="en-US" sz="1600" dirty="0"/>
              <a:t> </a:t>
            </a:r>
            <a:r>
              <a:rPr lang="en-US" sz="1600" dirty="0" err="1"/>
              <a:t>tunne-elämä</a:t>
            </a:r>
            <a:r>
              <a:rPr lang="en-US" sz="1600" dirty="0"/>
              <a:t> ja </a:t>
            </a:r>
            <a:r>
              <a:rPr lang="en-US" sz="1600" dirty="0" err="1"/>
              <a:t>kyky</a:t>
            </a:r>
            <a:r>
              <a:rPr lang="en-US" sz="1600" dirty="0"/>
              <a:t> </a:t>
            </a:r>
            <a:r>
              <a:rPr lang="en-US" sz="1600" dirty="0" err="1"/>
              <a:t>kokea</a:t>
            </a:r>
            <a:r>
              <a:rPr lang="en-US" sz="1600" dirty="0"/>
              <a:t> </a:t>
            </a:r>
            <a:r>
              <a:rPr lang="en-US" sz="1600" dirty="0" err="1"/>
              <a:t>voimakkaita</a:t>
            </a:r>
            <a:r>
              <a:rPr lang="en-US" sz="1600" dirty="0"/>
              <a:t> </a:t>
            </a:r>
            <a:r>
              <a:rPr lang="en-US" sz="1600" dirty="0" err="1"/>
              <a:t>tunteita</a:t>
            </a:r>
            <a:r>
              <a:rPr lang="en-US" sz="1600" dirty="0"/>
              <a:t> ja </a:t>
            </a:r>
            <a:r>
              <a:rPr lang="en-US" sz="1600" dirty="0" err="1"/>
              <a:t>innostusta</a:t>
            </a:r>
            <a:endParaRPr lang="en-US" sz="1600" dirty="0"/>
          </a:p>
          <a:p>
            <a:r>
              <a:rPr lang="en-US" sz="1600" dirty="0" err="1"/>
              <a:t>pystyy</a:t>
            </a:r>
            <a:r>
              <a:rPr lang="en-US" sz="1600" dirty="0"/>
              <a:t> </a:t>
            </a:r>
            <a:r>
              <a:rPr lang="en-US" sz="1600" dirty="0" err="1"/>
              <a:t>tarvittaessa</a:t>
            </a:r>
            <a:r>
              <a:rPr lang="en-US" sz="1600" dirty="0"/>
              <a:t> </a:t>
            </a:r>
            <a:r>
              <a:rPr lang="en-US" sz="1600" dirty="0" err="1"/>
              <a:t>olemaan</a:t>
            </a:r>
            <a:r>
              <a:rPr lang="en-US" sz="1600" dirty="0"/>
              <a:t> </a:t>
            </a:r>
            <a:r>
              <a:rPr lang="en-US" sz="1600" dirty="0" err="1"/>
              <a:t>myös</a:t>
            </a:r>
            <a:r>
              <a:rPr lang="en-US" sz="1600" dirty="0"/>
              <a:t> </a:t>
            </a:r>
            <a:r>
              <a:rPr lang="en-US" sz="1600" dirty="0" err="1"/>
              <a:t>yksin</a:t>
            </a:r>
            <a:endParaRPr lang="en-US" sz="1600" dirty="0"/>
          </a:p>
          <a:p>
            <a:r>
              <a:rPr lang="en-US" sz="1600" dirty="0" err="1"/>
              <a:t>Terveen</a:t>
            </a:r>
            <a:r>
              <a:rPr lang="en-US" sz="1600" dirty="0"/>
              <a:t> </a:t>
            </a:r>
            <a:r>
              <a:rPr lang="en-US" sz="1600" dirty="0" err="1"/>
              <a:t>narsismin</a:t>
            </a:r>
            <a:r>
              <a:rPr lang="en-US" sz="1600" dirty="0"/>
              <a:t> </a:t>
            </a:r>
            <a:r>
              <a:rPr lang="en-US" sz="1600" dirty="0" err="1"/>
              <a:t>avulla</a:t>
            </a:r>
            <a:r>
              <a:rPr lang="en-US" sz="1600" dirty="0"/>
              <a:t> </a:t>
            </a:r>
            <a:r>
              <a:rPr lang="en-US" sz="1600" dirty="0" err="1"/>
              <a:t>ihminen</a:t>
            </a:r>
            <a:r>
              <a:rPr lang="en-US" sz="1600" dirty="0"/>
              <a:t> </a:t>
            </a:r>
            <a:r>
              <a:rPr lang="en-US" sz="1600" dirty="0" err="1"/>
              <a:t>kykenee</a:t>
            </a:r>
            <a:r>
              <a:rPr lang="en-US" sz="1600" dirty="0"/>
              <a:t> </a:t>
            </a:r>
            <a:r>
              <a:rPr lang="en-US" sz="1600" dirty="0" err="1"/>
              <a:t>selviytymään</a:t>
            </a:r>
            <a:r>
              <a:rPr lang="en-US" sz="1600" dirty="0"/>
              <a:t> </a:t>
            </a:r>
            <a:r>
              <a:rPr lang="en-US" sz="1600" dirty="0" err="1"/>
              <a:t>elämän</a:t>
            </a:r>
            <a:r>
              <a:rPr lang="en-US" sz="1600" dirty="0"/>
              <a:t> </a:t>
            </a:r>
            <a:r>
              <a:rPr lang="en-US" sz="1600" dirty="0" err="1"/>
              <a:t>kriiseistä</a:t>
            </a:r>
            <a:r>
              <a:rPr lang="en-US" sz="1600" dirty="0"/>
              <a:t> ja </a:t>
            </a:r>
            <a:r>
              <a:rPr lang="en-US" sz="1600" dirty="0" err="1"/>
              <a:t>kovistakin</a:t>
            </a:r>
            <a:r>
              <a:rPr lang="en-US" sz="1600" dirty="0"/>
              <a:t> </a:t>
            </a:r>
            <a:r>
              <a:rPr lang="en-US" sz="1600" dirty="0" err="1"/>
              <a:t>koettelemuksista</a:t>
            </a:r>
            <a:r>
              <a:rPr lang="en-US" sz="1600" dirty="0"/>
              <a:t> ja </a:t>
            </a:r>
            <a:r>
              <a:rPr lang="en-US" sz="1600" dirty="0" err="1"/>
              <a:t>sen</a:t>
            </a:r>
            <a:r>
              <a:rPr lang="en-US" sz="1600" dirty="0"/>
              <a:t> </a:t>
            </a:r>
            <a:r>
              <a:rPr lang="en-US" sz="1600" dirty="0" err="1"/>
              <a:t>puute</a:t>
            </a:r>
            <a:r>
              <a:rPr lang="en-US" sz="1600" dirty="0"/>
              <a:t> </a:t>
            </a:r>
            <a:r>
              <a:rPr lang="en-US" sz="1600" dirty="0" err="1"/>
              <a:t>voi</a:t>
            </a:r>
            <a:r>
              <a:rPr lang="en-US" sz="1600" dirty="0"/>
              <a:t> olla </a:t>
            </a:r>
            <a:r>
              <a:rPr lang="en-US" sz="1600" dirty="0" err="1"/>
              <a:t>jopa</a:t>
            </a:r>
            <a:r>
              <a:rPr lang="en-US" sz="1600" dirty="0"/>
              <a:t> </a:t>
            </a:r>
            <a:r>
              <a:rPr lang="en-US" sz="1600" dirty="0" err="1"/>
              <a:t>yhtä</a:t>
            </a:r>
            <a:r>
              <a:rPr lang="en-US" sz="1600" dirty="0"/>
              <a:t> </a:t>
            </a:r>
            <a:r>
              <a:rPr lang="en-US" sz="1600" dirty="0" err="1"/>
              <a:t>suuri</a:t>
            </a:r>
            <a:r>
              <a:rPr lang="en-US" sz="1600" dirty="0"/>
              <a:t> </a:t>
            </a:r>
            <a:r>
              <a:rPr lang="en-US" sz="1600" dirty="0" err="1"/>
              <a:t>ongelma</a:t>
            </a:r>
            <a:r>
              <a:rPr lang="en-US" sz="1600" dirty="0"/>
              <a:t> </a:t>
            </a:r>
            <a:r>
              <a:rPr lang="en-US" sz="1600" dirty="0" err="1"/>
              <a:t>kuin</a:t>
            </a:r>
            <a:r>
              <a:rPr lang="en-US" sz="1600" dirty="0"/>
              <a:t> </a:t>
            </a:r>
            <a:r>
              <a:rPr lang="en-US" sz="1600" dirty="0" err="1"/>
              <a:t>narsistinen</a:t>
            </a:r>
            <a:r>
              <a:rPr lang="en-US" sz="1600" dirty="0"/>
              <a:t> </a:t>
            </a:r>
            <a:r>
              <a:rPr lang="en-US" sz="1600" dirty="0" err="1"/>
              <a:t>persoonallisuushäiriökin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0652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956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15C045B-9C7E-D730-12F0-88505407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Mistä häiriö johtuu?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6F1AB27-D25D-DEDE-330A-C773E8F844B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7740" b="-3"/>
          <a:stretch/>
        </p:blipFill>
        <p:spPr>
          <a:xfrm>
            <a:off x="1685859" y="2660287"/>
            <a:ext cx="4341680" cy="3646887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9078CC-C3B2-CC1B-0196-479185D676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>
                <a:solidFill>
                  <a:srgbClr val="FFFFFF"/>
                </a:solidFill>
              </a:rPr>
              <a:t>lkaa </a:t>
            </a:r>
            <a:r>
              <a:rPr lang="en-US" sz="1700" dirty="0" err="1">
                <a:solidFill>
                  <a:srgbClr val="FFFFFF"/>
                </a:solidFill>
              </a:rPr>
              <a:t>lapsuudessa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nuoruudessa</a:t>
            </a:r>
            <a:r>
              <a:rPr lang="en-US" sz="1700" dirty="0">
                <a:solidFill>
                  <a:srgbClr val="FFFFFF"/>
                </a:solidFill>
              </a:rPr>
              <a:t> tai </a:t>
            </a:r>
            <a:r>
              <a:rPr lang="en-US" sz="1700" dirty="0" err="1">
                <a:solidFill>
                  <a:srgbClr val="FFFFFF"/>
                </a:solidFill>
              </a:rPr>
              <a:t>viimeistään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nuorella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aikuisiällä</a:t>
            </a:r>
            <a:endParaRPr lang="en-US" sz="1700" dirty="0">
              <a:solidFill>
                <a:srgbClr val="FFFFFF"/>
              </a:solidFill>
            </a:endParaRPr>
          </a:p>
          <a:p>
            <a:r>
              <a:rPr lang="en-US" sz="1700" dirty="0" err="1">
                <a:solidFill>
                  <a:srgbClr val="FFFFFF"/>
                </a:solidFill>
              </a:rPr>
              <a:t>Narsistien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aivoissa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todettu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muutoksia</a:t>
            </a:r>
            <a:r>
              <a:rPr lang="en-US" sz="1700" dirty="0">
                <a:solidFill>
                  <a:srgbClr val="FFFFFF"/>
                </a:solidFill>
              </a:rPr>
              <a:t>: </a:t>
            </a:r>
            <a:r>
              <a:rPr lang="en-US" sz="1700" dirty="0" err="1">
                <a:solidFill>
                  <a:srgbClr val="FFFFFF"/>
                </a:solidFill>
              </a:rPr>
              <a:t>Vasemmassa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aivosaaressa</a:t>
            </a:r>
            <a:r>
              <a:rPr lang="en-US" sz="1700" dirty="0">
                <a:solidFill>
                  <a:srgbClr val="FFFFFF"/>
                </a:solidFill>
              </a:rPr>
              <a:t> ja </a:t>
            </a:r>
            <a:r>
              <a:rPr lang="en-US" sz="1700" dirty="0" err="1">
                <a:solidFill>
                  <a:srgbClr val="FFFFFF"/>
                </a:solidFill>
              </a:rPr>
              <a:t>pihtipoimun</a:t>
            </a:r>
            <a:r>
              <a:rPr lang="en-US" sz="1700" dirty="0">
                <a:solidFill>
                  <a:srgbClr val="FFFFFF"/>
                </a:solidFill>
              </a:rPr>
              <a:t> ja </a:t>
            </a:r>
            <a:r>
              <a:rPr lang="en-US" sz="1700" dirty="0" err="1">
                <a:solidFill>
                  <a:srgbClr val="FFFFFF"/>
                </a:solidFill>
              </a:rPr>
              <a:t>etuotsalohkon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tunteita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säätelevillä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alueilla</a:t>
            </a:r>
            <a:r>
              <a:rPr lang="en-US" sz="1700" dirty="0">
                <a:solidFill>
                  <a:srgbClr val="FFFFFF"/>
                </a:solidFill>
              </a:rPr>
              <a:t> on </a:t>
            </a:r>
            <a:r>
              <a:rPr lang="en-US" sz="1700" dirty="0" err="1">
                <a:solidFill>
                  <a:srgbClr val="FFFFFF"/>
                </a:solidFill>
              </a:rPr>
              <a:t>tavanomaista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ohuempi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kerros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harmaata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ainetta</a:t>
            </a:r>
            <a:r>
              <a:rPr lang="en-US" sz="1700" dirty="0">
                <a:solidFill>
                  <a:srgbClr val="FFFFFF"/>
                </a:solidFill>
              </a:rPr>
              <a:t>. </a:t>
            </a:r>
            <a:r>
              <a:rPr lang="en-US" sz="1700" dirty="0" err="1">
                <a:solidFill>
                  <a:srgbClr val="FFFFFF"/>
                </a:solidFill>
              </a:rPr>
              <a:t>Vajavaisuus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aiheuttaa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empatiakyvyn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puutteen</a:t>
            </a:r>
            <a:r>
              <a:rPr lang="en-US" sz="1700" dirty="0">
                <a:solidFill>
                  <a:srgbClr val="FFFFFF"/>
                </a:solidFill>
              </a:rPr>
              <a:t>. </a:t>
            </a:r>
          </a:p>
          <a:p>
            <a:r>
              <a:rPr lang="en-US" sz="1700" dirty="0">
                <a:solidFill>
                  <a:srgbClr val="FFFFFF"/>
                </a:solidFill>
              </a:rPr>
              <a:t>On </a:t>
            </a:r>
            <a:r>
              <a:rPr lang="en-US" sz="1700" dirty="0" err="1">
                <a:solidFill>
                  <a:srgbClr val="FFFFFF"/>
                </a:solidFill>
              </a:rPr>
              <a:t>myös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tutkittu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että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narsisteilla</a:t>
            </a:r>
            <a:r>
              <a:rPr lang="en-US" sz="1700" dirty="0">
                <a:solidFill>
                  <a:srgbClr val="FFFFFF"/>
                </a:solidFill>
              </a:rPr>
              <a:t> on </a:t>
            </a:r>
            <a:r>
              <a:rPr lang="en-US" sz="1700" dirty="0" err="1">
                <a:solidFill>
                  <a:srgbClr val="FFFFFF"/>
                </a:solidFill>
              </a:rPr>
              <a:t>keskimääräistä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enempää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aleksitymiaa</a:t>
            </a:r>
            <a:r>
              <a:rPr lang="en-US" sz="1700" dirty="0">
                <a:solidFill>
                  <a:srgbClr val="FFFFFF"/>
                </a:solidFill>
              </a:rPr>
              <a:t>. </a:t>
            </a:r>
            <a:r>
              <a:rPr lang="en-US" sz="1700" dirty="0" err="1">
                <a:solidFill>
                  <a:srgbClr val="FFFFFF"/>
                </a:solidFill>
              </a:rPr>
              <a:t>Aleksitymia</a:t>
            </a:r>
            <a:r>
              <a:rPr lang="en-US" sz="1700" dirty="0">
                <a:solidFill>
                  <a:srgbClr val="FFFFFF"/>
                </a:solidFill>
              </a:rPr>
              <a:t> on </a:t>
            </a:r>
            <a:r>
              <a:rPr lang="en-US" sz="1700" dirty="0" err="1">
                <a:solidFill>
                  <a:srgbClr val="FFFFFF"/>
                </a:solidFill>
              </a:rPr>
              <a:t>persoonallisuuden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piirteistöä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jolle</a:t>
            </a:r>
            <a:r>
              <a:rPr lang="en-US" sz="1700" dirty="0">
                <a:solidFill>
                  <a:srgbClr val="FFFFFF"/>
                </a:solidFill>
              </a:rPr>
              <a:t> on </a:t>
            </a:r>
            <a:r>
              <a:rPr lang="en-US" sz="1700" dirty="0" err="1">
                <a:solidFill>
                  <a:srgbClr val="FFFFFF"/>
                </a:solidFill>
              </a:rPr>
              <a:t>ominaista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vaikeus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tunnistaa</a:t>
            </a:r>
            <a:r>
              <a:rPr lang="en-US" sz="1700" dirty="0">
                <a:solidFill>
                  <a:srgbClr val="FFFFFF"/>
                </a:solidFill>
              </a:rPr>
              <a:t> tai </a:t>
            </a:r>
            <a:r>
              <a:rPr lang="en-US" sz="1700" dirty="0" err="1">
                <a:solidFill>
                  <a:srgbClr val="FFFFFF"/>
                </a:solidFill>
              </a:rPr>
              <a:t>kuvata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omia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tunteitaan</a:t>
            </a:r>
            <a:r>
              <a:rPr lang="en-US" sz="170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952099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7F3E29B-7795-B21C-0DF2-892323E28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Narsismin hoito</a:t>
            </a:r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isällön paikkamerkki 9" descr="Kuva, joka sisältää kohteen ulko, siluetti, aurinko, auringonlasku&#10;&#10;Kuvaus luotu automaattisesti">
            <a:extLst>
              <a:ext uri="{FF2B5EF4-FFF2-40B4-BE49-F238E27FC236}">
                <a16:creationId xmlns:a16="http://schemas.microsoft.com/office/drawing/2014/main" id="{D95DD948-513D-DFF3-89ED-54C5748367C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9" b="13"/>
          <a:stretch/>
        </p:blipFill>
        <p:spPr>
          <a:xfrm>
            <a:off x="1685853" y="2660287"/>
            <a:ext cx="4341691" cy="3646887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" name="Rectangle 2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6045E0-3095-2CE6-6A9C-F00AFB9F91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Narsistilta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puuttuu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yleensä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kokemus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omasta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sairaudesta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mikä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vaikeuttaa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hoitoon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hakeutumista</a:t>
            </a:r>
            <a:r>
              <a:rPr lang="en-US" sz="2000" dirty="0">
                <a:solidFill>
                  <a:srgbClr val="FFFFFF"/>
                </a:solidFill>
              </a:rPr>
              <a:t> ja </a:t>
            </a:r>
            <a:r>
              <a:rPr lang="en-US" sz="2000" dirty="0" err="1">
                <a:solidFill>
                  <a:srgbClr val="FFFFFF"/>
                </a:solidFill>
              </a:rPr>
              <a:t>sen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saamista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r>
              <a:rPr lang="en-US" sz="2000" dirty="0" err="1">
                <a:solidFill>
                  <a:srgbClr val="FFFFFF"/>
                </a:solidFill>
              </a:rPr>
              <a:t>Sitä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voi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kuitenkin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hoitaa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psykoterapialla</a:t>
            </a:r>
            <a:r>
              <a:rPr lang="en-US" sz="2000" dirty="0">
                <a:solidFill>
                  <a:srgbClr val="FFFFFF"/>
                </a:solidFill>
              </a:rPr>
              <a:t> ja </a:t>
            </a:r>
            <a:r>
              <a:rPr lang="en-US" sz="2000" dirty="0" err="1">
                <a:solidFill>
                  <a:srgbClr val="FFFFFF"/>
                </a:solidFill>
              </a:rPr>
              <a:t>lääkehoidolla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jos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hoidettavalla</a:t>
            </a:r>
            <a:r>
              <a:rPr lang="en-US" sz="2000" dirty="0">
                <a:solidFill>
                  <a:srgbClr val="FFFFFF"/>
                </a:solidFill>
              </a:rPr>
              <a:t> on </a:t>
            </a:r>
            <a:r>
              <a:rPr lang="en-US" sz="2000" dirty="0" err="1">
                <a:solidFill>
                  <a:srgbClr val="FFFFFF"/>
                </a:solidFill>
              </a:rPr>
              <a:t>motivaatiota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parantua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</a:p>
          <a:p>
            <a:r>
              <a:rPr lang="en-US" sz="2000" dirty="0" err="1">
                <a:solidFill>
                  <a:srgbClr val="FFFFFF"/>
                </a:solidFill>
              </a:rPr>
              <a:t>Tärkeää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hoidossa</a:t>
            </a:r>
            <a:r>
              <a:rPr lang="en-US" sz="2000" dirty="0">
                <a:solidFill>
                  <a:srgbClr val="FFFFFF"/>
                </a:solidFill>
              </a:rPr>
              <a:t> on </a:t>
            </a:r>
            <a:r>
              <a:rPr lang="en-US" sz="2000" dirty="0" err="1">
                <a:solidFill>
                  <a:srgbClr val="FFFFFF"/>
                </a:solidFill>
              </a:rPr>
              <a:t>erilaisten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tunteiden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sietokyvyn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lisääminen</a:t>
            </a:r>
            <a:r>
              <a:rPr lang="en-US" sz="2000" dirty="0">
                <a:solidFill>
                  <a:srgbClr val="FFFFFF"/>
                </a:solidFill>
              </a:rPr>
              <a:t> ja </a:t>
            </a:r>
            <a:r>
              <a:rPr lang="en-US" sz="2000" dirty="0" err="1">
                <a:solidFill>
                  <a:srgbClr val="FFFFFF"/>
                </a:solidFill>
              </a:rPr>
              <a:t>siten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haavoittuvuuden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väheneminen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3938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BBBE6C-3D4B-DE45-1F63-E0709AE82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fi-FI" sz="3600">
                <a:solidFill>
                  <a:srgbClr val="3F3F3F"/>
                </a:solidFill>
              </a:rPr>
              <a:t>Elämä narsistin kanssa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FA6E4D-17DB-6726-DAA2-B569D751D3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6915" y="2888250"/>
            <a:ext cx="4297351" cy="2959777"/>
          </a:xfrm>
        </p:spPr>
        <p:txBody>
          <a:bodyPr anchor="t">
            <a:normAutofit/>
          </a:bodyPr>
          <a:lstStyle/>
          <a:p>
            <a:r>
              <a:rPr lang="fi-FI" sz="1600" dirty="0"/>
              <a:t>Elämä narsistin kanssa on todella uuvuttavaa ja voi murskata itsetunnon täysin.</a:t>
            </a:r>
          </a:p>
          <a:p>
            <a:r>
              <a:rPr lang="fi-FI" sz="1600" dirty="0"/>
              <a:t>Narsistiin kannattaa oman turvallisuuden ja hyvinvoinnin vuoksi ottaa etäisyyttä. </a:t>
            </a:r>
          </a:p>
          <a:p>
            <a:r>
              <a:rPr lang="fi-FI" sz="1600" dirty="0"/>
              <a:t>Myös ihmissuhteen katkaisemista kannattaa tarvittaessa harkita, jos se vain suinkin on mahdollista.</a:t>
            </a:r>
          </a:p>
          <a:p>
            <a:r>
              <a:rPr lang="fi-FI" sz="1600" dirty="0"/>
              <a:t>Narsisteilla on usein tapana yrittää vielä suhteen loputtuakin ottaa yhteyttä ja tämä voikin usein tuntua hyvin ahdistavalta. </a:t>
            </a: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E1C64F-83F0-F732-5861-3C945F3F13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7731" y="2888250"/>
            <a:ext cx="4292594" cy="2959778"/>
          </a:xfrm>
        </p:spPr>
        <p:txBody>
          <a:bodyPr anchor="t">
            <a:normAutofit/>
          </a:bodyPr>
          <a:lstStyle/>
          <a:p>
            <a:r>
              <a:rPr lang="fi-FI" sz="2000" dirty="0"/>
              <a:t>Vertaistukea: </a:t>
            </a:r>
            <a:r>
              <a:rPr lang="fi-FI" sz="2000" dirty="0">
                <a:hlinkClick r:id="rId2"/>
              </a:rPr>
              <a:t>https://www.narsisminuhrientuki.fi/</a:t>
            </a:r>
            <a:r>
              <a:rPr lang="fi-FI" sz="2000" dirty="0"/>
              <a:t> </a:t>
            </a:r>
          </a:p>
          <a:p>
            <a:r>
              <a:rPr lang="fi-FI" sz="2000" dirty="0"/>
              <a:t>vertaistukipuhelinnumero: 044 717 9000 (ma: klo 12-15, ti ja to: klo 18-21 ja ke: klo 15-18) </a:t>
            </a:r>
          </a:p>
          <a:p>
            <a:r>
              <a:rPr lang="fi-FI" sz="2000" dirty="0"/>
              <a:t>ohjaus- ja neuvontapuhelin: 044 717 9002 (ti: klo 10-14)</a:t>
            </a:r>
          </a:p>
          <a:p>
            <a:r>
              <a:rPr lang="fi-FI" sz="2000" dirty="0"/>
              <a:t>Joensuun vertaistukiryhmä: </a:t>
            </a:r>
            <a:r>
              <a:rPr lang="fi-FI" sz="2000" dirty="0">
                <a:hlinkClick r:id="rId3"/>
              </a:rPr>
              <a:t>joensuu@narsisminuhrientuki.fi</a:t>
            </a: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244568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E88C74-F99C-758C-5EF1-0B5627161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Pohdi…</a:t>
            </a:r>
          </a:p>
        </p:txBody>
      </p:sp>
      <p:pic>
        <p:nvPicPr>
          <p:cNvPr id="6" name="Sisällön paikkamerkki 5" descr="Kuva, joka sisältää kohteen alusvaatteet&#10;&#10;Kuvaus luotu automaattisesti">
            <a:extLst>
              <a:ext uri="{FF2B5EF4-FFF2-40B4-BE49-F238E27FC236}">
                <a16:creationId xmlns:a16="http://schemas.microsoft.com/office/drawing/2014/main" id="{AB5FE17F-17FB-1297-A369-EFF77C0B3F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0149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91586E-3DDC-EDC8-33D0-6F0F65107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Mitä terveen narsismin piirteitä tunnistat itsessäsi?</a:t>
            </a:r>
          </a:p>
          <a:p>
            <a:r>
              <a:rPr lang="en-US" sz="2200"/>
              <a:t>Oletko törmännyt vahvoja narsistisia piirteitä omaaviin henkilöihin? Miltä se tuntui? </a:t>
            </a:r>
          </a:p>
          <a:p>
            <a:r>
              <a:rPr lang="en-US" sz="2200"/>
              <a:t>Halutessaan voi tehdä linkistä avautuvan testin omista narsistisista piirteistään: </a:t>
            </a:r>
            <a:r>
              <a:rPr lang="en-US" sz="2200">
                <a:hlinkClick r:id="rId3"/>
              </a:rPr>
              <a:t>https://www.evermind.fi/narsisti-testi/</a:t>
            </a:r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17988972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735AE9E-F7D0-D64C-12E8-313A2CD3F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4944"/>
            <a:ext cx="6610388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Lähteet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EDB0EBA-692D-3C39-38D4-0F00ED99F47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2" y="3100531"/>
            <a:ext cx="6795370" cy="2327414"/>
          </a:xfrm>
          <a:prstGeom prst="rect">
            <a:avLst/>
          </a:prstGeom>
        </p:spPr>
      </p:pic>
      <p:sp>
        <p:nvSpPr>
          <p:cNvPr id="22" name="Rectangle 1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E28F142-BC5A-CD59-563C-A4A5363AA24C}"/>
              </a:ext>
            </a:extLst>
          </p:cNvPr>
          <p:cNvSpPr txBox="1"/>
          <p:nvPr/>
        </p:nvSpPr>
        <p:spPr>
          <a:xfrm>
            <a:off x="8109311" y="2393792"/>
            <a:ext cx="3360212" cy="3740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https://terapiatalonoste.fi/tieto/narsismi-ja-narsistinen-persoonallisuushairio/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https://www.narsisminuhrientuki.fi/tukea-uhrille/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https://www.mehilainen.fi/mielenterveys/persoonallisuushairiot/narsistinen-persoonallisuus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https://www.evermind.fi/narsisti/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Wikipedia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Skeema</a:t>
            </a:r>
            <a:r>
              <a:rPr lang="en-U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90205023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834AF1F2F3B3479C7FAA40288E29D7" ma:contentTypeVersion="12" ma:contentTypeDescription="Create a new document." ma:contentTypeScope="" ma:versionID="a7478921fb6be8822ae1dad793388bd6">
  <xsd:schema xmlns:xsd="http://www.w3.org/2001/XMLSchema" xmlns:xs="http://www.w3.org/2001/XMLSchema" xmlns:p="http://schemas.microsoft.com/office/2006/metadata/properties" xmlns:ns3="48e00190-f13c-4a27-8300-d811c9835d60" xmlns:ns4="eb09b4b0-5078-41f8-9e36-323f708344aa" targetNamespace="http://schemas.microsoft.com/office/2006/metadata/properties" ma:root="true" ma:fieldsID="267aedb35f16f41c5258543176d24458" ns3:_="" ns4:_="">
    <xsd:import namespace="48e00190-f13c-4a27-8300-d811c9835d60"/>
    <xsd:import namespace="eb09b4b0-5078-41f8-9e36-323f708344a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00190-f13c-4a27-8300-d811c9835d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9b4b0-5078-41f8-9e36-323f708344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D58545-4D7A-4847-9149-0C56337122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9DD1C5-5DB4-45B8-813A-48B4B2B6F8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00190-f13c-4a27-8300-d811c9835d60"/>
    <ds:schemaRef ds:uri="eb09b4b0-5078-41f8-9e36-323f708344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05C38B-F1C5-439B-90F1-CD9C56BD3E32}">
  <ds:schemaRefs>
    <ds:schemaRef ds:uri="http://schemas.microsoft.com/office/2006/documentManagement/types"/>
    <ds:schemaRef ds:uri="http://schemas.microsoft.com/office/2006/metadata/properties"/>
    <ds:schemaRef ds:uri="eb09b4b0-5078-41f8-9e36-323f708344aa"/>
    <ds:schemaRef ds:uri="http://purl.org/dc/dcmitype/"/>
    <ds:schemaRef ds:uri="http://schemas.openxmlformats.org/package/2006/metadata/core-properties"/>
    <ds:schemaRef ds:uri="http://purl.org/dc/elements/1.1/"/>
    <ds:schemaRef ds:uri="48e00190-f13c-4a27-8300-d811c9835d60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446</Words>
  <Application>Microsoft Office PowerPoint</Application>
  <PresentationFormat>Laajakuva</PresentationFormat>
  <Paragraphs>51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Office-teema</vt:lpstr>
      <vt:lpstr>Narsistinen persoonallisuushäiriö</vt:lpstr>
      <vt:lpstr>Tyypillistä narsismille:</vt:lpstr>
      <vt:lpstr>Terve narsismi</vt:lpstr>
      <vt:lpstr>Mistä häiriö johtuu?</vt:lpstr>
      <vt:lpstr>Narsismin hoito</vt:lpstr>
      <vt:lpstr>Elämä narsistin kanssa</vt:lpstr>
      <vt:lpstr>Pohdi…</vt:lpstr>
      <vt:lpstr>Lähteet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Narsismi</dc:title>
  <dc:creator>Nevalainen Mimosa</dc:creator>
  <cp:lastModifiedBy>Mimosa</cp:lastModifiedBy>
  <cp:revision>10</cp:revision>
  <dcterms:created xsi:type="dcterms:W3CDTF">2022-05-05T13:00:45Z</dcterms:created>
  <dcterms:modified xsi:type="dcterms:W3CDTF">2022-05-23T10:58:27Z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0x010100F1834AF1F2F3B3479C7FAA40288E29D7</vt:lpwstr>
  </property>
</Properties>
</file>