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62D80-329D-4DCB-A7C8-334BD9630037}" v="174" dt="2022-05-14T20:24:54.660"/>
    <p1510:client id="{62ADBC64-A1AF-74D4-CC9D-58076CC74A5F}" v="196" dt="2022-05-17T19:43:59.412"/>
    <p1510:client id="{694D12AD-A9D4-BD75-9558-43A058540E24}" v="644" dt="2022-05-16T14:48:35.260"/>
    <p1510:client id="{DC0CB100-1731-B8AF-AEC9-B04E0F602BE1}" v="158" dt="2022-05-15T18:23:37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aterveys.fi/artikkeli/terveys/masennus-nakyy-aivoissa-ja-topuminenkin-alkaa-sielt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tkl.fi/mika-askarruttaa/yleisia-mielenterveyden-hairioita/masenn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fi-FI" sz="5000" dirty="0">
                <a:solidFill>
                  <a:schemeClr val="bg1"/>
                </a:solidFill>
                <a:cs typeface="Calibri Light"/>
              </a:rPr>
              <a:t>Masennus eli depressio</a:t>
            </a:r>
            <a:endParaRPr lang="fi-FI" sz="5000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endParaRPr lang="fi-FI" sz="2000">
              <a:solidFill>
                <a:schemeClr val="bg1"/>
              </a:solidFill>
            </a:endParaRPr>
          </a:p>
        </p:txBody>
      </p:sp>
      <p:pic>
        <p:nvPicPr>
          <p:cNvPr id="4" name="Kuva 4" descr="Kuva, joka sisältää kohteen seinä, henkilö, sisä, mies&#10;&#10;Kuvaus luotu automaattisesti">
            <a:extLst>
              <a:ext uri="{FF2B5EF4-FFF2-40B4-BE49-F238E27FC236}">
                <a16:creationId xmlns:a16="http://schemas.microsoft.com/office/drawing/2014/main" id="{B2D5DBB5-3B71-14A9-BD52-F9167F85D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7284" b="-2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73E836-E80B-B27D-E4BA-7C0469D6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Mitä on masennus?</a:t>
            </a:r>
          </a:p>
        </p:txBody>
      </p:sp>
      <p:sp>
        <p:nvSpPr>
          <p:cNvPr id="1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ulko, keinu&#10;&#10;Kuvaus luotu automaattisesti">
            <a:extLst>
              <a:ext uri="{FF2B5EF4-FFF2-40B4-BE49-F238E27FC236}">
                <a16:creationId xmlns:a16="http://schemas.microsoft.com/office/drawing/2014/main" id="{F2A974CE-3C39-008C-E38D-0AED4F5F6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3" b="-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83AA7E-F629-BC01-DA72-EED4F906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cs typeface="Calibri"/>
              </a:rPr>
              <a:t>Masennus on mielialahäiriö, jonka yleisin tuntomerkki on vähintään parin viikon ajan jatkunut alakulon tunne.</a:t>
            </a:r>
          </a:p>
          <a:p>
            <a:r>
              <a:rPr lang="fi-FI" sz="2000" dirty="0">
                <a:cs typeface="Calibri"/>
              </a:rPr>
              <a:t>Masennus luokitellaan diagnostisissa järjestelmissä lieväksi, keski-vaikeaksi, vaikea-asteiseksi ja psykoottiseksi. Lisäksi erotellaan myös eri tilanteisiin liittyviä masennuksia, kuten synnytyksen jälkeinen masennus sekä kaamos masennus.</a:t>
            </a:r>
          </a:p>
        </p:txBody>
      </p:sp>
    </p:spTree>
    <p:extLst>
      <p:ext uri="{BB962C8B-B14F-4D97-AF65-F5344CB8AC3E}">
        <p14:creationId xmlns:p14="http://schemas.microsoft.com/office/powerpoint/2010/main" val="128735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4D9542-7E49-6ABE-7982-DA804E32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Mistä masennus johtuu?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5850B9-C7C7-679C-545F-98BF29CC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cs typeface="Calibri"/>
              </a:rPr>
              <a:t>Masennuksen voi laukaista esimerkiksi erilaiset tapahtumat elämässä, kuten pettymykset ja menetykset.</a:t>
            </a:r>
          </a:p>
          <a:p>
            <a:r>
              <a:rPr lang="fi-FI" sz="1800">
                <a:cs typeface="Calibri"/>
              </a:rPr>
              <a:t>Myös pitkittynyt stressi, yksinäisyys, ero puolisosta, työttömyys, opiskelu- tai työuupumus sekä talousvaikeudet voivat altistaa masennukselle. Erilaiset perinnölliset tekijät voivat myös altistaa masennukselle.</a:t>
            </a:r>
          </a:p>
          <a:p>
            <a:r>
              <a:rPr lang="fi-FI" sz="1800">
                <a:cs typeface="Calibri"/>
              </a:rPr>
              <a:t>Masennus on Suomessa kansantauti.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ruoho, taivas, ulko, kenttä&#10;&#10;Kuvaus luotu automaattisesti">
            <a:extLst>
              <a:ext uri="{FF2B5EF4-FFF2-40B4-BE49-F238E27FC236}">
                <a16:creationId xmlns:a16="http://schemas.microsoft.com/office/drawing/2014/main" id="{513AD667-D421-0276-A5C8-28D5BE30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62" r="-1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41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85FBC7-FF19-36B8-482B-A4D47DD5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Millaista on elää masennuksen kanssa?</a:t>
            </a:r>
            <a:endParaRPr lang="fi-FI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Kuva 4" descr="Kuva, joka sisältää kohteen kivi&#10;&#10;Kuvaus luotu automaattisesti">
            <a:extLst>
              <a:ext uri="{FF2B5EF4-FFF2-40B4-BE49-F238E27FC236}">
                <a16:creationId xmlns:a16="http://schemas.microsoft.com/office/drawing/2014/main" id="{FB1024E1-5260-ADBD-35ED-2E5C3DA92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4" r="11404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C17040-9F0C-04C0-74B6-DBCAEC5D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cs typeface="Calibri"/>
              </a:rPr>
              <a:t>Masennuksella voi olla myös fyysisiä oireita, kuten lihas- ja nivelkipu, krampit, ahdistuksen tunne rinnassa ja nielussa, rintakipu sekä vatsakivut ja ruuansulatusongelmat.</a:t>
            </a:r>
          </a:p>
          <a:p>
            <a:r>
              <a:rPr lang="fi-FI" sz="1800">
                <a:cs typeface="Calibri"/>
              </a:rPr>
              <a:t>Joillakin masennus ei juuri haittaa arkea, mutta joillakin se vaikuttaa aivan kaikkeen.</a:t>
            </a:r>
          </a:p>
        </p:txBody>
      </p:sp>
    </p:spTree>
    <p:extLst>
      <p:ext uri="{BB962C8B-B14F-4D97-AF65-F5344CB8AC3E}">
        <p14:creationId xmlns:p14="http://schemas.microsoft.com/office/powerpoint/2010/main" val="2489641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F90A77-25D7-B8D4-0207-DDF79D9B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Miten masennus vaikuttaa aivoissa?</a:t>
            </a:r>
            <a:endParaRPr lang="fi-FI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2C8B74F6-B171-C5A9-EE51-FC63BA75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7E2B14-19F4-4D56-963C-0F96B5FF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cs typeface="Calibri"/>
              </a:rPr>
              <a:t>Masentuneen ihmisen aivoissa on kiihtynyttä toimintaa tunnekeskuksissa. Varsinkin pelon ja ahdistuksen kokemiseen liittyvä mantelitumake näyttäisi reagoivan tavallista herkemmin.</a:t>
            </a:r>
          </a:p>
          <a:p>
            <a:r>
              <a:rPr lang="fi-FI" sz="1800">
                <a:cs typeface="Calibri"/>
              </a:rPr>
              <a:t>Tunteiden säätelystä vastaavat alueet aivokuorella ovat masennuksesta kärsivällä ihmisellä hiipuneet.</a:t>
            </a:r>
          </a:p>
        </p:txBody>
      </p:sp>
    </p:spTree>
    <p:extLst>
      <p:ext uri="{BB962C8B-B14F-4D97-AF65-F5344CB8AC3E}">
        <p14:creationId xmlns:p14="http://schemas.microsoft.com/office/powerpoint/2010/main" val="527894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sisä, tuijottaminen&#10;&#10;Kuvaus luotu automaattisesti">
            <a:extLst>
              <a:ext uri="{FF2B5EF4-FFF2-40B4-BE49-F238E27FC236}">
                <a16:creationId xmlns:a16="http://schemas.microsoft.com/office/drawing/2014/main" id="{D8D69EF4-3830-2E01-41E3-DCBA592A3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E0D1EF5-9181-C3DD-11FB-2BD9108F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sz="3700">
                <a:solidFill>
                  <a:srgbClr val="FFFFFF"/>
                </a:solidFill>
                <a:cs typeface="Calibri Light"/>
              </a:rPr>
              <a:t>Voiko masennuksesta parantua?</a:t>
            </a:r>
            <a:endParaRPr lang="fi-FI" sz="37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8D94C7-610B-57AA-8795-8B72079A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FFFFFF"/>
                </a:solidFill>
                <a:cs typeface="Calibri"/>
              </a:rPr>
              <a:t>Lievän masennuksen tärkein hoitotapa on psykoterapia. Lievää masennusta vaikeammissa tapauksissa psykoterapian voi yhdistää lääkehoidon kanssa.</a:t>
            </a:r>
          </a:p>
          <a:p>
            <a:r>
              <a:rPr lang="fi-FI" sz="2000">
                <a:solidFill>
                  <a:srgbClr val="FFFFFF"/>
                </a:solidFill>
                <a:cs typeface="Calibri"/>
              </a:rPr>
              <a:t>Masennus saattaa joissain tapauksissa uusiutua, mutta siitä voi silti parantua. Suurin osa psykoterapiaan menijöistä pääsee eroon masennuksesta.</a:t>
            </a:r>
          </a:p>
        </p:txBody>
      </p:sp>
    </p:spTree>
    <p:extLst>
      <p:ext uri="{BB962C8B-B14F-4D97-AF65-F5344CB8AC3E}">
        <p14:creationId xmlns:p14="http://schemas.microsoft.com/office/powerpoint/2010/main" val="258562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puu, ulko, ruoho, luonto&#10;&#10;Kuvaus luotu automaattisesti">
            <a:extLst>
              <a:ext uri="{FF2B5EF4-FFF2-40B4-BE49-F238E27FC236}">
                <a16:creationId xmlns:a16="http://schemas.microsoft.com/office/drawing/2014/main" id="{D78C40B2-DB69-E4AA-3F03-640887469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7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53C0F86-61BB-ED3C-6043-D3529496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  <a:cs typeface="Calibri Light"/>
              </a:rPr>
              <a:t>Lähteet</a:t>
            </a:r>
            <a:endParaRPr lang="fi-FI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0272D-5C8B-C1FD-D329-BE1E6E44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https://www.hyvaterveys.fi/artikkeli/terveys/masennus-nakyy-aivoissa-ja-topuminenkin-alkaa-sielta</a:t>
            </a:r>
            <a:endParaRPr lang="fi-FI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fi-FI" sz="2000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https://www.mtkl.fi/mika-askarruttaa/yleisia-mielenterveyden-hairioita/masennus/</a:t>
            </a:r>
            <a:endParaRPr lang="fi-FI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fi-FI" sz="2000">
                <a:solidFill>
                  <a:srgbClr val="FFFFFF"/>
                </a:solidFill>
                <a:cs typeface="Calibri"/>
              </a:rPr>
              <a:t>Skeema 4</a:t>
            </a:r>
          </a:p>
        </p:txBody>
      </p:sp>
    </p:spTree>
    <p:extLst>
      <p:ext uri="{BB962C8B-B14F-4D97-AF65-F5344CB8AC3E}">
        <p14:creationId xmlns:p14="http://schemas.microsoft.com/office/powerpoint/2010/main" val="76031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Masennus eli depressio</vt:lpstr>
      <vt:lpstr>Mitä on masennus?</vt:lpstr>
      <vt:lpstr>Mistä masennus johtuu?</vt:lpstr>
      <vt:lpstr>Millaista on elää masennuksen kanssa?</vt:lpstr>
      <vt:lpstr>Miten masennus vaikuttaa aivoissa?</vt:lpstr>
      <vt:lpstr>Voiko masennuksesta parantua?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174</cp:revision>
  <dcterms:created xsi:type="dcterms:W3CDTF">2022-05-14T20:11:56Z</dcterms:created>
  <dcterms:modified xsi:type="dcterms:W3CDTF">2022-05-19T09:37:06Z</dcterms:modified>
</cp:coreProperties>
</file>