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5" r:id="rId10"/>
    <p:sldId id="264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1FF2D7-43EC-00FD-0138-0C73DB528E87}" v="7" dt="2022-05-19T11:56:31.375"/>
    <p1510:client id="{8C7D6E50-F5B3-968D-D6C2-E2A72EADCC8F}" v="1457" dt="2022-05-16T10:23:06.729"/>
    <p1510:client id="{FB2DB3A1-AD26-49D1-9EFF-7B5F50256358}" v="1711" dt="2022-05-16T10:39:19.2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3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5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8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2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0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03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3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6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30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4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ypahoito.fi/kht00096" TargetMode="External"/><Relationship Id="rId2" Type="http://schemas.openxmlformats.org/officeDocument/2006/relationships/hyperlink" Target="https://www.kaypahoito.fi/hoi5008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WMAoav3Anxo" TargetMode="External"/><Relationship Id="rId4" Type="http://schemas.openxmlformats.org/officeDocument/2006/relationships/hyperlink" Target="https://www.terveyskirjasto.fi/dlk0052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7">
            <a:extLst>
              <a:ext uri="{FF2B5EF4-FFF2-40B4-BE49-F238E27FC236}">
                <a16:creationId xmlns:a16="http://schemas.microsoft.com/office/drawing/2014/main" id="{3F68D903-F26B-46F9-911C-92FEC6A69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9">
            <a:extLst>
              <a:ext uri="{FF2B5EF4-FFF2-40B4-BE49-F238E27FC236}">
                <a16:creationId xmlns:a16="http://schemas.microsoft.com/office/drawing/2014/main" id="{88E6E148-E023-4954-86E3-30141DFB5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  <a:noFill/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D3F982F-CC17-4661-8EAF-7BC5E6735A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7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90D37B37-763F-44D7-AEBC-44893638D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7E4608D-34B6-48E2-8243-67D04B36F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8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40C4AC8-50E7-49B1-8864-2CE866701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8B74515D-097E-4D6D-9614-3EE42477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01B715E-8AF8-4069-AFF6-C4731F0C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4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E1E01D11-2228-4016-AD29-65D1C6DB2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59FE25-5A43-4BCE-B99B-4F40DE8A4F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3B23074C-316F-47BD-8C6B-EC2FF4952F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A8080108-D92A-4D64-AFA7-DCCBAF669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4CDA9133-E392-4602-8F72-342B0F2B15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41574FAC-64B1-48BF-9962-5F1D6F293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3C0763C8-12E2-42A2-96FE-5731CDF29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FA456C9D-7219-467B-B2AD-D5789A7D2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284864-DE74-4A45-AD93-F63035040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2ECA1844-43F9-45F6-B52D-4854DBC48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F9ECEA64-1836-4323-A0A3-D4F829112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950F914B-7F44-4D5A-97BB-4BE453F4A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A3EFB651-6736-424B-995D-48C4B0E55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42" name="Group 30">
            <a:extLst>
              <a:ext uri="{FF2B5EF4-FFF2-40B4-BE49-F238E27FC236}">
                <a16:creationId xmlns:a16="http://schemas.microsoft.com/office/drawing/2014/main" id="{1FB4E014-64CE-4D11-A129-94A1893FA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FBDC1C1-8061-451F-8181-9F0402645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32">
              <a:extLst>
                <a:ext uri="{FF2B5EF4-FFF2-40B4-BE49-F238E27FC236}">
                  <a16:creationId xmlns:a16="http://schemas.microsoft.com/office/drawing/2014/main" id="{C35F105D-10BD-4664-8966-82DC76172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C9E557E-56E2-4C47-BB57-B5D2A4FB3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>
            <a:normAutofit/>
          </a:bodyPr>
          <a:lstStyle/>
          <a:p>
            <a:r>
              <a:rPr lang="fi-FI">
                <a:ea typeface="Calibri Light"/>
                <a:cs typeface="Calibri Light"/>
              </a:rPr>
              <a:t>Traumaperäinen stressihäiriö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vert="horz" lIns="91440" tIns="0" rIns="91440" bIns="45720" rtlCol="0" anchor="t">
            <a:normAutofit/>
          </a:bodyPr>
          <a:lstStyle/>
          <a:p>
            <a:r>
              <a:rPr lang="fi-FI" dirty="0"/>
              <a:t>PTSD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14120D-7857-9A21-6272-EC0BF81B9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ea typeface="Calibri Light"/>
                <a:cs typeface="Calibri Light"/>
              </a:rPr>
              <a:t>Lähteet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67A6CB-018A-9723-978F-CEEE3C3A4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>
                <a:ea typeface="+mn-lt"/>
                <a:cs typeface="+mn-lt"/>
                <a:hlinkClick r:id="rId2"/>
              </a:rPr>
              <a:t>https://www.kaypahoito.fi/hoi50080</a:t>
            </a:r>
            <a:endParaRPr lang="fi-FI">
              <a:ea typeface="+mn-lt"/>
              <a:cs typeface="+mn-lt"/>
            </a:endParaRPr>
          </a:p>
          <a:p>
            <a:r>
              <a:rPr lang="fi-FI">
                <a:ea typeface="+mn-lt"/>
                <a:cs typeface="+mn-lt"/>
                <a:hlinkClick r:id="rId3"/>
              </a:rPr>
              <a:t>https://www.kaypahoito.fi/kht00096</a:t>
            </a:r>
            <a:endParaRPr lang="fi-FI">
              <a:ea typeface="+mn-lt"/>
              <a:cs typeface="+mn-lt"/>
            </a:endParaRPr>
          </a:p>
          <a:p>
            <a:r>
              <a:rPr lang="fi-FI">
                <a:ea typeface="+mn-lt"/>
                <a:cs typeface="+mn-lt"/>
                <a:hlinkClick r:id="rId4"/>
              </a:rPr>
              <a:t>https://www.terveyskirjasto.fi/dlk00526</a:t>
            </a:r>
            <a:endParaRPr lang="fi-FI">
              <a:ea typeface="+mn-lt"/>
              <a:cs typeface="+mn-lt"/>
            </a:endParaRPr>
          </a:p>
          <a:p>
            <a:r>
              <a:rPr lang="fi-FI">
                <a:ea typeface="+mn-lt"/>
                <a:cs typeface="+mn-lt"/>
                <a:hlinkClick r:id="rId5"/>
              </a:rPr>
              <a:t>https://www.youtube.com/watch?v=WMAoav3Anxo</a:t>
            </a:r>
            <a:endParaRPr lang="fi-FI"/>
          </a:p>
          <a:p>
            <a:r>
              <a:rPr lang="fi-FI"/>
              <a:t>Tekijät: Karoliina ja Jarre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6071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E8C09A-0720-8A10-F298-D7464B2DB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ea typeface="Calibri Light"/>
                <a:cs typeface="Calibri Light"/>
              </a:rPr>
              <a:t>Mitä tarkoittaa PTSD?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132FCA-31BF-7C8B-3447-64CCF3164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PTSD syntyy, kun henkilö kokee esimerkiksi: kuoleman, vakavan loukkaantumisen tai niiden uhkan. Tai on nähnyt useita kertoja onnettomuuden tai väkivallan vastenmielisiä seuraamuksia.</a:t>
            </a:r>
          </a:p>
          <a:p>
            <a:r>
              <a:rPr lang="fi-FI" err="1"/>
              <a:t>Tällaisiä</a:t>
            </a:r>
            <a:r>
              <a:rPr lang="fi-FI"/>
              <a:t> ovat esimerkiksi vakava auto-onnettomuus, tieto henkeä uhkaavasta sairaudesta tai joutuminen väkivallankohteeksi. Myös läheisen kuolema voi aiheuttaa tällaisen reaktion.</a:t>
            </a:r>
          </a:p>
          <a:p>
            <a:r>
              <a:rPr lang="fi-FI"/>
              <a:t>Myös toisen henkilön kokema traumaattinen tilanne voi laukaista.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501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6E53D6-6FF1-FEA8-5384-76EB99755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ea typeface="Calibri Light"/>
                <a:cs typeface="Calibri Light"/>
              </a:rPr>
              <a:t>Miten PTSD diagnosoidaan?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C90F8A-E4A3-55FF-B681-CBC6918A6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PTSD todetaan niille määritettyjen diagnostisten kriteerien perusteella. Muu psykiatrinen samanaikaissairastavuus on tavallista, ja sillä voi olla merkitystä hoidon suunnittelussa, muttei diagnostiikassa.</a:t>
            </a:r>
          </a:p>
          <a:p>
            <a:r>
              <a:rPr lang="fi-FI"/>
              <a:t>Stressihäiriössä keskeisiä traumatapahtuman huomattava poikkeavuus arkielämän tavanomaisista stressitilanteista ja oireyhtymä, johon kuuluvat kokemus tapahtuman toistumisesta jollain tavalla ja pyrkimys välttää tapahtumasta muistuttavia ärsykkeitä ja kohonnut vireystila.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022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504DC8-2C15-37CA-8315-B49DF6A75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Altistavat tekijät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02C651-1CB0-8B22-4ED2-D897C4064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Aikaisemmat traumaattiset kokemukset, ahdistuneisuus, masennusalttius.</a:t>
            </a:r>
          </a:p>
          <a:p>
            <a:r>
              <a:rPr lang="fi-FI"/>
              <a:t>Tukiverkoston niukkuus.</a:t>
            </a:r>
          </a:p>
          <a:p>
            <a:r>
              <a:rPr lang="fi-FI"/>
              <a:t>Omien tunnetaitojen niukkuus</a:t>
            </a:r>
          </a:p>
          <a:p>
            <a:r>
              <a:rPr lang="fi-FI"/>
              <a:t>Voi kuitenkin kehittyä kelle vain  poikkeuksellisen voimakkaan trauman kohdatessa.</a:t>
            </a:r>
          </a:p>
        </p:txBody>
      </p:sp>
    </p:spTree>
    <p:extLst>
      <p:ext uri="{BB962C8B-B14F-4D97-AF65-F5344CB8AC3E}">
        <p14:creationId xmlns:p14="http://schemas.microsoft.com/office/powerpoint/2010/main" val="390406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0809C4-FE31-D6A6-1038-84D308D49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Oirekuva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6786F7-7F14-16C2-43B4-42B16442B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Henkilö pyrkii usein välttämään muistikuvia tapahtumasta, asioista ja keskusteluista. Ja torjuu tilanteeseen liittyviä muistoja. Tästä voi seurata sosiaalista eristäytymistä, ja tunteiden ilmaisu sekä kyky kokea tunteita voi kaventua.</a:t>
            </a:r>
          </a:p>
          <a:p>
            <a:r>
              <a:rPr lang="fi-FI"/>
              <a:t>Voi ilmetä nukahtamisvaikeuksia, ärtyneisyyttä jatkuvaa varuillaan oloa. </a:t>
            </a:r>
          </a:p>
          <a:p>
            <a:r>
              <a:rPr lang="fi-FI"/>
              <a:t>Oirekuvat voivat vaihdella suuresti sekä niiden kesto ja voimakkuus.</a:t>
            </a:r>
          </a:p>
          <a:p>
            <a:r>
              <a:rPr lang="fi-FI"/>
              <a:t>Lapsena ja nuorena koetut traumaattiset tilanteet voivat synnyttää </a:t>
            </a:r>
            <a:r>
              <a:rPr lang="fi-FI" err="1"/>
              <a:t>dissosiatiivisiä</a:t>
            </a:r>
            <a:r>
              <a:rPr lang="fi-FI"/>
              <a:t> häiriöitä joissa persoonan tila voi muuttua äkillisesti.</a:t>
            </a:r>
          </a:p>
        </p:txBody>
      </p:sp>
    </p:spTree>
    <p:extLst>
      <p:ext uri="{BB962C8B-B14F-4D97-AF65-F5344CB8AC3E}">
        <p14:creationId xmlns:p14="http://schemas.microsoft.com/office/powerpoint/2010/main" val="148329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871B93-E7B9-5A48-BDEC-C2BEBE8AE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ea typeface="Calibri Light"/>
                <a:cs typeface="Calibri Light"/>
              </a:rPr>
              <a:t>Esiintyvyys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42AF85-AA62-531D-D836-9B6F945C9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Länsimaiden väestöstä 35-90% joutuu elämänsä aikana tilanteeseen, jossa traumaattisen tapahtuman järkyttävyys on niin voimakas, että se voi aiheuttaa stressihäiriön.</a:t>
            </a:r>
          </a:p>
          <a:p>
            <a:r>
              <a:rPr lang="fi-FI"/>
              <a:t>Vain osalle kehittyy vaikean stressitapahtumasta PTSD.</a:t>
            </a:r>
          </a:p>
        </p:txBody>
      </p:sp>
    </p:spTree>
    <p:extLst>
      <p:ext uri="{BB962C8B-B14F-4D97-AF65-F5344CB8AC3E}">
        <p14:creationId xmlns:p14="http://schemas.microsoft.com/office/powerpoint/2010/main" val="252468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EECC03-CCD2-FF2C-E2C5-D9014363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Kulku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BF7D4FF-7B5E-F617-DE75-741143C31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Ilmenee usein kolme kuukauden kuluessa </a:t>
            </a:r>
            <a:r>
              <a:rPr lang="fi-FI" err="1"/>
              <a:t>tarumaattisesta</a:t>
            </a:r>
            <a:r>
              <a:rPr lang="fi-FI"/>
              <a:t> kokemuksesta, useilla ilmennyt hetki tilanteen sattuessa akuutti stressihäiriö.</a:t>
            </a:r>
          </a:p>
          <a:p>
            <a:r>
              <a:rPr lang="fi-FI"/>
              <a:t>Noin puolella oireet lievenee itsestään noin vuoden kuluessa. </a:t>
            </a:r>
          </a:p>
          <a:p>
            <a:r>
              <a:rPr lang="fi-FI"/>
              <a:t>Osalla oireet pitkittyvät ja voivat jatkua jopa vuosia. </a:t>
            </a:r>
          </a:p>
          <a:p>
            <a:r>
              <a:rPr lang="fi-FI"/>
              <a:t>Pitkittynyt traumaperäinen stressi häiriö voi altistaa muille psykiatrisille  häiriöille. Esim. Masennustilat unihäiriöt, alkoholismi yms.</a:t>
            </a:r>
          </a:p>
        </p:txBody>
      </p:sp>
    </p:spTree>
    <p:extLst>
      <p:ext uri="{BB962C8B-B14F-4D97-AF65-F5344CB8AC3E}">
        <p14:creationId xmlns:p14="http://schemas.microsoft.com/office/powerpoint/2010/main" val="2139406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B24666-810D-64DB-86AB-B4884EBD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err="1">
                <a:ea typeface="Calibri Light"/>
                <a:cs typeface="Calibri Light"/>
              </a:rPr>
              <a:t>PTSD:n</a:t>
            </a:r>
            <a:r>
              <a:rPr lang="fi-FI">
                <a:ea typeface="Calibri Light"/>
                <a:cs typeface="Calibri Light"/>
              </a:rPr>
              <a:t> hoito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31C35CB-3DC1-B2B0-F7AC-37CCDED3B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17386"/>
            <a:ext cx="6281873" cy="6553547"/>
          </a:xfrm>
        </p:spPr>
        <p:txBody>
          <a:bodyPr/>
          <a:lstStyle/>
          <a:p>
            <a:r>
              <a:rPr lang="fi-FI"/>
              <a:t>Hoidossa olennaista ovat psykososiaalisen tuen järjestäminen, alkuvaiheen asianmukainen somaattinen hoito, huolellinen diagnostiikka ja riittävä ajan käyttö tilanteen selvittämiseksi. </a:t>
            </a:r>
          </a:p>
          <a:p>
            <a:r>
              <a:rPr lang="fi-FI"/>
              <a:t>Lieviä ja 1-2kk kestäneitä aikuisten häiriöitä voidaan hoitaa perusterveydenhuollossa psykiatristen konsultaatioiden tuella. Vaikeat ja hoitoresistentit stressihäiriöt kuuluvat psykiatriseen erikoissairaanhoitoon. Hoito toteutetaan yleensä avohoitona.</a:t>
            </a:r>
          </a:p>
          <a:p>
            <a:r>
              <a:rPr lang="fi-FI"/>
              <a:t>Lääkehoitoa käytetään aikuisilla, jos psykoterapeuttisen hoidon vaste jää puutteelliseksi ja potilas ei ole siihen motivoitunut. Lääkehoitoa ei suositella lapsille eikä nuorille.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7385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AB4988-0F4E-227B-186F-BC89FE810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ea typeface="Calibri Light"/>
                <a:cs typeface="Calibri Light"/>
              </a:rPr>
              <a:t>Tehtävä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8085AF-FA77-E5B8-2080-C3FF8F951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Mieti keinoja, miten voisit tukea lähiomaistasi, joka on kokenut traumaattisen tilanteen?</a:t>
            </a:r>
          </a:p>
        </p:txBody>
      </p:sp>
    </p:spTree>
    <p:extLst>
      <p:ext uri="{BB962C8B-B14F-4D97-AF65-F5344CB8AC3E}">
        <p14:creationId xmlns:p14="http://schemas.microsoft.com/office/powerpoint/2010/main" val="343294264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Laajakuva</PresentationFormat>
  <Slides>10</Slides>
  <Notes>0</Notes>
  <HiddenSlides>0</HiddenSlide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Atlas</vt:lpstr>
      <vt:lpstr>Traumaperäinen stressihäiriö</vt:lpstr>
      <vt:lpstr>Mitä tarkoittaa PTSD?</vt:lpstr>
      <vt:lpstr>Miten PTSD diagnosoidaan?</vt:lpstr>
      <vt:lpstr>Altistavat tekijät</vt:lpstr>
      <vt:lpstr>Oirekuva</vt:lpstr>
      <vt:lpstr>Esiintyvyys</vt:lpstr>
      <vt:lpstr>Kulku</vt:lpstr>
      <vt:lpstr>PTSD:n hoito</vt:lpstr>
      <vt:lpstr>Tehtävä</vt:lpstr>
      <vt:lpstr>Lähteet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revision>6</cp:revision>
  <dcterms:created xsi:type="dcterms:W3CDTF">2022-05-16T09:44:20Z</dcterms:created>
  <dcterms:modified xsi:type="dcterms:W3CDTF">2022-05-19T12:25:59Z</dcterms:modified>
</cp:coreProperties>
</file>