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4"/>
  </p:sldMasterIdLst>
  <p:sldIdLst>
    <p:sldId id="256" r:id="rId5"/>
    <p:sldId id="265" r:id="rId6"/>
    <p:sldId id="257" r:id="rId7"/>
    <p:sldId id="258" r:id="rId8"/>
    <p:sldId id="259" r:id="rId9"/>
    <p:sldId id="260" r:id="rId10"/>
    <p:sldId id="261" r:id="rId11"/>
    <p:sldId id="262" r:id="rId12"/>
    <p:sldId id="263" r:id="rId13"/>
    <p:sldId id="264"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F282BE-B5A4-B56E-BAA0-460944C05E3B}" v="24" dt="2021-02-15T17:16:19.615"/>
    <p1510:client id="{B1026CDA-48BE-1CEC-9130-A8BD6D51ED8E}" v="56" dt="2021-02-09T12:47:50.633"/>
    <p1510:client id="{08F12853-9DB8-C150-5F6B-F4A7C83D1EA1}" v="65" dt="2021-02-15T17:57:28.613"/>
    <p1510:client id="{2A7DC0BB-ADD7-A982-572A-95A7A9545B48}" v="2424" dt="2021-02-02T13:57:54.384"/>
    <p1510:client id="{A6616688-6A09-71D7-73D0-AEED3F7247E2}" v="331" dt="2021-02-15T17:50:39.600"/>
    <p1510:client id="{88BB08FD-6F26-B8BD-9A51-0E1D11F90157}" v="1" dt="2021-03-10T10:41:26.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3/15/2021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8244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3/15/2021</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5848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3/15/2021</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9195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3/15/2021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7047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3/15/2021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6582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3/15/2021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8486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3/15/2021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4242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3/15/2021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0744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3/15/2021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4981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3/15/2021</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413219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3/15/2021</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3635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3/15/2021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42723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0" r:id="rId6"/>
    <p:sldLayoutId id="2147483816" r:id="rId7"/>
    <p:sldLayoutId id="2147483817" r:id="rId8"/>
    <p:sldLayoutId id="2147483818" r:id="rId9"/>
    <p:sldLayoutId id="2147483819" r:id="rId10"/>
    <p:sldLayoutId id="2147483821"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ondoli Venetsian kanaalissa auringon laskiessa">
            <a:extLst>
              <a:ext uri="{FF2B5EF4-FFF2-40B4-BE49-F238E27FC236}">
                <a16:creationId xmlns:a16="http://schemas.microsoft.com/office/drawing/2014/main" id="{FCDBB03A-2F4E-4BCF-9A02-B3118135D1EA}"/>
              </a:ext>
            </a:extLst>
          </p:cNvPr>
          <p:cNvPicPr>
            <a:picLocks noChangeAspect="1"/>
          </p:cNvPicPr>
          <p:nvPr/>
        </p:nvPicPr>
        <p:blipFill rotWithShape="1">
          <a:blip r:embed="rId2"/>
          <a:srcRect t="8553" b="7804"/>
          <a:stretch/>
        </p:blipFill>
        <p:spPr>
          <a:xfrm>
            <a:off x="20" y="22422"/>
            <a:ext cx="12191979" cy="6857990"/>
          </a:xfrm>
          <a:prstGeom prst="rect">
            <a:avLst/>
          </a:prstGeom>
        </p:spPr>
      </p:pic>
      <p:sp>
        <p:nvSpPr>
          <p:cNvPr id="16" name="Rectangle 15">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p:nvPr>
        </p:nvSpPr>
        <p:spPr>
          <a:xfrm>
            <a:off x="735791" y="3331444"/>
            <a:ext cx="6470692" cy="1229306"/>
          </a:xfrm>
        </p:spPr>
        <p:txBody>
          <a:bodyPr>
            <a:normAutofit/>
          </a:bodyPr>
          <a:lstStyle/>
          <a:p>
            <a:r>
              <a:rPr lang="fi-FI" sz="6600">
                <a:solidFill>
                  <a:schemeClr val="tx1"/>
                </a:solidFill>
                <a:latin typeface="The Hand Extrablack"/>
                <a:cs typeface="Sakkal Majalla"/>
              </a:rPr>
              <a:t>Tieto ja sen etsiminen verkosta</a:t>
            </a:r>
          </a:p>
        </p:txBody>
      </p:sp>
      <p:sp>
        <p:nvSpPr>
          <p:cNvPr id="3" name="Alaotsikko 2"/>
          <p:cNvSpPr>
            <a:spLocks noGrp="1"/>
          </p:cNvSpPr>
          <p:nvPr>
            <p:ph type="subTitle" idx="1"/>
          </p:nvPr>
        </p:nvSpPr>
        <p:spPr>
          <a:xfrm>
            <a:off x="735791" y="4735799"/>
            <a:ext cx="6470693" cy="605256"/>
          </a:xfrm>
        </p:spPr>
        <p:txBody>
          <a:bodyPr vert="horz" lIns="91440" tIns="45720" rIns="91440" bIns="45720" rtlCol="0" anchor="t">
            <a:normAutofit/>
          </a:bodyPr>
          <a:lstStyle/>
          <a:p>
            <a:r>
              <a:rPr lang="fi-FI" sz="2800">
                <a:latin typeface="The Serif Hand Extrablack"/>
              </a:rPr>
              <a:t>VALMA 2021</a:t>
            </a:r>
          </a:p>
        </p:txBody>
      </p:sp>
      <p:cxnSp>
        <p:nvCxnSpPr>
          <p:cNvPr id="18" name="Straight Connector 1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429"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390A367-0330-4E03-9D5F-40308A797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23856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henpoika hyppää veteen, kun sisarus katsoo">
            <a:extLst>
              <a:ext uri="{FF2B5EF4-FFF2-40B4-BE49-F238E27FC236}">
                <a16:creationId xmlns:a16="http://schemas.microsoft.com/office/drawing/2014/main" id="{D51758CA-1132-4EC4-80F7-43C92AE453DB}"/>
              </a:ext>
            </a:extLst>
          </p:cNvPr>
          <p:cNvPicPr>
            <a:picLocks noChangeAspect="1"/>
          </p:cNvPicPr>
          <p:nvPr/>
        </p:nvPicPr>
        <p:blipFill rotWithShape="1">
          <a:blip r:embed="rId2"/>
          <a:srcRect t="5709" b="5709"/>
          <a:stretch/>
        </p:blipFill>
        <p:spPr>
          <a:xfrm>
            <a:off x="20" y="975"/>
            <a:ext cx="12191980" cy="6858000"/>
          </a:xfrm>
          <a:prstGeom prst="rect">
            <a:avLst/>
          </a:prstGeom>
        </p:spPr>
      </p:pic>
      <p:sp>
        <p:nvSpPr>
          <p:cNvPr id="26" name="Rectangle 25">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9C38151-EA77-48B8-A8AF-A5AC40C09D21}"/>
              </a:ext>
            </a:extLst>
          </p:cNvPr>
          <p:cNvSpPr>
            <a:spLocks noGrp="1"/>
          </p:cNvSpPr>
          <p:nvPr>
            <p:ph type="title"/>
          </p:nvPr>
        </p:nvSpPr>
        <p:spPr>
          <a:xfrm>
            <a:off x="8123416" y="1475234"/>
            <a:ext cx="3214307" cy="2901694"/>
          </a:xfrm>
        </p:spPr>
        <p:txBody>
          <a:bodyPr vert="horz" lIns="91440" tIns="45720" rIns="91440" bIns="45720" rtlCol="0" anchor="b">
            <a:normAutofit/>
          </a:bodyPr>
          <a:lstStyle/>
          <a:p>
            <a:r>
              <a:rPr lang="en-US" sz="2800">
                <a:solidFill>
                  <a:schemeClr val="tx1"/>
                </a:solidFill>
                <a:latin typeface="The Serif Hand Extrablack"/>
              </a:rPr>
              <a:t>OLET NUORI JA SINULLA ON VALTAVASTI HYVIÄ IDEOITA KUNTASI NUORTEN ELINYMPÄRISTÖN JA MAHDOLLISUUKSIEN KEHITTÄMISEEN. MITEN SAAT IDEASI ETEENPÄIN?</a:t>
            </a:r>
          </a:p>
        </p:txBody>
      </p:sp>
      <p:cxnSp>
        <p:nvCxnSpPr>
          <p:cNvPr id="28" name="Straight Connector 27">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2717219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Rectangle 22">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Monta kysymysmerkkiä mustalla taustalla">
            <a:extLst>
              <a:ext uri="{FF2B5EF4-FFF2-40B4-BE49-F238E27FC236}">
                <a16:creationId xmlns:a16="http://schemas.microsoft.com/office/drawing/2014/main" id="{7C8B18BE-EF82-4B3F-BBA6-B51B5CCC6B7F}"/>
              </a:ext>
            </a:extLst>
          </p:cNvPr>
          <p:cNvPicPr>
            <a:picLocks noChangeAspect="1"/>
          </p:cNvPicPr>
          <p:nvPr/>
        </p:nvPicPr>
        <p:blipFill rotWithShape="1">
          <a:blip r:embed="rId2">
            <a:alphaModFix/>
          </a:blip>
          <a:srcRect t="7787"/>
          <a:stretch/>
        </p:blipFill>
        <p:spPr>
          <a:xfrm>
            <a:off x="-32" y="-1"/>
            <a:ext cx="12192031" cy="6858001"/>
          </a:xfrm>
          <a:prstGeom prst="rect">
            <a:avLst/>
          </a:prstGeom>
        </p:spPr>
      </p:pic>
      <p:sp>
        <p:nvSpPr>
          <p:cNvPr id="31" name="Rectangle 24">
            <a:extLst>
              <a:ext uri="{FF2B5EF4-FFF2-40B4-BE49-F238E27FC236}">
                <a16:creationId xmlns:a16="http://schemas.microsoft.com/office/drawing/2014/main" id="{4B986F88-1433-4AF7-AF71-41A89DC93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46064">
                <a:srgbClr val="000000">
                  <a:alpha val="30000"/>
                </a:srgbClr>
              </a:gs>
              <a:gs pos="68000">
                <a:srgbClr val="000000">
                  <a:alpha val="20000"/>
                </a:srgbClr>
              </a:gs>
              <a:gs pos="0">
                <a:schemeClr val="tx1">
                  <a:alpha val="0"/>
                </a:schemeClr>
              </a:gs>
              <a:gs pos="26000">
                <a:schemeClr val="tx1">
                  <a:alpha val="2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D041113-D2B0-455F-A524-C8F13E8A4B96}"/>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6000">
                <a:solidFill>
                  <a:srgbClr val="FFFFFF"/>
                </a:solidFill>
                <a:latin typeface="The Serif Hand Extrablack"/>
              </a:rPr>
              <a:t>ETSIKÄÄ VASTAUKSET TEHTÄVIIN JA  TEHKÄÄ NIISTÄ FYYSISET "HUONEENTAULUT" KARTONGILLE </a:t>
            </a:r>
          </a:p>
        </p:txBody>
      </p:sp>
      <p:cxnSp>
        <p:nvCxnSpPr>
          <p:cNvPr id="32" name="Straight Connector 26">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3" name="Rectangle 28">
            <a:extLst>
              <a:ext uri="{FF2B5EF4-FFF2-40B4-BE49-F238E27FC236}">
                <a16:creationId xmlns:a16="http://schemas.microsoft.com/office/drawing/2014/main" id="{A44FFD5D-B985-4624-BBCD-50AD2E168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6400798"/>
            <a:ext cx="12188952" cy="457201"/>
          </a:xfrm>
          <a:prstGeom prst="rect">
            <a:avLst/>
          </a:prstGeom>
          <a:gradFill>
            <a:gsLst>
              <a:gs pos="61000">
                <a:srgbClr val="000000">
                  <a:alpha val="10000"/>
                </a:srgbClr>
              </a:gs>
              <a:gs pos="7000">
                <a:schemeClr val="tx1">
                  <a:alpha val="0"/>
                </a:schemeClr>
              </a:gs>
              <a:gs pos="10000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71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D7E95F-CBEA-4F0F-BC79-1B68D36DFA50}"/>
              </a:ext>
            </a:extLst>
          </p:cNvPr>
          <p:cNvPicPr>
            <a:picLocks noChangeAspect="1"/>
          </p:cNvPicPr>
          <p:nvPr/>
        </p:nvPicPr>
        <p:blipFill rotWithShape="1">
          <a:blip r:embed="rId2"/>
          <a:srcRect t="15079" b="28671"/>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DA82B49-378F-4103-BBFE-CD2711100CE6}"/>
              </a:ext>
            </a:extLst>
          </p:cNvPr>
          <p:cNvSpPr>
            <a:spLocks noGrp="1"/>
          </p:cNvSpPr>
          <p:nvPr>
            <p:ph type="ctrTitle"/>
          </p:nvPr>
        </p:nvSpPr>
        <p:spPr>
          <a:xfrm>
            <a:off x="4985517" y="3331444"/>
            <a:ext cx="6470692" cy="1229306"/>
          </a:xfrm>
        </p:spPr>
        <p:txBody>
          <a:bodyPr>
            <a:normAutofit/>
          </a:bodyPr>
          <a:lstStyle/>
          <a:p>
            <a:r>
              <a:rPr lang="fi-FI">
                <a:solidFill>
                  <a:schemeClr val="tx1"/>
                </a:solidFill>
                <a:latin typeface="The Serif Hand Extrablack"/>
                <a:ea typeface="+mj-lt"/>
                <a:cs typeface="+mj-lt"/>
              </a:rPr>
              <a:t>Digitarina</a:t>
            </a:r>
            <a:r>
              <a:rPr lang="fi-FI" sz="5400">
                <a:solidFill>
                  <a:schemeClr val="tx1"/>
                </a:solidFill>
                <a:ea typeface="+mj-lt"/>
                <a:cs typeface="+mj-lt"/>
              </a:rPr>
              <a:t> </a:t>
            </a:r>
            <a:endParaRPr lang="fi-FI" sz="5400">
              <a:solidFill>
                <a:schemeClr val="tx1"/>
              </a:solidFill>
            </a:endParaRPr>
          </a:p>
        </p:txBody>
      </p:sp>
      <p:sp>
        <p:nvSpPr>
          <p:cNvPr id="3" name="Alaotsikko 2">
            <a:extLst>
              <a:ext uri="{FF2B5EF4-FFF2-40B4-BE49-F238E27FC236}">
                <a16:creationId xmlns:a16="http://schemas.microsoft.com/office/drawing/2014/main" id="{6E24DD75-4F17-4E14-B772-216E4AA6D3C9}"/>
              </a:ext>
            </a:extLst>
          </p:cNvPr>
          <p:cNvSpPr>
            <a:spLocks noGrp="1"/>
          </p:cNvSpPr>
          <p:nvPr>
            <p:ph type="subTitle" idx="1"/>
          </p:nvPr>
        </p:nvSpPr>
        <p:spPr>
          <a:xfrm>
            <a:off x="4985516" y="4735799"/>
            <a:ext cx="6470693" cy="605256"/>
          </a:xfrm>
        </p:spPr>
        <p:txBody>
          <a:bodyPr vert="horz" lIns="91440" tIns="45720" rIns="91440" bIns="45720" rtlCol="0" anchor="t">
            <a:noAutofit/>
          </a:bodyPr>
          <a:lstStyle/>
          <a:p>
            <a:r>
              <a:rPr lang="fi-FI" sz="3600">
                <a:ea typeface="+mn-lt"/>
                <a:cs typeface="+mn-lt"/>
              </a:rPr>
              <a:t>− </a:t>
            </a:r>
            <a:r>
              <a:rPr lang="fi-FI" sz="3600">
                <a:latin typeface="The Serif Hand Extrablack"/>
                <a:ea typeface="+mn-lt"/>
                <a:cs typeface="+mn-lt"/>
              </a:rPr>
              <a:t>minun tarinani</a:t>
            </a:r>
            <a:endParaRPr lang="fi-FI" sz="3600">
              <a:latin typeface="The Serif Hand Extrablack"/>
            </a:endParaRPr>
          </a:p>
        </p:txBody>
      </p:sp>
      <p:cxnSp>
        <p:nvCxnSpPr>
          <p:cNvPr id="30" name="Straight Connector 29">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282292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A603FD-AC7C-40DA-B1B1-C9AB5D1FA5E4}"/>
              </a:ext>
            </a:extLst>
          </p:cNvPr>
          <p:cNvSpPr>
            <a:spLocks noGrp="1"/>
          </p:cNvSpPr>
          <p:nvPr>
            <p:ph type="title"/>
          </p:nvPr>
        </p:nvSpPr>
        <p:spPr/>
        <p:txBody>
          <a:bodyPr>
            <a:normAutofit/>
          </a:bodyPr>
          <a:lstStyle/>
          <a:p>
            <a:pPr algn="ctr"/>
            <a:r>
              <a:rPr lang="fi-FI" sz="8000">
                <a:latin typeface="The Serif Hand Extrablack"/>
              </a:rPr>
              <a:t>DIGITARINA</a:t>
            </a:r>
          </a:p>
        </p:txBody>
      </p:sp>
      <p:sp>
        <p:nvSpPr>
          <p:cNvPr id="3" name="Sisällön paikkamerkki 2">
            <a:extLst>
              <a:ext uri="{FF2B5EF4-FFF2-40B4-BE49-F238E27FC236}">
                <a16:creationId xmlns:a16="http://schemas.microsoft.com/office/drawing/2014/main" id="{34956FC1-3CC1-4425-9B9A-81E89E04FDCA}"/>
              </a:ext>
            </a:extLst>
          </p:cNvPr>
          <p:cNvSpPr>
            <a:spLocks noGrp="1"/>
          </p:cNvSpPr>
          <p:nvPr>
            <p:ph idx="1"/>
          </p:nvPr>
        </p:nvSpPr>
        <p:spPr/>
        <p:txBody>
          <a:bodyPr vert="horz" lIns="0" tIns="45720" rIns="0" bIns="45720" rtlCol="0" anchor="t">
            <a:normAutofit/>
          </a:bodyPr>
          <a:lstStyle/>
          <a:p>
            <a:r>
              <a:rPr lang="fi-FI" sz="3600">
                <a:latin typeface="The Serif Hand Extrablack"/>
                <a:ea typeface="+mn-lt"/>
                <a:cs typeface="+mn-lt"/>
              </a:rPr>
              <a:t>‘Digital </a:t>
            </a:r>
            <a:r>
              <a:rPr lang="fi-FI" sz="3600" err="1">
                <a:latin typeface="The Serif Hand Extrablack"/>
                <a:ea typeface="+mn-lt"/>
                <a:cs typeface="+mn-lt"/>
              </a:rPr>
              <a:t>storytelling</a:t>
            </a:r>
            <a:r>
              <a:rPr lang="fi-FI" sz="3600">
                <a:latin typeface="The Serif Hand Extrablack"/>
                <a:ea typeface="+mn-lt"/>
                <a:cs typeface="+mn-lt"/>
              </a:rPr>
              <a:t>’ eli digitarina on yhdysvaltalaisen Joe </a:t>
            </a:r>
            <a:r>
              <a:rPr lang="fi-FI" sz="3600" err="1">
                <a:latin typeface="The Serif Hand Extrablack"/>
                <a:ea typeface="+mn-lt"/>
                <a:cs typeface="+mn-lt"/>
              </a:rPr>
              <a:t>Lambertin</a:t>
            </a:r>
            <a:r>
              <a:rPr lang="fi-FI" sz="3600">
                <a:latin typeface="The Serif Hand Extrablack"/>
                <a:ea typeface="+mn-lt"/>
                <a:cs typeface="+mn-lt"/>
              </a:rPr>
              <a:t> kehittämä tarinankerrontametodi. Metodi on levinnyt ympäri maailmaa eri projektien kautta, mm. Iso-Britanniaan BBC </a:t>
            </a:r>
            <a:r>
              <a:rPr lang="fi-FI" sz="3600" err="1">
                <a:latin typeface="The Serif Hand Extrablack"/>
                <a:ea typeface="+mn-lt"/>
                <a:cs typeface="+mn-lt"/>
              </a:rPr>
              <a:t>Capture</a:t>
            </a:r>
            <a:r>
              <a:rPr lang="fi-FI" sz="3600">
                <a:latin typeface="The Serif Hand Extrablack"/>
                <a:ea typeface="+mn-lt"/>
                <a:cs typeface="+mn-lt"/>
              </a:rPr>
              <a:t> Wales -projektin muodossa. Digitarina on omasta elämästä kertova lyhytelokuva, jonka tekemisessä työvälineinä ovat valokuvat, oma ääni ja tietokone. </a:t>
            </a:r>
            <a:endParaRPr lang="fi-FI" sz="3600">
              <a:latin typeface="The Serif Hand Extrablack"/>
            </a:endParaRPr>
          </a:p>
        </p:txBody>
      </p:sp>
    </p:spTree>
    <p:extLst>
      <p:ext uri="{BB962C8B-B14F-4D97-AF65-F5344CB8AC3E}">
        <p14:creationId xmlns:p14="http://schemas.microsoft.com/office/powerpoint/2010/main" val="2143810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C0407E-3485-463F-BC76-5B69E76E80BA}"/>
              </a:ext>
            </a:extLst>
          </p:cNvPr>
          <p:cNvSpPr>
            <a:spLocks noGrp="1"/>
          </p:cNvSpPr>
          <p:nvPr>
            <p:ph type="title"/>
          </p:nvPr>
        </p:nvSpPr>
        <p:spPr/>
        <p:txBody>
          <a:bodyPr>
            <a:normAutofit/>
          </a:bodyPr>
          <a:lstStyle/>
          <a:p>
            <a:pPr algn="ctr"/>
            <a:r>
              <a:rPr lang="fi-FI" sz="8000">
                <a:latin typeface="The Serif Hand Extrablack"/>
                <a:ea typeface="+mj-lt"/>
                <a:cs typeface="+mj-lt"/>
              </a:rPr>
              <a:t>DIGITARINA</a:t>
            </a:r>
            <a:endParaRPr lang="fi-FI" sz="8000">
              <a:latin typeface="The Serif Hand Extrablack"/>
            </a:endParaRPr>
          </a:p>
        </p:txBody>
      </p:sp>
      <p:sp>
        <p:nvSpPr>
          <p:cNvPr id="3" name="Sisällön paikkamerkki 2">
            <a:extLst>
              <a:ext uri="{FF2B5EF4-FFF2-40B4-BE49-F238E27FC236}">
                <a16:creationId xmlns:a16="http://schemas.microsoft.com/office/drawing/2014/main" id="{153E8563-FDF5-45DC-BDCC-8B5E5662AEFF}"/>
              </a:ext>
            </a:extLst>
          </p:cNvPr>
          <p:cNvSpPr>
            <a:spLocks noGrp="1"/>
          </p:cNvSpPr>
          <p:nvPr>
            <p:ph idx="1"/>
          </p:nvPr>
        </p:nvSpPr>
        <p:spPr/>
        <p:txBody>
          <a:bodyPr vert="horz" lIns="0" tIns="45720" rIns="0" bIns="45720" rtlCol="0" anchor="t">
            <a:normAutofit fontScale="85000" lnSpcReduction="20000"/>
          </a:bodyPr>
          <a:lstStyle/>
          <a:p>
            <a:pPr algn="ctr"/>
            <a:r>
              <a:rPr lang="fi-FI" sz="3600">
                <a:latin typeface="The Serif Hand Extrablack"/>
                <a:ea typeface="+mn-lt"/>
                <a:cs typeface="+mn-lt"/>
              </a:rPr>
              <a:t>Digitarina-metodi on hyvä lähtökohta oppia käyttämään tietokonetta sekä digitaalisen median ja taiteen työvälineitä.</a:t>
            </a:r>
            <a:r>
              <a:rPr lang="fi-FI">
                <a:ea typeface="+mn-lt"/>
                <a:cs typeface="+mn-lt"/>
              </a:rPr>
              <a:t> </a:t>
            </a:r>
          </a:p>
          <a:p>
            <a:pPr algn="ctr"/>
            <a:r>
              <a:rPr lang="fi-FI" sz="3600">
                <a:latin typeface="The Serif Hand Extrablack"/>
                <a:ea typeface="+mn-lt"/>
                <a:cs typeface="+mn-lt"/>
              </a:rPr>
              <a:t>työpajan aikana luodaan käsikirjoitus, joka toteutetaan. Elokuva syntyy yhdistämällä ääni kuviin, ja apuna käytetään helppoa editointiohjelmaa. Pääasia ei kuitenkaan ole teknologiassa, vaan tarinassa, joka kehitetään ”tarinapiiri” -vaiheessa. Metodi onkin oiva työväline kehittää viestintätaitoja ja sosiaalisia kykyjä sekä vahvistaa itseilmaisua</a:t>
            </a:r>
            <a:endParaRPr lang="fi-FI" sz="3600">
              <a:latin typeface="The Serif Hand Extrablack"/>
            </a:endParaRPr>
          </a:p>
        </p:txBody>
      </p:sp>
    </p:spTree>
    <p:extLst>
      <p:ext uri="{BB962C8B-B14F-4D97-AF65-F5344CB8AC3E}">
        <p14:creationId xmlns:p14="http://schemas.microsoft.com/office/powerpoint/2010/main" val="2451369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10C27C-5FCB-4184-83F1-78485643E97D}"/>
              </a:ext>
            </a:extLst>
          </p:cNvPr>
          <p:cNvSpPr>
            <a:spLocks noGrp="1"/>
          </p:cNvSpPr>
          <p:nvPr>
            <p:ph type="title"/>
          </p:nvPr>
        </p:nvSpPr>
        <p:spPr/>
        <p:txBody>
          <a:bodyPr>
            <a:normAutofit/>
          </a:bodyPr>
          <a:lstStyle/>
          <a:p>
            <a:pPr algn="ctr"/>
            <a:r>
              <a:rPr lang="fi-FI" sz="8000">
                <a:latin typeface="The Serif Hand Extrablack"/>
                <a:ea typeface="+mj-lt"/>
                <a:cs typeface="+mj-lt"/>
              </a:rPr>
              <a:t>Digitarina- metodi</a:t>
            </a:r>
            <a:endParaRPr lang="fi-FI" sz="8000">
              <a:latin typeface="The Serif Hand Extrablack"/>
            </a:endParaRPr>
          </a:p>
        </p:txBody>
      </p:sp>
      <p:sp>
        <p:nvSpPr>
          <p:cNvPr id="3" name="Sisällön paikkamerkki 2">
            <a:extLst>
              <a:ext uri="{FF2B5EF4-FFF2-40B4-BE49-F238E27FC236}">
                <a16:creationId xmlns:a16="http://schemas.microsoft.com/office/drawing/2014/main" id="{39416D86-0D57-4846-8E9F-9C0E381C35A2}"/>
              </a:ext>
            </a:extLst>
          </p:cNvPr>
          <p:cNvSpPr>
            <a:spLocks noGrp="1"/>
          </p:cNvSpPr>
          <p:nvPr>
            <p:ph idx="1"/>
          </p:nvPr>
        </p:nvSpPr>
        <p:spPr/>
        <p:txBody>
          <a:bodyPr vert="horz" lIns="0" tIns="45720" rIns="0" bIns="45720" rtlCol="0" anchor="t">
            <a:normAutofit/>
          </a:bodyPr>
          <a:lstStyle/>
          <a:p>
            <a:pPr algn="ctr"/>
            <a:r>
              <a:rPr lang="fi-FI" sz="3600">
                <a:latin typeface="The Serif Hand Extrablack"/>
                <a:ea typeface="+mn-lt"/>
                <a:cs typeface="+mn-lt"/>
              </a:rPr>
              <a:t>Digitarina-työpajassa tehdään kahden minuutin mittainen elokuva omasta elämästä. Tässä menetelmä on esitelty perusmuodossaan, kolmen päivän esimerkkityöpajana. Menetelmää on hyvä muokata ryhmälle sopivaksi sekä muun opetuksen aikatauluun soveltuvaksi.</a:t>
            </a:r>
            <a:endParaRPr lang="fi-FI" sz="3600">
              <a:latin typeface="The Serif Hand Extrablack"/>
            </a:endParaRPr>
          </a:p>
        </p:txBody>
      </p:sp>
    </p:spTree>
    <p:extLst>
      <p:ext uri="{BB962C8B-B14F-4D97-AF65-F5344CB8AC3E}">
        <p14:creationId xmlns:p14="http://schemas.microsoft.com/office/powerpoint/2010/main" val="187550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F0E0D-BD19-44AE-8038-5A623C157BC6}"/>
              </a:ext>
            </a:extLst>
          </p:cNvPr>
          <p:cNvSpPr>
            <a:spLocks noGrp="1"/>
          </p:cNvSpPr>
          <p:nvPr>
            <p:ph type="title"/>
          </p:nvPr>
        </p:nvSpPr>
        <p:spPr/>
        <p:txBody>
          <a:bodyPr>
            <a:normAutofit/>
          </a:bodyPr>
          <a:lstStyle/>
          <a:p>
            <a:pPr algn="ctr"/>
            <a:r>
              <a:rPr lang="fi-FI" sz="8000">
                <a:latin typeface="The Serif Hand Extrablack"/>
                <a:ea typeface="+mj-lt"/>
                <a:cs typeface="+mj-lt"/>
              </a:rPr>
              <a:t>Digitarina on</a:t>
            </a:r>
            <a:endParaRPr lang="fi-FI" sz="8000">
              <a:latin typeface="The Serif Hand Extrablack"/>
            </a:endParaRPr>
          </a:p>
        </p:txBody>
      </p:sp>
      <p:sp>
        <p:nvSpPr>
          <p:cNvPr id="3" name="Sisällön paikkamerkki 2">
            <a:extLst>
              <a:ext uri="{FF2B5EF4-FFF2-40B4-BE49-F238E27FC236}">
                <a16:creationId xmlns:a16="http://schemas.microsoft.com/office/drawing/2014/main" id="{32D4BC83-3E7E-446B-9324-0B639B665A00}"/>
              </a:ext>
            </a:extLst>
          </p:cNvPr>
          <p:cNvSpPr>
            <a:spLocks noGrp="1"/>
          </p:cNvSpPr>
          <p:nvPr>
            <p:ph idx="1"/>
          </p:nvPr>
        </p:nvSpPr>
        <p:spPr/>
        <p:txBody>
          <a:bodyPr vert="horz" lIns="0" tIns="45720" rIns="0" bIns="45720" rtlCol="0" anchor="t">
            <a:noAutofit/>
          </a:bodyPr>
          <a:lstStyle/>
          <a:p>
            <a:r>
              <a:rPr lang="fi-FI" sz="2800">
                <a:latin typeface="The Serif Hand Extrablack"/>
                <a:ea typeface="+mn-lt"/>
                <a:cs typeface="+mn-lt"/>
              </a:rPr>
              <a:t>• elokuva, joka kestää noin 2 minuuttia (n. 250 sanaa) </a:t>
            </a:r>
          </a:p>
          <a:p>
            <a:r>
              <a:rPr lang="fi-FI" sz="2800">
                <a:latin typeface="The Serif Hand Extrablack"/>
                <a:ea typeface="+mn-lt"/>
                <a:cs typeface="+mn-lt"/>
              </a:rPr>
              <a:t>• henkilökohtainen tarina</a:t>
            </a:r>
          </a:p>
          <a:p>
            <a:r>
              <a:rPr lang="fi-FI" sz="2800">
                <a:latin typeface="The Serif Hand Extrablack"/>
                <a:ea typeface="+mn-lt"/>
                <a:cs typeface="+mn-lt"/>
              </a:rPr>
              <a:t>• kertojan itse tekemä (kirjoitus, nauhoitus, editointi) </a:t>
            </a:r>
          </a:p>
          <a:p>
            <a:r>
              <a:rPr lang="fi-FI" sz="2800">
                <a:latin typeface="The Serif Hand Extrablack"/>
                <a:ea typeface="+mn-lt"/>
                <a:cs typeface="+mn-lt"/>
              </a:rPr>
              <a:t>• teos, jossa käytetään kertojan omia valokuvia tai piirustuksia (10–30 kpl) </a:t>
            </a:r>
          </a:p>
          <a:p>
            <a:r>
              <a:rPr lang="fi-FI" sz="2800">
                <a:latin typeface="The Serif Hand Extrablack"/>
                <a:ea typeface="+mn-lt"/>
                <a:cs typeface="+mn-lt"/>
              </a:rPr>
              <a:t>• monitaiteinen teos, joka voi sisältää esimerkiksi liikkuvaa kuvaa, animaatiota, musiikkia</a:t>
            </a:r>
            <a:endParaRPr lang="fi-FI" sz="2800">
              <a:latin typeface="The Serif Hand Extrablack"/>
            </a:endParaRPr>
          </a:p>
        </p:txBody>
      </p:sp>
    </p:spTree>
    <p:extLst>
      <p:ext uri="{BB962C8B-B14F-4D97-AF65-F5344CB8AC3E}">
        <p14:creationId xmlns:p14="http://schemas.microsoft.com/office/powerpoint/2010/main" val="404767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0FEB4F-B7DF-4F36-BAC8-6617C15ED681}"/>
              </a:ext>
            </a:extLst>
          </p:cNvPr>
          <p:cNvSpPr>
            <a:spLocks noGrp="1"/>
          </p:cNvSpPr>
          <p:nvPr>
            <p:ph type="title"/>
          </p:nvPr>
        </p:nvSpPr>
        <p:spPr/>
        <p:txBody>
          <a:bodyPr>
            <a:normAutofit/>
          </a:bodyPr>
          <a:lstStyle/>
          <a:p>
            <a:pPr algn="ctr"/>
            <a:r>
              <a:rPr lang="fi-FI" sz="8000">
                <a:latin typeface="The Serif Hand Extrablack"/>
              </a:rPr>
              <a:t>ESITTELYPELI</a:t>
            </a:r>
          </a:p>
        </p:txBody>
      </p:sp>
      <p:pic>
        <p:nvPicPr>
          <p:cNvPr id="4" name="Kuva 4" descr="Kuva, joka sisältää kohteen teksti&#10;&#10;Kuvaus luotu automaattisesti">
            <a:extLst>
              <a:ext uri="{FF2B5EF4-FFF2-40B4-BE49-F238E27FC236}">
                <a16:creationId xmlns:a16="http://schemas.microsoft.com/office/drawing/2014/main" id="{30C565E1-136F-4DEF-AE38-ACFBFDDBC38C}"/>
              </a:ext>
            </a:extLst>
          </p:cNvPr>
          <p:cNvPicPr>
            <a:picLocks noGrp="1" noChangeAspect="1"/>
          </p:cNvPicPr>
          <p:nvPr>
            <p:ph idx="1"/>
          </p:nvPr>
        </p:nvPicPr>
        <p:blipFill>
          <a:blip r:embed="rId2"/>
          <a:stretch>
            <a:fillRect/>
          </a:stretch>
        </p:blipFill>
        <p:spPr>
          <a:xfrm>
            <a:off x="2513144" y="1908274"/>
            <a:ext cx="7652496" cy="4082302"/>
          </a:xfrm>
        </p:spPr>
      </p:pic>
    </p:spTree>
    <p:extLst>
      <p:ext uri="{BB962C8B-B14F-4D97-AF65-F5344CB8AC3E}">
        <p14:creationId xmlns:p14="http://schemas.microsoft.com/office/powerpoint/2010/main" val="1274019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BCDD4F-CB6A-4BB0-9419-08AA0330EB97}"/>
              </a:ext>
            </a:extLst>
          </p:cNvPr>
          <p:cNvSpPr>
            <a:spLocks noGrp="1"/>
          </p:cNvSpPr>
          <p:nvPr>
            <p:ph type="title"/>
          </p:nvPr>
        </p:nvSpPr>
        <p:spPr/>
        <p:txBody>
          <a:bodyPr>
            <a:normAutofit/>
          </a:bodyPr>
          <a:lstStyle/>
          <a:p>
            <a:pPr algn="ctr"/>
            <a:r>
              <a:rPr lang="fi-FI" sz="8000">
                <a:latin typeface="The Serif Hand Extrablack"/>
              </a:rPr>
              <a:t>RAKASTAN/VIHAAN LISTAT</a:t>
            </a:r>
          </a:p>
        </p:txBody>
      </p:sp>
      <p:pic>
        <p:nvPicPr>
          <p:cNvPr id="4" name="Kuva 4" descr="Kuva, joka sisältää kohteen teksti&#10;&#10;Kuvaus luotu automaattisesti">
            <a:extLst>
              <a:ext uri="{FF2B5EF4-FFF2-40B4-BE49-F238E27FC236}">
                <a16:creationId xmlns:a16="http://schemas.microsoft.com/office/drawing/2014/main" id="{E62ABA27-4413-482C-9FD0-E55096780DB5}"/>
              </a:ext>
            </a:extLst>
          </p:cNvPr>
          <p:cNvPicPr>
            <a:picLocks noGrp="1" noChangeAspect="1"/>
          </p:cNvPicPr>
          <p:nvPr>
            <p:ph idx="1"/>
          </p:nvPr>
        </p:nvPicPr>
        <p:blipFill>
          <a:blip r:embed="rId2"/>
          <a:stretch>
            <a:fillRect/>
          </a:stretch>
        </p:blipFill>
        <p:spPr>
          <a:xfrm>
            <a:off x="2308916" y="1906874"/>
            <a:ext cx="7579098" cy="4253192"/>
          </a:xfrm>
        </p:spPr>
      </p:pic>
    </p:spTree>
    <p:extLst>
      <p:ext uri="{BB962C8B-B14F-4D97-AF65-F5344CB8AC3E}">
        <p14:creationId xmlns:p14="http://schemas.microsoft.com/office/powerpoint/2010/main" val="570548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A579B4-50D6-4DAD-A611-6C977244131C}"/>
              </a:ext>
            </a:extLst>
          </p:cNvPr>
          <p:cNvSpPr>
            <a:spLocks noGrp="1"/>
          </p:cNvSpPr>
          <p:nvPr>
            <p:ph type="title"/>
          </p:nvPr>
        </p:nvSpPr>
        <p:spPr/>
        <p:txBody>
          <a:bodyPr>
            <a:normAutofit/>
          </a:bodyPr>
          <a:lstStyle/>
          <a:p>
            <a:pPr algn="ctr"/>
            <a:r>
              <a:rPr lang="fi-FI" sz="8000">
                <a:latin typeface="The Serif Hand Extrablack"/>
              </a:rPr>
              <a:t>KUVISTA TARINA</a:t>
            </a:r>
          </a:p>
        </p:txBody>
      </p:sp>
      <p:pic>
        <p:nvPicPr>
          <p:cNvPr id="4" name="Kuva 4" descr="Kuva, joka sisältää kohteen teksti&#10;&#10;Kuvaus luotu automaattisesti">
            <a:extLst>
              <a:ext uri="{FF2B5EF4-FFF2-40B4-BE49-F238E27FC236}">
                <a16:creationId xmlns:a16="http://schemas.microsoft.com/office/drawing/2014/main" id="{59886114-46B6-4F89-B51C-297428CC34DF}"/>
              </a:ext>
            </a:extLst>
          </p:cNvPr>
          <p:cNvPicPr>
            <a:picLocks noGrp="1" noChangeAspect="1"/>
          </p:cNvPicPr>
          <p:nvPr>
            <p:ph idx="1"/>
          </p:nvPr>
        </p:nvPicPr>
        <p:blipFill>
          <a:blip r:embed="rId2"/>
          <a:stretch>
            <a:fillRect/>
          </a:stretch>
        </p:blipFill>
        <p:spPr>
          <a:xfrm>
            <a:off x="2016442" y="1907154"/>
            <a:ext cx="8175251" cy="4162984"/>
          </a:xfrm>
        </p:spPr>
      </p:pic>
    </p:spTree>
    <p:extLst>
      <p:ext uri="{BB962C8B-B14F-4D97-AF65-F5344CB8AC3E}">
        <p14:creationId xmlns:p14="http://schemas.microsoft.com/office/powerpoint/2010/main" val="93460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bstrakti sumennettu kuva kirjastosta ja kirjahyllyistä">
            <a:extLst>
              <a:ext uri="{FF2B5EF4-FFF2-40B4-BE49-F238E27FC236}">
                <a16:creationId xmlns:a16="http://schemas.microsoft.com/office/drawing/2014/main" id="{19F882B1-DFCF-4F4E-B5C9-255C5798BD4B}"/>
              </a:ext>
            </a:extLst>
          </p:cNvPr>
          <p:cNvPicPr>
            <a:picLocks noChangeAspect="1"/>
          </p:cNvPicPr>
          <p:nvPr/>
        </p:nvPicPr>
        <p:blipFill rotWithShape="1">
          <a:blip r:embed="rId2"/>
          <a:srcRect l="2264" r="24188" b="4"/>
          <a:stretch/>
        </p:blipFill>
        <p:spPr>
          <a:xfrm>
            <a:off x="16" y="10"/>
            <a:ext cx="7556889" cy="6857990"/>
          </a:xfrm>
          <a:prstGeom prst="rect">
            <a:avLst/>
          </a:prstGeom>
        </p:spPr>
      </p:pic>
      <p:sp>
        <p:nvSpPr>
          <p:cNvPr id="13" name="Rectangle 12">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5"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50321E43-33BD-4470-8B2A-740E329094DA}"/>
              </a:ext>
            </a:extLst>
          </p:cNvPr>
          <p:cNvSpPr>
            <a:spLocks noGrp="1"/>
          </p:cNvSpPr>
          <p:nvPr>
            <p:ph type="title"/>
          </p:nvPr>
        </p:nvSpPr>
        <p:spPr>
          <a:xfrm>
            <a:off x="8047939" y="640080"/>
            <a:ext cx="3659246" cy="5539731"/>
          </a:xfrm>
        </p:spPr>
        <p:txBody>
          <a:bodyPr vert="horz" lIns="91440" tIns="45720" rIns="91440" bIns="45720" rtlCol="0" anchor="b">
            <a:normAutofit fontScale="90000"/>
          </a:bodyPr>
          <a:lstStyle/>
          <a:p>
            <a:r>
              <a:rPr lang="en-US" sz="2800">
                <a:solidFill>
                  <a:srgbClr val="FFFFFF"/>
                </a:solidFill>
                <a:latin typeface="The Serif Hand Extrablack"/>
              </a:rPr>
              <a:t>TIETO</a:t>
            </a:r>
            <a:br>
              <a:rPr lang="en-US" sz="2800">
                <a:solidFill>
                  <a:srgbClr val="FFFFFF"/>
                </a:solidFill>
                <a:latin typeface="The Serif Hand Extrablack"/>
              </a:rPr>
            </a:br>
            <a:br>
              <a:rPr lang="en-US" sz="2800">
                <a:latin typeface="The Serif Hand Extrablack"/>
              </a:rPr>
            </a:br>
            <a:r>
              <a:rPr lang="en-US" sz="2800">
                <a:solidFill>
                  <a:srgbClr val="FFFFFF"/>
                </a:solidFill>
                <a:latin typeface="The Serif Hand Extrablack"/>
              </a:rPr>
              <a:t>TIETOA ON TÄNÄ PÄIVÄNÄ TARJOLLA ENEMMÄN KUIN KOSKAAN AIEMMIN. MIKÄ ON RELEVANTTIA, OIKEATA TIETOA ON HANKALAMMIN HAHMOTETTAVA ASIA.</a:t>
            </a:r>
            <a:br>
              <a:rPr lang="en-US" sz="2800">
                <a:solidFill>
                  <a:srgbClr val="FFFFFF"/>
                </a:solidFill>
                <a:latin typeface="The Serif Hand Extrablack"/>
              </a:rPr>
            </a:br>
            <a:br>
              <a:rPr lang="en-US" sz="2800">
                <a:latin typeface="The Serif Hand Extrablack"/>
              </a:rPr>
            </a:br>
            <a:r>
              <a:rPr lang="en-US" sz="2800">
                <a:solidFill>
                  <a:srgbClr val="FFFFFF"/>
                </a:solidFill>
                <a:latin typeface="The Serif Hand Extrablack"/>
              </a:rPr>
              <a:t>KUINKA OSAAN HAKEA OIKEAA TIETOA?</a:t>
            </a:r>
            <a:br>
              <a:rPr lang="en-US" sz="2800">
                <a:solidFill>
                  <a:srgbClr val="FFFFFF"/>
                </a:solidFill>
                <a:latin typeface="The Serif Hand Extrablack"/>
              </a:rPr>
            </a:br>
            <a:br>
              <a:rPr lang="en-US" sz="2800">
                <a:latin typeface="The Serif Hand Extrablack"/>
              </a:rPr>
            </a:br>
            <a:r>
              <a:rPr lang="en-US" sz="2800">
                <a:solidFill>
                  <a:srgbClr val="FFFFFF"/>
                </a:solidFill>
                <a:latin typeface="The Serif Hand Extrablack"/>
              </a:rPr>
              <a:t>MISTÄ LÖYDÄN OIKEAN TIEDON?</a:t>
            </a:r>
            <a:br>
              <a:rPr lang="en-US" sz="2800">
                <a:solidFill>
                  <a:srgbClr val="FFFFFF"/>
                </a:solidFill>
                <a:latin typeface="The Serif Hand Extrablack"/>
              </a:rPr>
            </a:br>
            <a:br>
              <a:rPr lang="en-US" sz="2800">
                <a:latin typeface="The Serif Hand Extrablack"/>
              </a:rPr>
            </a:br>
            <a:r>
              <a:rPr lang="en-US" sz="2800">
                <a:solidFill>
                  <a:srgbClr val="FFFFFF"/>
                </a:solidFill>
                <a:latin typeface="The Serif Hand Extrablack"/>
              </a:rPr>
              <a:t>SAANKO TIETOA JA PALVELUA SILLOIN KUN SITÄ TARVITSEN? </a:t>
            </a:r>
            <a:br>
              <a:rPr lang="en-US" sz="2800">
                <a:solidFill>
                  <a:srgbClr val="FFFFFF"/>
                </a:solidFill>
                <a:latin typeface="The Serif Hand Extrablack"/>
              </a:rPr>
            </a:br>
            <a:br>
              <a:rPr lang="en-US" sz="2800">
                <a:latin typeface="The Serif Hand Extrablack"/>
              </a:rPr>
            </a:br>
            <a:r>
              <a:rPr lang="en-US" sz="2800">
                <a:solidFill>
                  <a:srgbClr val="FFFFFF"/>
                </a:solidFill>
                <a:latin typeface="The Serif Hand Extrablack"/>
              </a:rPr>
              <a:t>SEURAAVASSA MUUTAMA PARI-/RYHMÄTEHTÄVÄ TIEDON HAKEMISEN TUEKSI.</a:t>
            </a:r>
          </a:p>
        </p:txBody>
      </p:sp>
      <p:cxnSp>
        <p:nvCxnSpPr>
          <p:cNvPr id="15" name="Straight Connector 14">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7859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65C9A5-17C2-4920-B6A6-8DE38377AE02}"/>
              </a:ext>
            </a:extLst>
          </p:cNvPr>
          <p:cNvSpPr>
            <a:spLocks noGrp="1"/>
          </p:cNvSpPr>
          <p:nvPr>
            <p:ph type="title"/>
          </p:nvPr>
        </p:nvSpPr>
        <p:spPr/>
        <p:txBody>
          <a:bodyPr>
            <a:normAutofit/>
          </a:bodyPr>
          <a:lstStyle/>
          <a:p>
            <a:pPr algn="ctr"/>
            <a:r>
              <a:rPr lang="fi-FI" sz="8000">
                <a:latin typeface="The Serif Hand Extrablack"/>
              </a:rPr>
              <a:t>TARINA SATUNNAISITA SANOISTA</a:t>
            </a:r>
          </a:p>
        </p:txBody>
      </p:sp>
      <p:pic>
        <p:nvPicPr>
          <p:cNvPr id="4" name="Kuva 4" descr="Kuva, joka sisältää kohteen teksti&#10;&#10;Kuvaus luotu automaattisesti">
            <a:extLst>
              <a:ext uri="{FF2B5EF4-FFF2-40B4-BE49-F238E27FC236}">
                <a16:creationId xmlns:a16="http://schemas.microsoft.com/office/drawing/2014/main" id="{8F781DA7-46E7-4441-AFB6-F518B30C2DDF}"/>
              </a:ext>
            </a:extLst>
          </p:cNvPr>
          <p:cNvPicPr>
            <a:picLocks noGrp="1" noChangeAspect="1"/>
          </p:cNvPicPr>
          <p:nvPr>
            <p:ph idx="1"/>
          </p:nvPr>
        </p:nvPicPr>
        <p:blipFill>
          <a:blip r:embed="rId2"/>
          <a:stretch>
            <a:fillRect/>
          </a:stretch>
        </p:blipFill>
        <p:spPr>
          <a:xfrm>
            <a:off x="1930692" y="1911025"/>
            <a:ext cx="7691717" cy="4178672"/>
          </a:xfrm>
        </p:spPr>
      </p:pic>
    </p:spTree>
    <p:extLst>
      <p:ext uri="{BB962C8B-B14F-4D97-AF65-F5344CB8AC3E}">
        <p14:creationId xmlns:p14="http://schemas.microsoft.com/office/powerpoint/2010/main" val="2633695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Muistikirja">
            <a:extLst>
              <a:ext uri="{FF2B5EF4-FFF2-40B4-BE49-F238E27FC236}">
                <a16:creationId xmlns:a16="http://schemas.microsoft.com/office/drawing/2014/main" id="{F099CB8E-CE70-4570-A859-162CA674656B}"/>
              </a:ext>
            </a:extLst>
          </p:cNvPr>
          <p:cNvPicPr>
            <a:picLocks noChangeAspect="1"/>
          </p:cNvPicPr>
          <p:nvPr/>
        </p:nvPicPr>
        <p:blipFill rotWithShape="1">
          <a:blip r:embed="rId2"/>
          <a:srcRect t="8430" b="7301"/>
          <a:stretch/>
        </p:blipFill>
        <p:spPr>
          <a:xfrm>
            <a:off x="-3047" y="10"/>
            <a:ext cx="12191999" cy="6857990"/>
          </a:xfrm>
          <a:prstGeom prst="rect">
            <a:avLst/>
          </a:prstGeom>
        </p:spPr>
      </p:pic>
      <p:sp>
        <p:nvSpPr>
          <p:cNvPr id="32" name="Rectangle 3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25000">
                <a:srgbClr val="000000">
                  <a:alpha val="15000"/>
                </a:srgbClr>
              </a:gs>
              <a:gs pos="75000">
                <a:srgbClr val="000000">
                  <a:alpha val="15000"/>
                </a:srgbClr>
              </a:gs>
              <a:gs pos="50000">
                <a:schemeClr val="tx1">
                  <a:alpha val="3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431E569-04B5-46AD-BB78-32E5F0EE0AB2}"/>
              </a:ext>
            </a:extLst>
          </p:cNvPr>
          <p:cNvSpPr>
            <a:spLocks noGrp="1"/>
          </p:cNvSpPr>
          <p:nvPr>
            <p:ph type="title"/>
          </p:nvPr>
        </p:nvSpPr>
        <p:spPr>
          <a:xfrm>
            <a:off x="1097280" y="325549"/>
            <a:ext cx="10058400" cy="3663755"/>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6000">
                <a:solidFill>
                  <a:schemeClr val="bg1"/>
                </a:solidFill>
                <a:latin typeface="The Serif Hand Extrablack"/>
              </a:rPr>
              <a:t>DIGITARINA</a:t>
            </a:r>
          </a:p>
        </p:txBody>
      </p:sp>
      <p:sp>
        <p:nvSpPr>
          <p:cNvPr id="3" name="Sisällön paikkamerkki 2">
            <a:extLst>
              <a:ext uri="{FF2B5EF4-FFF2-40B4-BE49-F238E27FC236}">
                <a16:creationId xmlns:a16="http://schemas.microsoft.com/office/drawing/2014/main" id="{7B73FC2E-E48F-48D6-94F2-166BACBE4AB9}"/>
              </a:ext>
            </a:extLst>
          </p:cNvPr>
          <p:cNvSpPr>
            <a:spLocks noGrp="1"/>
          </p:cNvSpPr>
          <p:nvPr>
            <p:ph idx="1"/>
          </p:nvPr>
        </p:nvSpPr>
        <p:spPr>
          <a:xfrm>
            <a:off x="1100051" y="4158916"/>
            <a:ext cx="10058400" cy="1195834"/>
          </a:xfrm>
          <a:effectLst>
            <a:outerShdw blurRad="50800" dist="38100" dir="2700000" algn="tl" rotWithShape="0">
              <a:prstClr val="black">
                <a:alpha val="40000"/>
              </a:prstClr>
            </a:outerShdw>
          </a:effectLst>
        </p:spPr>
        <p:txBody>
          <a:bodyPr vert="horz" lIns="91440" tIns="45720" rIns="91440" bIns="45720" rtlCol="0" anchor="t">
            <a:noAutofit/>
          </a:bodyPr>
          <a:lstStyle/>
          <a:p>
            <a:pPr marL="0" indent="0" algn="ctr">
              <a:lnSpc>
                <a:spcPct val="100000"/>
              </a:lnSpc>
              <a:buNone/>
            </a:pPr>
            <a:r>
              <a:rPr lang="en-US" sz="4000" cap="all" spc="200">
                <a:solidFill>
                  <a:schemeClr val="bg1"/>
                </a:solidFill>
                <a:latin typeface="The Serif Hand Extrablack"/>
              </a:rPr>
              <a:t> </a:t>
            </a:r>
            <a:r>
              <a:rPr lang="en-US" sz="4000" cap="all" spc="200" err="1">
                <a:solidFill>
                  <a:schemeClr val="bg1"/>
                </a:solidFill>
                <a:latin typeface="The Serif Hand Extrablack"/>
              </a:rPr>
              <a:t>Kirjoitetaan</a:t>
            </a:r>
            <a:r>
              <a:rPr lang="en-US" sz="4000" cap="all" spc="200">
                <a:solidFill>
                  <a:schemeClr val="bg1"/>
                </a:solidFill>
                <a:latin typeface="The Serif Hand Extrablack"/>
              </a:rPr>
              <a:t> </a:t>
            </a:r>
            <a:r>
              <a:rPr lang="en-US" sz="4000" cap="all" spc="200" err="1">
                <a:solidFill>
                  <a:schemeClr val="bg1"/>
                </a:solidFill>
                <a:latin typeface="The Serif Hand Extrablack"/>
              </a:rPr>
              <a:t>ensimmäinen</a:t>
            </a:r>
            <a:r>
              <a:rPr lang="en-US" sz="4000" cap="all" spc="200">
                <a:solidFill>
                  <a:schemeClr val="bg1"/>
                </a:solidFill>
                <a:latin typeface="The Serif Hand Extrablack"/>
              </a:rPr>
              <a:t> </a:t>
            </a:r>
            <a:r>
              <a:rPr lang="en-US" sz="4000" cap="all" spc="200" err="1">
                <a:solidFill>
                  <a:schemeClr val="bg1"/>
                </a:solidFill>
                <a:latin typeface="The Serif Hand Extrablack"/>
              </a:rPr>
              <a:t>versio</a:t>
            </a:r>
            <a:r>
              <a:rPr lang="en-US" sz="4000" cap="all" spc="200">
                <a:solidFill>
                  <a:schemeClr val="bg1"/>
                </a:solidFill>
                <a:latin typeface="The Serif Hand Extrablack"/>
              </a:rPr>
              <a:t> </a:t>
            </a:r>
            <a:r>
              <a:rPr lang="en-US" sz="4000" cap="all" spc="200" err="1">
                <a:solidFill>
                  <a:schemeClr val="bg1"/>
                </a:solidFill>
                <a:latin typeface="The Serif Hand Extrablack"/>
              </a:rPr>
              <a:t>digitarinaan</a:t>
            </a:r>
            <a:r>
              <a:rPr lang="en-US" sz="4000" cap="all" spc="200">
                <a:solidFill>
                  <a:schemeClr val="bg1"/>
                </a:solidFill>
                <a:latin typeface="The Serif Hand Extrablack"/>
              </a:rPr>
              <a:t> </a:t>
            </a:r>
            <a:r>
              <a:rPr lang="en-US" sz="4000" cap="all" spc="200" err="1">
                <a:solidFill>
                  <a:schemeClr val="bg1"/>
                </a:solidFill>
                <a:latin typeface="The Serif Hand Extrablack"/>
              </a:rPr>
              <a:t>tulevasta</a:t>
            </a:r>
            <a:r>
              <a:rPr lang="en-US" sz="4000" cap="all" spc="200">
                <a:solidFill>
                  <a:schemeClr val="bg1"/>
                </a:solidFill>
                <a:latin typeface="The Serif Hand Extrablack"/>
              </a:rPr>
              <a:t> </a:t>
            </a:r>
            <a:r>
              <a:rPr lang="en-US" sz="4000" cap="all" spc="200" err="1">
                <a:solidFill>
                  <a:schemeClr val="bg1"/>
                </a:solidFill>
                <a:latin typeface="The Serif Hand Extrablack"/>
              </a:rPr>
              <a:t>käsikirjoituksesta</a:t>
            </a:r>
            <a:endParaRPr lang="en-US" sz="4000" cap="all" spc="200">
              <a:solidFill>
                <a:schemeClr val="bg1"/>
              </a:solidFill>
              <a:latin typeface="The Serif Hand Extrablack"/>
            </a:endParaRPr>
          </a:p>
        </p:txBody>
      </p:sp>
      <p:cxnSp>
        <p:nvCxnSpPr>
          <p:cNvPr id="34" name="Straight Connector 33">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047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589A07-1766-4A55-8A7F-843077E61B04}"/>
              </a:ext>
            </a:extLst>
          </p:cNvPr>
          <p:cNvSpPr>
            <a:spLocks noGrp="1"/>
          </p:cNvSpPr>
          <p:nvPr>
            <p:ph type="title"/>
          </p:nvPr>
        </p:nvSpPr>
        <p:spPr/>
        <p:txBody>
          <a:bodyPr>
            <a:normAutofit/>
          </a:bodyPr>
          <a:lstStyle/>
          <a:p>
            <a:pPr algn="ctr"/>
            <a:r>
              <a:rPr lang="fi-FI" sz="8000">
                <a:latin typeface="The Serif Hand Extrablack"/>
              </a:rPr>
              <a:t>DIGITARINAN SEURAAVAT KERRAT</a:t>
            </a:r>
          </a:p>
        </p:txBody>
      </p:sp>
      <p:sp>
        <p:nvSpPr>
          <p:cNvPr id="3" name="Sisällön paikkamerkki 2">
            <a:extLst>
              <a:ext uri="{FF2B5EF4-FFF2-40B4-BE49-F238E27FC236}">
                <a16:creationId xmlns:a16="http://schemas.microsoft.com/office/drawing/2014/main" id="{C53100F2-6291-46BA-9B85-4E43B8559BC9}"/>
              </a:ext>
            </a:extLst>
          </p:cNvPr>
          <p:cNvSpPr>
            <a:spLocks noGrp="1"/>
          </p:cNvSpPr>
          <p:nvPr>
            <p:ph idx="1"/>
          </p:nvPr>
        </p:nvSpPr>
        <p:spPr>
          <a:xfrm>
            <a:off x="1097280" y="2108201"/>
            <a:ext cx="10058400" cy="4298773"/>
          </a:xfrm>
        </p:spPr>
        <p:txBody>
          <a:bodyPr vert="horz" lIns="0" tIns="45720" rIns="0" bIns="45720" rtlCol="0" anchor="t">
            <a:noAutofit/>
          </a:bodyPr>
          <a:lstStyle/>
          <a:p>
            <a:r>
              <a:rPr lang="fi-FI" sz="2800">
                <a:latin typeface="The Serif Hand Extrablack"/>
                <a:ea typeface="+mn-lt"/>
                <a:cs typeface="+mn-lt"/>
              </a:rPr>
              <a:t>1 Muokataan käsikirjoitusta. </a:t>
            </a:r>
          </a:p>
          <a:p>
            <a:r>
              <a:rPr lang="fi-FI" sz="2800">
                <a:latin typeface="The Serif Hand Extrablack"/>
                <a:ea typeface="+mn-lt"/>
                <a:cs typeface="+mn-lt"/>
              </a:rPr>
              <a:t>2 Tehdään käsikirjoituksesta kuvakäsikirjoitus. Kuvakäsikirjoituksen voi tehdä A4-paperille kopioiduille ruuduille, joiden viereen kirjoitetaan muistiinpanoja. </a:t>
            </a:r>
          </a:p>
          <a:p>
            <a:r>
              <a:rPr lang="fi-FI" sz="2800">
                <a:latin typeface="The Serif Hand Extrablack"/>
                <a:ea typeface="+mn-lt"/>
                <a:cs typeface="+mn-lt"/>
              </a:rPr>
              <a:t>3 Viimeistellään käsikirjoitus, ja luetaan se PADILLE/nauhalle. VALITAAN digitarinaan </a:t>
            </a:r>
            <a:r>
              <a:rPr lang="fi-FI" sz="2800" err="1">
                <a:latin typeface="The Serif Hand Extrablack"/>
                <a:ea typeface="+mn-lt"/>
                <a:cs typeface="+mn-lt"/>
              </a:rPr>
              <a:t>tulevAT</a:t>
            </a:r>
            <a:r>
              <a:rPr lang="fi-FI" sz="2800">
                <a:latin typeface="The Serif Hand Extrablack"/>
                <a:ea typeface="+mn-lt"/>
                <a:cs typeface="+mn-lt"/>
              </a:rPr>
              <a:t> </a:t>
            </a:r>
            <a:r>
              <a:rPr lang="fi-FI" sz="2800" err="1">
                <a:latin typeface="The Serif Hand Extrablack"/>
                <a:ea typeface="+mn-lt"/>
                <a:cs typeface="+mn-lt"/>
              </a:rPr>
              <a:t>kuvaT</a:t>
            </a:r>
            <a:r>
              <a:rPr lang="fi-FI" sz="2800">
                <a:latin typeface="The Serif Hand Extrablack"/>
                <a:ea typeface="+mn-lt"/>
                <a:cs typeface="+mn-lt"/>
              </a:rPr>
              <a:t>. </a:t>
            </a:r>
          </a:p>
          <a:p>
            <a:r>
              <a:rPr lang="fi-FI" sz="2800">
                <a:latin typeface="The Serif Hand Extrablack"/>
                <a:ea typeface="+mn-lt"/>
                <a:cs typeface="+mn-lt"/>
              </a:rPr>
              <a:t>4 Ohjeistetaan osallistujia Windows Movie Maker -ohjelman tai vastaavan käytössä ja aloitetaan digitarinan editoiminen.</a:t>
            </a:r>
            <a:endParaRPr lang="fi-FI" sz="2800">
              <a:latin typeface="The Serif Hand Extrablack"/>
            </a:endParaRPr>
          </a:p>
        </p:txBody>
      </p:sp>
    </p:spTree>
    <p:extLst>
      <p:ext uri="{BB962C8B-B14F-4D97-AF65-F5344CB8AC3E}">
        <p14:creationId xmlns:p14="http://schemas.microsoft.com/office/powerpoint/2010/main" val="364863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1EEB615C-B2B7-445F-A0F7-0C91971CCCF6}"/>
              </a:ext>
            </a:extLst>
          </p:cNvPr>
          <p:cNvSpPr>
            <a:spLocks noGrp="1"/>
          </p:cNvSpPr>
          <p:nvPr>
            <p:ph type="title"/>
          </p:nvPr>
        </p:nvSpPr>
        <p:spPr>
          <a:xfrm>
            <a:off x="643467" y="516835"/>
            <a:ext cx="3448259" cy="1666501"/>
          </a:xfrm>
        </p:spPr>
        <p:txBody>
          <a:bodyPr>
            <a:normAutofit/>
          </a:bodyPr>
          <a:lstStyle/>
          <a:p>
            <a:r>
              <a:rPr lang="fi-FI" sz="4000">
                <a:solidFill>
                  <a:srgbClr val="FFFFFF"/>
                </a:solidFill>
                <a:latin typeface="The Serif Hand Extrablack"/>
              </a:rPr>
              <a:t>Kasvatus ja koulu</a:t>
            </a:r>
            <a:endParaRPr lang="fi-FI" sz="4000">
              <a:ea typeface="+mj-lt"/>
              <a:cs typeface="+mj-lt"/>
            </a:endParaRPr>
          </a:p>
          <a:p>
            <a:endParaRPr lang="fi-FI" sz="4000">
              <a:solidFill>
                <a:srgbClr val="FFFFFF"/>
              </a:solidFill>
              <a:latin typeface="The Hand Extrablack"/>
            </a:endParaRPr>
          </a:p>
        </p:txBody>
      </p:sp>
      <p:cxnSp>
        <p:nvCxnSpPr>
          <p:cNvPr id="11" name="Straight Connector 1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E110BD55-1324-431B-89A8-5665A531A0D0}"/>
              </a:ext>
            </a:extLst>
          </p:cNvPr>
          <p:cNvSpPr>
            <a:spLocks noGrp="1"/>
          </p:cNvSpPr>
          <p:nvPr>
            <p:ph idx="1"/>
          </p:nvPr>
        </p:nvSpPr>
        <p:spPr>
          <a:xfrm>
            <a:off x="643467" y="2546224"/>
            <a:ext cx="3448259" cy="3342747"/>
          </a:xfrm>
        </p:spPr>
        <p:txBody>
          <a:bodyPr vert="horz" lIns="0" tIns="45720" rIns="0" bIns="45720" rtlCol="0" anchor="t">
            <a:normAutofit/>
          </a:bodyPr>
          <a:lstStyle/>
          <a:p>
            <a:pPr marL="383540" lvl="2" indent="0">
              <a:buNone/>
            </a:pPr>
            <a:r>
              <a:rPr lang="fi-FI" sz="2800">
                <a:solidFill>
                  <a:srgbClr val="FFFFFF"/>
                </a:solidFill>
                <a:latin typeface="The Serif Hand Extrablack"/>
              </a:rPr>
              <a:t>Mitä opetusta ja koulutusta Äänekoskella on tarjolla ja minkälaisia muita oppimiseen ja </a:t>
            </a:r>
            <a:r>
              <a:rPr lang="fi-FI" sz="2800" err="1">
                <a:solidFill>
                  <a:srgbClr val="FFFFFF"/>
                </a:solidFill>
                <a:latin typeface="The Serif Hand Extrablack"/>
              </a:rPr>
              <a:t>koulunkjäyntiin</a:t>
            </a:r>
            <a:r>
              <a:rPr lang="fi-FI" sz="2800">
                <a:solidFill>
                  <a:srgbClr val="FFFFFF"/>
                </a:solidFill>
                <a:latin typeface="The Serif Hand Extrablack"/>
              </a:rPr>
              <a:t> liittyviä palveluja löydät?</a:t>
            </a:r>
          </a:p>
          <a:p>
            <a:pPr marL="383540" lvl="2" indent="0">
              <a:buNone/>
            </a:pPr>
            <a:r>
              <a:rPr lang="fi-FI">
                <a:ea typeface="+mn-lt"/>
                <a:cs typeface="+mn-lt"/>
              </a:rPr>
              <a:t>https://www.aanekoski.fi/kasvatus-ja-koulutus</a:t>
            </a:r>
            <a:endParaRPr lang="fi-FI"/>
          </a:p>
        </p:txBody>
      </p:sp>
      <p:pic>
        <p:nvPicPr>
          <p:cNvPr id="5" name="Picture 4" descr="Valkoisia lamppuja ja joukosta erottuva keltainen lamppu">
            <a:extLst>
              <a:ext uri="{FF2B5EF4-FFF2-40B4-BE49-F238E27FC236}">
                <a16:creationId xmlns:a16="http://schemas.microsoft.com/office/drawing/2014/main" id="{BB7E63B4-832F-4F69-9C6D-2F8C6BEC35DD}"/>
              </a:ext>
            </a:extLst>
          </p:cNvPr>
          <p:cNvPicPr>
            <a:picLocks noChangeAspect="1"/>
          </p:cNvPicPr>
          <p:nvPr/>
        </p:nvPicPr>
        <p:blipFill rotWithShape="1">
          <a:blip r:embed="rId2"/>
          <a:srcRect l="23326" r="3415" b="-3"/>
          <a:stretch/>
        </p:blipFill>
        <p:spPr>
          <a:xfrm>
            <a:off x="4654296" y="10"/>
            <a:ext cx="7537703" cy="6857990"/>
          </a:xfrm>
          <a:prstGeom prst="rect">
            <a:avLst/>
          </a:prstGeom>
        </p:spPr>
      </p:pic>
    </p:spTree>
    <p:extLst>
      <p:ext uri="{BB962C8B-B14F-4D97-AF65-F5344CB8AC3E}">
        <p14:creationId xmlns:p14="http://schemas.microsoft.com/office/powerpoint/2010/main" val="152324999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uringon valaisema työpöytä">
            <a:extLst>
              <a:ext uri="{FF2B5EF4-FFF2-40B4-BE49-F238E27FC236}">
                <a16:creationId xmlns:a16="http://schemas.microsoft.com/office/drawing/2014/main" id="{5358D5B4-7E43-45BB-9FEC-EE528CABA6CC}"/>
              </a:ext>
            </a:extLst>
          </p:cNvPr>
          <p:cNvPicPr>
            <a:picLocks noChangeAspect="1"/>
          </p:cNvPicPr>
          <p:nvPr/>
        </p:nvPicPr>
        <p:blipFill rotWithShape="1">
          <a:blip r:embed="rId2"/>
          <a:srcRect t="3735" b="11995"/>
          <a:stretch/>
        </p:blipFill>
        <p:spPr>
          <a:xfrm>
            <a:off x="20" y="975"/>
            <a:ext cx="12191980" cy="6858000"/>
          </a:xfrm>
          <a:prstGeom prst="rect">
            <a:avLst/>
          </a:prstGeom>
        </p:spPr>
      </p:pic>
      <p:sp>
        <p:nvSpPr>
          <p:cNvPr id="28" name="Rectangle 27">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366B9ED-4016-4408-B5E3-6161F0714BFA}"/>
              </a:ext>
            </a:extLst>
          </p:cNvPr>
          <p:cNvSpPr>
            <a:spLocks noGrp="1"/>
          </p:cNvSpPr>
          <p:nvPr>
            <p:ph type="title"/>
          </p:nvPr>
        </p:nvSpPr>
        <p:spPr>
          <a:xfrm>
            <a:off x="8123416" y="1475234"/>
            <a:ext cx="3214307" cy="2901694"/>
          </a:xfrm>
        </p:spPr>
        <p:txBody>
          <a:bodyPr vert="horz" lIns="91440" tIns="45720" rIns="91440" bIns="45720" rtlCol="0" anchor="b">
            <a:normAutofit/>
          </a:bodyPr>
          <a:lstStyle/>
          <a:p>
            <a:pPr marL="457200" indent="-457200"/>
            <a:r>
              <a:rPr lang="en-US" sz="3200">
                <a:solidFill>
                  <a:schemeClr val="tx1"/>
                </a:solidFill>
                <a:latin typeface="The Serif Hand Extrablack"/>
              </a:rPr>
              <a:t>TYÖ JA  YRITTÄMINEN</a:t>
            </a:r>
            <a:br>
              <a:rPr lang="en-US" sz="3200">
                <a:latin typeface="The Serif Hand Extrablack"/>
              </a:rPr>
            </a:br>
            <a:br>
              <a:rPr lang="en-US" sz="3200">
                <a:latin typeface="The Serif Hand Extrablack"/>
              </a:rPr>
            </a:br>
            <a:r>
              <a:rPr lang="en-US" sz="2800">
                <a:solidFill>
                  <a:schemeClr val="tx1"/>
                </a:solidFill>
                <a:latin typeface="The Serif Hand Extrablack"/>
              </a:rPr>
              <a:t>HALUAT PERUSTAA YRITYKSEN, MISTÄ LÖYDÄT TIETOA JA APUA SEN PERUSTAMISEEN?</a:t>
            </a:r>
            <a:br>
              <a:rPr lang="en-US" sz="2800">
                <a:solidFill>
                  <a:schemeClr val="tx1"/>
                </a:solidFill>
                <a:latin typeface="The Serif Hand Extrablack"/>
              </a:rPr>
            </a:br>
            <a:r>
              <a:rPr lang="en-US" sz="1200">
                <a:ea typeface="+mj-lt"/>
                <a:cs typeface="+mj-lt"/>
              </a:rPr>
              <a:t>https://www.aanekoski.fi/tyo-ja-yrittaminen</a:t>
            </a:r>
            <a:endParaRPr lang="en-US" sz="1200">
              <a:solidFill>
                <a:schemeClr val="tx1"/>
              </a:solidFill>
              <a:latin typeface="The Serif Hand Extrablack"/>
            </a:endParaRPr>
          </a:p>
        </p:txBody>
      </p:sp>
      <p:cxnSp>
        <p:nvCxnSpPr>
          <p:cNvPr id="30" name="Straight Connector 29">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421970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81A02AF3-46F5-418F-A4BE-DA0FED0A0E9F}"/>
              </a:ext>
            </a:extLst>
          </p:cNvPr>
          <p:cNvSpPr>
            <a:spLocks noGrp="1"/>
          </p:cNvSpPr>
          <p:nvPr>
            <p:ph type="title"/>
          </p:nvPr>
        </p:nvSpPr>
        <p:spPr>
          <a:xfrm>
            <a:off x="484814" y="640080"/>
            <a:ext cx="3659246" cy="2850319"/>
          </a:xfrm>
        </p:spPr>
        <p:txBody>
          <a:bodyPr vert="horz" lIns="91440" tIns="45720" rIns="91440" bIns="45720" rtlCol="0" anchor="b">
            <a:normAutofit/>
          </a:bodyPr>
          <a:lstStyle/>
          <a:p>
            <a:r>
              <a:rPr lang="en-US" sz="3600">
                <a:solidFill>
                  <a:srgbClr val="FFFFFF"/>
                </a:solidFill>
                <a:latin typeface="The Serif Hand Extrablack"/>
              </a:rPr>
              <a:t>TYÖ JA  YRITTÄMINEN 2</a:t>
            </a:r>
            <a:br>
              <a:rPr lang="en-US" sz="2200">
                <a:latin typeface="The Serif Hand Extrablack"/>
              </a:rPr>
            </a:br>
            <a:br>
              <a:rPr lang="en-US" sz="2200">
                <a:latin typeface="The Serif Hand Extrablack"/>
              </a:rPr>
            </a:br>
            <a:r>
              <a:rPr lang="en-US" sz="2800">
                <a:solidFill>
                  <a:srgbClr val="FFFFFF"/>
                </a:solidFill>
                <a:latin typeface="The Serif Hand Extrablack"/>
              </a:rPr>
              <a:t>OLET JOUTUNUT TYÖTTÖMÄKSI. MISTÄ LÖYDÄT TIETOA TYÖTTÖMYYDESTÄ, ETUUKSISTA, PALVELUISTA, JA MISTÄ LÖYTYVÄT AVOIMET TYÖPAIKAT?</a:t>
            </a:r>
            <a:br>
              <a:rPr lang="en-US" sz="2800">
                <a:solidFill>
                  <a:srgbClr val="FFFFFF"/>
                </a:solidFill>
                <a:latin typeface="The Serif Hand Extrablack"/>
              </a:rPr>
            </a:br>
            <a:r>
              <a:rPr lang="en-US" sz="1200">
                <a:ea typeface="+mj-lt"/>
                <a:cs typeface="+mj-lt"/>
              </a:rPr>
              <a:t>https://www.aanekoski.fi/tyo-ja-yrittaminen</a:t>
            </a:r>
            <a:endParaRPr lang="en-US" sz="1200">
              <a:solidFill>
                <a:srgbClr val="FFFFFF"/>
              </a:solidFill>
              <a:latin typeface="The Serif Hand Extrablack"/>
            </a:endParaRPr>
          </a:p>
        </p:txBody>
      </p:sp>
      <p:cxnSp>
        <p:nvCxnSpPr>
          <p:cNvPr id="28" name="Straight Connector 27">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Taustakuva, jossa työtila">
            <a:extLst>
              <a:ext uri="{FF2B5EF4-FFF2-40B4-BE49-F238E27FC236}">
                <a16:creationId xmlns:a16="http://schemas.microsoft.com/office/drawing/2014/main" id="{71294AA0-B728-4B47-A96D-61355A23BEF5}"/>
              </a:ext>
            </a:extLst>
          </p:cNvPr>
          <p:cNvPicPr>
            <a:picLocks noChangeAspect="1"/>
          </p:cNvPicPr>
          <p:nvPr/>
        </p:nvPicPr>
        <p:blipFill rotWithShape="1">
          <a:blip r:embed="rId2"/>
          <a:srcRect l="13224" r="13223" b="-1"/>
          <a:stretch/>
        </p:blipFill>
        <p:spPr>
          <a:xfrm>
            <a:off x="4635095" y="10"/>
            <a:ext cx="7556889" cy="6857990"/>
          </a:xfrm>
          <a:prstGeom prst="rect">
            <a:avLst/>
          </a:prstGeom>
        </p:spPr>
      </p:pic>
    </p:spTree>
    <p:extLst>
      <p:ext uri="{BB962C8B-B14F-4D97-AF65-F5344CB8AC3E}">
        <p14:creationId xmlns:p14="http://schemas.microsoft.com/office/powerpoint/2010/main" val="186805315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Suuri laskuvarjohyppääjien ryhmä taivaalla">
            <a:extLst>
              <a:ext uri="{FF2B5EF4-FFF2-40B4-BE49-F238E27FC236}">
                <a16:creationId xmlns:a16="http://schemas.microsoft.com/office/drawing/2014/main" id="{ED6FD3CE-A8D1-4D0B-99B1-18176987DBF3}"/>
              </a:ext>
            </a:extLst>
          </p:cNvPr>
          <p:cNvPicPr>
            <a:picLocks noChangeAspect="1"/>
          </p:cNvPicPr>
          <p:nvPr/>
        </p:nvPicPr>
        <p:blipFill rotWithShape="1">
          <a:blip r:embed="rId2"/>
          <a:srcRect l="13861" r="12862"/>
          <a:stretch/>
        </p:blipFill>
        <p:spPr>
          <a:xfrm>
            <a:off x="16" y="10"/>
            <a:ext cx="7556889" cy="6857990"/>
          </a:xfrm>
          <a:prstGeom prst="rect">
            <a:avLst/>
          </a:prstGeom>
        </p:spPr>
      </p:pic>
      <p:sp>
        <p:nvSpPr>
          <p:cNvPr id="24" name="Rectangle 23">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5"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8EB35D98-D575-4EE5-9B86-7560D40D6A08}"/>
              </a:ext>
            </a:extLst>
          </p:cNvPr>
          <p:cNvSpPr>
            <a:spLocks noGrp="1"/>
          </p:cNvSpPr>
          <p:nvPr>
            <p:ph type="title"/>
          </p:nvPr>
        </p:nvSpPr>
        <p:spPr>
          <a:xfrm>
            <a:off x="8047939" y="640080"/>
            <a:ext cx="3659246" cy="2850320"/>
          </a:xfrm>
        </p:spPr>
        <p:txBody>
          <a:bodyPr vert="horz" lIns="91440" tIns="45720" rIns="91440" bIns="45720" rtlCol="0" anchor="b">
            <a:normAutofit/>
          </a:bodyPr>
          <a:lstStyle/>
          <a:p>
            <a:r>
              <a:rPr lang="en-US" sz="3400">
                <a:solidFill>
                  <a:srgbClr val="FFFFFF"/>
                </a:solidFill>
                <a:latin typeface="The Serif Hand Extrablack"/>
              </a:rPr>
              <a:t>SOSIAALI- JA TERVEYSPALVELUT</a:t>
            </a:r>
          </a:p>
        </p:txBody>
      </p:sp>
      <p:sp>
        <p:nvSpPr>
          <p:cNvPr id="3" name="Sisällön paikkamerkki 2">
            <a:extLst>
              <a:ext uri="{FF2B5EF4-FFF2-40B4-BE49-F238E27FC236}">
                <a16:creationId xmlns:a16="http://schemas.microsoft.com/office/drawing/2014/main" id="{79BA541C-89D6-4A9C-BB7E-A0A773C81B19}"/>
              </a:ext>
            </a:extLst>
          </p:cNvPr>
          <p:cNvSpPr>
            <a:spLocks noGrp="1"/>
          </p:cNvSpPr>
          <p:nvPr>
            <p:ph idx="1"/>
          </p:nvPr>
        </p:nvSpPr>
        <p:spPr>
          <a:xfrm>
            <a:off x="8047939" y="3812135"/>
            <a:ext cx="3659246" cy="1596655"/>
          </a:xfrm>
        </p:spPr>
        <p:txBody>
          <a:bodyPr vert="horz" lIns="91440" tIns="45720" rIns="91440" bIns="45720" rtlCol="0" anchor="t">
            <a:normAutofit fontScale="92500" lnSpcReduction="20000"/>
          </a:bodyPr>
          <a:lstStyle/>
          <a:p>
            <a:pPr marL="0" indent="0">
              <a:lnSpc>
                <a:spcPct val="100000"/>
              </a:lnSpc>
              <a:buNone/>
            </a:pPr>
            <a:r>
              <a:rPr lang="en-US" sz="2800" cap="all" spc="200">
                <a:solidFill>
                  <a:srgbClr val="FFFFFF"/>
                </a:solidFill>
                <a:latin typeface="The Serif Hand Extrablack"/>
              </a:rPr>
              <a:t>MINKÄLAISIA SOSIAALI- JA TERVEYSPALVELUJA ÄÄNEKOSKI TARJOAA KUNTALAISILLEEN?</a:t>
            </a:r>
            <a:endParaRPr lang="en-US" sz="1200" cap="all" spc="200">
              <a:solidFill>
                <a:srgbClr val="FFFFFF"/>
              </a:solidFill>
              <a:latin typeface="Univers"/>
            </a:endParaRPr>
          </a:p>
          <a:p>
            <a:pPr marL="0" indent="0">
              <a:lnSpc>
                <a:spcPct val="100000"/>
              </a:lnSpc>
              <a:buNone/>
            </a:pPr>
            <a:r>
              <a:rPr lang="en-US" sz="1200" cap="all" spc="200">
                <a:ea typeface="+mn-lt"/>
                <a:cs typeface="+mn-lt"/>
              </a:rPr>
              <a:t>https://www.aanekoski.fi/sosiaali-ja-terveyspalvelut</a:t>
            </a:r>
          </a:p>
        </p:txBody>
      </p:sp>
      <p:cxnSp>
        <p:nvCxnSpPr>
          <p:cNvPr id="26" name="Straight Connector 25">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09756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Ruohikon läpi mutkitteleva polku">
            <a:extLst>
              <a:ext uri="{FF2B5EF4-FFF2-40B4-BE49-F238E27FC236}">
                <a16:creationId xmlns:a16="http://schemas.microsoft.com/office/drawing/2014/main" id="{1B1D7764-5B8A-4C63-8202-C5F360E33C90}"/>
              </a:ext>
            </a:extLst>
          </p:cNvPr>
          <p:cNvPicPr>
            <a:picLocks noChangeAspect="1"/>
          </p:cNvPicPr>
          <p:nvPr/>
        </p:nvPicPr>
        <p:blipFill rotWithShape="1">
          <a:blip r:embed="rId2"/>
          <a:srcRect l="20218" r="6229" b="-1"/>
          <a:stretch/>
        </p:blipFill>
        <p:spPr>
          <a:xfrm>
            <a:off x="16" y="10"/>
            <a:ext cx="7556889" cy="6857990"/>
          </a:xfrm>
          <a:prstGeom prst="rect">
            <a:avLst/>
          </a:prstGeom>
        </p:spPr>
      </p:pic>
      <p:sp>
        <p:nvSpPr>
          <p:cNvPr id="24" name="Rectangle 23">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5"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8ED56E23-D880-43B6-B6E2-CB2B0E2D97EC}"/>
              </a:ext>
            </a:extLst>
          </p:cNvPr>
          <p:cNvSpPr>
            <a:spLocks noGrp="1"/>
          </p:cNvSpPr>
          <p:nvPr>
            <p:ph type="title"/>
          </p:nvPr>
        </p:nvSpPr>
        <p:spPr>
          <a:xfrm>
            <a:off x="8047939" y="640080"/>
            <a:ext cx="3659246" cy="2850320"/>
          </a:xfrm>
        </p:spPr>
        <p:txBody>
          <a:bodyPr vert="horz" lIns="91440" tIns="45720" rIns="91440" bIns="45720" rtlCol="0" anchor="b">
            <a:normAutofit fontScale="90000"/>
          </a:bodyPr>
          <a:lstStyle/>
          <a:p>
            <a:r>
              <a:rPr lang="en-US" sz="3200">
                <a:solidFill>
                  <a:srgbClr val="FFFFFF"/>
                </a:solidFill>
                <a:latin typeface="The Serif Hand Extrablack"/>
              </a:rPr>
              <a:t>KULTTUURI JA VAPAA-AIKA</a:t>
            </a:r>
            <a:br>
              <a:rPr lang="en-US" sz="1800">
                <a:latin typeface="The Serif Hand Extrablack"/>
              </a:rPr>
            </a:br>
            <a:br>
              <a:rPr lang="en-US" sz="1800">
                <a:latin typeface="The Serif Hand Extrablack"/>
              </a:rPr>
            </a:br>
            <a:r>
              <a:rPr lang="en-US" sz="2800">
                <a:solidFill>
                  <a:srgbClr val="FFFFFF"/>
                </a:solidFill>
                <a:latin typeface="The Serif Hand Extrablack"/>
              </a:rPr>
              <a:t>HALUAISIT ALOITTAA LIIKUNTAHARRASTUKSEN, MUTTA ET  TIEDÄ VIELÄ MITÄ HALUAT HARRASTAA. SELVITÄ MITÄ LAJEJA JA MISSÄ VOI ÄÄNEKOSKELLA HARRASTAA. HUOMIOI SEKÄ SISÄ-, ETTÄ ULKOLAJIT.</a:t>
            </a:r>
            <a:br>
              <a:rPr lang="en-US" sz="2800">
                <a:solidFill>
                  <a:srgbClr val="FFFFFF"/>
                </a:solidFill>
                <a:latin typeface="The Serif Hand Extrablack"/>
              </a:rPr>
            </a:br>
            <a:r>
              <a:rPr lang="en-US" sz="1200">
                <a:ea typeface="+mj-lt"/>
                <a:cs typeface="+mj-lt"/>
              </a:rPr>
              <a:t>https://www.aanekoski.fi/kulttuuri-ja-vapaa-aika</a:t>
            </a:r>
            <a:endParaRPr lang="en-US" sz="1200">
              <a:solidFill>
                <a:srgbClr val="FFFFFF"/>
              </a:solidFill>
              <a:latin typeface="The Serif Hand Extrablack"/>
            </a:endParaRPr>
          </a:p>
        </p:txBody>
      </p:sp>
      <p:cxnSp>
        <p:nvCxnSpPr>
          <p:cNvPr id="26" name="Straight Connector 25">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53976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919CAF01-DBA9-405E-B216-C7EBF3C32D39}"/>
              </a:ext>
            </a:extLst>
          </p:cNvPr>
          <p:cNvSpPr>
            <a:spLocks noGrp="1"/>
          </p:cNvSpPr>
          <p:nvPr>
            <p:ph type="title"/>
          </p:nvPr>
        </p:nvSpPr>
        <p:spPr>
          <a:xfrm>
            <a:off x="484814" y="640080"/>
            <a:ext cx="3659246" cy="2850319"/>
          </a:xfrm>
        </p:spPr>
        <p:txBody>
          <a:bodyPr vert="horz" lIns="91440" tIns="45720" rIns="91440" bIns="45720" rtlCol="0" anchor="b">
            <a:normAutofit/>
          </a:bodyPr>
          <a:lstStyle/>
          <a:p>
            <a:r>
              <a:rPr lang="en-US" sz="3200">
                <a:solidFill>
                  <a:srgbClr val="FFFFFF"/>
                </a:solidFill>
                <a:latin typeface="The Serif Hand Extrablack"/>
              </a:rPr>
              <a:t>NUORET</a:t>
            </a:r>
            <a:br>
              <a:rPr lang="en-US" sz="3000"/>
            </a:br>
            <a:br>
              <a:rPr lang="en-US" sz="3000"/>
            </a:br>
            <a:r>
              <a:rPr lang="en-US" sz="2800">
                <a:solidFill>
                  <a:srgbClr val="FFFFFF"/>
                </a:solidFill>
                <a:latin typeface="The Serif Hand Extrablack"/>
              </a:rPr>
              <a:t>MINKÄLAISIA TILOJA JA TOIMINTOJA ÄÄNEKOSKI TARJOAA NUORILLE?</a:t>
            </a:r>
            <a:br>
              <a:rPr lang="en-US" sz="2800">
                <a:solidFill>
                  <a:srgbClr val="FFFFFF"/>
                </a:solidFill>
                <a:latin typeface="The Serif Hand Extrablack"/>
              </a:rPr>
            </a:br>
            <a:r>
              <a:rPr lang="en-US" sz="1200">
                <a:ea typeface="+mj-lt"/>
                <a:cs typeface="+mj-lt"/>
              </a:rPr>
              <a:t>https://www.aanekoski.fi/nuoret</a:t>
            </a:r>
          </a:p>
        </p:txBody>
      </p:sp>
      <p:cxnSp>
        <p:nvCxnSpPr>
          <p:cNvPr id="26" name="Straight Connector 25">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eijona ja pentu kalliolla taivasta vasten">
            <a:extLst>
              <a:ext uri="{FF2B5EF4-FFF2-40B4-BE49-F238E27FC236}">
                <a16:creationId xmlns:a16="http://schemas.microsoft.com/office/drawing/2014/main" id="{32612383-03B2-4D37-BA83-2ADACE161528}"/>
              </a:ext>
            </a:extLst>
          </p:cNvPr>
          <p:cNvPicPr>
            <a:picLocks noChangeAspect="1"/>
          </p:cNvPicPr>
          <p:nvPr/>
        </p:nvPicPr>
        <p:blipFill rotWithShape="1">
          <a:blip r:embed="rId2"/>
          <a:srcRect l="28600" r="2531"/>
          <a:stretch/>
        </p:blipFill>
        <p:spPr>
          <a:xfrm>
            <a:off x="4635095" y="10"/>
            <a:ext cx="7556889" cy="6857990"/>
          </a:xfrm>
          <a:prstGeom prst="rect">
            <a:avLst/>
          </a:prstGeom>
        </p:spPr>
      </p:pic>
    </p:spTree>
    <p:extLst>
      <p:ext uri="{BB962C8B-B14F-4D97-AF65-F5344CB8AC3E}">
        <p14:creationId xmlns:p14="http://schemas.microsoft.com/office/powerpoint/2010/main" val="398306908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Rectangle 12">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51E1890C-10C3-4A1A-8E7C-750749B2F4E9}"/>
              </a:ext>
            </a:extLst>
          </p:cNvPr>
          <p:cNvSpPr>
            <a:spLocks noGrp="1"/>
          </p:cNvSpPr>
          <p:nvPr>
            <p:ph type="title"/>
          </p:nvPr>
        </p:nvSpPr>
        <p:spPr>
          <a:xfrm>
            <a:off x="484814" y="640080"/>
            <a:ext cx="3659246" cy="2850319"/>
          </a:xfrm>
        </p:spPr>
        <p:txBody>
          <a:bodyPr vert="horz" lIns="91440" tIns="45720" rIns="91440" bIns="45720" rtlCol="0" anchor="b">
            <a:normAutofit/>
          </a:bodyPr>
          <a:lstStyle/>
          <a:p>
            <a:r>
              <a:rPr lang="en-US" sz="3200">
                <a:solidFill>
                  <a:srgbClr val="FFFFFF"/>
                </a:solidFill>
                <a:latin typeface="The Serif Hand Extrablack"/>
              </a:rPr>
              <a:t>DEMOKRATIA</a:t>
            </a:r>
            <a:br>
              <a:rPr lang="en-US" sz="3200">
                <a:solidFill>
                  <a:srgbClr val="FFFFFF"/>
                </a:solidFill>
                <a:latin typeface="The Serif Hand Extrablack"/>
              </a:rPr>
            </a:br>
            <a:br>
              <a:rPr lang="en-US" sz="3200">
                <a:latin typeface="The Serif Hand Extrablack"/>
              </a:rPr>
            </a:br>
            <a:r>
              <a:rPr lang="en-US" sz="2800">
                <a:solidFill>
                  <a:srgbClr val="FFFFFF"/>
                </a:solidFill>
                <a:latin typeface="The Serif Hand Extrablack"/>
              </a:rPr>
              <a:t>HALUAT TEHDÄ KUNTALAISALOITTEEN, MITEN TOIMIT?</a:t>
            </a:r>
          </a:p>
        </p:txBody>
      </p:sp>
      <p:cxnSp>
        <p:nvCxnSpPr>
          <p:cNvPr id="10" name="Straight Connector 14">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4" descr="Punainen kynä pystyssä korkeammalla ja terävämpänä kuin muut kynät">
            <a:extLst>
              <a:ext uri="{FF2B5EF4-FFF2-40B4-BE49-F238E27FC236}">
                <a16:creationId xmlns:a16="http://schemas.microsoft.com/office/drawing/2014/main" id="{C134AA25-87E7-455C-B58D-C41E485D15FB}"/>
              </a:ext>
            </a:extLst>
          </p:cNvPr>
          <p:cNvPicPr>
            <a:picLocks noChangeAspect="1"/>
          </p:cNvPicPr>
          <p:nvPr/>
        </p:nvPicPr>
        <p:blipFill rotWithShape="1">
          <a:blip r:embed="rId2"/>
          <a:srcRect l="10607" r="15947" b="-3"/>
          <a:stretch/>
        </p:blipFill>
        <p:spPr>
          <a:xfrm>
            <a:off x="4635095" y="10"/>
            <a:ext cx="7556889" cy="6857990"/>
          </a:xfrm>
          <a:prstGeom prst="rect">
            <a:avLst/>
          </a:prstGeom>
        </p:spPr>
      </p:pic>
    </p:spTree>
    <p:extLst>
      <p:ext uri="{BB962C8B-B14F-4D97-AF65-F5344CB8AC3E}">
        <p14:creationId xmlns:p14="http://schemas.microsoft.com/office/powerpoint/2010/main" val="187148975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s xmlns="bb1ef51b-751c-4cd6-aa1b-bfc7cd62de23" xsi:nil="true"/>
    <Self_Registration_Enabled xmlns="bb1ef51b-751c-4cd6-aa1b-bfc7cd62de23" xsi:nil="true"/>
    <Teachers xmlns="bb1ef51b-751c-4cd6-aa1b-bfc7cd62de23">
      <UserInfo>
        <DisplayName/>
        <AccountId xsi:nil="true"/>
        <AccountType/>
      </UserInfo>
    </Teachers>
    <Invited_Teachers xmlns="bb1ef51b-751c-4cd6-aa1b-bfc7cd62de23" xsi:nil="true"/>
    <TeamsChannelId xmlns="bb1ef51b-751c-4cd6-aa1b-bfc7cd62de23" xsi:nil="true"/>
    <DefaultSectionNames xmlns="bb1ef51b-751c-4cd6-aa1b-bfc7cd62de23" xsi:nil="true"/>
    <Has_Teacher_Only_SectionGroup xmlns="bb1ef51b-751c-4cd6-aa1b-bfc7cd62de23" xsi:nil="true"/>
    <Math_Settings xmlns="bb1ef51b-751c-4cd6-aa1b-bfc7cd62de23" xsi:nil="true"/>
    <NotebookType xmlns="bb1ef51b-751c-4cd6-aa1b-bfc7cd62de23" xsi:nil="true"/>
    <Students xmlns="bb1ef51b-751c-4cd6-aa1b-bfc7cd62de23">
      <UserInfo>
        <DisplayName/>
        <AccountId xsi:nil="true"/>
        <AccountType/>
      </UserInfo>
    </Students>
    <Is_Collaboration_Space_Locked xmlns="bb1ef51b-751c-4cd6-aa1b-bfc7cd62de23" xsi:nil="true"/>
    <Owner xmlns="bb1ef51b-751c-4cd6-aa1b-bfc7cd62de23">
      <UserInfo>
        <DisplayName/>
        <AccountId xsi:nil="true"/>
        <AccountType/>
      </UserInfo>
    </Owner>
    <Distribution_Groups xmlns="bb1ef51b-751c-4cd6-aa1b-bfc7cd62de23" xsi:nil="true"/>
    <AppVersion xmlns="bb1ef51b-751c-4cd6-aa1b-bfc7cd62de23" xsi:nil="true"/>
    <Invited_Students xmlns="bb1ef51b-751c-4cd6-aa1b-bfc7cd62de23" xsi:nil="true"/>
    <LMS_Mappings xmlns="bb1ef51b-751c-4cd6-aa1b-bfc7cd62de23" xsi:nil="true"/>
    <IsNotebookLocked xmlns="bb1ef51b-751c-4cd6-aa1b-bfc7cd62de23" xsi:nil="true"/>
    <FolderType xmlns="bb1ef51b-751c-4cd6-aa1b-bfc7cd62de23" xsi:nil="true"/>
    <CultureName xmlns="bb1ef51b-751c-4cd6-aa1b-bfc7cd62de23" xsi:nil="true"/>
    <Student_Groups xmlns="bb1ef51b-751c-4cd6-aa1b-bfc7cd62de23">
      <UserInfo>
        <DisplayName/>
        <AccountId xsi:nil="true"/>
        <AccountType/>
      </UserInfo>
    </Student_Group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5CF06EDD7CBB904AB46AA517B2F9B33A" ma:contentTypeVersion="30" ma:contentTypeDescription="Luo uusi asiakirja." ma:contentTypeScope="" ma:versionID="e726294b617c9abd02178681eca560e0">
  <xsd:schema xmlns:xsd="http://www.w3.org/2001/XMLSchema" xmlns:xs="http://www.w3.org/2001/XMLSchema" xmlns:p="http://schemas.microsoft.com/office/2006/metadata/properties" xmlns:ns3="bcd43d10-d0f6-4345-bf03-9cf4573e1cdb" xmlns:ns4="bb1ef51b-751c-4cd6-aa1b-bfc7cd62de23" targetNamespace="http://schemas.microsoft.com/office/2006/metadata/properties" ma:root="true" ma:fieldsID="5e6bab94d47afaccaaa3380292281c6a" ns3:_="" ns4:_="">
    <xsd:import namespace="bcd43d10-d0f6-4345-bf03-9cf4573e1cdb"/>
    <xsd:import namespace="bb1ef51b-751c-4cd6-aa1b-bfc7cd62de23"/>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TeamsChannelId" minOccurs="0"/>
                <xsd:element ref="ns4:Math_Settings" minOccurs="0"/>
                <xsd:element ref="ns4:Distribution_Groups" minOccurs="0"/>
                <xsd:element ref="ns4:LMS_Mappings" minOccurs="0"/>
                <xsd:element ref="ns4:IsNotebookLocked"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43d10-d0f6-4345-bf03-9cf4573e1cdb"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1ef51b-751c-4cd6-aa1b-bfc7cd62de23"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descriptio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TeamsChannelId" ma:index="30" nillable="true" ma:displayName="Teams Channel Id" ma:internalName="TeamsChannelId">
      <xsd:simpleType>
        <xsd:restriction base="dms:Text"/>
      </xsd:simpleType>
    </xsd:element>
    <xsd:element name="Math_Settings" ma:index="31" nillable="true" ma:displayName="Math Settings" ma:internalName="Math_Settings">
      <xsd:simpleType>
        <xsd:restriction base="dms:Text"/>
      </xsd:simple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sNotebookLocked" ma:index="34" nillable="true" ma:displayName="Is Notebook Locked" ma:internalName="IsNotebookLocked">
      <xsd:simpleType>
        <xsd:restriction base="dms:Boolea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14BF27-6CC7-4C54-956F-4C357E058448}">
  <ds:schemaRefs>
    <ds:schemaRef ds:uri="bb1ef51b-751c-4cd6-aa1b-bfc7cd62de23"/>
    <ds:schemaRef ds:uri="bcd43d10-d0f6-4345-bf03-9cf4573e1cdb"/>
    <ds:schemaRef ds:uri="http://www.w3.org/XML/1998/namespace"/>
    <ds:schemaRef ds:uri="http://schemas.microsoft.com/office/2006/documentManagement/types"/>
    <ds:schemaRef ds:uri="http://schemas.openxmlformats.org/package/2006/metadata/core-properties"/>
    <ds:schemaRef ds:uri="http://purl.org/dc/terms/"/>
    <ds:schemaRef ds:uri="http://purl.org/dc/dcmitype/"/>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7BCE60E-7E50-4B12-AD6E-C87918E7DA14}">
  <ds:schemaRefs>
    <ds:schemaRef ds:uri="http://schemas.microsoft.com/sharepoint/v3/contenttype/forms"/>
  </ds:schemaRefs>
</ds:datastoreItem>
</file>

<file path=customXml/itemProps3.xml><?xml version="1.0" encoding="utf-8"?>
<ds:datastoreItem xmlns:ds="http://schemas.openxmlformats.org/officeDocument/2006/customXml" ds:itemID="{AA88550C-E02E-4CC9-88A7-CD6A472485C0}">
  <ds:schemaRefs>
    <ds:schemaRef ds:uri="bb1ef51b-751c-4cd6-aa1b-bfc7cd62de23"/>
    <ds:schemaRef ds:uri="bcd43d10-d0f6-4345-bf03-9cf4573e1c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589</Words>
  <Application>Microsoft Office PowerPoint</Application>
  <PresentationFormat>Laajakuva</PresentationFormat>
  <Paragraphs>42</Paragraphs>
  <Slides>22</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22</vt:i4>
      </vt:variant>
    </vt:vector>
  </HeadingPairs>
  <TitlesOfParts>
    <vt:vector size="29" baseType="lpstr">
      <vt:lpstr>Calibri</vt:lpstr>
      <vt:lpstr>Sakkal Majalla</vt:lpstr>
      <vt:lpstr>The Hand Extrablack</vt:lpstr>
      <vt:lpstr>The Serif Hand Extrablack</vt:lpstr>
      <vt:lpstr>Univers</vt:lpstr>
      <vt:lpstr>Univers Condensed</vt:lpstr>
      <vt:lpstr>RetrospectVTI</vt:lpstr>
      <vt:lpstr>Tieto ja sen etsiminen verkosta</vt:lpstr>
      <vt:lpstr>TIETO  TIETOA ON TÄNÄ PÄIVÄNÄ TARJOLLA ENEMMÄN KUIN KOSKAAN AIEMMIN. MIKÄ ON RELEVANTTIA, OIKEATA TIETOA ON HANKALAMMIN HAHMOTETTAVA ASIA.  KUINKA OSAAN HAKEA OIKEAA TIETOA?  MISTÄ LÖYDÄN OIKEAN TIEDON?  SAANKO TIETOA JA PALVELUA SILLOIN KUN SITÄ TARVITSEN?   SEURAAVASSA MUUTAMA PARI-/RYHMÄTEHTÄVÄ TIEDON HAKEMISEN TUEKSI.</vt:lpstr>
      <vt:lpstr>Kasvatus ja koulu </vt:lpstr>
      <vt:lpstr>TYÖ JA  YRITTÄMINEN  HALUAT PERUSTAA YRITYKSEN, MISTÄ LÖYDÄT TIETOA JA APUA SEN PERUSTAMISEEN? https://www.aanekoski.fi/tyo-ja-yrittaminen</vt:lpstr>
      <vt:lpstr>TYÖ JA  YRITTÄMINEN 2  OLET JOUTUNUT TYÖTTÖMÄKSI. MISTÄ LÖYDÄT TIETOA TYÖTTÖMYYDESTÄ, ETUUKSISTA, PALVELUISTA, JA MISTÄ LÖYTYVÄT AVOIMET TYÖPAIKAT? https://www.aanekoski.fi/tyo-ja-yrittaminen</vt:lpstr>
      <vt:lpstr>SOSIAALI- JA TERVEYSPALVELUT</vt:lpstr>
      <vt:lpstr>KULTTUURI JA VAPAA-AIKA  HALUAISIT ALOITTAA LIIKUNTAHARRASTUKSEN, MUTTA ET  TIEDÄ VIELÄ MITÄ HALUAT HARRASTAA. SELVITÄ MITÄ LAJEJA JA MISSÄ VOI ÄÄNEKOSKELLA HARRASTAA. HUOMIOI SEKÄ SISÄ-, ETTÄ ULKOLAJIT. https://www.aanekoski.fi/kulttuuri-ja-vapaa-aika</vt:lpstr>
      <vt:lpstr>NUORET  MINKÄLAISIA TILOJA JA TOIMINTOJA ÄÄNEKOSKI TARJOAA NUORILLE? https://www.aanekoski.fi/nuoret</vt:lpstr>
      <vt:lpstr>DEMOKRATIA  HALUAT TEHDÄ KUNTALAISALOITTEEN, MITEN TOIMIT?</vt:lpstr>
      <vt:lpstr>OLET NUORI JA SINULLA ON VALTAVASTI HYVIÄ IDEOITA KUNTASI NUORTEN ELINYMPÄRISTÖN JA MAHDOLLISUUKSIEN KEHITTÄMISEEN. MITEN SAAT IDEASI ETEENPÄIN?</vt:lpstr>
      <vt:lpstr>ETSIKÄÄ VASTAUKSET TEHTÄVIIN JA  TEHKÄÄ NIISTÄ FYYSISET "HUONEENTAULUT" KARTONGILLE </vt:lpstr>
      <vt:lpstr>Digitarina </vt:lpstr>
      <vt:lpstr>DIGITARINA</vt:lpstr>
      <vt:lpstr>DIGITARINA</vt:lpstr>
      <vt:lpstr>Digitarina- metodi</vt:lpstr>
      <vt:lpstr>Digitarina on</vt:lpstr>
      <vt:lpstr>ESITTELYPELI</vt:lpstr>
      <vt:lpstr>RAKASTAN/VIHAAN LISTAT</vt:lpstr>
      <vt:lpstr>KUVISTA TARINA</vt:lpstr>
      <vt:lpstr>TARINA SATUNNAISITA SANOISTA</vt:lpstr>
      <vt:lpstr>DIGITARINA</vt:lpstr>
      <vt:lpstr>DIGITARINAN SEURAAVAT KERRAT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Matti Nurro</dc:creator>
  <cp:lastModifiedBy>Matti Nurro</cp:lastModifiedBy>
  <cp:revision>1</cp:revision>
  <dcterms:created xsi:type="dcterms:W3CDTF">2021-02-02T12:13:18Z</dcterms:created>
  <dcterms:modified xsi:type="dcterms:W3CDTF">2021-03-15T10:36:24Z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da9c32a-bfae-405a-8b24-7b98e9ab8c95_Enabled">
    <vt:lpwstr>True</vt:lpwstr>
  </property>
  <property fmtid="{D5CDD505-2E9C-101B-9397-08002B2CF9AE}" pid="3" name="MSIP_Label_1da9c32a-bfae-405a-8b24-7b98e9ab8c95_SiteId">
    <vt:lpwstr>d9b5edb3-7859-4978-89c3-cadf9e5176b7</vt:lpwstr>
  </property>
  <property fmtid="{D5CDD505-2E9C-101B-9397-08002B2CF9AE}" pid="4" name="MSIP_Label_1da9c32a-bfae-405a-8b24-7b98e9ab8c95_ActionId">
    <vt:lpwstr>ba0a8ca0-ed51-441e-ab1b-af7283877ac3</vt:lpwstr>
  </property>
  <property fmtid="{D5CDD505-2E9C-101B-9397-08002B2CF9AE}" pid="5" name="MSIP_Label_1da9c32a-bfae-405a-8b24-7b98e9ab8c95_Method">
    <vt:lpwstr>Standard</vt:lpwstr>
  </property>
  <property fmtid="{D5CDD505-2E9C-101B-9397-08002B2CF9AE}" pid="6" name="MSIP_Label_1da9c32a-bfae-405a-8b24-7b98e9ab8c95_SetDate">
    <vt:lpwstr>2021-02-02T12:13:25Z</vt:lpwstr>
  </property>
  <property fmtid="{D5CDD505-2E9C-101B-9397-08002B2CF9AE}" pid="7" name="MSIP_Label_1da9c32a-bfae-405a-8b24-7b98e9ab8c95_Name">
    <vt:lpwstr>Poke oletus</vt:lpwstr>
  </property>
  <property fmtid="{D5CDD505-2E9C-101B-9397-08002B2CF9AE}" pid="8" name="MSIP_Label_1da9c32a-bfae-405a-8b24-7b98e9ab8c95_ContentBits">
    <vt:lpwstr>0</vt:lpwstr>
  </property>
  <property fmtid="{D5CDD505-2E9C-101B-9397-08002B2CF9AE}" pid="9" name="ContentTypeId">
    <vt:lpwstr>0x0101005CF06EDD7CBB904AB46AA517B2F9B33A</vt:lpwstr>
  </property>
</Properties>
</file>