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ots.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ots.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7" name="Date Placeholder 6"/>
          <p:cNvSpPr>
            <a:spLocks noGrp="1"/>
          </p:cNvSpPr>
          <p:nvPr>
            <p:ph type="dt" sz="half" idx="10"/>
          </p:nvPr>
        </p:nvSpPr>
        <p:spPr/>
        <p:txBody>
          <a:bodyPr/>
          <a:lstStyle/>
          <a:p>
            <a:fld id="{1160EA64-D806-43AC-9DF2-F8C432F32B4C}" type="datetimeFigureOut">
              <a:rPr lang="en-US" dirty="0"/>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7" name="Date Placeholder 6"/>
          <p:cNvSpPr>
            <a:spLocks noGrp="1"/>
          </p:cNvSpPr>
          <p:nvPr>
            <p:ph type="dt" sz="half" idx="10"/>
          </p:nvPr>
        </p:nvSpPr>
        <p:spPr/>
        <p:txBody>
          <a:bodyPr/>
          <a:lstStyle/>
          <a:p>
            <a:fld id="{4F7D4976-E339-4826-83B7-FBD03F55ECF8}" type="datetimeFigureOut">
              <a:rPr lang="en-US" dirty="0"/>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ots.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ots.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9" name="Date Placeholder 8"/>
          <p:cNvSpPr>
            <a:spLocks noGrp="1"/>
          </p:cNvSpPr>
          <p:nvPr>
            <p:ph type="dt" sz="half" idx="10"/>
          </p:nvPr>
        </p:nvSpPr>
        <p:spPr/>
        <p:txBody>
          <a:bodyPr/>
          <a:lstStyle/>
          <a:p>
            <a:fld id="{D1BE4249-C0D0-4B06-8692-E8BB871AF643}" type="datetimeFigureOut">
              <a:rPr lang="en-US" dirty="0"/>
              <a:t>8/18/2020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8/18/2020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81EC7B-B16B-4F0F-A405-BBF5B04AC682}"/>
              </a:ext>
            </a:extLst>
          </p:cNvPr>
          <p:cNvSpPr>
            <a:spLocks noGrp="1"/>
          </p:cNvSpPr>
          <p:nvPr>
            <p:ph type="ctrTitle"/>
          </p:nvPr>
        </p:nvSpPr>
        <p:spPr/>
        <p:txBody>
          <a:bodyPr>
            <a:normAutofit fontScale="90000"/>
          </a:bodyPr>
          <a:lstStyle/>
          <a:p>
            <a:br>
              <a:rPr lang="fi-FI" b="1" dirty="0"/>
            </a:br>
            <a:r>
              <a:rPr lang="fi-FI" b="1" dirty="0"/>
              <a:t>Disinformaatio nuorten mediamaisemassa</a:t>
            </a:r>
            <a:br>
              <a:rPr lang="fi-FI" b="1" dirty="0"/>
            </a:br>
            <a:endParaRPr lang="fi-FI" dirty="0"/>
          </a:p>
        </p:txBody>
      </p:sp>
      <p:sp>
        <p:nvSpPr>
          <p:cNvPr id="3" name="Alaotsikko 2">
            <a:extLst>
              <a:ext uri="{FF2B5EF4-FFF2-40B4-BE49-F238E27FC236}">
                <a16:creationId xmlns:a16="http://schemas.microsoft.com/office/drawing/2014/main" id="{76F58117-0CD1-4555-A0C9-4ACB071FA428}"/>
              </a:ext>
            </a:extLst>
          </p:cNvPr>
          <p:cNvSpPr>
            <a:spLocks noGrp="1"/>
          </p:cNvSpPr>
          <p:nvPr>
            <p:ph type="subTitle" idx="1"/>
          </p:nvPr>
        </p:nvSpPr>
        <p:spPr/>
        <p:txBody>
          <a:bodyPr>
            <a:normAutofit fontScale="85000" lnSpcReduction="10000"/>
          </a:bodyPr>
          <a:lstStyle/>
          <a:p>
            <a:r>
              <a:rPr lang="fi-FI" b="1" dirty="0"/>
              <a:t>Oppimateriaalissa tutustutaan informaatiovaikuttamiseen ja harhaanjohtamiseen mediassa yleisenä ilmiönä. Tehtävien avulla pohditaan myös miten ne voivat vaikuttaa meihin yksilötasolla tai laajemmin yhteiskunnassa. Työpajassa tuotetaan lyhyt video.</a:t>
            </a:r>
            <a:endParaRPr lang="fi-FI" dirty="0"/>
          </a:p>
        </p:txBody>
      </p:sp>
    </p:spTree>
    <p:extLst>
      <p:ext uri="{BB962C8B-B14F-4D97-AF65-F5344CB8AC3E}">
        <p14:creationId xmlns:p14="http://schemas.microsoft.com/office/powerpoint/2010/main" val="3897276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5BE9DD-9538-43A2-90FE-38D1A54A60D3}"/>
              </a:ext>
            </a:extLst>
          </p:cNvPr>
          <p:cNvSpPr>
            <a:spLocks noGrp="1"/>
          </p:cNvSpPr>
          <p:nvPr>
            <p:ph type="title"/>
          </p:nvPr>
        </p:nvSpPr>
        <p:spPr/>
        <p:txBody>
          <a:bodyPr/>
          <a:lstStyle/>
          <a:p>
            <a:r>
              <a:rPr lang="fi-FI" dirty="0"/>
              <a:t>Vaikuttava video</a:t>
            </a:r>
          </a:p>
        </p:txBody>
      </p:sp>
      <p:sp>
        <p:nvSpPr>
          <p:cNvPr id="3" name="Sisällön paikkamerkki 2">
            <a:extLst>
              <a:ext uri="{FF2B5EF4-FFF2-40B4-BE49-F238E27FC236}">
                <a16:creationId xmlns:a16="http://schemas.microsoft.com/office/drawing/2014/main" id="{1696B060-8FFE-4166-93E8-F136A2906EC8}"/>
              </a:ext>
            </a:extLst>
          </p:cNvPr>
          <p:cNvSpPr>
            <a:spLocks noGrp="1"/>
          </p:cNvSpPr>
          <p:nvPr>
            <p:ph idx="1"/>
          </p:nvPr>
        </p:nvSpPr>
        <p:spPr/>
        <p:txBody>
          <a:bodyPr/>
          <a:lstStyle/>
          <a:p>
            <a:pPr fontAlgn="base"/>
            <a:r>
              <a:rPr lang="fi-FI" dirty="0"/>
              <a:t>Samat ryhmät suunnittelevat valitsemaansa käsitteeseen minuutin mittaisen videon. Videon toteutusmuodon ryhmäläiset saavat valita itse:</a:t>
            </a:r>
          </a:p>
          <a:p>
            <a:pPr fontAlgn="base"/>
            <a:r>
              <a:rPr lang="fi-FI" i="1" dirty="0"/>
              <a:t>Haastattelu</a:t>
            </a:r>
            <a:endParaRPr lang="fi-FI" dirty="0"/>
          </a:p>
          <a:p>
            <a:pPr fontAlgn="base"/>
            <a:r>
              <a:rPr lang="fi-FI" i="1" dirty="0"/>
              <a:t>Sketsi</a:t>
            </a:r>
            <a:endParaRPr lang="fi-FI" dirty="0"/>
          </a:p>
          <a:p>
            <a:pPr fontAlgn="base"/>
            <a:r>
              <a:rPr lang="fi-FI" i="1" dirty="0"/>
              <a:t>Näytelmä</a:t>
            </a:r>
            <a:endParaRPr lang="fi-FI" dirty="0"/>
          </a:p>
          <a:p>
            <a:pPr fontAlgn="base"/>
            <a:r>
              <a:rPr lang="fi-FI" i="1" dirty="0"/>
              <a:t>Mainos</a:t>
            </a:r>
            <a:endParaRPr lang="fi-FI" dirty="0"/>
          </a:p>
          <a:p>
            <a:pPr fontAlgn="base"/>
            <a:r>
              <a:rPr lang="fi-FI" i="1" dirty="0"/>
              <a:t>Jokin muu</a:t>
            </a:r>
            <a:endParaRPr lang="fi-FI" dirty="0"/>
          </a:p>
          <a:p>
            <a:endParaRPr lang="fi-FI" dirty="0"/>
          </a:p>
        </p:txBody>
      </p:sp>
    </p:spTree>
    <p:extLst>
      <p:ext uri="{BB962C8B-B14F-4D97-AF65-F5344CB8AC3E}">
        <p14:creationId xmlns:p14="http://schemas.microsoft.com/office/powerpoint/2010/main" val="34328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35F913-999C-44D9-9D1E-5832C10A60CD}"/>
              </a:ext>
            </a:extLst>
          </p:cNvPr>
          <p:cNvSpPr>
            <a:spLocks noGrp="1"/>
          </p:cNvSpPr>
          <p:nvPr>
            <p:ph type="title"/>
          </p:nvPr>
        </p:nvSpPr>
        <p:spPr/>
        <p:txBody>
          <a:bodyPr/>
          <a:lstStyle/>
          <a:p>
            <a:r>
              <a:rPr lang="fi-FI" dirty="0"/>
              <a:t>Vaikuttava video</a:t>
            </a:r>
          </a:p>
        </p:txBody>
      </p:sp>
      <p:sp>
        <p:nvSpPr>
          <p:cNvPr id="3" name="Sisällön paikkamerkki 2">
            <a:extLst>
              <a:ext uri="{FF2B5EF4-FFF2-40B4-BE49-F238E27FC236}">
                <a16:creationId xmlns:a16="http://schemas.microsoft.com/office/drawing/2014/main" id="{3E7F8441-4FC0-47A0-A5C6-3AEDEE8C6759}"/>
              </a:ext>
            </a:extLst>
          </p:cNvPr>
          <p:cNvSpPr>
            <a:spLocks noGrp="1"/>
          </p:cNvSpPr>
          <p:nvPr>
            <p:ph idx="1"/>
          </p:nvPr>
        </p:nvSpPr>
        <p:spPr/>
        <p:txBody>
          <a:bodyPr/>
          <a:lstStyle/>
          <a:p>
            <a:pPr fontAlgn="base"/>
            <a:r>
              <a:rPr lang="fi-FI" dirty="0"/>
              <a:t>Ryhmä kirjoittaa yhdessä paperille videon sisällön ja tapahtumapaikat.</a:t>
            </a:r>
            <a:br>
              <a:rPr lang="fi-FI" dirty="0"/>
            </a:br>
            <a:r>
              <a:rPr lang="fi-FI" dirty="0"/>
              <a:t>Ennen kuvaamista sovitaan vielä ryhmän kesken kuka:</a:t>
            </a:r>
            <a:br>
              <a:rPr lang="fi-FI" dirty="0"/>
            </a:br>
            <a:endParaRPr lang="fi-FI" dirty="0"/>
          </a:p>
          <a:p>
            <a:pPr fontAlgn="base"/>
            <a:r>
              <a:rPr lang="fi-FI" i="1" dirty="0"/>
              <a:t>kuvaa</a:t>
            </a:r>
            <a:endParaRPr lang="fi-FI" dirty="0"/>
          </a:p>
          <a:p>
            <a:pPr fontAlgn="base"/>
            <a:r>
              <a:rPr lang="fi-FI" i="1" dirty="0"/>
              <a:t>editoi</a:t>
            </a:r>
            <a:endParaRPr lang="fi-FI" dirty="0"/>
          </a:p>
          <a:p>
            <a:pPr fontAlgn="base"/>
            <a:r>
              <a:rPr lang="fi-FI" i="1" dirty="0"/>
              <a:t>näyttelee</a:t>
            </a:r>
            <a:endParaRPr lang="fi-FI" dirty="0"/>
          </a:p>
          <a:p>
            <a:endParaRPr lang="fi-FI" dirty="0"/>
          </a:p>
        </p:txBody>
      </p:sp>
    </p:spTree>
    <p:extLst>
      <p:ext uri="{BB962C8B-B14F-4D97-AF65-F5344CB8AC3E}">
        <p14:creationId xmlns:p14="http://schemas.microsoft.com/office/powerpoint/2010/main" val="376097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CB07A7-58B0-4127-912A-765100EEFA90}"/>
              </a:ext>
            </a:extLst>
          </p:cNvPr>
          <p:cNvSpPr>
            <a:spLocks noGrp="1"/>
          </p:cNvSpPr>
          <p:nvPr>
            <p:ph type="title"/>
          </p:nvPr>
        </p:nvSpPr>
        <p:spPr/>
        <p:txBody>
          <a:bodyPr/>
          <a:lstStyle/>
          <a:p>
            <a:r>
              <a:rPr lang="fi-FI" dirty="0"/>
              <a:t>Vaikuttava video</a:t>
            </a:r>
          </a:p>
        </p:txBody>
      </p:sp>
      <p:sp>
        <p:nvSpPr>
          <p:cNvPr id="3" name="Sisällön paikkamerkki 2">
            <a:extLst>
              <a:ext uri="{FF2B5EF4-FFF2-40B4-BE49-F238E27FC236}">
                <a16:creationId xmlns:a16="http://schemas.microsoft.com/office/drawing/2014/main" id="{2D2E6D4F-1AA6-47DC-833F-CF74C2928C0D}"/>
              </a:ext>
            </a:extLst>
          </p:cNvPr>
          <p:cNvSpPr>
            <a:spLocks noGrp="1"/>
          </p:cNvSpPr>
          <p:nvPr>
            <p:ph idx="1"/>
          </p:nvPr>
        </p:nvSpPr>
        <p:spPr/>
        <p:txBody>
          <a:bodyPr/>
          <a:lstStyle/>
          <a:p>
            <a:r>
              <a:rPr lang="fi-FI" dirty="0"/>
              <a:t>Kuvaamaan pääsee vasta sitten kun alustava suunnitelma on tehty yhdessä ja näytetty ohjaajalle. Käsikirjoitus voi kuitenkin muuttua kuvausten edetessä. Ryhmä tarkistaa vielä, että on käytössä on tarvittava editointiohjelma. Kohtausten kuvaamisen jälkeen ryhmät editoivat videon. Valmiit videot voidaan katsoa yhteisesti seuraavalla tapaamiskerralla</a:t>
            </a:r>
          </a:p>
        </p:txBody>
      </p:sp>
    </p:spTree>
    <p:extLst>
      <p:ext uri="{BB962C8B-B14F-4D97-AF65-F5344CB8AC3E}">
        <p14:creationId xmlns:p14="http://schemas.microsoft.com/office/powerpoint/2010/main" val="190214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23ED6D-0D7C-4AFD-A146-BE3723A77311}"/>
              </a:ext>
            </a:extLst>
          </p:cNvPr>
          <p:cNvSpPr>
            <a:spLocks noGrp="1"/>
          </p:cNvSpPr>
          <p:nvPr>
            <p:ph type="title"/>
          </p:nvPr>
        </p:nvSpPr>
        <p:spPr/>
        <p:txBody>
          <a:bodyPr/>
          <a:lstStyle/>
          <a:p>
            <a:r>
              <a:rPr lang="fi-FI" b="1" dirty="0"/>
              <a:t>Loppukeskustelu</a:t>
            </a:r>
            <a:br>
              <a:rPr lang="fi-FI" b="1" dirty="0"/>
            </a:br>
            <a:endParaRPr lang="fi-FI" dirty="0"/>
          </a:p>
        </p:txBody>
      </p:sp>
      <p:sp>
        <p:nvSpPr>
          <p:cNvPr id="3" name="Sisällön paikkamerkki 2">
            <a:extLst>
              <a:ext uri="{FF2B5EF4-FFF2-40B4-BE49-F238E27FC236}">
                <a16:creationId xmlns:a16="http://schemas.microsoft.com/office/drawing/2014/main" id="{79F9F604-A707-4E95-A8AF-1D74AEC5B560}"/>
              </a:ext>
            </a:extLst>
          </p:cNvPr>
          <p:cNvSpPr>
            <a:spLocks noGrp="1"/>
          </p:cNvSpPr>
          <p:nvPr>
            <p:ph idx="1"/>
          </p:nvPr>
        </p:nvSpPr>
        <p:spPr/>
        <p:txBody>
          <a:bodyPr>
            <a:normAutofit fontScale="92500" lnSpcReduction="10000"/>
          </a:bodyPr>
          <a:lstStyle/>
          <a:p>
            <a:pPr fontAlgn="base"/>
            <a:r>
              <a:rPr lang="fi-FI" dirty="0"/>
              <a:t>Kokoontukaa vielä yhteen videoiden editoimisen jälkeen. Keskustelkaa aiheesta vielä seuraavien kysymysten saattelemana:</a:t>
            </a:r>
          </a:p>
          <a:p>
            <a:pPr fontAlgn="base"/>
            <a:r>
              <a:rPr lang="fi-FI" i="1" dirty="0"/>
              <a:t>Miten käsitys informaatiovaikuttamisesta on muuttunut?</a:t>
            </a:r>
            <a:endParaRPr lang="fi-FI" dirty="0"/>
          </a:p>
          <a:p>
            <a:pPr fontAlgn="base"/>
            <a:r>
              <a:rPr lang="fi-FI" i="1" dirty="0"/>
              <a:t>Mikä harhaanjohtamisessa median avulla on vaikeinta ymmärtää?</a:t>
            </a:r>
            <a:endParaRPr lang="fi-FI" dirty="0"/>
          </a:p>
          <a:p>
            <a:pPr fontAlgn="base"/>
            <a:r>
              <a:rPr lang="fi-FI" i="1" dirty="0"/>
              <a:t>Miten </a:t>
            </a:r>
            <a:r>
              <a:rPr lang="fi-FI" i="1" dirty="0" err="1"/>
              <a:t>harjaanjohtaminen</a:t>
            </a:r>
            <a:r>
              <a:rPr lang="fi-FI" i="1" dirty="0"/>
              <a:t> mediassa liittyy meihin yksilöinä?</a:t>
            </a:r>
            <a:endParaRPr lang="fi-FI" dirty="0"/>
          </a:p>
          <a:p>
            <a:pPr fontAlgn="base"/>
            <a:r>
              <a:rPr lang="fi-FI" i="1" dirty="0"/>
              <a:t>Millaisia teemoja videoissa oli esillä?</a:t>
            </a:r>
            <a:endParaRPr lang="fi-FI" dirty="0"/>
          </a:p>
          <a:p>
            <a:pPr fontAlgn="base"/>
            <a:r>
              <a:rPr lang="fi-FI" i="1" dirty="0"/>
              <a:t>Mikä oli haastavinta teeman esittelyssä videon avulla?</a:t>
            </a:r>
            <a:endParaRPr lang="fi-FI" dirty="0"/>
          </a:p>
          <a:p>
            <a:pPr fontAlgn="base"/>
            <a:r>
              <a:rPr lang="fi-FI" i="1" dirty="0"/>
              <a:t>Mursiko videot joitakin ennakkokäsityksiä tai stereotypioi</a:t>
            </a:r>
            <a:r>
              <a:rPr lang="fi-FI" dirty="0"/>
              <a:t>ta?</a:t>
            </a:r>
          </a:p>
          <a:p>
            <a:pPr fontAlgn="base"/>
            <a:r>
              <a:rPr lang="fi-FI" i="1" dirty="0"/>
              <a:t>Ovatko blogipostaus ja reportaasi sama asia?</a:t>
            </a:r>
            <a:endParaRPr lang="fi-FI" dirty="0"/>
          </a:p>
          <a:p>
            <a:endParaRPr lang="fi-FI" dirty="0"/>
          </a:p>
        </p:txBody>
      </p:sp>
    </p:spTree>
    <p:extLst>
      <p:ext uri="{BB962C8B-B14F-4D97-AF65-F5344CB8AC3E}">
        <p14:creationId xmlns:p14="http://schemas.microsoft.com/office/powerpoint/2010/main" val="224577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DE9B51-6F76-4FD2-AC27-6402674E2380}"/>
              </a:ext>
            </a:extLst>
          </p:cNvPr>
          <p:cNvSpPr>
            <a:spLocks noGrp="1"/>
          </p:cNvSpPr>
          <p:nvPr>
            <p:ph type="title"/>
          </p:nvPr>
        </p:nvSpPr>
        <p:spPr/>
        <p:txBody>
          <a:bodyPr>
            <a:normAutofit fontScale="90000"/>
          </a:bodyPr>
          <a:lstStyle/>
          <a:p>
            <a:br>
              <a:rPr lang="fi-FI" b="1" dirty="0"/>
            </a:br>
            <a:r>
              <a:rPr lang="fi-FI" b="1" dirty="0"/>
              <a:t>Mediakasvatukselliset tavoitteet</a:t>
            </a:r>
            <a:br>
              <a:rPr lang="fi-FI" b="1" dirty="0"/>
            </a:br>
            <a:endParaRPr lang="fi-FI" dirty="0"/>
          </a:p>
        </p:txBody>
      </p:sp>
      <p:sp>
        <p:nvSpPr>
          <p:cNvPr id="3" name="Sisällön paikkamerkki 2">
            <a:extLst>
              <a:ext uri="{FF2B5EF4-FFF2-40B4-BE49-F238E27FC236}">
                <a16:creationId xmlns:a16="http://schemas.microsoft.com/office/drawing/2014/main" id="{97DBF703-F9FE-41A2-A0F8-61DFDECF53E8}"/>
              </a:ext>
            </a:extLst>
          </p:cNvPr>
          <p:cNvSpPr>
            <a:spLocks noGrp="1"/>
          </p:cNvSpPr>
          <p:nvPr>
            <p:ph idx="1"/>
          </p:nvPr>
        </p:nvSpPr>
        <p:spPr/>
        <p:txBody>
          <a:bodyPr/>
          <a:lstStyle/>
          <a:p>
            <a:pPr fontAlgn="base"/>
            <a:r>
              <a:rPr lang="fi-FI" i="1" dirty="0">
                <a:solidFill>
                  <a:srgbClr val="212121"/>
                </a:solidFill>
                <a:latin typeface="Source Sans Pro" panose="020B0503030403020204" pitchFamily="34" charset="0"/>
              </a:rPr>
              <a:t>Vahvistaa nuorten kriittistä ajattelua ja kyseenalaistamisen taitoja.</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Tulla tietoiseksi erityisesti digitaalisen toimintaympäristön vaikuttamisen erilaisista muodoista.</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Syventää nuorten ymmärrystä arjen valintojen merkityksestä hyvinvoinnin kannalta.</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Vahvistaa tavoitteellista median tuottamista.</a:t>
            </a:r>
            <a:endParaRPr lang="fi-FI" dirty="0">
              <a:solidFill>
                <a:srgbClr val="212121"/>
              </a:solidFill>
              <a:latin typeface="Source Sans Pro" panose="020B0503030403020204" pitchFamily="34" charset="0"/>
            </a:endParaRPr>
          </a:p>
          <a:p>
            <a:endParaRPr lang="fi-FI" dirty="0"/>
          </a:p>
        </p:txBody>
      </p:sp>
    </p:spTree>
    <p:extLst>
      <p:ext uri="{BB962C8B-B14F-4D97-AF65-F5344CB8AC3E}">
        <p14:creationId xmlns:p14="http://schemas.microsoft.com/office/powerpoint/2010/main" val="3875981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F4CF01-37A8-4398-82E7-0EBA2AD2F26E}"/>
              </a:ext>
            </a:extLst>
          </p:cNvPr>
          <p:cNvSpPr>
            <a:spLocks noGrp="1"/>
          </p:cNvSpPr>
          <p:nvPr>
            <p:ph type="title"/>
          </p:nvPr>
        </p:nvSpPr>
        <p:spPr/>
        <p:txBody>
          <a:bodyPr>
            <a:normAutofit fontScale="90000"/>
          </a:bodyPr>
          <a:lstStyle/>
          <a:p>
            <a:br>
              <a:rPr lang="fi-FI" b="1" dirty="0"/>
            </a:br>
            <a:r>
              <a:rPr lang="fi-FI" b="1" dirty="0"/>
              <a:t>Tarvikkeet</a:t>
            </a:r>
            <a:br>
              <a:rPr lang="fi-FI" b="1" dirty="0"/>
            </a:br>
            <a:endParaRPr lang="fi-FI" dirty="0"/>
          </a:p>
        </p:txBody>
      </p:sp>
      <p:sp>
        <p:nvSpPr>
          <p:cNvPr id="3" name="Sisällön paikkamerkki 2">
            <a:extLst>
              <a:ext uri="{FF2B5EF4-FFF2-40B4-BE49-F238E27FC236}">
                <a16:creationId xmlns:a16="http://schemas.microsoft.com/office/drawing/2014/main" id="{8A396401-3BFA-4B10-869E-7B8FA7DAD744}"/>
              </a:ext>
            </a:extLst>
          </p:cNvPr>
          <p:cNvSpPr>
            <a:spLocks noGrp="1"/>
          </p:cNvSpPr>
          <p:nvPr>
            <p:ph idx="1"/>
          </p:nvPr>
        </p:nvSpPr>
        <p:spPr/>
        <p:txBody>
          <a:bodyPr/>
          <a:lstStyle/>
          <a:p>
            <a:pPr fontAlgn="base"/>
            <a:r>
              <a:rPr lang="fi-FI" dirty="0" err="1">
                <a:solidFill>
                  <a:srgbClr val="212121"/>
                </a:solidFill>
                <a:latin typeface="Source Sans Pro" panose="020B0503030403020204" pitchFamily="34" charset="0"/>
              </a:rPr>
              <a:t>KAVIn</a:t>
            </a:r>
            <a:r>
              <a:rPr lang="fi-FI" dirty="0">
                <a:solidFill>
                  <a:srgbClr val="212121"/>
                </a:solidFill>
                <a:latin typeface="Source Sans Pro" panose="020B0503030403020204" pitchFamily="34" charset="0"/>
              </a:rPr>
              <a:t> suomentama Pelkkää feikkiä? Valeuutiset ja 8 muuta tapaa johtaa harhaan -juliste. </a:t>
            </a:r>
          </a:p>
          <a:p>
            <a:pPr fontAlgn="base"/>
            <a:r>
              <a:rPr lang="fi-FI" dirty="0" err="1">
                <a:solidFill>
                  <a:srgbClr val="212121"/>
                </a:solidFill>
                <a:latin typeface="Source Sans Pro" panose="020B0503030403020204" pitchFamily="34" charset="0"/>
              </a:rPr>
              <a:t>Tablet</a:t>
            </a:r>
            <a:r>
              <a:rPr lang="fi-FI" dirty="0">
                <a:solidFill>
                  <a:srgbClr val="212121"/>
                </a:solidFill>
                <a:latin typeface="Source Sans Pro" panose="020B0503030403020204" pitchFamily="34" charset="0"/>
              </a:rPr>
              <a:t>-laitteet ja editointiohjelma (tarvittaessa myös nuorten omat älylaitteet käyvät.)</a:t>
            </a:r>
          </a:p>
          <a:p>
            <a:pPr fontAlgn="base"/>
            <a:r>
              <a:rPr lang="fi-FI" dirty="0">
                <a:solidFill>
                  <a:srgbClr val="212121"/>
                </a:solidFill>
                <a:latin typeface="Source Sans Pro" panose="020B0503030403020204" pitchFamily="34" charset="0"/>
              </a:rPr>
              <a:t>Kyniä ja paperia</a:t>
            </a:r>
          </a:p>
          <a:p>
            <a:endParaRPr lang="fi-FI" dirty="0"/>
          </a:p>
        </p:txBody>
      </p:sp>
    </p:spTree>
    <p:extLst>
      <p:ext uri="{BB962C8B-B14F-4D97-AF65-F5344CB8AC3E}">
        <p14:creationId xmlns:p14="http://schemas.microsoft.com/office/powerpoint/2010/main" val="156686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DA70EE7-FE8C-4185-8FD6-032B5B2204ED}"/>
              </a:ext>
            </a:extLst>
          </p:cNvPr>
          <p:cNvSpPr>
            <a:spLocks noGrp="1"/>
          </p:cNvSpPr>
          <p:nvPr>
            <p:ph type="title"/>
          </p:nvPr>
        </p:nvSpPr>
        <p:spPr/>
        <p:txBody>
          <a:bodyPr>
            <a:normAutofit fontScale="90000"/>
          </a:bodyPr>
          <a:lstStyle/>
          <a:p>
            <a:r>
              <a:rPr lang="fi-FI" b="1" dirty="0"/>
              <a:t>’</a:t>
            </a:r>
            <a:br>
              <a:rPr lang="fi-FI" b="1" dirty="0"/>
            </a:br>
            <a:r>
              <a:rPr lang="fi-FI" b="1" dirty="0"/>
              <a:t>Herättelevä keskustelu</a:t>
            </a:r>
            <a:br>
              <a:rPr lang="fi-FI" b="1" dirty="0"/>
            </a:br>
            <a:endParaRPr lang="fi-FI" dirty="0"/>
          </a:p>
        </p:txBody>
      </p:sp>
      <p:sp>
        <p:nvSpPr>
          <p:cNvPr id="3" name="Sisällön paikkamerkki 2">
            <a:extLst>
              <a:ext uri="{FF2B5EF4-FFF2-40B4-BE49-F238E27FC236}">
                <a16:creationId xmlns:a16="http://schemas.microsoft.com/office/drawing/2014/main" id="{7216D36E-F525-4A7D-A2F6-2765C6A8F26F}"/>
              </a:ext>
            </a:extLst>
          </p:cNvPr>
          <p:cNvSpPr>
            <a:spLocks noGrp="1"/>
          </p:cNvSpPr>
          <p:nvPr>
            <p:ph idx="1"/>
          </p:nvPr>
        </p:nvSpPr>
        <p:spPr>
          <a:xfrm>
            <a:off x="2231136" y="2638044"/>
            <a:ext cx="7729728" cy="3635535"/>
          </a:xfrm>
        </p:spPr>
        <p:txBody>
          <a:bodyPr>
            <a:normAutofit/>
          </a:bodyPr>
          <a:lstStyle/>
          <a:p>
            <a:r>
              <a:rPr lang="fi-FI" dirty="0">
                <a:solidFill>
                  <a:srgbClr val="212121"/>
                </a:solidFill>
                <a:latin typeface="Source Sans Pro" panose="020B0503030403020204" pitchFamily="34" charset="0"/>
              </a:rPr>
              <a:t>Pohtikaa aluksi yhdessä mitä ajatuksia ja mielipiteitä informaatiovaikuttaminen, disinformaatio tai valeuutiset nostavat pintaan? Onko joku kuullut puhuttavan valeuutisista? Mitä harhaanjohtamisella oikeastaan pyritään tekemään?</a:t>
            </a:r>
          </a:p>
          <a:p>
            <a:pPr fontAlgn="base"/>
            <a:r>
              <a:rPr lang="fi-FI" i="1" dirty="0"/>
              <a:t>Sana on vapaa, joten kaikki voivat sanoa mitä mieleen tulee.</a:t>
            </a:r>
            <a:endParaRPr lang="fi-FI" dirty="0"/>
          </a:p>
          <a:p>
            <a:pPr fontAlgn="base"/>
            <a:r>
              <a:rPr lang="fi-FI" dirty="0"/>
              <a:t>Seuraavaksi keskustelkaa siitä, miten nuoret hyötyvät harhaanjohtamisen tunnistamisesta, tai hyvästä medialukutaidosta yleensä? Millaisia taitoja tarvitaan, jotta informaatiovaikuttamista voi tunnistaa?</a:t>
            </a:r>
            <a:br>
              <a:rPr lang="fi-FI" dirty="0"/>
            </a:br>
            <a:endParaRPr lang="fi-FI" dirty="0"/>
          </a:p>
          <a:p>
            <a:pPr fontAlgn="base"/>
            <a:r>
              <a:rPr lang="fi-FI" dirty="0"/>
              <a:t>Keskustelun lopuksi käykää vielä yhdessä läpi mitä medioita te itse </a:t>
            </a:r>
            <a:r>
              <a:rPr lang="fi-FI" dirty="0" err="1"/>
              <a:t>käyttätte</a:t>
            </a:r>
            <a:r>
              <a:rPr lang="fi-FI" dirty="0"/>
              <a:t>? </a:t>
            </a:r>
            <a:r>
              <a:rPr lang="fi-FI" i="1" dirty="0"/>
              <a:t>Eli missä juuri te mahdollisesti törmäätte harhaanjohtamiseen.</a:t>
            </a:r>
            <a:endParaRPr lang="fi-FI" dirty="0"/>
          </a:p>
          <a:p>
            <a:endParaRPr lang="fi-FI" dirty="0"/>
          </a:p>
        </p:txBody>
      </p:sp>
    </p:spTree>
    <p:extLst>
      <p:ext uri="{BB962C8B-B14F-4D97-AF65-F5344CB8AC3E}">
        <p14:creationId xmlns:p14="http://schemas.microsoft.com/office/powerpoint/2010/main" val="419035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7415D2E4-E7BC-44DB-979C-0E688DBD7D69}"/>
              </a:ext>
            </a:extLst>
          </p:cNvPr>
          <p:cNvPicPr>
            <a:picLocks noChangeAspect="1"/>
          </p:cNvPicPr>
          <p:nvPr/>
        </p:nvPicPr>
        <p:blipFill>
          <a:blip r:embed="rId2"/>
          <a:stretch>
            <a:fillRect/>
          </a:stretch>
        </p:blipFill>
        <p:spPr>
          <a:xfrm>
            <a:off x="3450865" y="0"/>
            <a:ext cx="5041127" cy="6858000"/>
          </a:xfrm>
          <a:prstGeom prst="rect">
            <a:avLst/>
          </a:prstGeom>
        </p:spPr>
      </p:pic>
    </p:spTree>
    <p:extLst>
      <p:ext uri="{BB962C8B-B14F-4D97-AF65-F5344CB8AC3E}">
        <p14:creationId xmlns:p14="http://schemas.microsoft.com/office/powerpoint/2010/main" val="95056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99A9AE-3DEF-47CA-BE73-55D0580BAAA9}"/>
              </a:ext>
            </a:extLst>
          </p:cNvPr>
          <p:cNvSpPr>
            <a:spLocks noGrp="1"/>
          </p:cNvSpPr>
          <p:nvPr>
            <p:ph type="title"/>
          </p:nvPr>
        </p:nvSpPr>
        <p:spPr/>
        <p:txBody>
          <a:bodyPr>
            <a:normAutofit fontScale="90000"/>
          </a:bodyPr>
          <a:lstStyle/>
          <a:p>
            <a:br>
              <a:rPr lang="fi-FI" b="1" dirty="0"/>
            </a:br>
            <a:r>
              <a:rPr lang="fi-FI" b="1" dirty="0"/>
              <a:t>Erilaiset tavat ja motiivit johtaa harhaan</a:t>
            </a:r>
            <a:br>
              <a:rPr lang="fi-FI" b="1" dirty="0"/>
            </a:br>
            <a:endParaRPr lang="fi-FI" dirty="0"/>
          </a:p>
        </p:txBody>
      </p:sp>
      <p:sp>
        <p:nvSpPr>
          <p:cNvPr id="3" name="Sisällön paikkamerkki 2">
            <a:extLst>
              <a:ext uri="{FF2B5EF4-FFF2-40B4-BE49-F238E27FC236}">
                <a16:creationId xmlns:a16="http://schemas.microsoft.com/office/drawing/2014/main" id="{E95E062B-624A-4A8F-B736-418C7050D298}"/>
              </a:ext>
            </a:extLst>
          </p:cNvPr>
          <p:cNvSpPr>
            <a:spLocks noGrp="1"/>
          </p:cNvSpPr>
          <p:nvPr>
            <p:ph idx="1"/>
          </p:nvPr>
        </p:nvSpPr>
        <p:spPr/>
        <p:txBody>
          <a:bodyPr/>
          <a:lstStyle/>
          <a:p>
            <a:r>
              <a:rPr lang="fi-FI" dirty="0">
                <a:solidFill>
                  <a:srgbClr val="212121"/>
                </a:solidFill>
                <a:latin typeface="Source Sans Pro" panose="020B0503030403020204" pitchFamily="34" charset="0"/>
              </a:rPr>
              <a:t>Jakautukaa pienryhmiin. Jokainen pienryhmä valitsee julisteesta yhden käsitteen ja tekee siitä lyhyen esityksen muille. Esityksen tarkoituksena on </a:t>
            </a:r>
            <a:r>
              <a:rPr lang="fi-FI" i="1" dirty="0">
                <a:solidFill>
                  <a:srgbClr val="212121"/>
                </a:solidFill>
                <a:latin typeface="Source Sans Pro" panose="020B0503030403020204" pitchFamily="34" charset="0"/>
              </a:rPr>
              <a:t>selittää</a:t>
            </a:r>
            <a:r>
              <a:rPr lang="fi-FI" dirty="0">
                <a:solidFill>
                  <a:srgbClr val="212121"/>
                </a:solidFill>
                <a:latin typeface="Source Sans Pro" panose="020B0503030403020204" pitchFamily="34" charset="0"/>
              </a:rPr>
              <a:t> yksi harhaanjohtamisen tapa ja vaikuttimet harhaanjohtamisen taustalla </a:t>
            </a:r>
            <a:r>
              <a:rPr lang="fi-FI" i="1" dirty="0">
                <a:solidFill>
                  <a:srgbClr val="212121"/>
                </a:solidFill>
                <a:latin typeface="Source Sans Pro" panose="020B0503030403020204" pitchFamily="34" charset="0"/>
              </a:rPr>
              <a:t>omin sanoin</a:t>
            </a:r>
            <a:r>
              <a:rPr lang="fi-FI" dirty="0">
                <a:solidFill>
                  <a:srgbClr val="212121"/>
                </a:solidFill>
                <a:latin typeface="Source Sans Pro" panose="020B0503030403020204" pitchFamily="34" charset="0"/>
              </a:rPr>
              <a:t>. Tarkoituksena ei ole toistaa julisteessa lukevia tekstejä, vaan luoda kuva käsitteestä muihinkin lähteisiin viitaten. Ryhmäläiset vastaavat ainakin seuraaviin kysymyksiin:</a:t>
            </a:r>
            <a:endParaRPr lang="fi-FI" dirty="0"/>
          </a:p>
        </p:txBody>
      </p:sp>
    </p:spTree>
    <p:extLst>
      <p:ext uri="{BB962C8B-B14F-4D97-AF65-F5344CB8AC3E}">
        <p14:creationId xmlns:p14="http://schemas.microsoft.com/office/powerpoint/2010/main" val="50459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3B2226-10DE-4CAA-96E4-1D243F3D204A}"/>
              </a:ext>
            </a:extLst>
          </p:cNvPr>
          <p:cNvSpPr>
            <a:spLocks noGrp="1"/>
          </p:cNvSpPr>
          <p:nvPr>
            <p:ph type="title"/>
          </p:nvPr>
        </p:nvSpPr>
        <p:spPr/>
        <p:txBody>
          <a:bodyPr/>
          <a:lstStyle/>
          <a:p>
            <a:r>
              <a:rPr lang="fi-FI" dirty="0"/>
              <a:t>kysymykset</a:t>
            </a:r>
          </a:p>
        </p:txBody>
      </p:sp>
      <p:sp>
        <p:nvSpPr>
          <p:cNvPr id="3" name="Sisällön paikkamerkki 2">
            <a:extLst>
              <a:ext uri="{FF2B5EF4-FFF2-40B4-BE49-F238E27FC236}">
                <a16:creationId xmlns:a16="http://schemas.microsoft.com/office/drawing/2014/main" id="{A98DCD2B-9D68-4A0A-B34F-C86E6515530A}"/>
              </a:ext>
            </a:extLst>
          </p:cNvPr>
          <p:cNvSpPr>
            <a:spLocks noGrp="1"/>
          </p:cNvSpPr>
          <p:nvPr>
            <p:ph idx="1"/>
          </p:nvPr>
        </p:nvSpPr>
        <p:spPr/>
        <p:txBody>
          <a:bodyPr/>
          <a:lstStyle/>
          <a:p>
            <a:pPr fontAlgn="base"/>
            <a:r>
              <a:rPr lang="fi-FI" i="1" dirty="0">
                <a:solidFill>
                  <a:srgbClr val="212121"/>
                </a:solidFill>
                <a:latin typeface="Source Sans Pro" panose="020B0503030403020204" pitchFamily="34" charset="0"/>
              </a:rPr>
              <a:t>Miten selität käsitteen omin sanoin ymmärrettävästi?</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Missä harhaanjohtamiseen voi törmätä?</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Miksi joku johtaa harhaan informaatiolla?</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Miksi on tärkeää tunnistaa erilaisia harhaanjohtamisen tapoja?</a:t>
            </a:r>
            <a:endParaRPr lang="fi-FI" dirty="0">
              <a:solidFill>
                <a:srgbClr val="212121"/>
              </a:solidFill>
              <a:latin typeface="Source Sans Pro" panose="020B0503030403020204" pitchFamily="34" charset="0"/>
            </a:endParaRPr>
          </a:p>
          <a:p>
            <a:pPr fontAlgn="base"/>
            <a:r>
              <a:rPr lang="fi-FI" i="1" dirty="0">
                <a:solidFill>
                  <a:srgbClr val="212121"/>
                </a:solidFill>
                <a:latin typeface="Source Sans Pro" panose="020B0503030403020204" pitchFamily="34" charset="0"/>
              </a:rPr>
              <a:t>Mistä etsit tietoa käsitteestä?</a:t>
            </a:r>
            <a:endParaRPr lang="fi-FI" dirty="0">
              <a:solidFill>
                <a:srgbClr val="212121"/>
              </a:solidFill>
              <a:latin typeface="Source Sans Pro" panose="020B0503030403020204" pitchFamily="34" charset="0"/>
            </a:endParaRPr>
          </a:p>
          <a:p>
            <a:endParaRPr lang="fi-FI" dirty="0"/>
          </a:p>
        </p:txBody>
      </p:sp>
    </p:spTree>
    <p:extLst>
      <p:ext uri="{BB962C8B-B14F-4D97-AF65-F5344CB8AC3E}">
        <p14:creationId xmlns:p14="http://schemas.microsoft.com/office/powerpoint/2010/main" val="2277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8A7A09-0A10-4A20-B19D-DE1DDD5F4A13}"/>
              </a:ext>
            </a:extLst>
          </p:cNvPr>
          <p:cNvSpPr>
            <a:spLocks noGrp="1"/>
          </p:cNvSpPr>
          <p:nvPr>
            <p:ph type="title"/>
          </p:nvPr>
        </p:nvSpPr>
        <p:spPr>
          <a:xfrm>
            <a:off x="2231136" y="349857"/>
            <a:ext cx="7729728" cy="2091193"/>
          </a:xfrm>
        </p:spPr>
        <p:txBody>
          <a:bodyPr>
            <a:normAutofit/>
          </a:bodyPr>
          <a:lstStyle/>
          <a:p>
            <a:r>
              <a:rPr lang="fi-FI" dirty="0"/>
              <a:t>Jokainen ryhmä esittelee käsitteensä ja kertoo </a:t>
            </a:r>
            <a:r>
              <a:rPr lang="fi-FI" i="1" dirty="0"/>
              <a:t>miksi valitsivat juuri sen</a:t>
            </a:r>
            <a:r>
              <a:rPr lang="fi-FI" dirty="0"/>
              <a:t>. Keskustelkaa yhteisesti esitysten jälkeen:</a:t>
            </a:r>
          </a:p>
        </p:txBody>
      </p:sp>
      <p:sp>
        <p:nvSpPr>
          <p:cNvPr id="3" name="Sisällön paikkamerkki 2">
            <a:extLst>
              <a:ext uri="{FF2B5EF4-FFF2-40B4-BE49-F238E27FC236}">
                <a16:creationId xmlns:a16="http://schemas.microsoft.com/office/drawing/2014/main" id="{4DC11E34-7D25-4F3D-A451-DA93CB476E30}"/>
              </a:ext>
            </a:extLst>
          </p:cNvPr>
          <p:cNvSpPr>
            <a:spLocks noGrp="1"/>
          </p:cNvSpPr>
          <p:nvPr>
            <p:ph idx="1"/>
          </p:nvPr>
        </p:nvSpPr>
        <p:spPr/>
        <p:txBody>
          <a:bodyPr>
            <a:normAutofit/>
          </a:bodyPr>
          <a:lstStyle/>
          <a:p>
            <a:pPr fontAlgn="base"/>
            <a:r>
              <a:rPr lang="fi-FI" i="1" dirty="0"/>
              <a:t>Kuinka yleistä erilainen harhaanjohtaminen on esimerkiksi sosiaalisessa mediassa tai internetissä yleensä?</a:t>
            </a:r>
            <a:endParaRPr lang="fi-FI" dirty="0"/>
          </a:p>
          <a:p>
            <a:pPr fontAlgn="base"/>
            <a:r>
              <a:rPr lang="fi-FI" i="1" dirty="0"/>
              <a:t>Onko joku törmännyt itse esimerkiksi valeuutisiin? Mikä on herättänyt epäilykset uutista kohtaan?</a:t>
            </a:r>
            <a:endParaRPr lang="fi-FI" dirty="0"/>
          </a:p>
          <a:p>
            <a:pPr fontAlgn="base"/>
            <a:r>
              <a:rPr lang="fi-FI" i="1" dirty="0"/>
              <a:t>Miten valeuutisten sisältöön kannattaa suhtautua?</a:t>
            </a:r>
            <a:endParaRPr lang="fi-FI" dirty="0"/>
          </a:p>
          <a:p>
            <a:pPr fontAlgn="base"/>
            <a:r>
              <a:rPr lang="fi-FI" i="1" dirty="0"/>
              <a:t>Mistä tunnistaa klikkiotsikon?</a:t>
            </a:r>
            <a:endParaRPr lang="fi-FI" dirty="0"/>
          </a:p>
          <a:p>
            <a:pPr fontAlgn="base"/>
            <a:r>
              <a:rPr lang="fi-FI" i="1" dirty="0"/>
              <a:t>Miten oma ennakko-oletus tai asenne vaikuttavat informaation tulkintaan?</a:t>
            </a:r>
            <a:endParaRPr lang="fi-FI" dirty="0"/>
          </a:p>
          <a:p>
            <a:endParaRPr lang="fi-FI" dirty="0"/>
          </a:p>
        </p:txBody>
      </p:sp>
    </p:spTree>
    <p:extLst>
      <p:ext uri="{BB962C8B-B14F-4D97-AF65-F5344CB8AC3E}">
        <p14:creationId xmlns:p14="http://schemas.microsoft.com/office/powerpoint/2010/main" val="188312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C364C7-8FF3-4CDE-A2FD-A18A8903AA4B}"/>
              </a:ext>
            </a:extLst>
          </p:cNvPr>
          <p:cNvSpPr>
            <a:spLocks noGrp="1"/>
          </p:cNvSpPr>
          <p:nvPr>
            <p:ph type="ctrTitle"/>
          </p:nvPr>
        </p:nvSpPr>
        <p:spPr/>
        <p:txBody>
          <a:bodyPr>
            <a:normAutofit fontScale="90000"/>
          </a:bodyPr>
          <a:lstStyle/>
          <a:p>
            <a:br>
              <a:rPr lang="fi-FI" b="1" dirty="0"/>
            </a:br>
            <a:r>
              <a:rPr lang="fi-FI" b="1" dirty="0"/>
              <a:t>Vaikuttava video</a:t>
            </a:r>
            <a:br>
              <a:rPr lang="fi-FI" b="1" dirty="0"/>
            </a:br>
            <a:endParaRPr lang="fi-FI" dirty="0"/>
          </a:p>
        </p:txBody>
      </p:sp>
      <p:sp>
        <p:nvSpPr>
          <p:cNvPr id="3" name="Alaotsikko 2">
            <a:extLst>
              <a:ext uri="{FF2B5EF4-FFF2-40B4-BE49-F238E27FC236}">
                <a16:creationId xmlns:a16="http://schemas.microsoft.com/office/drawing/2014/main" id="{F998933B-170E-4044-85DB-5021A0AD7137}"/>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1188685220"/>
      </p:ext>
    </p:extLst>
  </p:cSld>
  <p:clrMapOvr>
    <a:masterClrMapping/>
  </p:clrMapOvr>
</p:sld>
</file>

<file path=ppt/theme/theme1.xml><?xml version="1.0" encoding="utf-8"?>
<a:theme xmlns:a="http://schemas.openxmlformats.org/drawingml/2006/main" name="Pakkau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TM10001115[[fn=Pakkaus]]</Template>
  <TotalTime>28</TotalTime>
  <Words>512</Words>
  <Application>Microsoft Office PowerPoint</Application>
  <PresentationFormat>Laajakuva</PresentationFormat>
  <Paragraphs>54</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Arial</vt:lpstr>
      <vt:lpstr>Gill Sans MT</vt:lpstr>
      <vt:lpstr>Source Sans Pro</vt:lpstr>
      <vt:lpstr>Pakkaus</vt:lpstr>
      <vt:lpstr> Disinformaatio nuorten mediamaisemassa </vt:lpstr>
      <vt:lpstr> Mediakasvatukselliset tavoitteet </vt:lpstr>
      <vt:lpstr> Tarvikkeet </vt:lpstr>
      <vt:lpstr>’ Herättelevä keskustelu </vt:lpstr>
      <vt:lpstr>PowerPoint-esitys</vt:lpstr>
      <vt:lpstr> Erilaiset tavat ja motiivit johtaa harhaan </vt:lpstr>
      <vt:lpstr>kysymykset</vt:lpstr>
      <vt:lpstr>Jokainen ryhmä esittelee käsitteensä ja kertoo miksi valitsivat juuri sen. Keskustelkaa yhteisesti esitysten jälkeen:</vt:lpstr>
      <vt:lpstr> Vaikuttava video </vt:lpstr>
      <vt:lpstr>Vaikuttava video</vt:lpstr>
      <vt:lpstr>Vaikuttava video</vt:lpstr>
      <vt:lpstr>Vaikuttava video</vt:lpstr>
      <vt:lpstr>Loppukeskustelu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Disinformaatio nuorten mediamaisemassa</dc:title>
  <dc:creator>Matti Nurro</dc:creator>
  <cp:lastModifiedBy>Matti Nurro</cp:lastModifiedBy>
  <cp:revision>14</cp:revision>
  <dcterms:created xsi:type="dcterms:W3CDTF">2020-08-18T18:42:44Z</dcterms:created>
  <dcterms:modified xsi:type="dcterms:W3CDTF">2020-08-18T19:11:02Z</dcterms:modified>
</cp:coreProperties>
</file>