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1" r:id="rId6"/>
    <p:sldId id="265" r:id="rId7"/>
    <p:sldId id="262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16CAE-9DCA-4C68-A398-F110B17DB165}" type="datetimeFigureOut">
              <a:rPr lang="fi-FI" smtClean="0"/>
              <a:t>16.6.2022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ACEA5-9198-4D54-B8E2-25C18F55BFC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967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1263-3356-4566-BA77-8D8DE70D927C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33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8F86-D871-4E7B-B939-EA8749D2BEB2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986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3AFD-D55B-4F11-9E6C-341B50EC3F96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487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3164-070F-4A5B-A726-741EC7118E5A}" type="datetime1">
              <a:rPr lang="fi-FI" smtClean="0"/>
              <a:t>16.6.2022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2716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9CDC-51DB-49A2-9FE1-74DEE31A363A}" type="datetime1">
              <a:rPr lang="fi-FI" smtClean="0"/>
              <a:t>16.6.2022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532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574D-4362-4101-89E5-E24C9A3CD499}" type="datetime1">
              <a:rPr lang="fi-FI" smtClean="0"/>
              <a:t>16.6.2022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0692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8C39-0536-4BF1-913A-60D0D3302A16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742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5F6B-ABAF-40D4-9BE8-B896B2FF8B2F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851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F129-6BB9-44BD-976F-8D779263FBF4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91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851E-E584-45F5-B549-7E01C7EEC37E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042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8755-E92C-4885-B22C-C0F2B10BE112}" type="datetime1">
              <a:rPr lang="fi-FI" smtClean="0"/>
              <a:t>16.6.2022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577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9060-8423-4D49-ADF0-766054FB39B6}" type="datetime1">
              <a:rPr lang="fi-FI" smtClean="0"/>
              <a:t>16.6.2022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2607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94CA-0F54-45C6-A0DF-BF0C413BF9EC}" type="datetime1">
              <a:rPr lang="fi-FI" smtClean="0"/>
              <a:t>16.6.2022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721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0E25-CA94-4DFD-BA8F-B3BA53D36E92}" type="datetime1">
              <a:rPr lang="fi-FI" smtClean="0"/>
              <a:t>16.6.2022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541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DD49-8A68-49B8-A825-1871B094E9D6}" type="datetime1">
              <a:rPr lang="fi-FI" smtClean="0"/>
              <a:t>16.6.2022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843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69B1-B1AF-4208-A832-945037FD466D}" type="datetime1">
              <a:rPr lang="fi-FI" smtClean="0"/>
              <a:t>16.6.2022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561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31611-9BB6-4502-BD28-AD92135E1641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1918E7-FB1E-4F78-8B1B-B507958C4B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188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kkinstituutti.fi/liikkuminen/liikkumisen-suositukset/liikkumisen-suositus-yli-65-vuotiaill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ukkinstituutti.f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7AE209-17A2-4C88-9F9F-663FD97BF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Ergonomia, apuvälineet ja teknologia hoitotyössä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EE71DD6-23B9-46E7-B779-BAC5B279A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9437695-166C-40DC-9D86-B3813A8F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9903-1F68-4C86-A3C3-FB553A401632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D78ABF-C392-4C1D-BA67-0D340BA82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49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A8D5C4-FA87-4FC7-8532-29D55B83F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Mitä toimintakyky tarkoittaa?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E615A5-EE7E-4853-BFA4-3AAD369E6A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i-FI" sz="2400" dirty="0">
                <a:solidFill>
                  <a:srgbClr val="444444"/>
                </a:solidFill>
              </a:rPr>
              <a:t>Toimintakykyisellä asiakkaalla on fyysiset, psyykkiset ja sosiaaliset edellytykset selviytyä jokapäiväisen elämän toiminnoista ja perustarpeiden tyydyttämisestään.</a:t>
            </a:r>
          </a:p>
          <a:p>
            <a:pPr>
              <a:buFontTx/>
              <a:buChar char="-"/>
            </a:pPr>
            <a:r>
              <a:rPr lang="fi-FI" sz="2400" dirty="0">
                <a:solidFill>
                  <a:srgbClr val="444444"/>
                </a:solidFill>
              </a:rPr>
              <a:t>Suuret vaikutukset yleiseen hyvinvointiin ja elämänlaatuun.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01EAADD-8D95-435A-803C-4964D6768C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b="1" dirty="0">
                <a:solidFill>
                  <a:srgbClr val="444444"/>
                </a:solidFill>
              </a:rPr>
              <a:t>ADL-toiminnot eli </a:t>
            </a:r>
            <a:r>
              <a:rPr lang="fi-FI" sz="2400" b="1">
                <a:solidFill>
                  <a:srgbClr val="444444"/>
                </a:solidFill>
              </a:rPr>
              <a:t>päivittäiset toiminnot:</a:t>
            </a:r>
            <a:endParaRPr lang="fi-FI" sz="2400" b="1" dirty="0">
              <a:solidFill>
                <a:srgbClr val="444444"/>
              </a:solidFill>
            </a:endParaRPr>
          </a:p>
          <a:p>
            <a:pPr marL="0" indent="0">
              <a:buNone/>
            </a:pPr>
            <a:r>
              <a:rPr lang="fi-FI" sz="2400" dirty="0">
                <a:solidFill>
                  <a:srgbClr val="444444"/>
                </a:solidFill>
              </a:rPr>
              <a:t>Liikkumiskyky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444444"/>
                </a:solidFill>
              </a:rPr>
              <a:t>Pukeutuminen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444444"/>
                </a:solidFill>
              </a:rPr>
              <a:t>Syöminen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444444"/>
                </a:solidFill>
              </a:rPr>
              <a:t>Wc-käynnit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444444"/>
                </a:solidFill>
              </a:rPr>
              <a:t>Hygienia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B334E-4430-45BB-960A-D7BD3213E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F129-6BB9-44BD-976F-8D779263FBF4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392B984-9E07-47EA-91CC-FAFE4C2D8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811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7AE209-17A2-4C88-9F9F-663FD97B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90500"/>
            <a:ext cx="8911687" cy="1714500"/>
          </a:xfrm>
        </p:spPr>
        <p:txBody>
          <a:bodyPr>
            <a:normAutofit/>
          </a:bodyPr>
          <a:lstStyle/>
          <a:p>
            <a:r>
              <a:rPr lang="fi-FI" sz="4000" b="1" dirty="0"/>
              <a:t>Toimintakyvyn tukeminen eli kuntouttava työote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82B3A85-6289-45AD-BCCC-7F54DFAF2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1145"/>
            <a:ext cx="8915400" cy="4847207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fi-FI" sz="3200" dirty="0"/>
              <a:t>Toiminnalla tarkoitus edistää asiakkaan fyysistä, psyykkistä ja sosiaalista toimintakykyä.</a:t>
            </a:r>
          </a:p>
          <a:p>
            <a:pPr>
              <a:buFontTx/>
              <a:buChar char="-"/>
            </a:pPr>
            <a:r>
              <a:rPr lang="fi-FI" sz="3200" dirty="0"/>
              <a:t>Tuetaan ja ohjataan asiakasta erilaisten apuvälineiden käyttämisessä.</a:t>
            </a:r>
          </a:p>
          <a:p>
            <a:pPr>
              <a:buFontTx/>
              <a:buChar char="-"/>
            </a:pPr>
            <a:r>
              <a:rPr lang="fi-FI" sz="3200" dirty="0"/>
              <a:t>Motivoidaan apuvälineiden käyttämisessä.</a:t>
            </a:r>
          </a:p>
          <a:p>
            <a:pPr>
              <a:buFontTx/>
              <a:buChar char="-"/>
            </a:pPr>
            <a:r>
              <a:rPr lang="fi-FI" sz="3200" dirty="0"/>
              <a:t>Kannustetaan omatoimisuuteen.</a:t>
            </a:r>
          </a:p>
          <a:p>
            <a:pPr>
              <a:buFontTx/>
              <a:buChar char="-"/>
            </a:pPr>
            <a:r>
              <a:rPr lang="fi-FI" sz="3200" dirty="0"/>
              <a:t>Tarjotaan asiakkaalle hänelle soveltuvia liikuntatapoja.</a:t>
            </a:r>
          </a:p>
          <a:p>
            <a:pPr>
              <a:buFontTx/>
              <a:buChar char="-"/>
            </a:pPr>
            <a:r>
              <a:rPr lang="fi-FI" sz="3200" dirty="0"/>
              <a:t>Tarjotaan mahdollisuuksia osallistua luovaan toimintaan sekä toteuttamaan erilaisia toiminnallisia menetelmiä.</a:t>
            </a:r>
          </a:p>
          <a:p>
            <a:pPr>
              <a:buFontTx/>
              <a:buChar char="-"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9437695-166C-40DC-9D86-B3813A8F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9903-1F68-4C86-A3C3-FB553A401632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D78ABF-C392-4C1D-BA67-0D340BA82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4657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71C7E2-55F8-43B7-B446-90E28209E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Liikkumisen tukeminen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005245E-266B-4C3C-AB5A-871D98239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22773"/>
            <a:ext cx="8915400" cy="4588449"/>
          </a:xfrm>
        </p:spPr>
        <p:txBody>
          <a:bodyPr>
            <a:normAutofit fontScale="92500" lnSpcReduction="10000"/>
          </a:bodyPr>
          <a:lstStyle/>
          <a:p>
            <a:r>
              <a:rPr lang="fi-FI" sz="2800" dirty="0"/>
              <a:t>Lähihoitajan tehtävänä seurata ja arvioida asiakkaan toimintakykyä sekä kannustaa liikkumaan voimavarojen mukaan.</a:t>
            </a:r>
          </a:p>
          <a:p>
            <a:r>
              <a:rPr lang="fi-FI" sz="2800" dirty="0"/>
              <a:t>Liikunnalla positiivisia vaikutuksia fyysiseen, psyykkiseen ja sosiaaliseen toimintakykyyn.</a:t>
            </a:r>
          </a:p>
          <a:p>
            <a:r>
              <a:rPr lang="fi-FI" sz="2800" dirty="0"/>
              <a:t>Fyysistä toimintakykyä kohentavat harjoitteet.</a:t>
            </a:r>
          </a:p>
          <a:p>
            <a:r>
              <a:rPr lang="fi-FI" sz="2800" dirty="0"/>
              <a:t>Iäkkään harjoittelussa keskitytään alaraajojen lihasvoimaan, tasapainoon, kestävyyteen, liikkuvuuteen. Huomioidaan sairaudet tai muut rajoitteet sekä ennen harjoittelua että sen aikana.</a:t>
            </a:r>
          </a:p>
          <a:p>
            <a:r>
              <a:rPr lang="fi-FI" sz="2800" dirty="0"/>
              <a:t>Liikehoito aktiivisesti tai passiivisesti.</a:t>
            </a:r>
          </a:p>
          <a:p>
            <a:r>
              <a:rPr lang="fi-FI" sz="2800" dirty="0">
                <a:hlinkClick r:id="rId2"/>
              </a:rPr>
              <a:t>Liikkumisen suositus yli 65-vuotiaille.</a:t>
            </a:r>
            <a:endParaRPr lang="fi-FI" sz="2800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75392F9-1DF5-49C8-9B13-754F56B7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F129-6BB9-44BD-976F-8D779263FBF4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05882B-3188-4881-BD4B-1DD249AC7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8553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F3A1A9-FB99-48E3-898F-A16B1285E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Liikkumisen avustaminen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1F8429-7C3B-4DCC-BF82-70950933A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4715"/>
            <a:ext cx="8915400" cy="4366507"/>
          </a:xfrm>
        </p:spPr>
        <p:txBody>
          <a:bodyPr>
            <a:normAutofit fontScale="85000" lnSpcReduction="10000"/>
          </a:bodyPr>
          <a:lstStyle/>
          <a:p>
            <a:r>
              <a:rPr lang="fi-FI" sz="2800" dirty="0"/>
              <a:t>Ergonomisella avustamisella vähennetään hoitajan kuormitusta, edistetään asiakkaan toimintakykyä ja lisätään asiakasturvallisuutta.</a:t>
            </a:r>
          </a:p>
          <a:p>
            <a:r>
              <a:rPr lang="fi-FI" sz="2800" dirty="0"/>
              <a:t>Avustaminen pohjautuu asiakkaan omaan toimintakykyyn, joka voi vaihdella jopa päivittäin.</a:t>
            </a:r>
          </a:p>
          <a:p>
            <a:r>
              <a:rPr lang="fi-FI" sz="2800" dirty="0"/>
              <a:t>Siirtoon valmistaudutaan suunnittelemalla se huolellisesti.</a:t>
            </a:r>
          </a:p>
          <a:p>
            <a:r>
              <a:rPr lang="fi-FI" sz="2800" dirty="0"/>
              <a:t>Turvallinen siirto: </a:t>
            </a:r>
          </a:p>
          <a:p>
            <a:pPr marL="0" indent="0">
              <a:buNone/>
            </a:pPr>
            <a:r>
              <a:rPr lang="fi-FI" sz="2800" dirty="0"/>
              <a:t>		Luontaiset liikemallit.</a:t>
            </a:r>
          </a:p>
          <a:p>
            <a:pPr marL="0" indent="0">
              <a:buNone/>
            </a:pPr>
            <a:r>
              <a:rPr lang="fi-FI" sz="2800" dirty="0"/>
              <a:t>		Ei nosteta vaan rullataan, liu´utetaan, kammetaan.</a:t>
            </a:r>
          </a:p>
          <a:p>
            <a:pPr marL="0" indent="0">
              <a:buNone/>
            </a:pPr>
            <a:r>
              <a:rPr lang="fi-FI" sz="2800" dirty="0"/>
              <a:t>		Apuvälineet!</a:t>
            </a:r>
          </a:p>
          <a:p>
            <a:pPr marL="0" indent="0">
              <a:buNone/>
            </a:pPr>
            <a:r>
              <a:rPr lang="fi-FI" sz="2800" dirty="0"/>
              <a:t>		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10B92F-FFF0-4EED-B406-F34FD3BFA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F129-6BB9-44BD-976F-8D779263FBF4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6C0B2A4-F96A-4E24-9D6C-9B6EB0F9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8101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219E98-98D4-4B49-A9D7-84B30F626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Liikkumisen apuvälineet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0E40BD-1927-4DB8-A476-E2E9A9006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15736"/>
            <a:ext cx="8915400" cy="4295486"/>
          </a:xfrm>
        </p:spPr>
        <p:txBody>
          <a:bodyPr>
            <a:normAutofit lnSpcReduction="10000"/>
          </a:bodyPr>
          <a:lstStyle/>
          <a:p>
            <a:r>
              <a:rPr lang="fi-FI" sz="2400" dirty="0"/>
              <a:t>Apuvälineillä mahdollistetaan päivittäisten toimintojen sujuvuus ja päivittäisten asioiden hoitaminen. </a:t>
            </a:r>
          </a:p>
          <a:p>
            <a:r>
              <a:rPr lang="fi-FI" sz="2400" dirty="0"/>
              <a:t>Tarve arvioidaan yksilöllisesti. Tarve voi olla lyhytaikainen tai jatkuva.</a:t>
            </a:r>
          </a:p>
          <a:p>
            <a:r>
              <a:rPr lang="fi-FI" sz="2400" dirty="0"/>
              <a:t>Lähihoitajan tehtävänä huolehtia, että apuvälineet toimivat ja niitä käytetään oikein sekä havainnoida onko asiakkaalla tarve uusille apuvälineille tai onko apuväline enää soveltuva/tarpeellinen.</a:t>
            </a:r>
          </a:p>
          <a:p>
            <a:r>
              <a:rPr lang="fi-FI" sz="2400" b="1" dirty="0"/>
              <a:t>Liikkumisen apuvälineitä: </a:t>
            </a:r>
            <a:r>
              <a:rPr lang="fi-FI" sz="2400" dirty="0"/>
              <a:t>Kävelykeppi, kyynärsauvat, rollaattori, Eva-teline, pyörätuoli, geriatrinen tuoli.</a:t>
            </a:r>
          </a:p>
          <a:p>
            <a:r>
              <a:rPr lang="fi-FI" sz="2400" b="1" dirty="0"/>
              <a:t>Siirtymisen apuvälineitä: </a:t>
            </a:r>
            <a:r>
              <a:rPr lang="fi-FI" sz="2400" dirty="0"/>
              <a:t>Liukulakana, liukupatja, kahvallinen nostolakana, liukulauta, pyörölevy, ”elämänlanka”, siirtovyö, </a:t>
            </a:r>
            <a:r>
              <a:rPr lang="fi-FI" sz="2400" dirty="0" err="1"/>
              <a:t>turneri</a:t>
            </a:r>
            <a:r>
              <a:rPr lang="fi-FI" sz="2400" dirty="0"/>
              <a:t>, liinanostin ”nosturi”.</a:t>
            </a:r>
            <a:endParaRPr lang="fi-FI" sz="2400" b="1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891AE29-F595-4C2D-98A8-8D2386F1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F129-6BB9-44BD-976F-8D779263FBF4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349F76-057C-42AD-8B50-9812FB991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191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36B8A6-45DB-4B9D-80E9-66F65EE74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Hyvinvointia ja turvallisuutta lisääviä apuvälineitä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7107049-E6D7-472B-BFF0-6E412DB66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/>
              <a:t>Turvaranneke</a:t>
            </a:r>
          </a:p>
          <a:p>
            <a:r>
              <a:rPr lang="fi-FI" sz="3200" dirty="0"/>
              <a:t>Etähoiva</a:t>
            </a:r>
          </a:p>
          <a:p>
            <a:r>
              <a:rPr lang="fi-FI" sz="3200" dirty="0"/>
              <a:t>Sensori- tai tunnistinlattia</a:t>
            </a:r>
          </a:p>
          <a:p>
            <a:r>
              <a:rPr lang="fi-FI" sz="3200" dirty="0"/>
              <a:t>Senioripuhelin</a:t>
            </a:r>
          </a:p>
          <a:p>
            <a:r>
              <a:rPr lang="fi-FI" sz="3200" dirty="0"/>
              <a:t>Ateria-automaatti</a:t>
            </a:r>
          </a:p>
          <a:p>
            <a:r>
              <a:rPr lang="fi-FI" sz="3200" dirty="0"/>
              <a:t>Lääkerobotti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7BBE0FA-7860-4645-9057-8B61B0891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F129-6BB9-44BD-976F-8D779263FBF4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1511CD-66AF-418E-A8EE-AE956EFD5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1212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A1E617-466E-4C51-AEF3-0BD8B9CC5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Asentohoito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7E4ED3-2BBC-40DF-8A28-4F5484AFD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00326"/>
            <a:ext cx="8915400" cy="4410896"/>
          </a:xfrm>
        </p:spPr>
        <p:txBody>
          <a:bodyPr>
            <a:normAutofit fontScale="92500"/>
          </a:bodyPr>
          <a:lstStyle/>
          <a:p>
            <a:r>
              <a:rPr lang="fi-FI" sz="2400" dirty="0"/>
              <a:t>Vuodelepoa mahdollisimman vähän, mutta joskus ei ole muita vaihtoehtoja. </a:t>
            </a:r>
          </a:p>
          <a:p>
            <a:r>
              <a:rPr lang="fi-FI" sz="2400" dirty="0"/>
              <a:t>Estetään painehaavojen syntymistä, nivelten virheasentoja, spastisuutta l. jäykkyyttä, parannetaan verenkiertoa.</a:t>
            </a:r>
          </a:p>
          <a:p>
            <a:r>
              <a:rPr lang="fi-FI" sz="2400" dirty="0"/>
              <a:t>Asentoa vaihdetaan vähintään kahden tunnin välein.</a:t>
            </a:r>
          </a:p>
          <a:p>
            <a:r>
              <a:rPr lang="fi-FI" sz="2400" dirty="0"/>
              <a:t>Asento tuetaan miellyttäväksi ja rennoksi tyynyin ja pehmustein. </a:t>
            </a:r>
          </a:p>
          <a:p>
            <a:r>
              <a:rPr lang="fi-FI" sz="2400" dirty="0"/>
              <a:t>Huomioidaan, ettei luisiin alueisiin kohdistu suoraa painetta eikä iho ja kudokset pääse venymään tai vaatteet kiristä.</a:t>
            </a:r>
          </a:p>
          <a:p>
            <a:r>
              <a:rPr lang="fi-FI" sz="2400" dirty="0"/>
              <a:t>Aina ei tarvitse koko asentoa vaihtaa, pieni painopisteen siirto voi riittää.</a:t>
            </a:r>
          </a:p>
          <a:p>
            <a:r>
              <a:rPr lang="fi-FI" sz="2400" dirty="0"/>
              <a:t>Asentohoidon kirjaaminen.</a:t>
            </a:r>
          </a:p>
          <a:p>
            <a:r>
              <a:rPr lang="fi-FI" sz="2400" dirty="0"/>
              <a:t>Painehaavaumapatjat.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62597FE-364E-46B8-9A68-80D526CC0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F129-6BB9-44BD-976F-8D779263FBF4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0CA2A4-7985-4CF3-9487-0F39F6B36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7222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077F8E-8D18-4E08-8A5F-4782D65C0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85CF50-90C9-4247-A9DB-F5A683DDC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https://ukkinstituutti.fi</a:t>
            </a:r>
            <a:endParaRPr lang="fi-FI" dirty="0"/>
          </a:p>
          <a:p>
            <a:r>
              <a:rPr lang="fi-FI" dirty="0"/>
              <a:t>Hyvinvoinnin ja toimintakyvyn edistäminen- oppikirja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C096A5C-7EBB-4B4F-923A-F85F44D7D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F129-6BB9-44BD-976F-8D779263FBF4}" type="datetime1">
              <a:rPr lang="fi-FI" smtClean="0"/>
              <a:t>16.6.2022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0F4DC8-2F94-42BB-A384-5AE5D0F09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2620344"/>
      </p:ext>
    </p:extLst>
  </p:cSld>
  <p:clrMapOvr>
    <a:masterClrMapping/>
  </p:clrMapOvr>
</p:sld>
</file>

<file path=ppt/theme/theme1.xml><?xml version="1.0" encoding="utf-8"?>
<a:theme xmlns:a="http://schemas.openxmlformats.org/drawingml/2006/main" name="Kuiskaus">
  <a:themeElements>
    <a:clrScheme name="Kuiskau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iskau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7181</TotalTime>
  <Words>418</Words>
  <Application>Microsoft Office PowerPoint</Application>
  <PresentationFormat>Laajakuva</PresentationFormat>
  <Paragraphs>67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Arial</vt:lpstr>
      <vt:lpstr>Calibri</vt:lpstr>
      <vt:lpstr>Garamond</vt:lpstr>
      <vt:lpstr>Wingdings 3</vt:lpstr>
      <vt:lpstr>Kuiskaus</vt:lpstr>
      <vt:lpstr>Ergonomia, apuvälineet ja teknologia hoitotyössä</vt:lpstr>
      <vt:lpstr>Mitä toimintakyky tarkoittaa?</vt:lpstr>
      <vt:lpstr>Toimintakyvyn tukeminen eli kuntouttava työote</vt:lpstr>
      <vt:lpstr>Liikkumisen tukeminen</vt:lpstr>
      <vt:lpstr>Liikkumisen avustaminen</vt:lpstr>
      <vt:lpstr>Liikkumisen apuvälineet</vt:lpstr>
      <vt:lpstr>Hyvinvointia ja turvallisuutta lisääviä apuvälineitä</vt:lpstr>
      <vt:lpstr>Asentohoito</vt:lpstr>
      <vt:lpstr>Lähteet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Ergonomia, apuvälineet ja teknologia hoitotyössä</dc:title>
  <dc:creator>Kautto Riina</dc:creator>
  <cp:lastModifiedBy>Kautto Riina</cp:lastModifiedBy>
  <cp:revision>7</cp:revision>
  <dcterms:created xsi:type="dcterms:W3CDTF">2022-06-14T16:42:31Z</dcterms:created>
  <dcterms:modified xsi:type="dcterms:W3CDTF">2022-06-19T18:45:25Z</dcterms:modified>
</cp:coreProperties>
</file>