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B6E2A9-2330-40C4-894C-450D212E5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/>
              <a:t>Millä menetelmillä palvelutarvetta arvioidaan?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D8D7BEE-B4AE-4A9E-A14E-B6A2BEFC3F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Susanna </a:t>
            </a:r>
            <a:r>
              <a:rPr lang="fi-FI" dirty="0" err="1"/>
              <a:t>kuhno</a:t>
            </a:r>
            <a:r>
              <a:rPr lang="fi-FI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94146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95A008-0BE1-4673-A22E-7523A47B6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Ohjeita testin aloittamiseen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88CBAB-E89A-4AC8-B287-A2925E138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9869"/>
            <a:ext cx="10178322" cy="3859723"/>
          </a:xfrm>
        </p:spPr>
        <p:txBody>
          <a:bodyPr>
            <a:noAutofit/>
          </a:bodyPr>
          <a:lstStyle/>
          <a:p>
            <a:r>
              <a:rPr lang="fi-FI" sz="2800" dirty="0"/>
              <a:t>Tee tutkimustilanteesta mahdollisimman luonteva ja leppoisa.</a:t>
            </a:r>
          </a:p>
          <a:p>
            <a:r>
              <a:rPr lang="fi-FI" sz="2800" dirty="0"/>
              <a:t>Istukaa molemmat mukavasti pöydän ääressä.</a:t>
            </a:r>
          </a:p>
          <a:p>
            <a:r>
              <a:rPr lang="fi-FI" sz="2800" dirty="0"/>
              <a:t>Pyydä lupa testin tekemiseen.</a:t>
            </a:r>
          </a:p>
          <a:p>
            <a:r>
              <a:rPr lang="fi-FI" sz="2800" dirty="0"/>
              <a:t>Kerro mitä ollaan tekemässä ja minkä tyyppisiä tehtäviä testi sisältää.</a:t>
            </a:r>
          </a:p>
          <a:p>
            <a:r>
              <a:rPr lang="fi-FI" sz="2800" dirty="0"/>
              <a:t>Kerro myös miksi, milloin ja kenelle testi yleensä tehdään ja että se kuuluu asiakkaiden tutkimuksiin.</a:t>
            </a:r>
          </a:p>
          <a:p>
            <a:r>
              <a:rPr lang="fi-FI" sz="2800" dirty="0"/>
              <a:t>Työskentelytila rauhallinen ja häiriötön.</a:t>
            </a:r>
          </a:p>
        </p:txBody>
      </p:sp>
    </p:spTree>
    <p:extLst>
      <p:ext uri="{BB962C8B-B14F-4D97-AF65-F5344CB8AC3E}">
        <p14:creationId xmlns:p14="http://schemas.microsoft.com/office/powerpoint/2010/main" val="4089840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8E9BA9-E44D-4946-9CE0-B3E5A6D6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64278"/>
          </a:xfrm>
        </p:spPr>
        <p:txBody>
          <a:bodyPr/>
          <a:lstStyle/>
          <a:p>
            <a:r>
              <a:rPr lang="fi-FI" dirty="0"/>
              <a:t>Ohjeita testin aloittamiseen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4B811E-2BE3-4433-B423-C5BE12630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800" dirty="0"/>
              <a:t>Perustele testin tekeminen testattavalle ja hänen läheisilleen.</a:t>
            </a:r>
          </a:p>
          <a:p>
            <a:r>
              <a:rPr lang="fi-FI" sz="2800" dirty="0"/>
              <a:t>On suotavaa, ettei tutkimustilanteessa ole muita läsnä kuin tutkija ja tutkittava.</a:t>
            </a:r>
          </a:p>
          <a:p>
            <a:r>
              <a:rPr lang="fi-FI" sz="2800" dirty="0"/>
              <a:t>Tarvitset testin tekemiseen MMSE -lomakkeen, tyhjän paperin, rannekellon ja</a:t>
            </a:r>
          </a:p>
          <a:p>
            <a:r>
              <a:rPr lang="fi-FI" sz="2800" dirty="0"/>
              <a:t>lyijykynän.</a:t>
            </a:r>
          </a:p>
          <a:p>
            <a:r>
              <a:rPr lang="fi-FI" sz="2800" dirty="0"/>
              <a:t> Apuvälineitä, kuten kuulolaitetta, silmälaseja ja suurennuslasia saa käyttää</a:t>
            </a:r>
          </a:p>
        </p:txBody>
      </p:sp>
    </p:spTree>
    <p:extLst>
      <p:ext uri="{BB962C8B-B14F-4D97-AF65-F5344CB8AC3E}">
        <p14:creationId xmlns:p14="http://schemas.microsoft.com/office/powerpoint/2010/main" val="2302550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E7E533-5290-43E3-BAC0-F8DFCB88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Ohjeita testin aloittamiseen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36C50F-5C08-4AC9-AD55-8F41E2BD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Kysy numerojärjestyksessä ja rauhallisesti ja selkeästi.</a:t>
            </a:r>
          </a:p>
          <a:p>
            <a:r>
              <a:rPr lang="fi-FI" sz="2800" dirty="0"/>
              <a:t>Kerro ettet voi kesken testin auttaa.</a:t>
            </a:r>
          </a:p>
          <a:p>
            <a:r>
              <a:rPr lang="fi-FI" sz="2800" dirty="0"/>
              <a:t>Älä juutu yksittäiseen tehtävään, jos se ei onnistu.</a:t>
            </a:r>
          </a:p>
          <a:p>
            <a:r>
              <a:rPr lang="fi-FI" sz="2800" dirty="0"/>
              <a:t>Älä ilmianna omalla </a:t>
            </a:r>
            <a:r>
              <a:rPr lang="fi-FI" sz="2800" dirty="0" err="1"/>
              <a:t>kehonkielelläsi</a:t>
            </a:r>
            <a:r>
              <a:rPr lang="fi-FI" sz="2800" dirty="0"/>
              <a:t> virheellistä vastausta.</a:t>
            </a:r>
          </a:p>
          <a:p>
            <a:r>
              <a:rPr lang="fi-FI" sz="2800" dirty="0"/>
              <a:t>Merkitse virheelliset vastaukset ko. kysymyksen viereen.</a:t>
            </a:r>
          </a:p>
          <a:p>
            <a:r>
              <a:rPr lang="fi-FI" sz="2800" dirty="0"/>
              <a:t>MMSE – testaus lomakkeella</a:t>
            </a:r>
          </a:p>
        </p:txBody>
      </p:sp>
    </p:spTree>
    <p:extLst>
      <p:ext uri="{BB962C8B-B14F-4D97-AF65-F5344CB8AC3E}">
        <p14:creationId xmlns:p14="http://schemas.microsoft.com/office/powerpoint/2010/main" val="45373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F1867C-0060-424B-AF1A-EA3B6093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Rava</a:t>
            </a:r>
            <a:r>
              <a:rPr lang="fi-FI" dirty="0"/>
              <a:t>- mittari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FCDEAE-F2BE-455A-AA3B-4DCFB7569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800" dirty="0"/>
              <a:t>RAVA</a:t>
            </a:r>
            <a:r>
              <a:rPr lang="fi-FI" sz="2800" baseline="30000" dirty="0"/>
              <a:t>®</a:t>
            </a:r>
            <a:r>
              <a:rPr lang="fi-FI" sz="2800" dirty="0"/>
              <a:t>-mittarilla arvioidaan ikääntyneen henkilön toimintakykyä ja avuntarvetta, jotta hänelle voidaan tarjota sopivin hoitomuoto: tuetusti kotona, palveluasunnossa, vanhainkodissa tai terveyskeskuksen vuodeosastolla.</a:t>
            </a:r>
          </a:p>
          <a:p>
            <a:r>
              <a:rPr lang="fi-FI" sz="2800" dirty="0"/>
              <a:t>Mittarin tuottama tieto on </a:t>
            </a:r>
            <a:r>
              <a:rPr lang="fi-FI" sz="2800" b="1" dirty="0"/>
              <a:t>perusta henkilökohtaiselle hoito- ja palvelusuunnitelmalle</a:t>
            </a:r>
            <a:r>
              <a:rPr lang="fi-FI" sz="2800" dirty="0"/>
              <a:t>, jolla määritellään hoidon, hoivan ja palvelun tarve.</a:t>
            </a:r>
          </a:p>
          <a:p>
            <a:r>
              <a:rPr lang="fi-FI" sz="2800" dirty="0"/>
              <a:t> Arviointi sujuu kokeneelta tekijältä helposti ja </a:t>
            </a:r>
            <a:r>
              <a:rPr lang="fi-FI" sz="2800" b="1" dirty="0"/>
              <a:t>se voidaan toistaa</a:t>
            </a:r>
            <a:r>
              <a:rPr lang="fi-FI" sz="2800" dirty="0"/>
              <a:t>, kun asiakkaan toimintakyky tai elämäntilanne muuttuu.</a:t>
            </a:r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17884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A60DD0-5EBD-40A4-992F-4AB4B132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Rava</a:t>
            </a:r>
            <a:r>
              <a:rPr lang="fi-FI" dirty="0"/>
              <a:t>- mittari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214AA2-2B48-4EFD-A5A2-584BA9F03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Toimintayksikön tasolla RAVA®-mittari on </a:t>
            </a:r>
            <a:r>
              <a:rPr lang="fi-FI" sz="2400" b="1" dirty="0"/>
              <a:t>apuväline eri yksiköiden, osastojen ja tiimien väliseen vertailuun. </a:t>
            </a:r>
          </a:p>
          <a:p>
            <a:r>
              <a:rPr lang="fi-FI" sz="2400" dirty="0"/>
              <a:t>Tiedosta on apua, kun arvioidaan </a:t>
            </a:r>
            <a:r>
              <a:rPr lang="fi-FI" sz="2400" b="1" dirty="0"/>
              <a:t>resurssitarvetta ja syntyviä kustannuksia. </a:t>
            </a:r>
          </a:p>
          <a:p>
            <a:r>
              <a:rPr lang="fi-FI" sz="2400" dirty="0"/>
              <a:t>Tietoa voidaan hyödyntää myös </a:t>
            </a:r>
            <a:r>
              <a:rPr lang="fi-FI" sz="2400" b="1" dirty="0"/>
              <a:t>asiakas- ja palvelumaksuja </a:t>
            </a:r>
            <a:r>
              <a:rPr lang="fi-FI" sz="2400" dirty="0"/>
              <a:t>määriteltäessä.</a:t>
            </a:r>
          </a:p>
          <a:p>
            <a:r>
              <a:rPr lang="fi-FI" sz="2400" dirty="0"/>
              <a:t>Kunnat ja valtakunnan tason suunnittelusta vastaavat tarvitsevat RAVA</a:t>
            </a:r>
            <a:r>
              <a:rPr lang="fi-FI" sz="2400" baseline="30000" dirty="0"/>
              <a:t>®-</a:t>
            </a:r>
            <a:r>
              <a:rPr lang="fi-FI" sz="2400" dirty="0"/>
              <a:t>mittarin tuottamaa tietoa omaishoidon tuen määrittämisessä, palveluita ja palvelurakennetta arvioitaessa ja kehitettäessä.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8083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C2F23D-650C-4944-AE98-7C763602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Rava</a:t>
            </a:r>
            <a:r>
              <a:rPr lang="fi-FI" dirty="0"/>
              <a:t>-mittari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A098C0-A26A-4457-BBBC-E2E8A70B3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= ikääntyvien ihmisten toimintakyvyn ja päivittäisen avun tarpeen arviointi ( näkö, kuulo, puhe, liikkuminen, rakon toiminta, suolen toiminta, syöminen, lääkitys, pukeutuminen, peseytyminen, muisti ja psyyke) </a:t>
            </a:r>
          </a:p>
          <a:p>
            <a:r>
              <a:rPr lang="fi-FI" sz="2800" dirty="0"/>
              <a:t>RAVA-lomake</a:t>
            </a:r>
          </a:p>
        </p:txBody>
      </p:sp>
    </p:spTree>
    <p:extLst>
      <p:ext uri="{BB962C8B-B14F-4D97-AF65-F5344CB8AC3E}">
        <p14:creationId xmlns:p14="http://schemas.microsoft.com/office/powerpoint/2010/main" val="73983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150F5-B7D6-4C25-A69C-68155156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MMSE- Mini </a:t>
            </a:r>
            <a:r>
              <a:rPr lang="fi-FI" dirty="0" err="1"/>
              <a:t>mental</a:t>
            </a:r>
            <a:r>
              <a:rPr lang="fi-FI" dirty="0"/>
              <a:t> </a:t>
            </a:r>
            <a:r>
              <a:rPr lang="fi-FI" dirty="0" err="1"/>
              <a:t>state</a:t>
            </a:r>
            <a:r>
              <a:rPr lang="fi-FI" dirty="0"/>
              <a:t> </a:t>
            </a:r>
            <a:r>
              <a:rPr lang="fi-FI" dirty="0" err="1"/>
              <a:t>examination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924528-2948-44CF-875E-D0CFE232D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MMSE-testin tekijältä ei edellytetä erityistä koulutusta.</a:t>
            </a:r>
          </a:p>
          <a:p>
            <a:r>
              <a:rPr lang="fi-FI" sz="3200" dirty="0"/>
              <a:t> Pelkkää </a:t>
            </a:r>
            <a:r>
              <a:rPr lang="fi-FI" sz="3200" dirty="0" err="1"/>
              <a:t>MMSE:n</a:t>
            </a:r>
            <a:r>
              <a:rPr lang="fi-FI" sz="3200" dirty="0"/>
              <a:t> tekemistä varten MMSE-testiä tehnyt hoitaja voi perehdyttää toisen hoitajan. </a:t>
            </a:r>
          </a:p>
          <a:p>
            <a:r>
              <a:rPr lang="fi-FI" sz="3200" dirty="0"/>
              <a:t>Hänen pitää kuitenkin harjoitella testin tekemistä ohjattuna useamman kerran ja noudattaa annettuja ohjeita. </a:t>
            </a:r>
          </a:p>
        </p:txBody>
      </p:sp>
    </p:spTree>
    <p:extLst>
      <p:ext uri="{BB962C8B-B14F-4D97-AF65-F5344CB8AC3E}">
        <p14:creationId xmlns:p14="http://schemas.microsoft.com/office/powerpoint/2010/main" val="158309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BC8E24-B612-4880-A25E-372020DE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MMSE karkeat pisterajat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FFCD82-EDE8-44DF-BD5E-340BCAF1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sz="2800" dirty="0"/>
              <a:t> mahdollinen lievä kognitiivinen heikentyminen 27–24 pistettä </a:t>
            </a:r>
          </a:p>
          <a:p>
            <a:r>
              <a:rPr lang="fi-FI" sz="2800" dirty="0"/>
              <a:t> lievä dementia 23–18 pistettä</a:t>
            </a:r>
          </a:p>
          <a:p>
            <a:r>
              <a:rPr lang="fi-FI" sz="2800" dirty="0"/>
              <a:t> keskivaikea dementia 17–12 pistettä </a:t>
            </a:r>
          </a:p>
          <a:p>
            <a:r>
              <a:rPr lang="fi-FI" sz="2800" dirty="0"/>
              <a:t> vaikea dementia alle 12 pistettä</a:t>
            </a:r>
          </a:p>
        </p:txBody>
      </p:sp>
    </p:spTree>
    <p:extLst>
      <p:ext uri="{BB962C8B-B14F-4D97-AF65-F5344CB8AC3E}">
        <p14:creationId xmlns:p14="http://schemas.microsoft.com/office/powerpoint/2010/main" val="132155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30B761-9702-403A-86B2-8109D64D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Milloin käytetään?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75B786-6CE3-4123-95C1-D69778337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Parhaiten sopii Alzheimerin taudin etenemisen seuraamiseen, erityisesti kun tauti on edennyt keskivaikeaan vaiheeseen. </a:t>
            </a:r>
          </a:p>
          <a:p>
            <a:r>
              <a:rPr lang="fi-FI" sz="2800" dirty="0"/>
              <a:t>Muiden muistisairauksien seurannassa </a:t>
            </a:r>
          </a:p>
          <a:p>
            <a:r>
              <a:rPr lang="fi-FI" sz="2800" dirty="0"/>
              <a:t>Muistisairauksien seulonta ja ensitesti muistisairautta epäiltäessä</a:t>
            </a:r>
          </a:p>
        </p:txBody>
      </p:sp>
    </p:spTree>
    <p:extLst>
      <p:ext uri="{BB962C8B-B14F-4D97-AF65-F5344CB8AC3E}">
        <p14:creationId xmlns:p14="http://schemas.microsoft.com/office/powerpoint/2010/main" val="242562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AB9DB4-9ABF-4811-B0F9-9A66B516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Milloin käytetään?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04422B-F44A-45C3-8CF4-DEA35BDED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Testaus kannattaa tehdä tutkittavan ollessa virkeimmillään, koska tarkoituksena on selvittää maksimisuorituskyky. </a:t>
            </a:r>
          </a:p>
          <a:p>
            <a:r>
              <a:rPr lang="fi-FI" sz="2800" dirty="0"/>
              <a:t>Testausta ei kannata tehdä, jos tutkittavalla on sekavuustila tai hän on väsynyt. </a:t>
            </a:r>
          </a:p>
          <a:p>
            <a:r>
              <a:rPr lang="fi-FI" sz="2800" dirty="0"/>
              <a:t>Myös psyykkinen ahdistuneisuus ja huono motivaatio heikentävät suoritusta.</a:t>
            </a:r>
          </a:p>
        </p:txBody>
      </p:sp>
    </p:spTree>
    <p:extLst>
      <p:ext uri="{BB962C8B-B14F-4D97-AF65-F5344CB8AC3E}">
        <p14:creationId xmlns:p14="http://schemas.microsoft.com/office/powerpoint/2010/main" val="332806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9F6ACD-1DFF-46B3-AD20-8371C235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Suoritusta heikentää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0F2ACC-C492-40E9-8F1D-452EF18C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96788"/>
            <a:ext cx="10178322" cy="4708477"/>
          </a:xfrm>
        </p:spPr>
        <p:txBody>
          <a:bodyPr>
            <a:noAutofit/>
          </a:bodyPr>
          <a:lstStyle/>
          <a:p>
            <a:r>
              <a:rPr lang="fi-FI" sz="2800" dirty="0"/>
              <a:t>korkea ikä (yli 85 vuotta-&gt; 1-2 pistettä)</a:t>
            </a:r>
          </a:p>
          <a:p>
            <a:r>
              <a:rPr lang="fi-FI" sz="2800" dirty="0"/>
              <a:t>lyhyt koulutus</a:t>
            </a:r>
          </a:p>
          <a:p>
            <a:r>
              <a:rPr lang="fi-FI" sz="2800" dirty="0"/>
              <a:t> jännittyneisyys</a:t>
            </a:r>
          </a:p>
          <a:p>
            <a:r>
              <a:rPr lang="fi-FI" sz="2800" dirty="0"/>
              <a:t> keskittymisvaikeudet</a:t>
            </a:r>
          </a:p>
          <a:p>
            <a:r>
              <a:rPr lang="fi-FI" sz="2800" dirty="0"/>
              <a:t> masennus</a:t>
            </a:r>
          </a:p>
          <a:p>
            <a:r>
              <a:rPr lang="fi-FI" sz="2800" dirty="0"/>
              <a:t> huono kuulo tai näkö</a:t>
            </a:r>
          </a:p>
          <a:p>
            <a:r>
              <a:rPr lang="fi-FI" sz="2800" dirty="0"/>
              <a:t> käsien vapina</a:t>
            </a:r>
          </a:p>
          <a:p>
            <a:r>
              <a:rPr lang="fi-FI" sz="2800" dirty="0"/>
              <a:t> testaaminen muulla kuin äidinkielellä</a:t>
            </a:r>
          </a:p>
        </p:txBody>
      </p:sp>
    </p:spTree>
    <p:extLst>
      <p:ext uri="{BB962C8B-B14F-4D97-AF65-F5344CB8AC3E}">
        <p14:creationId xmlns:p14="http://schemas.microsoft.com/office/powerpoint/2010/main" val="3750199351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266</TotalTime>
  <Words>494</Words>
  <Application>Microsoft Office PowerPoint</Application>
  <PresentationFormat>Laajakuva</PresentationFormat>
  <Paragraphs>61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Merkki</vt:lpstr>
      <vt:lpstr>Millä menetelmillä palvelutarvetta arvioidaan?</vt:lpstr>
      <vt:lpstr>Rava- mittari</vt:lpstr>
      <vt:lpstr>Rava- mittari </vt:lpstr>
      <vt:lpstr>Rava-mittari</vt:lpstr>
      <vt:lpstr>MMSE- Mini mental state examination</vt:lpstr>
      <vt:lpstr>MMSE karkeat pisterajat</vt:lpstr>
      <vt:lpstr>Milloin käytetään?</vt:lpstr>
      <vt:lpstr>Milloin käytetään?</vt:lpstr>
      <vt:lpstr>Suoritusta heikentää</vt:lpstr>
      <vt:lpstr>Ohjeita testin aloittamiseen</vt:lpstr>
      <vt:lpstr>Ohjeita testin aloittamiseen</vt:lpstr>
      <vt:lpstr>Ohjeita testin aloittamiseen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Kotihoitotyön perusteet</dc:title>
  <dc:creator>Susanna Kuhno</dc:creator>
  <cp:lastModifiedBy>Susanna Kuhno</cp:lastModifiedBy>
  <cp:revision>33</cp:revision>
  <dcterms:created xsi:type="dcterms:W3CDTF">2019-08-08T12:27:05Z</dcterms:created>
  <dcterms:modified xsi:type="dcterms:W3CDTF">2020-03-09T16:41:57Z</dcterms:modified>
</cp:coreProperties>
</file>