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B6E2A9-2330-40C4-894C-450D212E5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Kotihoitotyön perusteet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D8D7BEE-B4AE-4A9E-A14E-B6A2BEFC3F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Susanna </a:t>
            </a:r>
            <a:r>
              <a:rPr lang="fi-FI" dirty="0" err="1"/>
              <a:t>kuhno</a:t>
            </a:r>
            <a:r>
              <a:rPr lang="fi-FI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94146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74E24A-7323-492A-882E-C39E2A6B9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2A1A00"/>
                </a:solidFill>
              </a:rPr>
              <a:t>Terveyspalvelujen lainsäädäntö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628678-4AF8-4A80-929E-80D8F28CE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>
                <a:solidFill>
                  <a:srgbClr val="3A3A3A"/>
                </a:solidFill>
              </a:rPr>
              <a:t>Laki potilaan asemasta ja oikeuksista</a:t>
            </a:r>
          </a:p>
          <a:p>
            <a:r>
              <a:rPr lang="fi-FI" dirty="0">
                <a:solidFill>
                  <a:srgbClr val="3A3A3A"/>
                </a:solidFill>
              </a:rPr>
              <a:t>Terveydenhuollon palvelujen käyttäjän asemaa turvaa laki potilaan asemasta ja oikeuksista.</a:t>
            </a:r>
          </a:p>
          <a:p>
            <a:endParaRPr lang="fi-FI" dirty="0">
              <a:solidFill>
                <a:srgbClr val="3A3A3A"/>
              </a:solidFill>
            </a:endParaRPr>
          </a:p>
          <a:p>
            <a:r>
              <a:rPr lang="fi-FI" b="1" dirty="0">
                <a:solidFill>
                  <a:srgbClr val="3A3A3A"/>
                </a:solidFill>
              </a:rPr>
              <a:t>Laki sosiaalihuollon ammattihenkilöstöstä</a:t>
            </a:r>
          </a:p>
          <a:p>
            <a:r>
              <a:rPr lang="fi-FI" b="1" dirty="0">
                <a:solidFill>
                  <a:srgbClr val="3A3A3A"/>
                </a:solidFill>
              </a:rPr>
              <a:t>Laki terveydenhuollon ammattihenkilöstöstä</a:t>
            </a:r>
          </a:p>
          <a:p>
            <a:r>
              <a:rPr lang="fi-FI" dirty="0">
                <a:solidFill>
                  <a:srgbClr val="3A3A3A"/>
                </a:solidFill>
              </a:rPr>
              <a:t>Sosiaali- ja terveydenhuollon henkilöstöstä on säädetty laeilla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3945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A948FA-F91E-41AA-8A08-A6F3476B2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Lakien toteutumisen valvonta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10C03C-2323-4DB2-8068-1B15C4CB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393576"/>
            <a:ext cx="9358051" cy="2474259"/>
          </a:xfrm>
        </p:spPr>
        <p:txBody>
          <a:bodyPr/>
          <a:lstStyle/>
          <a:p>
            <a:r>
              <a:rPr lang="fi-FI" b="1" dirty="0">
                <a:solidFill>
                  <a:srgbClr val="3A3A3A"/>
                </a:solidFill>
                <a:latin typeface="Arial" panose="020B0604020202020204" pitchFamily="34" charset="0"/>
              </a:rPr>
              <a:t>Kuntia ja yksityisiä sosiaali- ja terveyspalvelujen tuottajia valvovat aluehallintovirastot</a:t>
            </a:r>
            <a:r>
              <a:rPr lang="fi-FI" dirty="0">
                <a:solidFill>
                  <a:srgbClr val="3A3A3A"/>
                </a:solidFill>
                <a:latin typeface="Arial" panose="020B0604020202020204" pitchFamily="34" charset="0"/>
              </a:rPr>
              <a:t>, joita puolestaan ohjaa ja koordinoi </a:t>
            </a:r>
            <a:r>
              <a:rPr lang="fi-FI" b="1" dirty="0">
                <a:solidFill>
                  <a:srgbClr val="3A3A3A"/>
                </a:solidFill>
                <a:latin typeface="Arial" panose="020B0604020202020204" pitchFamily="34" charset="0"/>
              </a:rPr>
              <a:t>Sosiaali- ja terveysalan lupa- ja valvontavirasto</a:t>
            </a:r>
            <a:r>
              <a:rPr lang="fi-FI" dirty="0">
                <a:solidFill>
                  <a:srgbClr val="3A3A3A"/>
                </a:solidFill>
                <a:latin typeface="Arial" panose="020B0604020202020204" pitchFamily="34" charset="0"/>
              </a:rPr>
              <a:t>. Molemmat toimivat sosiaali- ja terveysministeriön alaisina.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3563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70890C-1200-48AB-9945-AE461C97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/>
              <a:t>Keskeisiä asioita sosiaalipalveluiden lainsäädännöstä suhteessa kotihoitotyöhön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BF736B-A1BE-4348-9F34-F58531EC9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47564"/>
          </a:xfrm>
        </p:spPr>
        <p:txBody>
          <a:bodyPr>
            <a:normAutofit/>
          </a:bodyPr>
          <a:lstStyle/>
          <a:p>
            <a:r>
              <a:rPr lang="fi-FI" b="1" dirty="0"/>
              <a:t>Sosiaalihuoltolaki</a:t>
            </a:r>
          </a:p>
          <a:p>
            <a:pPr fontAlgn="base"/>
            <a:r>
              <a:rPr lang="fi-FI" dirty="0"/>
              <a:t>Tämän lain tarkoituksena on:</a:t>
            </a:r>
          </a:p>
          <a:p>
            <a:pPr fontAlgn="base"/>
            <a:r>
              <a:rPr lang="fi-FI" dirty="0"/>
              <a:t>1) </a:t>
            </a:r>
            <a:r>
              <a:rPr lang="fi-FI" b="1" dirty="0"/>
              <a:t>edistää ja ylläpitää hyvinvointia sekä sosiaalista turvallisuutta</a:t>
            </a:r>
            <a:r>
              <a:rPr lang="fi-FI" dirty="0"/>
              <a:t>;</a:t>
            </a:r>
          </a:p>
          <a:p>
            <a:pPr fontAlgn="base"/>
            <a:r>
              <a:rPr lang="fi-FI" dirty="0"/>
              <a:t>2) </a:t>
            </a:r>
            <a:r>
              <a:rPr lang="fi-FI" b="1" dirty="0"/>
              <a:t>vähentää eriarvoisuutta ja edistää osallisuutta</a:t>
            </a:r>
            <a:r>
              <a:rPr lang="fi-FI" dirty="0"/>
              <a:t>;</a:t>
            </a:r>
          </a:p>
          <a:p>
            <a:pPr fontAlgn="base"/>
            <a:r>
              <a:rPr lang="fi-FI" dirty="0"/>
              <a:t>3) turvata yhdenvertaisin perustein </a:t>
            </a:r>
            <a:r>
              <a:rPr lang="fi-FI" b="1" dirty="0"/>
              <a:t>tarpeenmukaiset, riittävät ja laadukkaat sosiaalipalvelut </a:t>
            </a:r>
            <a:r>
              <a:rPr lang="fi-FI" dirty="0"/>
              <a:t>sekä muut hyvinvointia edistävät toimenpiteet;</a:t>
            </a:r>
          </a:p>
          <a:p>
            <a:pPr fontAlgn="base"/>
            <a:r>
              <a:rPr lang="fi-FI" dirty="0"/>
              <a:t>4) edistää asiakaskeskeisyyttä sekä </a:t>
            </a:r>
            <a:r>
              <a:rPr lang="fi-FI" b="1" dirty="0"/>
              <a:t>asiakkaan oikeutta hyvään palveluun ja kohteluun </a:t>
            </a:r>
            <a:r>
              <a:rPr lang="fi-FI" dirty="0"/>
              <a:t>sosiaalihuollossa;</a:t>
            </a:r>
          </a:p>
          <a:p>
            <a:pPr fontAlgn="base"/>
            <a:r>
              <a:rPr lang="fi-FI" dirty="0"/>
              <a:t>5</a:t>
            </a:r>
            <a:r>
              <a:rPr lang="fi-FI" b="1" dirty="0"/>
              <a:t>) parantaa yhteistyötä sosiaalihuollon ja kunnan eri toimialojen sekä muiden toimijoiden välillä </a:t>
            </a:r>
            <a:r>
              <a:rPr lang="fi-FI" dirty="0"/>
              <a:t>1–4 kohdassa tarkoitettujen tavoitteiden toteuttamiseksi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1198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0515F4-4110-489D-B34E-E055D4A5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Sosiaalipalveluilla </a:t>
            </a:r>
            <a:br>
              <a:rPr lang="fi-FI" dirty="0"/>
            </a:br>
            <a:r>
              <a:rPr lang="fi-FI" dirty="0"/>
              <a:t>tarkoitetaan…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A907A9-F290-497C-BDEB-E2B64958A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8067134" cy="3593591"/>
          </a:xfrm>
        </p:spPr>
        <p:txBody>
          <a:bodyPr/>
          <a:lstStyle/>
          <a:p>
            <a:r>
              <a:rPr lang="fi-FI" b="1" dirty="0"/>
              <a:t>kunnallisia sosiaalipalveluja ja niihin sisältyviä tukipalveluja sekä muita toimia</a:t>
            </a:r>
            <a:r>
              <a:rPr lang="fi-FI" dirty="0"/>
              <a:t>, joilla sosiaalihuollon </a:t>
            </a:r>
            <a:r>
              <a:rPr lang="fi-FI" b="1" dirty="0"/>
              <a:t>ammattihenkilöt ja muu asiakastyöhön osallistuva henkilöstö</a:t>
            </a:r>
            <a:r>
              <a:rPr lang="fi-FI" dirty="0"/>
              <a:t> edistävät ja ylläpitävät yksilön, perheen ja yhteisön toimintakykyä, sosiaalista hyvinvointia, turvallisuutta ja osallisuutta. </a:t>
            </a:r>
          </a:p>
        </p:txBody>
      </p:sp>
    </p:spTree>
    <p:extLst>
      <p:ext uri="{BB962C8B-B14F-4D97-AF65-F5344CB8AC3E}">
        <p14:creationId xmlns:p14="http://schemas.microsoft.com/office/powerpoint/2010/main" val="3842843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24DBC1-7047-47C5-B7B8-95528541A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Neuvonta ja ohjaus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F8EF7E-169E-408B-ABDE-C7A13BFD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9089110" cy="3593591"/>
          </a:xfrm>
        </p:spPr>
        <p:txBody>
          <a:bodyPr/>
          <a:lstStyle/>
          <a:p>
            <a:pPr fontAlgn="base"/>
            <a:r>
              <a:rPr lang="fi-FI" b="1" dirty="0">
                <a:solidFill>
                  <a:srgbClr val="444444"/>
                </a:solidFill>
                <a:latin typeface="IntervalSansProRegular"/>
              </a:rPr>
              <a:t>Kunnan asukkaiden saatavissa </a:t>
            </a:r>
            <a:r>
              <a:rPr lang="fi-FI" dirty="0">
                <a:solidFill>
                  <a:srgbClr val="444444"/>
                </a:solidFill>
                <a:latin typeface="IntervalSansProRegular"/>
              </a:rPr>
              <a:t>on oltava sosiaalihuollon neuvontaa ja ohjausta. Erityistä huomiota on kiinnitettävä lasten, nuorten sekä erityistä tukea tarvitsevien henkilöiden neuvontaan ja ohjaukseen.</a:t>
            </a:r>
          </a:p>
          <a:p>
            <a:pPr fontAlgn="base"/>
            <a:r>
              <a:rPr lang="fi-FI" dirty="0">
                <a:solidFill>
                  <a:srgbClr val="444444"/>
                </a:solidFill>
                <a:latin typeface="IntervalSansProRegular"/>
              </a:rPr>
              <a:t>Neuvontaa ja ohjausta järjestäessään sosiaalihuollon on tarvittaessa toimittava yhteistyössä terveydenhuoltolain tarkoitettua terveysneuvontaa järjestävän perusterveydenhuollon sekä muiden toimialojen kanssa.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2125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39A5BA-45C7-41D7-92CE-BF54A3C88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kotipalvelu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9D600-4793-4E38-8E86-619785C3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3647"/>
            <a:ext cx="10178322" cy="4265945"/>
          </a:xfrm>
        </p:spPr>
        <p:txBody>
          <a:bodyPr>
            <a:normAutofit/>
          </a:bodyPr>
          <a:lstStyle/>
          <a:p>
            <a:pPr fontAlgn="base"/>
            <a:r>
              <a:rPr lang="fi-FI" b="1" dirty="0">
                <a:solidFill>
                  <a:srgbClr val="444444"/>
                </a:solidFill>
                <a:latin typeface="IntervalSansProRegular"/>
              </a:rPr>
              <a:t>Kotipalvelulla tarkoitetaan </a:t>
            </a:r>
            <a:r>
              <a:rPr lang="fi-FI" dirty="0">
                <a:solidFill>
                  <a:srgbClr val="444444"/>
                </a:solidFill>
                <a:latin typeface="IntervalSansProRegular"/>
              </a:rPr>
              <a:t>asumiseen, hoitoon ja huolenpitoon, toimintakyvyn ylläpitoon, lasten hoitoon ja kasvatukseen, asiointiin sekä muihin jokapäiväiseen elämään kuuluvien tehtävien ja toimintojen suorittamista tai niissä avustamista.</a:t>
            </a:r>
          </a:p>
          <a:p>
            <a:pPr fontAlgn="base"/>
            <a:r>
              <a:rPr lang="fi-FI" dirty="0">
                <a:solidFill>
                  <a:srgbClr val="444444"/>
                </a:solidFill>
                <a:latin typeface="IntervalSansProRegular"/>
              </a:rPr>
              <a:t>Kotipalvelua annetaan sairauden, synnytyksen, vamman tai muun vastaavanlaisen toimintakykyä alentavan syyn tai erityisen perhe- tai elämäntilanteen perusteella niille henkilöille, jotka tarvitsevat apua selviytyäkseen arjesta kotona.</a:t>
            </a:r>
          </a:p>
          <a:p>
            <a:pPr fontAlgn="base"/>
            <a:r>
              <a:rPr lang="fi-FI" dirty="0">
                <a:solidFill>
                  <a:srgbClr val="444444"/>
                </a:solidFill>
                <a:latin typeface="IntervalSansProRegular"/>
              </a:rPr>
              <a:t>Kotipalveluun sisältyvinä </a:t>
            </a:r>
            <a:r>
              <a:rPr lang="fi-FI" b="1" dirty="0">
                <a:solidFill>
                  <a:srgbClr val="444444"/>
                </a:solidFill>
                <a:latin typeface="IntervalSansProRegular"/>
              </a:rPr>
              <a:t>tukipalveluina annetaan ateria-, vaatehuolto- ja siivouspalveluja sekä sosiaalista kanssakäymistä edistäviä palveluja.</a:t>
            </a:r>
          </a:p>
          <a:p>
            <a:pPr fontAlgn="base"/>
            <a:r>
              <a:rPr lang="fi-FI" dirty="0">
                <a:solidFill>
                  <a:srgbClr val="444444"/>
                </a:solidFill>
                <a:latin typeface="IntervalSansProRegular"/>
              </a:rPr>
              <a:t>Lapsiperheellä on oikeus saada perheen huolenpitotehtävän turvaamiseksi välttämätön kotipalvelu, jos lapsen hyvinvoinnin turvaaminen ei ole mahdollista perheen elämäntilanteessa.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763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185064-F60D-4B43-BD95-61AF63BD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kotihoito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2BD69E-4F3F-440B-80B4-C38589114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444444"/>
                </a:solidFill>
                <a:latin typeface="IntervalSansProRegular"/>
              </a:rPr>
              <a:t>Kotihoidolla tarkoitetaan </a:t>
            </a:r>
            <a:r>
              <a:rPr lang="fi-FI" b="1" dirty="0">
                <a:solidFill>
                  <a:srgbClr val="444444"/>
                </a:solidFill>
                <a:latin typeface="IntervalSansProRegular"/>
              </a:rPr>
              <a:t>kotipalvelun ja terveydenhuoltolain 25 §:ään sisältyvien kotisairaanhoidon tehtävien muodostamaa kokonaisuutta</a:t>
            </a:r>
            <a:r>
              <a:rPr lang="fi-FI" dirty="0">
                <a:solidFill>
                  <a:srgbClr val="444444"/>
                </a:solidFill>
                <a:latin typeface="IntervalSansProRegular"/>
              </a:rPr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480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C99DF6-160E-4A2A-94B6-866A9E75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asumispalvelut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BED035-F236-40B1-BE5F-198C166AA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8779828" cy="3593591"/>
          </a:xfrm>
        </p:spPr>
        <p:txBody>
          <a:bodyPr/>
          <a:lstStyle/>
          <a:p>
            <a:r>
              <a:rPr lang="fi-FI" dirty="0">
                <a:solidFill>
                  <a:srgbClr val="444444"/>
                </a:solidFill>
              </a:rPr>
              <a:t>järjestetään henkilöille, jotka </a:t>
            </a:r>
            <a:r>
              <a:rPr lang="fi-FI" b="1" dirty="0">
                <a:solidFill>
                  <a:srgbClr val="444444"/>
                </a:solidFill>
              </a:rPr>
              <a:t>erityisestä syystä tarvitsevat apua tai tukea asumisessa tai asumisensa järjestämisessä</a:t>
            </a:r>
            <a:r>
              <a:rPr lang="fi-FI" dirty="0">
                <a:solidFill>
                  <a:srgbClr val="444444"/>
                </a:solidFill>
              </a:rPr>
              <a:t>. </a:t>
            </a:r>
          </a:p>
          <a:p>
            <a:r>
              <a:rPr lang="fi-FI" dirty="0">
                <a:solidFill>
                  <a:srgbClr val="444444"/>
                </a:solidFill>
              </a:rPr>
              <a:t>Kotiin annettavat palvelut ovat </a:t>
            </a:r>
            <a:r>
              <a:rPr lang="fi-FI" b="1" dirty="0">
                <a:solidFill>
                  <a:srgbClr val="444444"/>
                </a:solidFill>
              </a:rPr>
              <a:t>ensisijaisia suhteessa palveluihin, jotka edellyttävät muuttamista ja sisältävät sekä asumisen että palvelut.</a:t>
            </a:r>
            <a:r>
              <a:rPr lang="fi-FI" dirty="0">
                <a:solidFill>
                  <a:srgbClr val="444444"/>
                </a:solidFill>
              </a:rPr>
              <a:t> </a:t>
            </a:r>
            <a:r>
              <a:rPr lang="fi-FI" b="1" dirty="0">
                <a:solidFill>
                  <a:srgbClr val="444444"/>
                </a:solidFill>
              </a:rPr>
              <a:t>Tilapäistä asumista </a:t>
            </a:r>
            <a:r>
              <a:rPr lang="fi-FI" dirty="0">
                <a:solidFill>
                  <a:srgbClr val="444444"/>
                </a:solidFill>
              </a:rPr>
              <a:t>järjestetään henkilöille, jotka tarvitsevat lyhytaikaista, kiireellistä apua.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2793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076D15-417A-4CFE-B47F-E8E673F2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Tuettu asuminen, palveluasuminen ja tehostettu palveluasuminen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7793F2-9397-4404-89E1-C7F72F9AB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Tuettua asumista järjestetään henkilöille, jotka </a:t>
            </a:r>
            <a:r>
              <a:rPr lang="fi-FI" b="1" dirty="0"/>
              <a:t>tarvitsevat tukea itsenäiseen asumiseen tai itsenäiseen asumiseen siirtymisessä. </a:t>
            </a:r>
          </a:p>
          <a:p>
            <a:r>
              <a:rPr lang="fi-FI" dirty="0"/>
              <a:t>Tuetulla asumisella </a:t>
            </a:r>
            <a:r>
              <a:rPr lang="fi-FI" b="1" dirty="0"/>
              <a:t>tarkoitetaan asumisen tukemista sosiaaliohjauksella ja muilla sosiaalipalveluilla.</a:t>
            </a:r>
          </a:p>
          <a:p>
            <a:r>
              <a:rPr lang="fi-FI" dirty="0"/>
              <a:t>Palveluasumista järjestetään henkilöille, jotka tarvitsevat </a:t>
            </a:r>
            <a:r>
              <a:rPr lang="fi-FI" b="1" dirty="0"/>
              <a:t>soveltuvan asunnon sekä hoitoa ja huolenpitoa.</a:t>
            </a:r>
            <a:r>
              <a:rPr lang="fi-FI" dirty="0"/>
              <a:t> </a:t>
            </a:r>
          </a:p>
          <a:p>
            <a:r>
              <a:rPr lang="fi-FI" dirty="0"/>
              <a:t>Tehostettua palveluasumista järjestetään henkilöille, joilla </a:t>
            </a:r>
            <a:r>
              <a:rPr lang="fi-FI" b="1" dirty="0"/>
              <a:t>hoidon ja huolenpidon tarve on ympärivuorokautista.</a:t>
            </a:r>
          </a:p>
        </p:txBody>
      </p:sp>
    </p:spTree>
    <p:extLst>
      <p:ext uri="{BB962C8B-B14F-4D97-AF65-F5344CB8AC3E}">
        <p14:creationId xmlns:p14="http://schemas.microsoft.com/office/powerpoint/2010/main" val="2847571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20A560-8799-4C6B-90AD-4390D994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Jatkuu…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7FCC15-2884-4B2B-8A11-96BF875BD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444444"/>
                </a:solidFill>
                <a:latin typeface="IntervalSansProRegular"/>
              </a:rPr>
              <a:t>Palveluasumisella tarkoitetaan </a:t>
            </a:r>
            <a:r>
              <a:rPr lang="fi-FI" b="1" dirty="0">
                <a:solidFill>
                  <a:srgbClr val="444444"/>
                </a:solidFill>
                <a:latin typeface="IntervalSansProRegular"/>
              </a:rPr>
              <a:t>palveluasunnossa järjestettävää asumista ja palveluja</a:t>
            </a:r>
            <a:r>
              <a:rPr lang="fi-FI" dirty="0">
                <a:solidFill>
                  <a:srgbClr val="444444"/>
                </a:solidFill>
                <a:latin typeface="IntervalSansProRegular"/>
              </a:rPr>
              <a:t>. Palveluihin sisältyvät asiakkaan tarpeen mukainen hoito ja huolenpito, toimintakykyä ylläpitävä ja edistävä toiminta, ateria-, vaatehuolto-, peseytymis- ja siivouspalvelut sekä osallisuutta ja sosiaalista kanssakäymistä edistävät palvelut.</a:t>
            </a:r>
          </a:p>
          <a:p>
            <a:r>
              <a:rPr lang="fi-FI" dirty="0">
                <a:solidFill>
                  <a:srgbClr val="444444"/>
                </a:solidFill>
                <a:latin typeface="IntervalSansProRegular"/>
              </a:rPr>
              <a:t>Tehostetussa palveluasumisessa palveluja järjestetään asiakkaan tarpeen mukaisesti </a:t>
            </a:r>
            <a:r>
              <a:rPr lang="fi-FI" b="1" dirty="0">
                <a:solidFill>
                  <a:srgbClr val="444444"/>
                </a:solidFill>
                <a:latin typeface="IntervalSansProRegular"/>
              </a:rPr>
              <a:t>ympärivuorokautisesti.</a:t>
            </a:r>
          </a:p>
          <a:p>
            <a:r>
              <a:rPr lang="fi-FI" dirty="0"/>
              <a:t>Asumispalveluja toteutettaessa on huolehdittava siitä, että </a:t>
            </a:r>
            <a:r>
              <a:rPr lang="fi-FI" b="1" dirty="0"/>
              <a:t>henkilön yksityisyyttä ja oikeutta osallistumiseen kunnioitetaan ja hän saa tarpeenmukaiset kuntoutus- ja terveydenhuollon palvelut.</a:t>
            </a:r>
          </a:p>
        </p:txBody>
      </p:sp>
    </p:spTree>
    <p:extLst>
      <p:ext uri="{BB962C8B-B14F-4D97-AF65-F5344CB8AC3E}">
        <p14:creationId xmlns:p14="http://schemas.microsoft.com/office/powerpoint/2010/main" val="154672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7D519-1B01-4F25-9AC6-C45BF9D7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Kurssin orientaatio </a:t>
            </a:r>
            <a:br>
              <a:rPr lang="fi-FI" dirty="0"/>
            </a:br>
            <a:r>
              <a:rPr lang="fi-FI" dirty="0"/>
              <a:t>esittelyt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7ED751-F62E-490F-9025-2A5D7C60D7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/>
              <a:t>Kuka olet? </a:t>
            </a:r>
          </a:p>
          <a:p>
            <a:pPr marL="0" indent="0">
              <a:buNone/>
            </a:pPr>
            <a:r>
              <a:rPr lang="fi-FI" sz="2400" dirty="0"/>
              <a:t>Mistä? </a:t>
            </a:r>
          </a:p>
          <a:p>
            <a:pPr marL="0" indent="0">
              <a:buNone/>
            </a:pPr>
            <a:r>
              <a:rPr lang="fi-FI" sz="2400" dirty="0"/>
              <a:t>Miksi tässä osaamisalassa?</a:t>
            </a:r>
          </a:p>
          <a:p>
            <a:pPr marL="0" indent="0">
              <a:buNone/>
            </a:pPr>
            <a:r>
              <a:rPr lang="fi-FI" sz="2400" dirty="0"/>
              <a:t>Onko sinulla kokemusta kotihoitotyöstä? </a:t>
            </a:r>
          </a:p>
          <a:p>
            <a:endParaRPr lang="fi-FI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7DC92656-487D-454F-BD85-611EBABAE6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01553" y="2958353"/>
            <a:ext cx="5634318" cy="294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748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D7A1C-F0D9-4710-BF1C-AF9BCB2D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Palvelutarpeen 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27F382-74D5-4C6F-AEF4-EBEE95A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fi-FI" dirty="0"/>
              <a:t>Kun kunnallisen sosiaalihuollon palveluksessa oleva on saanut tietää sosiaalihuollon tarpeessa olevasta henkilöstä, </a:t>
            </a:r>
            <a:r>
              <a:rPr lang="fi-FI" b="1" dirty="0"/>
              <a:t>hänen on huolehdittava, että henkilön kiireellisen avun tarve arvioidaan välittömästi. </a:t>
            </a:r>
          </a:p>
          <a:p>
            <a:pPr fontAlgn="base"/>
            <a:r>
              <a:rPr lang="fi-FI" dirty="0"/>
              <a:t>Lisäksi henkilöllä on oikeus </a:t>
            </a:r>
            <a:r>
              <a:rPr lang="fi-FI" b="1" dirty="0"/>
              <a:t>saada palvelutarpeen arviointi</a:t>
            </a:r>
            <a:r>
              <a:rPr lang="fi-FI" dirty="0"/>
              <a:t>, jollei arvioinnin tekeminen ole ilmeisen tarpeetonta.</a:t>
            </a:r>
          </a:p>
          <a:p>
            <a:pPr fontAlgn="base"/>
            <a:r>
              <a:rPr lang="fi-FI" dirty="0"/>
              <a:t>Palvelutarpeen arviointi on aloitettava viipymättä ja saatettava loppuun ilman aiheetonta viivytystä. </a:t>
            </a:r>
          </a:p>
          <a:p>
            <a:pPr fontAlgn="base"/>
            <a:r>
              <a:rPr lang="fi-FI" dirty="0"/>
              <a:t>Arvioinnin tekeminen on aloitettava </a:t>
            </a:r>
            <a:r>
              <a:rPr lang="fi-FI" b="1" dirty="0"/>
              <a:t>viimeistään seitsemäntenä arkipäivänä siitä, kun asiakas, asiakkaan omainen tai läheinen tai hänen laillinen edustajansa on ottanut yhteyttä </a:t>
            </a:r>
            <a:r>
              <a:rPr lang="fi-FI" dirty="0"/>
              <a:t>sosiaalipalveluista vastaavaan kunnalliseen viranomaiseen palvelujen saamiseksi, jos: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9158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78F927-4849-4500-AEE1-1777669F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Jatkuu…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57F3D0-C65E-46BB-82C0-05989C8AD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i-FI" dirty="0"/>
              <a:t> henkilö on </a:t>
            </a:r>
            <a:r>
              <a:rPr lang="fi-FI" b="1" dirty="0"/>
              <a:t>yli 75-vuotias;</a:t>
            </a:r>
          </a:p>
          <a:p>
            <a:pPr fontAlgn="base"/>
            <a:r>
              <a:rPr lang="fi-FI" dirty="0"/>
              <a:t>2) henkilö saa vammaisetuuksista annetun lainmukaista </a:t>
            </a:r>
            <a:r>
              <a:rPr lang="fi-FI" b="1" dirty="0"/>
              <a:t>ylintä hoitotukea</a:t>
            </a:r>
            <a:r>
              <a:rPr lang="fi-FI" dirty="0"/>
              <a:t>.</a:t>
            </a:r>
          </a:p>
          <a:p>
            <a:pPr marL="0" indent="0" fontAlgn="base">
              <a:buNone/>
            </a:pPr>
            <a:endParaRPr lang="fi-FI" dirty="0"/>
          </a:p>
          <a:p>
            <a:pPr fontAlgn="base"/>
            <a:r>
              <a:rPr lang="fi-FI" b="1" dirty="0"/>
              <a:t>Erityistä tukea tarvitsevan lapsen </a:t>
            </a:r>
            <a:r>
              <a:rPr lang="fi-FI" dirty="0"/>
              <a:t>palvelutarpeen arviointi on aloitettava viimeistään seitsemäntenä arkipäivänä asian vireille tulosta ja arvioinnin on valmistuttava viimeistään kolmen kuukauden kuluessa vireille tulosta.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3920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4B2FA2-D7F5-492D-AF8B-EF4AFAF50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Jatkuu…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E58572-1A22-4878-BAB8-1755E5965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8153"/>
            <a:ext cx="10178322" cy="5117461"/>
          </a:xfrm>
        </p:spPr>
        <p:txBody>
          <a:bodyPr>
            <a:normAutofit/>
          </a:bodyPr>
          <a:lstStyle/>
          <a:p>
            <a:r>
              <a:rPr lang="fi-FI" dirty="0"/>
              <a:t>Arviointi tehdään asiakkaan </a:t>
            </a:r>
            <a:r>
              <a:rPr lang="fi-FI" b="1" dirty="0"/>
              <a:t>elämäntilanteen edellyttämässä laajuudessa yhteistyössä asiakkaan ja tarvittaessa hänen omaisensa ja läheisensä sekä muiden toimijoiden kanssa</a:t>
            </a:r>
            <a:r>
              <a:rPr lang="fi-FI" dirty="0"/>
              <a:t>. </a:t>
            </a:r>
          </a:p>
          <a:p>
            <a:r>
              <a:rPr lang="fi-FI" dirty="0"/>
              <a:t>Asiakkaalle on selvitettävä hänen yleis- ja erityislainsäädäntöön perustuvat </a:t>
            </a:r>
            <a:r>
              <a:rPr lang="fi-FI" b="1" dirty="0"/>
              <a:t>oikeutensa ja velvollisuutensa sekä erilaiset vaihtoehdot palvelujen toteuttamisessa.</a:t>
            </a:r>
          </a:p>
          <a:p>
            <a:r>
              <a:rPr lang="fi-FI" dirty="0"/>
              <a:t>On tärkeää huomioida </a:t>
            </a:r>
            <a:r>
              <a:rPr lang="fi-FI" b="1" dirty="0"/>
              <a:t>asiakkaan kyky arvioida selvityksen sisältö ja merkitys</a:t>
            </a:r>
            <a:r>
              <a:rPr lang="fi-FI" dirty="0"/>
              <a:t>.</a:t>
            </a:r>
          </a:p>
          <a:p>
            <a:r>
              <a:rPr lang="fi-FI" dirty="0"/>
              <a:t>On kunnioitettava asiakkaan </a:t>
            </a:r>
            <a:r>
              <a:rPr lang="fi-FI" b="1" dirty="0"/>
              <a:t>itsemääräämisoikeutta ja otettava huomioon hänen toiveensa, mielipiteensä ja yksilölliset tarpeensa. </a:t>
            </a:r>
          </a:p>
          <a:p>
            <a:r>
              <a:rPr lang="fi-FI" dirty="0"/>
              <a:t>Erityistä huomiota on kiinnitettävä </a:t>
            </a:r>
            <a:r>
              <a:rPr lang="fi-FI" b="1" dirty="0"/>
              <a:t>lasten ja nuorten sekä erityistä tukea tarvitsevien henkilöiden itsemääräämisoikeuden kunnioittamiseen. </a:t>
            </a:r>
            <a:r>
              <a:rPr lang="fi-FI" dirty="0"/>
              <a:t>Ikääntyneen väestön palvelutarpeen selvitystä tehtäessä on lisäksi noudatettava, mitä vanhuspalvelulaissa säädetään. </a:t>
            </a:r>
          </a:p>
        </p:txBody>
      </p:sp>
    </p:spTree>
    <p:extLst>
      <p:ext uri="{BB962C8B-B14F-4D97-AF65-F5344CB8AC3E}">
        <p14:creationId xmlns:p14="http://schemas.microsoft.com/office/powerpoint/2010/main" val="3310959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03D08E-C1F7-42F8-9FA5-3ED1F265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Palvelujen järjestäminen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CBB766-E77C-4E7C-9A3B-6F2334C78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Autofit/>
          </a:bodyPr>
          <a:lstStyle/>
          <a:p>
            <a:r>
              <a:rPr lang="fi-FI" sz="2400" dirty="0">
                <a:solidFill>
                  <a:srgbClr val="444444"/>
                </a:solidFill>
                <a:latin typeface="IntervalSansProRegular"/>
              </a:rPr>
              <a:t>Kun tuen tarve on luonteeltaan tilapäistä, on </a:t>
            </a:r>
            <a:r>
              <a:rPr lang="fi-FI" sz="2400" b="1" dirty="0">
                <a:solidFill>
                  <a:srgbClr val="444444"/>
                </a:solidFill>
                <a:latin typeface="IntervalSansProRegular"/>
              </a:rPr>
              <a:t>oikea-aikaisilla ja riittävillä tilapäisillä palveluilla pyrittävä ehkäisemään pidempiaikaisen tuen tarvetta</a:t>
            </a:r>
            <a:r>
              <a:rPr lang="fi-FI" sz="2400" dirty="0">
                <a:solidFill>
                  <a:srgbClr val="444444"/>
                </a:solidFill>
                <a:latin typeface="IntervalSansProRegular"/>
              </a:rPr>
              <a:t>.</a:t>
            </a:r>
          </a:p>
          <a:p>
            <a:r>
              <a:rPr lang="fi-FI" sz="2400" dirty="0"/>
              <a:t>Kun tuen </a:t>
            </a:r>
            <a:r>
              <a:rPr lang="fi-FI" sz="2400" b="1" dirty="0"/>
              <a:t>tarve on jatkuvaa tai toistuvaa, palveluja on järjestettävä siten, että tavoitteena on asiakkaan itsenäinen selviytyminen ja tuen tarpeen päättyminen </a:t>
            </a:r>
            <a:r>
              <a:rPr lang="fi-FI" sz="2400" dirty="0"/>
              <a:t>asiakkaan kanssa tavoitteeksi asetetun määräajan jälkeen.</a:t>
            </a:r>
          </a:p>
          <a:p>
            <a:r>
              <a:rPr lang="fi-FI" sz="2400" dirty="0"/>
              <a:t>Kun tuen tarve on </a:t>
            </a:r>
            <a:r>
              <a:rPr lang="fi-FI" sz="2400" b="1" dirty="0"/>
              <a:t>pysyvä tai pitkäaikainen, tuki on pyrittävä järjestämään siten, että turvataan palvelujen jatkuvuus, ellei palvelujen muuttaminen ole asiakkaan edun mukaista. </a:t>
            </a:r>
          </a:p>
        </p:txBody>
      </p:sp>
    </p:spTree>
    <p:extLst>
      <p:ext uri="{BB962C8B-B14F-4D97-AF65-F5344CB8AC3E}">
        <p14:creationId xmlns:p14="http://schemas.microsoft.com/office/powerpoint/2010/main" val="3333877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3EC8D9-31FE-4A8F-B599-37D8126C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Asiakassuunnitelma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2D9E57-4A21-4989-8F1C-00D6683A2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8494"/>
            <a:ext cx="10178322" cy="5459506"/>
          </a:xfrm>
        </p:spPr>
        <p:txBody>
          <a:bodyPr>
            <a:normAutofit/>
          </a:bodyPr>
          <a:lstStyle/>
          <a:p>
            <a:r>
              <a:rPr lang="fi-FI" sz="2400" dirty="0"/>
              <a:t>Asiakkaalle on </a:t>
            </a:r>
            <a:r>
              <a:rPr lang="fi-FI" sz="2400" b="1" dirty="0"/>
              <a:t>laadittava yhdessä </a:t>
            </a:r>
            <a:r>
              <a:rPr lang="fi-FI" sz="2400" dirty="0"/>
              <a:t>asiakkaan kanssa </a:t>
            </a:r>
            <a:r>
              <a:rPr lang="fi-FI" sz="2400" b="1" dirty="0"/>
              <a:t>asiakassuunnitelma tai muu vastaava suunnitelma, ellei suunnitelman laatiminen ole ilmeisen tarpeetonta.</a:t>
            </a:r>
          </a:p>
          <a:p>
            <a:pPr marL="0" indent="0">
              <a:buNone/>
            </a:pPr>
            <a:r>
              <a:rPr lang="fi-FI" sz="2400" b="1" dirty="0"/>
              <a:t> Suunnitelma sisältää seuraavat asiat:</a:t>
            </a:r>
          </a:p>
          <a:p>
            <a:pPr marL="0" indent="0" fontAlgn="base">
              <a:buNone/>
            </a:pPr>
            <a:r>
              <a:rPr lang="fi-FI" sz="2400" dirty="0"/>
              <a:t>1) asiakkaan arvion ja ammatillisen </a:t>
            </a:r>
            <a:r>
              <a:rPr lang="fi-FI" sz="2400" b="1" dirty="0"/>
              <a:t>arvion tuen tarpeesta</a:t>
            </a:r>
            <a:r>
              <a:rPr lang="fi-FI" sz="2400" dirty="0"/>
              <a:t>;</a:t>
            </a:r>
          </a:p>
          <a:p>
            <a:pPr marL="0" indent="0" fontAlgn="base">
              <a:buNone/>
            </a:pPr>
            <a:r>
              <a:rPr lang="fi-FI" sz="2400" dirty="0"/>
              <a:t>2) asiakkaan arvion ja ammatillisen arvion </a:t>
            </a:r>
            <a:r>
              <a:rPr lang="fi-FI" sz="2400" b="1" dirty="0"/>
              <a:t>tarvittavista palveluista ja toimenpiteistä;</a:t>
            </a:r>
          </a:p>
          <a:p>
            <a:pPr marL="0" indent="0" fontAlgn="base">
              <a:buNone/>
            </a:pPr>
            <a:r>
              <a:rPr lang="fi-FI" sz="2400" dirty="0"/>
              <a:t>3) omatyöntekijän tai muun asiakkaan palveluista vastaavan työntekijän arvio asiakkaan </a:t>
            </a:r>
            <a:r>
              <a:rPr lang="fi-FI" sz="2400" b="1" dirty="0"/>
              <a:t>terveyden tai kehityksen kannalta välttämättömistä sosiaalipalveluista sekä niiden alkamisajankohdasta ja kestosta</a:t>
            </a:r>
            <a:r>
              <a:rPr lang="fi-FI" sz="2400" dirty="0"/>
              <a:t>;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9226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42CC3E-6738-4BFE-91E2-FD55D9901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Jatkuu…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C4D890-60CB-41C4-A949-7C6D7ABFF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06071"/>
            <a:ext cx="10178322" cy="496954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fi-FI" sz="2400" dirty="0"/>
              <a:t>4) tiedot siitä </a:t>
            </a:r>
            <a:r>
              <a:rPr lang="fi-FI" sz="2400" b="1" dirty="0"/>
              <a:t>kuinka usein asiakas </a:t>
            </a:r>
            <a:r>
              <a:rPr lang="fi-FI" sz="2400" dirty="0"/>
              <a:t>ja omatyöntekijä tai muu asiakkaan palveluista vastaava työntekijä tulevat tapaamaan;</a:t>
            </a:r>
          </a:p>
          <a:p>
            <a:pPr marL="0" indent="0" fontAlgn="base">
              <a:buNone/>
            </a:pPr>
            <a:r>
              <a:rPr lang="fi-FI" sz="2400" dirty="0"/>
              <a:t>5) asiakkaan ja työntekijän arvion asiakkaan </a:t>
            </a:r>
            <a:r>
              <a:rPr lang="fi-FI" sz="2400" b="1" dirty="0"/>
              <a:t>vahvuuksista ja voimavaroista</a:t>
            </a:r>
            <a:r>
              <a:rPr lang="fi-FI" sz="2400" dirty="0"/>
              <a:t>;</a:t>
            </a:r>
          </a:p>
          <a:p>
            <a:pPr marL="0" indent="0" fontAlgn="base">
              <a:buNone/>
            </a:pPr>
            <a:r>
              <a:rPr lang="fi-FI" sz="2400" dirty="0"/>
              <a:t>6) asiakkaan ja työntekijän </a:t>
            </a:r>
            <a:r>
              <a:rPr lang="fi-FI" sz="2400" b="1" dirty="0"/>
              <a:t>yhdessä asettamat tavoitteet</a:t>
            </a:r>
            <a:r>
              <a:rPr lang="fi-FI" sz="2400" dirty="0"/>
              <a:t>, joihin sosiaalihuollon avulla pyritään;</a:t>
            </a:r>
          </a:p>
          <a:p>
            <a:pPr marL="0" indent="0" fontAlgn="base">
              <a:buNone/>
            </a:pPr>
            <a:r>
              <a:rPr lang="fi-FI" sz="2400" dirty="0"/>
              <a:t>7) </a:t>
            </a:r>
            <a:r>
              <a:rPr lang="fi-FI" sz="2400" b="1" dirty="0"/>
              <a:t>arvion asiakkuuden kestosta</a:t>
            </a:r>
            <a:r>
              <a:rPr lang="fi-FI" sz="2400" dirty="0"/>
              <a:t>;</a:t>
            </a:r>
          </a:p>
          <a:p>
            <a:pPr marL="0" indent="0" fontAlgn="base">
              <a:buNone/>
            </a:pPr>
            <a:r>
              <a:rPr lang="fi-FI" sz="2400" dirty="0"/>
              <a:t>8) </a:t>
            </a:r>
            <a:r>
              <a:rPr lang="fi-FI" sz="2400" b="1" dirty="0"/>
              <a:t>tiedot eri alojen yhteistyötahoista</a:t>
            </a:r>
            <a:r>
              <a:rPr lang="fi-FI" sz="2400" dirty="0"/>
              <a:t>, jotka osallistuvat asiakkaan tarpeisiin vastaamiseen ja vastuiden jakautuminen niiden kesken;</a:t>
            </a:r>
          </a:p>
          <a:p>
            <a:pPr marL="0" indent="0" fontAlgn="base">
              <a:buNone/>
            </a:pPr>
            <a:r>
              <a:rPr lang="fi-FI" sz="2400" dirty="0"/>
              <a:t>9) suunnitelman toteutumisen </a:t>
            </a:r>
            <a:r>
              <a:rPr lang="fi-FI" sz="2400" b="1" dirty="0"/>
              <a:t>seurantaa, tavoitteiden saavuttamista ja tarpeiden uudelleen arviointia koskevat tiedot</a:t>
            </a:r>
            <a:r>
              <a:rPr lang="fi-FI" sz="2400" dirty="0"/>
              <a:t>.</a:t>
            </a:r>
          </a:p>
          <a:p>
            <a:pPr marL="0" indent="0" fontAlgn="base">
              <a:buNone/>
            </a:pPr>
            <a:endParaRPr lang="fi-FI" sz="2400" dirty="0"/>
          </a:p>
          <a:p>
            <a:pPr marL="0" indent="0">
              <a:buNone/>
            </a:pP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1895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79524A-A4D9-4DAD-9F61-08BB7AB5F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Jatkuu…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5EEA96-EC82-476A-A2FD-86FE7AB1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59859"/>
            <a:ext cx="9546310" cy="3657600"/>
          </a:xfrm>
        </p:spPr>
        <p:txBody>
          <a:bodyPr/>
          <a:lstStyle/>
          <a:p>
            <a:pPr fontAlgn="base"/>
            <a:r>
              <a:rPr lang="fi-FI" sz="2400" dirty="0"/>
              <a:t>Asiakassuunnitelma on </a:t>
            </a:r>
            <a:r>
              <a:rPr lang="fi-FI" sz="2400" b="1" dirty="0"/>
              <a:t>tarkistettava tarvittaessa</a:t>
            </a:r>
            <a:r>
              <a:rPr lang="fi-FI" sz="2400" dirty="0"/>
              <a:t>. </a:t>
            </a:r>
          </a:p>
          <a:p>
            <a:pPr fontAlgn="base"/>
            <a:r>
              <a:rPr lang="fi-FI" sz="2400" dirty="0"/>
              <a:t>Suunnitelman sisältö </a:t>
            </a:r>
            <a:r>
              <a:rPr lang="fi-FI" sz="2400" b="1" dirty="0"/>
              <a:t>on sovitettava yhteen henkilön tarvitsemien muiden hallinnonalojen palvelujen ja tukitoimien kanssa</a:t>
            </a:r>
            <a:r>
              <a:rPr lang="fi-FI" sz="2400" dirty="0"/>
              <a:t>. Tarvittaessa voidaan laatia yhteinen suunnitelma.</a:t>
            </a:r>
          </a:p>
          <a:p>
            <a:pPr fontAlgn="base"/>
            <a:r>
              <a:rPr lang="fi-FI" sz="2400" dirty="0"/>
              <a:t>Jos asiakkaan tukena toimii </a:t>
            </a:r>
            <a:r>
              <a:rPr lang="fi-FI" sz="2400" b="1" dirty="0"/>
              <a:t>omaisia tai muita läheisiä henkilöitä, laaditaan heidän tukemiseensa liittyvä suunnitelma tarvittaessa erikseen.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578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A942D3-699A-4D96-9464-B5807F1F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Kurssin sisällöt: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7D0024-1BB4-437F-BF93-54A47813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Sosiaali- ja terveysalaa ohjaavat säädökset, ohjeet ja määräykset</a:t>
            </a:r>
          </a:p>
          <a:p>
            <a:r>
              <a:rPr lang="fi-FI" sz="2800" dirty="0"/>
              <a:t>Eettiset periaatteet</a:t>
            </a:r>
          </a:p>
          <a:p>
            <a:r>
              <a:rPr lang="fi-FI" sz="2800" dirty="0"/>
              <a:t>Hoito- ja palvelusuunnitelman laatiminen</a:t>
            </a:r>
          </a:p>
          <a:p>
            <a:r>
              <a:rPr lang="fi-FI" sz="2800" dirty="0"/>
              <a:t>Omavalvontasuunnitelmat ja laatusuositukset</a:t>
            </a:r>
          </a:p>
          <a:p>
            <a:r>
              <a:rPr lang="fi-FI" sz="2800" dirty="0"/>
              <a:t>Palveluverkostotyö</a:t>
            </a:r>
          </a:p>
          <a:p>
            <a:r>
              <a:rPr lang="fi-FI" sz="2800" dirty="0"/>
              <a:t>Tukipalvelut</a:t>
            </a:r>
          </a:p>
        </p:txBody>
      </p:sp>
    </p:spTree>
    <p:extLst>
      <p:ext uri="{BB962C8B-B14F-4D97-AF65-F5344CB8AC3E}">
        <p14:creationId xmlns:p14="http://schemas.microsoft.com/office/powerpoint/2010/main" val="4301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1D8BB4-9E96-4A9E-81E4-5CC06CEFB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Toteuttamistavat ja oppimisympäristöt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6E389A-CDAD-4996-AA42-BE6CC30B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Lähiopetus</a:t>
            </a:r>
          </a:p>
          <a:p>
            <a:r>
              <a:rPr lang="fi-FI" sz="3200" dirty="0"/>
              <a:t>Peda.net- tehtävät</a:t>
            </a:r>
          </a:p>
          <a:p>
            <a:r>
              <a:rPr lang="fi-FI" sz="3200" dirty="0"/>
              <a:t>Käytännön työn harjoitukset ryhmissä/pareittain</a:t>
            </a:r>
          </a:p>
          <a:p>
            <a:r>
              <a:rPr lang="fi-FI" sz="3200" dirty="0"/>
              <a:t>Case-tehtävät</a:t>
            </a:r>
          </a:p>
        </p:txBody>
      </p:sp>
    </p:spTree>
    <p:extLst>
      <p:ext uri="{BB962C8B-B14F-4D97-AF65-F5344CB8AC3E}">
        <p14:creationId xmlns:p14="http://schemas.microsoft.com/office/powerpoint/2010/main" val="379511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FA95E7-69D1-4E84-9195-CCB6125E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Sosiaalipalvelujen lainsäädäntö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1A5B47-9EFA-48CB-AF11-1C637BBDC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b="1" dirty="0"/>
              <a:t>Sosiaalihuoltolaki</a:t>
            </a:r>
          </a:p>
          <a:p>
            <a:pPr marL="0" indent="0">
              <a:buNone/>
            </a:pPr>
            <a:r>
              <a:rPr lang="fi-FI" sz="2800" dirty="0"/>
              <a:t>Sosiaalihuoltolaissa säädetään, miten ja mitä sosiaalipalveluja kunnan on tuotettava.</a:t>
            </a:r>
          </a:p>
          <a:p>
            <a:r>
              <a:rPr lang="fi-FI" sz="2800" b="1" dirty="0"/>
              <a:t>Laki sosiaalihuollon asiakkaan asemasta ja oikeuksista</a:t>
            </a:r>
          </a:p>
          <a:p>
            <a:r>
              <a:rPr lang="fi-FI" sz="2800" dirty="0">
                <a:solidFill>
                  <a:srgbClr val="3A3A3A"/>
                </a:solidFill>
              </a:rPr>
              <a:t>Laki sosiaalihuollon asiakkaan asemasta ja oikeuksista määrittelee keskeiset menettelytavat asiakastyössä ja tietosuojakysymyksissä.</a:t>
            </a:r>
            <a:endParaRPr lang="fi-FI" sz="2800" b="1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443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EE6BC4-F393-4CBE-AF8A-92976DE56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08533"/>
          </a:xfrm>
        </p:spPr>
        <p:txBody>
          <a:bodyPr/>
          <a:lstStyle/>
          <a:p>
            <a:r>
              <a:rPr lang="fi-FI" sz="4600" dirty="0">
                <a:solidFill>
                  <a:srgbClr val="2A1A00"/>
                </a:solidFill>
              </a:rPr>
              <a:t>Jatkuu…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F92126-C2FE-4A3C-97C1-9482F0840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6412"/>
            <a:ext cx="10178322" cy="4333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b="1" dirty="0"/>
              <a:t>Erityislait, joilla säädetään sosiaalipalveluista</a:t>
            </a:r>
          </a:p>
          <a:p>
            <a:r>
              <a:rPr lang="fi-FI" sz="2400" dirty="0"/>
              <a:t>Lastensuojelulaki</a:t>
            </a:r>
          </a:p>
          <a:p>
            <a:r>
              <a:rPr lang="fi-FI" sz="2400" dirty="0"/>
              <a:t>Päihdehuoltolaki</a:t>
            </a:r>
          </a:p>
          <a:p>
            <a:r>
              <a:rPr lang="fi-FI" sz="2400" dirty="0"/>
              <a:t>Varhaiskasvatuslaki</a:t>
            </a:r>
          </a:p>
          <a:p>
            <a:r>
              <a:rPr lang="fi-FI" sz="2400" dirty="0"/>
              <a:t>Laki kehitysvammaisten erityishuollosta</a:t>
            </a:r>
          </a:p>
          <a:p>
            <a:r>
              <a:rPr lang="fi-FI" sz="2400" dirty="0"/>
              <a:t>Laki vammaisuuden perusteella järjestettävistä palveluista ja tukitoimista</a:t>
            </a:r>
          </a:p>
          <a:p>
            <a:r>
              <a:rPr lang="fi-FI" sz="2400" dirty="0"/>
              <a:t>Laki omaishoidon tuesta</a:t>
            </a:r>
          </a:p>
          <a:p>
            <a:r>
              <a:rPr lang="fi-FI" sz="2400" dirty="0"/>
              <a:t>Perhehoitolaki</a:t>
            </a:r>
          </a:p>
          <a:p>
            <a:r>
              <a:rPr lang="fi-FI" sz="2400" dirty="0"/>
              <a:t>Laki kuntouttavasta työtoiminnasta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3129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D15E0-5337-4982-A89B-DB6D9CA72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6827"/>
          </a:xfrm>
        </p:spPr>
        <p:txBody>
          <a:bodyPr>
            <a:normAutofit fontScale="90000"/>
          </a:bodyPr>
          <a:lstStyle/>
          <a:p>
            <a:r>
              <a:rPr lang="fi-FI" dirty="0"/>
              <a:t>Jatkuu…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E0D78B-B8F5-4BE0-B229-2C510EFD0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7129"/>
            <a:ext cx="10178322" cy="5526741"/>
          </a:xfrm>
        </p:spPr>
        <p:txBody>
          <a:bodyPr>
            <a:noAutofit/>
          </a:bodyPr>
          <a:lstStyle/>
          <a:p>
            <a:r>
              <a:rPr lang="fi-FI" sz="2400" b="1" dirty="0">
                <a:solidFill>
                  <a:srgbClr val="3A3A3A"/>
                </a:solidFill>
              </a:rPr>
              <a:t>Isyyslaki</a:t>
            </a:r>
          </a:p>
          <a:p>
            <a:r>
              <a:rPr lang="fi-FI" sz="2400" b="1" dirty="0">
                <a:solidFill>
                  <a:srgbClr val="3A3A3A"/>
                </a:solidFill>
              </a:rPr>
              <a:t>Laki lapsen elatuksesta</a:t>
            </a:r>
          </a:p>
          <a:p>
            <a:r>
              <a:rPr lang="fi-FI" sz="2400" b="1" dirty="0">
                <a:solidFill>
                  <a:srgbClr val="3A3A3A"/>
                </a:solidFill>
              </a:rPr>
              <a:t>Laki lapsen huollosta ja tapaamisoikeudesta</a:t>
            </a:r>
          </a:p>
          <a:p>
            <a:r>
              <a:rPr lang="fi-FI" sz="2400" b="1" dirty="0">
                <a:solidFill>
                  <a:srgbClr val="3A3A3A"/>
                </a:solidFill>
              </a:rPr>
              <a:t>Adoptiolaki</a:t>
            </a:r>
          </a:p>
          <a:p>
            <a:r>
              <a:rPr lang="fi-FI" sz="2400" dirty="0">
                <a:solidFill>
                  <a:srgbClr val="3A3A3A"/>
                </a:solidFill>
              </a:rPr>
              <a:t>Erilliset lait ovat myös isyyden selvittämisestä ja vahvistamisesta, elatusavun turvaamisesta lapselle, lapsen huoltoa ja tapaamisoikeutta koskevan päätöksen täytäntöönpanosta, ottolapsineuvonnasta, perheasiainsovittelusta.</a:t>
            </a:r>
          </a:p>
          <a:p>
            <a:endParaRPr lang="fi-FI" sz="2400" dirty="0">
              <a:solidFill>
                <a:srgbClr val="3A3A3A"/>
              </a:solidFill>
            </a:endParaRPr>
          </a:p>
          <a:p>
            <a:r>
              <a:rPr lang="fi-FI" sz="2400" b="1" dirty="0"/>
              <a:t>Avioliittolaki</a:t>
            </a:r>
          </a:p>
          <a:p>
            <a:r>
              <a:rPr lang="fi-FI" sz="2400" b="1" dirty="0"/>
              <a:t>Sosiaalihuoltolaki</a:t>
            </a:r>
          </a:p>
          <a:p>
            <a:r>
              <a:rPr lang="fi-FI" sz="2400" dirty="0">
                <a:solidFill>
                  <a:srgbClr val="3A3A3A"/>
                </a:solidFill>
              </a:rPr>
              <a:t>Perheasiainsovittelusta säädetään avioliittolaissa ja sosiaalihuoltolaissa. 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2160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6172FF-0759-4724-B3E1-6D3D1D391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Terveyspalvelujen lainsäädäntö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4169F8-AE69-405A-A671-24CE77749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b="1" dirty="0"/>
              <a:t>Terveydenhuoltolaki</a:t>
            </a:r>
          </a:p>
          <a:p>
            <a:r>
              <a:rPr lang="fi-FI" sz="2400" dirty="0"/>
              <a:t>Terveydenhuollon palveluista säädetään terveydenhuoltolaissa.</a:t>
            </a:r>
          </a:p>
          <a:p>
            <a:pPr marL="0" indent="0">
              <a:buNone/>
            </a:pPr>
            <a:endParaRPr lang="fi-FI" sz="2400" dirty="0"/>
          </a:p>
          <a:p>
            <a:r>
              <a:rPr lang="fi-FI" sz="2400" b="1" dirty="0"/>
              <a:t>Kansanterveyslaki</a:t>
            </a:r>
          </a:p>
          <a:p>
            <a:r>
              <a:rPr lang="fi-FI" sz="2400" b="1" dirty="0"/>
              <a:t>Erikoissairaanhoitolaki</a:t>
            </a:r>
          </a:p>
          <a:p>
            <a:r>
              <a:rPr lang="fi-FI" sz="2400" dirty="0"/>
              <a:t>Terveydenhuollon rakenteita koskevat säännökset ovat kansanterveyslaissa ja erikoissairaanhoitolaissa.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57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D2CB6F-2118-4A74-B4F0-48B34E7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64027"/>
          </a:xfrm>
        </p:spPr>
        <p:txBody>
          <a:bodyPr/>
          <a:lstStyle/>
          <a:p>
            <a:r>
              <a:rPr lang="fi-FI" dirty="0"/>
              <a:t>Terveyspalvelujen lainsäädäntö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2D44AE-BE6E-408D-AD36-192EB346D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Työterveyshuoltolaki</a:t>
            </a:r>
          </a:p>
          <a:p>
            <a:r>
              <a:rPr lang="fi-FI" b="1" dirty="0"/>
              <a:t>Mielenterveyslaki</a:t>
            </a:r>
          </a:p>
          <a:p>
            <a:r>
              <a:rPr lang="fi-FI" b="1" dirty="0"/>
              <a:t>Laki hedelmöityshoidoista</a:t>
            </a:r>
          </a:p>
          <a:p>
            <a:r>
              <a:rPr lang="fi-FI" b="1" dirty="0"/>
              <a:t>Tartuntatautilaki</a:t>
            </a:r>
          </a:p>
          <a:p>
            <a:r>
              <a:rPr lang="fi-FI" b="1" dirty="0"/>
              <a:t>Laki rajat ylittävästä terveydenhuollosta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>
                <a:solidFill>
                  <a:srgbClr val="3A3A3A"/>
                </a:solidFill>
                <a:latin typeface="Arial" panose="020B0604020202020204" pitchFamily="34" charset="0"/>
              </a:rPr>
              <a:t>Erityislaeilla on säädetty työterveyshuollosta, mielenterveyspalveluista, hedelmöityshoidoista, tartuntatautien ehkäisystä ja hoidosta sekä rajat ylittävästä terveydenhuollosta.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4519146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219</TotalTime>
  <Words>1142</Words>
  <Application>Microsoft Office PowerPoint</Application>
  <PresentationFormat>Laajakuva</PresentationFormat>
  <Paragraphs>138</Paragraphs>
  <Slides>26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31" baseType="lpstr">
      <vt:lpstr>Arial</vt:lpstr>
      <vt:lpstr>Gill Sans MT</vt:lpstr>
      <vt:lpstr>Impact</vt:lpstr>
      <vt:lpstr>IntervalSansProRegular</vt:lpstr>
      <vt:lpstr>Merkki</vt:lpstr>
      <vt:lpstr>Kotihoitotyön perusteet</vt:lpstr>
      <vt:lpstr>Kurssin orientaatio  esittelyt</vt:lpstr>
      <vt:lpstr>Kurssin sisällöt:</vt:lpstr>
      <vt:lpstr>Toteuttamistavat ja oppimisympäristöt</vt:lpstr>
      <vt:lpstr>Sosiaalipalvelujen lainsäädäntö</vt:lpstr>
      <vt:lpstr>Jatkuu…</vt:lpstr>
      <vt:lpstr>Jatkuu…</vt:lpstr>
      <vt:lpstr>Terveyspalvelujen lainsäädäntö</vt:lpstr>
      <vt:lpstr>Terveyspalvelujen lainsäädäntö</vt:lpstr>
      <vt:lpstr>Terveyspalvelujen lainsäädäntö</vt:lpstr>
      <vt:lpstr>Lakien toteutumisen valvonta</vt:lpstr>
      <vt:lpstr>Keskeisiä asioita sosiaalipalveluiden lainsäädännöstä suhteessa kotihoitotyöhön</vt:lpstr>
      <vt:lpstr>Sosiaalipalveluilla  tarkoitetaan…</vt:lpstr>
      <vt:lpstr>Neuvonta ja ohjaus</vt:lpstr>
      <vt:lpstr>kotipalvelu</vt:lpstr>
      <vt:lpstr>kotihoito</vt:lpstr>
      <vt:lpstr>asumispalvelut</vt:lpstr>
      <vt:lpstr>Tuettu asuminen, palveluasuminen ja tehostettu palveluasuminen</vt:lpstr>
      <vt:lpstr>Jatkuu…</vt:lpstr>
      <vt:lpstr>Palvelutarpeen arviointi</vt:lpstr>
      <vt:lpstr>Jatkuu…</vt:lpstr>
      <vt:lpstr>Jatkuu…</vt:lpstr>
      <vt:lpstr>Palvelujen järjestäminen</vt:lpstr>
      <vt:lpstr>Asiakassuunnitelma </vt:lpstr>
      <vt:lpstr>Jatkuu…</vt:lpstr>
      <vt:lpstr>Jatkuu…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Kotihoitotyön perusteet</dc:title>
  <dc:creator>Susanna Kuhno</dc:creator>
  <cp:lastModifiedBy>Susanna Kuhno</cp:lastModifiedBy>
  <cp:revision>20</cp:revision>
  <dcterms:created xsi:type="dcterms:W3CDTF">2019-08-08T12:27:05Z</dcterms:created>
  <dcterms:modified xsi:type="dcterms:W3CDTF">2019-08-12T13:53:03Z</dcterms:modified>
</cp:coreProperties>
</file>