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handoutMasterIdLst>
    <p:handoutMasterId r:id="rId26"/>
  </p:handoutMasterIdLst>
  <p:sldIdLst>
    <p:sldId id="256" r:id="rId2"/>
    <p:sldId id="281" r:id="rId3"/>
    <p:sldId id="282" r:id="rId4"/>
    <p:sldId id="280" r:id="rId5"/>
    <p:sldId id="279" r:id="rId6"/>
    <p:sldId id="270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76" r:id="rId15"/>
    <p:sldId id="277" r:id="rId16"/>
    <p:sldId id="278" r:id="rId17"/>
    <p:sldId id="266" r:id="rId18"/>
    <p:sldId id="267" r:id="rId19"/>
    <p:sldId id="268" r:id="rId20"/>
    <p:sldId id="271" r:id="rId21"/>
    <p:sldId id="272" r:id="rId22"/>
    <p:sldId id="273" r:id="rId23"/>
    <p:sldId id="274" r:id="rId24"/>
    <p:sldId id="275" r:id="rId2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64" d="100"/>
          <a:sy n="64" d="100"/>
        </p:scale>
        <p:origin x="74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F3D50C-3F74-4E81-95BA-2CFC4585F2D6}" type="datetimeFigureOut">
              <a:rPr lang="fi-FI" smtClean="0"/>
              <a:t>4.1.2022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1CCCD2-9DB6-4375-B3DD-97DE63D94EA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195957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DA51639-B2D6-4652-B8C3-1B4C224A7BAF}" type="datetimeFigureOut">
              <a:rPr lang="en-US" dirty="0"/>
              <a:t>1/4/2022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dirty="0"/>
              <a:t>1/4/2022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dirty="0"/>
              <a:t>1/4/2022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dirty="0"/>
              <a:t>1/4/2022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Osan ylätunnist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44961B7-6B89-48AB-966F-622E2788EECC}" type="datetimeFigureOut">
              <a:rPr lang="en-US" dirty="0"/>
              <a:t>1/4/2022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dirty="0"/>
              <a:t>1/4/2022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dirty="0"/>
              <a:t>1/4/2022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dirty="0"/>
              <a:t>1/4/2022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dirty="0"/>
              <a:t>1/4/2022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dirty="0"/>
              <a:t>1/4/2022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B334A90-EB03-42F3-8859-2C2B2724C058}" type="datetimeFigureOut">
              <a:rPr lang="en-US" dirty="0"/>
              <a:t>1/4/2022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dirty="0"/>
              <a:t>1/4/2022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urn.fi/URN:ISBN:978-952-00-5457-1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61708" y="1816275"/>
            <a:ext cx="9068586" cy="2755726"/>
          </a:xfrm>
        </p:spPr>
        <p:txBody>
          <a:bodyPr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br>
              <a:rPr lang="fi-FI" altLang="fi-FI" dirty="0"/>
            </a:br>
            <a:r>
              <a:rPr lang="fi-FI" altLang="fi-FI" sz="6000" dirty="0"/>
              <a:t>Vanhuspalvelujen lainsäädännöllinen perusta</a:t>
            </a:r>
            <a:br>
              <a:rPr lang="fi-FI" altLang="fi-FI" sz="6000" dirty="0"/>
            </a:br>
            <a:endParaRPr lang="fi-FI" sz="6000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/>
              <a:t>2022</a:t>
            </a:r>
          </a:p>
        </p:txBody>
      </p:sp>
    </p:spTree>
    <p:extLst>
      <p:ext uri="{BB962C8B-B14F-4D97-AF65-F5344CB8AC3E}">
        <p14:creationId xmlns:p14="http://schemas.microsoft.com/office/powerpoint/2010/main" val="41878414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/>
              <a:t>Palvelujen saatavuus ja saavutettavuus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/>
            <a:r>
              <a:rPr lang="fi-FI" altLang="fi-FI" sz="2800" dirty="0"/>
              <a:t>Palvelujen </a:t>
            </a:r>
            <a:r>
              <a:rPr lang="fi-FI" altLang="fi-FI" sz="2800" b="1" dirty="0"/>
              <a:t>sisältö, laajuus ja laatu sellaisina kuin asukkaiden hyvinvointi, sosiaalinen turvallisuus ja toimintakyky edellyttävä</a:t>
            </a:r>
            <a:r>
              <a:rPr lang="fi-FI" altLang="fi-FI" sz="2800" dirty="0"/>
              <a:t>t </a:t>
            </a:r>
          </a:p>
          <a:p>
            <a:pPr marL="457200" indent="-457200"/>
            <a:r>
              <a:rPr lang="fi-FI" altLang="fi-FI" sz="2800" dirty="0"/>
              <a:t>Kunnan väestölle </a:t>
            </a:r>
            <a:r>
              <a:rPr lang="fi-FI" altLang="fi-FI" sz="2800" b="1" dirty="0"/>
              <a:t>yhdenvertaisesti</a:t>
            </a:r>
          </a:p>
          <a:p>
            <a:pPr marL="457200" indent="-457200"/>
            <a:r>
              <a:rPr lang="fi-FI" altLang="fi-FI" sz="2800" b="1" dirty="0"/>
              <a:t>Lähellä</a:t>
            </a:r>
            <a:r>
              <a:rPr lang="fi-FI" altLang="fi-FI" sz="2800" dirty="0"/>
              <a:t> asiakkaita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fi-FI" altLang="fi-FI" sz="2400" dirty="0"/>
              <a:t>Keskittäminen vain laadun turvaamiseksi</a:t>
            </a:r>
          </a:p>
          <a:p>
            <a:pPr marL="457200" indent="-457200"/>
            <a:r>
              <a:rPr lang="fi-FI" altLang="fi-FI" sz="2800" dirty="0"/>
              <a:t>Osoitettava riittävästi voimavaroja 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1860636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747795"/>
          </a:xfrm>
        </p:spPr>
        <p:txBody>
          <a:bodyPr>
            <a:normAutofit fontScale="90000"/>
          </a:bodyPr>
          <a:lstStyle/>
          <a:p>
            <a:r>
              <a:rPr lang="fi-FI" dirty="0"/>
              <a:t>Muita yleisiä velvoitteita kunnille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066800" y="1628384"/>
            <a:ext cx="10058400" cy="4406656"/>
          </a:xfrm>
        </p:spPr>
        <p:txBody>
          <a:bodyPr/>
          <a:lstStyle/>
          <a:p>
            <a:pPr marL="457200" indent="-457200" defTabSz="1007734">
              <a:defRPr/>
            </a:pPr>
            <a:r>
              <a:rPr lang="fi-FI" sz="2400" dirty="0"/>
              <a:t>Asetettava </a:t>
            </a:r>
            <a:r>
              <a:rPr lang="fi-FI" sz="2400" b="1" dirty="0"/>
              <a:t>vanhusneuvosto</a:t>
            </a:r>
            <a:r>
              <a:rPr lang="fi-FI" sz="2400" dirty="0"/>
              <a:t> (11§)</a:t>
            </a:r>
          </a:p>
          <a:p>
            <a:pPr marL="457200" indent="-457200" defTabSz="1007734">
              <a:defRPr/>
            </a:pPr>
            <a:r>
              <a:rPr lang="fi-FI" sz="2400" dirty="0"/>
              <a:t>Järjestettävä </a:t>
            </a:r>
            <a:r>
              <a:rPr lang="fi-FI" sz="2400" b="1" dirty="0"/>
              <a:t>neuvontapalveluja ja terveystarkastuksia, vastaanottoja ja kotikäyntejä</a:t>
            </a:r>
            <a:r>
              <a:rPr lang="fi-FI" sz="2400" dirty="0"/>
              <a:t>(12§)</a:t>
            </a:r>
          </a:p>
          <a:p>
            <a:pPr marL="857250" lvl="1" indent="-457200" defTabSz="1007734">
              <a:buFont typeface="Arial" panose="020B0604020202020204" pitchFamily="34" charset="0"/>
              <a:buChar char="•"/>
              <a:defRPr/>
            </a:pPr>
            <a:r>
              <a:rPr lang="fi-FI" sz="2400" dirty="0"/>
              <a:t>Elintavoista, sairauksien ehkäisystä yms.</a:t>
            </a:r>
          </a:p>
          <a:p>
            <a:pPr marL="857250" lvl="1" indent="-457200" defTabSz="1007734">
              <a:buFont typeface="Arial" panose="020B0604020202020204" pitchFamily="34" charset="0"/>
              <a:buChar char="•"/>
              <a:defRPr/>
            </a:pPr>
            <a:r>
              <a:rPr lang="fi-FI" sz="2400" dirty="0"/>
              <a:t>Sosiaalisten ja terveydellisten </a:t>
            </a:r>
            <a:r>
              <a:rPr lang="fi-FI" sz="2400" b="1" dirty="0"/>
              <a:t>ongelmien tunnistaminen ja varhainen tuki</a:t>
            </a:r>
          </a:p>
          <a:p>
            <a:pPr marL="857250" lvl="1" indent="-457200" defTabSz="1007734">
              <a:buFont typeface="Arial" panose="020B0604020202020204" pitchFamily="34" charset="0"/>
              <a:buChar char="•"/>
              <a:defRPr/>
            </a:pPr>
            <a:r>
              <a:rPr lang="fi-FI" sz="2400" dirty="0"/>
              <a:t>Sosiaalihuoltoa ja muuta sosiaaliturvaa koskeva ohjaus</a:t>
            </a:r>
          </a:p>
          <a:p>
            <a:pPr marL="857250" lvl="1" indent="-457200" defTabSz="1007734">
              <a:buFont typeface="Arial" panose="020B0604020202020204" pitchFamily="34" charset="0"/>
              <a:buChar char="•"/>
              <a:defRPr/>
            </a:pPr>
            <a:r>
              <a:rPr lang="fi-FI" sz="2400" dirty="0"/>
              <a:t>Sairaanhoitoa, kuntoutusta ja lääkehoitoa koskeva ohjaus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5156230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910633"/>
          </a:xfrm>
        </p:spPr>
        <p:txBody>
          <a:bodyPr>
            <a:normAutofit fontScale="90000"/>
          </a:bodyPr>
          <a:lstStyle/>
          <a:p>
            <a:r>
              <a:rPr lang="fi-FI" dirty="0"/>
              <a:t>Palvelutarpeen arviointi - periaatteet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066800" y="1678488"/>
            <a:ext cx="10058400" cy="4647156"/>
          </a:xfrm>
        </p:spPr>
        <p:txBody>
          <a:bodyPr/>
          <a:lstStyle/>
          <a:p>
            <a:pPr marL="457200" indent="-457200" defTabSz="1007734">
              <a:defRPr/>
            </a:pPr>
            <a:r>
              <a:rPr lang="fi-FI" sz="2800" dirty="0"/>
              <a:t>Tuettava toimintakykyä ja ehkäistävä muuta palvelutarvetta</a:t>
            </a:r>
          </a:p>
          <a:p>
            <a:pPr marL="457200" indent="-457200" defTabSz="1007734">
              <a:defRPr/>
            </a:pPr>
            <a:r>
              <a:rPr lang="fi-FI" sz="2800" dirty="0"/>
              <a:t>Tavoitteena on, </a:t>
            </a:r>
            <a:r>
              <a:rPr lang="fi-FI" sz="2800" b="1" dirty="0"/>
              <a:t>että iäkäs henkilö tuntee elämänsä turvalliseksi, merkitykselliseksi ja arvokkaaksi ja voi pitää yllä haluamassaan määrin sosiaalista vuorovaikutusta</a:t>
            </a:r>
          </a:p>
          <a:p>
            <a:pPr marL="457200" indent="-457200" defTabSz="1007734">
              <a:defRPr/>
            </a:pPr>
            <a:r>
              <a:rPr lang="fi-FI" sz="2800" dirty="0"/>
              <a:t>Laitoshoitoa vain silloin, kun se on  iäkkään henkilön arvokkaan elämän ja turvallisen hoidon kannalta perusteltua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6743453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747795"/>
          </a:xfrm>
        </p:spPr>
        <p:txBody>
          <a:bodyPr>
            <a:normAutofit fontScale="90000"/>
          </a:bodyPr>
          <a:lstStyle/>
          <a:p>
            <a:r>
              <a:rPr lang="fi-FI" dirty="0"/>
              <a:t>Palvelutarpeen selvittäminen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066800" y="1691014"/>
            <a:ext cx="10058400" cy="4344026"/>
          </a:xfrm>
        </p:spPr>
        <p:txBody>
          <a:bodyPr/>
          <a:lstStyle/>
          <a:p>
            <a:pPr marL="457200" indent="-457200"/>
            <a:r>
              <a:rPr lang="fi-FI" altLang="fi-FI" sz="2800" b="1" dirty="0"/>
              <a:t>Selvitysten perusteella </a:t>
            </a:r>
            <a:r>
              <a:rPr lang="fi-FI" altLang="fi-FI" sz="2800" dirty="0"/>
              <a:t>arvioidaan, minkälainen palvelujen ja tukitoimien kokonaisuus tarvitaan</a:t>
            </a:r>
          </a:p>
          <a:p>
            <a:pPr marL="457200" indent="-457200"/>
            <a:r>
              <a:rPr lang="fi-FI" altLang="fi-FI" sz="2800" b="1" dirty="0"/>
              <a:t>Iäkkään henkilön ja hänen omaistensa kanssa on neuvoteltava </a:t>
            </a:r>
            <a:r>
              <a:rPr lang="fi-FI" altLang="fi-FI" sz="2800" dirty="0"/>
              <a:t> ja iäkkään henkilön näkemys vaihtoehdoista on kirjattava selvitykseen</a:t>
            </a:r>
          </a:p>
          <a:p>
            <a:pPr marL="457200" indent="-457200"/>
            <a:r>
              <a:rPr lang="fi-FI" altLang="fi-FI" sz="2800" dirty="0"/>
              <a:t>Selvityksen tekijän on huolehdittava, että iäkäs henkilö saa apua palvelujen ja tukitoimien saamiseksi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498949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Palvelusuunnitelma (16§)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/>
            <a:r>
              <a:rPr lang="fi-FI" altLang="fi-FI" sz="2800" dirty="0"/>
              <a:t>Palvelujen ja tukitoimien toteuttamista varten on </a:t>
            </a:r>
            <a:r>
              <a:rPr lang="fi-FI" altLang="fi-FI" sz="2800" b="1" dirty="0"/>
              <a:t>ilman aiheetonta viivytystä</a:t>
            </a:r>
            <a:r>
              <a:rPr lang="fi-FI" altLang="fi-FI" sz="2800" dirty="0"/>
              <a:t> laadittava palvelusuunnitelma</a:t>
            </a:r>
          </a:p>
          <a:p>
            <a:pPr marL="457200" indent="-457200"/>
            <a:r>
              <a:rPr lang="fi-FI" altLang="fi-FI" sz="2800" b="1" dirty="0"/>
              <a:t>Tarkistettava</a:t>
            </a:r>
            <a:r>
              <a:rPr lang="fi-FI" altLang="fi-FI" sz="2800" dirty="0"/>
              <a:t>, kun toimintakyvyssä tapahtuu olennaisia muutoksia</a:t>
            </a:r>
          </a:p>
          <a:p>
            <a:endParaRPr lang="fi-FI" sz="2800" dirty="0"/>
          </a:p>
        </p:txBody>
      </p:sp>
    </p:spTree>
    <p:extLst>
      <p:ext uri="{BB962C8B-B14F-4D97-AF65-F5344CB8AC3E}">
        <p14:creationId xmlns:p14="http://schemas.microsoft.com/office/powerpoint/2010/main" val="26105673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/>
              <a:t>Päätös palvelujen myöntämisestä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/>
            <a:r>
              <a:rPr lang="fi-FI" altLang="fi-FI" sz="2800" dirty="0"/>
              <a:t>Annettava </a:t>
            </a:r>
            <a:r>
              <a:rPr lang="fi-FI" altLang="fi-FI" sz="2800" b="1" dirty="0"/>
              <a:t>viipymättä</a:t>
            </a:r>
          </a:p>
          <a:p>
            <a:pPr marL="457200" indent="-457200"/>
            <a:r>
              <a:rPr lang="fi-FI" altLang="fi-FI" sz="2800" dirty="0"/>
              <a:t>Oikeus saada palvelut </a:t>
            </a:r>
            <a:r>
              <a:rPr lang="fi-FI" altLang="fi-FI" sz="2800" b="1" dirty="0"/>
              <a:t>viimeistään 3 kk kuluessa siitä kuin myöntävä päätös on tehty</a:t>
            </a:r>
          </a:p>
          <a:p>
            <a:pPr marL="457200" indent="-457200"/>
            <a:r>
              <a:rPr lang="fi-FI" altLang="fi-FI" sz="2800" dirty="0"/>
              <a:t>(Mahdollisuus hakea palveluja myös suullisesti)</a:t>
            </a:r>
          </a:p>
          <a:p>
            <a:pPr marL="457200" indent="-457200"/>
            <a:r>
              <a:rPr lang="fi-FI" altLang="fi-FI" sz="2800" dirty="0"/>
              <a:t>Oikeus terveyden- ja sairaanhoitoon kuten terveydenhuoltolain 50-52 §:ssä säädetään</a:t>
            </a:r>
          </a:p>
          <a:p>
            <a:endParaRPr lang="fi-FI" sz="2800" dirty="0"/>
          </a:p>
        </p:txBody>
      </p:sp>
    </p:spTree>
    <p:extLst>
      <p:ext uri="{BB962C8B-B14F-4D97-AF65-F5344CB8AC3E}">
        <p14:creationId xmlns:p14="http://schemas.microsoft.com/office/powerpoint/2010/main" val="41830237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Vastuutyöntekijä 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57200" indent="-457200"/>
            <a:r>
              <a:rPr lang="fi-FI" altLang="fi-FI" sz="2800" dirty="0"/>
              <a:t>Iäkkäälle henkilölle on </a:t>
            </a:r>
            <a:r>
              <a:rPr lang="fi-FI" altLang="fi-FI" sz="2800" b="1" dirty="0"/>
              <a:t>nimettävä vastuutyöntekijä, jos hänen arvioidaan tarvitsevan apua palvelujen toteuttamiseen ja yhteensovittamiseen</a:t>
            </a:r>
            <a:r>
              <a:rPr lang="fi-FI" altLang="fi-FI" sz="2800" dirty="0"/>
              <a:t> liittyvissä asioissa. Vastuutyöntekijä: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fi-FI" altLang="fi-FI" sz="2400" dirty="0"/>
              <a:t>Seuraa palvelukokonaisuuden toteutumista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fi-FI" altLang="fi-FI" sz="2400" dirty="0"/>
              <a:t>Seuraa palvelutarpeen muutoksia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fi-FI" altLang="fi-FI" sz="2400" dirty="0"/>
              <a:t>On yhteydessä sosiaalipalveluja järjestäviin ja muihin tahoihin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fi-FI" altLang="fi-FI" sz="2400" dirty="0"/>
              <a:t>Neuvoo iäkästä henkilöä palvelujen ja etuuksien saamisessa</a:t>
            </a:r>
          </a:p>
          <a:p>
            <a:pPr marL="457200" indent="-457200"/>
            <a:r>
              <a:rPr lang="fi-FI" altLang="fi-FI" sz="2800" dirty="0"/>
              <a:t>Oltava tarkoituksenmukainen sosiaalihuollon (272/2005) tai terveydenhuollon (559/1994, 2§) kelpoisuus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0442669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848003"/>
          </a:xfrm>
        </p:spPr>
        <p:txBody>
          <a:bodyPr/>
          <a:lstStyle/>
          <a:p>
            <a:r>
              <a:rPr lang="fi-FI" dirty="0"/>
              <a:t>Palvelujen laatu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indent="-457200"/>
            <a:r>
              <a:rPr lang="fi-FI" altLang="fi-FI" sz="2400" dirty="0"/>
              <a:t>Palvelujen on oltava </a:t>
            </a:r>
            <a:r>
              <a:rPr lang="fi-FI" altLang="fi-FI" sz="2400" b="1" dirty="0"/>
              <a:t>laadukkaita; tarjottava hyvä hoito ja huolenpito </a:t>
            </a:r>
            <a:r>
              <a:rPr lang="fi-FI" altLang="fi-FI" sz="2400" dirty="0"/>
              <a:t>(19§)</a:t>
            </a:r>
          </a:p>
          <a:p>
            <a:pPr marL="457200" indent="-457200"/>
            <a:r>
              <a:rPr lang="fi-FI" altLang="fi-FI" sz="2400" dirty="0"/>
              <a:t>Toimintayksikössä oltava </a:t>
            </a:r>
            <a:r>
              <a:rPr lang="fi-FI" altLang="fi-FI" sz="2400" b="1" dirty="0"/>
              <a:t>henkilöstö, jonka määrä, asiantuntemus ja tehtävärakenne vastaa asiakkaiden lukumäärää ja heidän toimintakykynsä edellyttämää tarvetta </a:t>
            </a:r>
            <a:r>
              <a:rPr lang="fi-FI" altLang="fi-FI" sz="2400" dirty="0"/>
              <a:t>(20§)</a:t>
            </a:r>
          </a:p>
          <a:p>
            <a:pPr marL="457200" indent="-457200"/>
            <a:r>
              <a:rPr lang="fi-FI" altLang="fi-FI" sz="2400" dirty="0"/>
              <a:t>Yksikössä oltava johtaja, joka vastaa, että palveluissa noudatetaan 11§:n periaatteita (21§)</a:t>
            </a:r>
          </a:p>
          <a:p>
            <a:pPr marL="457200" indent="-457200"/>
            <a:r>
              <a:rPr lang="fi-FI" altLang="fi-FI" sz="2400" dirty="0"/>
              <a:t>Toimitilojen on oltava </a:t>
            </a:r>
            <a:r>
              <a:rPr lang="fi-FI" altLang="fi-FI" sz="2400" b="1" dirty="0"/>
              <a:t>riittävät, asianmukaiset, kodinomaiset ja muutenkin sopivat </a:t>
            </a:r>
            <a:r>
              <a:rPr lang="fi-FI" altLang="fi-FI" sz="2400" dirty="0"/>
              <a:t>(22§)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07937238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Palvelujen laatu…jatkuu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/>
            <a:r>
              <a:rPr lang="fi-FI" altLang="fi-FI" sz="2800" dirty="0"/>
              <a:t>Omavalvonta (23§)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fi-FI" altLang="fi-FI" sz="2400" b="1" dirty="0"/>
              <a:t>Omavalvontasuunnitelma julkisesti nähtävänä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fi-FI" altLang="fi-FI" sz="2400" dirty="0"/>
              <a:t>Palveluja kehitettävä asiakkailta ja heidän omaisiltaan/läheisiltään ja henkilöstöltä säännöllisesti kerättävän </a:t>
            </a:r>
            <a:r>
              <a:rPr lang="fi-FI" altLang="fi-FI" sz="2400" b="1" dirty="0"/>
              <a:t>palautteen</a:t>
            </a:r>
            <a:r>
              <a:rPr lang="fi-FI" altLang="fi-FI" sz="2400" dirty="0"/>
              <a:t> perusteella</a:t>
            </a:r>
          </a:p>
          <a:p>
            <a:pPr marL="457200" indent="-457200"/>
            <a:r>
              <a:rPr lang="fi-FI" altLang="fi-FI" sz="2800" dirty="0"/>
              <a:t>Asetuksenantovaltuutus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fi-FI" altLang="fi-FI" sz="2400" dirty="0"/>
              <a:t>Tarkempia säännöksiä esim. henkilöstöstä ja toimitiloista voidaan antaa asetuksella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87846357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948211"/>
          </a:xfrm>
        </p:spPr>
        <p:txBody>
          <a:bodyPr>
            <a:normAutofit fontScale="90000"/>
          </a:bodyPr>
          <a:lstStyle/>
          <a:p>
            <a:r>
              <a:rPr lang="fi-FI" dirty="0"/>
              <a:t>Ilmoittaminen havaitusta palvelutarpeesta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066800" y="1766170"/>
            <a:ext cx="10058400" cy="4268870"/>
          </a:xfrm>
        </p:spPr>
        <p:txBody>
          <a:bodyPr/>
          <a:lstStyle/>
          <a:p>
            <a:pPr marL="457200" indent="-457200"/>
            <a:r>
              <a:rPr lang="fi-FI" altLang="fi-FI" sz="2400" dirty="0"/>
              <a:t>Jos kunnan </a:t>
            </a:r>
            <a:r>
              <a:rPr lang="fi-FI" altLang="fi-FI" sz="2400" dirty="0" err="1"/>
              <a:t>sosiaali</a:t>
            </a:r>
            <a:r>
              <a:rPr lang="fi-FI" altLang="fi-FI" sz="2400" dirty="0"/>
              <a:t>- ja terveystoimen, palo- ja pelastustoimen, hätäkeskuksen tai poliisin  palveluksessa oleva on tehtävässään </a:t>
            </a:r>
            <a:r>
              <a:rPr lang="fi-FI" altLang="fi-FI" sz="2400" b="1" dirty="0"/>
              <a:t>saanut tiedon </a:t>
            </a:r>
            <a:r>
              <a:rPr lang="fi-FI" altLang="fi-FI" sz="2400" b="1" dirty="0" err="1"/>
              <a:t>sosiaali</a:t>
            </a:r>
            <a:r>
              <a:rPr lang="fi-FI" altLang="fi-FI" sz="2400" b="1" dirty="0"/>
              <a:t>- tai terveydenhuollon tarpeessa olevasta iäkkäästä henkilöstä, joka on ilmeisen kykenemätön vastaamaan omasta huolenpidostaan, terveydestään tai turvallisuudestaan, hänen tulee salassapitosäännösten estämättä ilmoittaa asiasta viipymättä kunnan sosiaalihuollosta vastaavalle viranomaiselle</a:t>
            </a:r>
          </a:p>
          <a:p>
            <a:pPr marL="457200" indent="-457200"/>
            <a:r>
              <a:rPr lang="fi-FI" altLang="fi-FI" sz="2400" b="1" dirty="0"/>
              <a:t>Muukin henkilö voi tehdä </a:t>
            </a:r>
            <a:r>
              <a:rPr lang="fi-FI" altLang="fi-FI" sz="2400" dirty="0"/>
              <a:t>ilmoituksen salassapitosäännösten estämättä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132201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F7BF0A1-6F37-48F4-A77C-EF85D6A7B1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6044"/>
            <a:ext cx="10058400" cy="1023730"/>
          </a:xfrm>
        </p:spPr>
        <p:txBody>
          <a:bodyPr>
            <a:normAutofit fontScale="90000"/>
          </a:bodyPr>
          <a:lstStyle/>
          <a:p>
            <a:r>
              <a:rPr lang="fi-FI" dirty="0"/>
              <a:t>Lait ja asetukset</a:t>
            </a:r>
            <a:br>
              <a:rPr lang="fi-FI" dirty="0"/>
            </a:b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66B65CD2-CE19-406D-851F-0C0CEDD6E5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1779104"/>
            <a:ext cx="10058400" cy="4780722"/>
          </a:xfrm>
        </p:spPr>
        <p:txBody>
          <a:bodyPr>
            <a:normAutofit/>
          </a:bodyPr>
          <a:lstStyle/>
          <a:p>
            <a:r>
              <a:rPr lang="fi-FI" dirty="0"/>
              <a:t>Laki ikääntyneen väestön toimintakyvyn tukemisesta sekä iäkkäiden sosiaali- ja terveyspalveluista eli vanhuspalvelulaki (Finlex)</a:t>
            </a:r>
          </a:p>
          <a:p>
            <a:r>
              <a:rPr lang="fi-FI" dirty="0"/>
              <a:t>Laki omaishoidon tuesta (Finlex)</a:t>
            </a:r>
          </a:p>
          <a:p>
            <a:r>
              <a:rPr lang="fi-FI" dirty="0"/>
              <a:t>Perhehoitolaki (Finlex)</a:t>
            </a:r>
          </a:p>
          <a:p>
            <a:r>
              <a:rPr lang="fi-FI" dirty="0"/>
              <a:t>Sosiaalihuoltolaki (Finlex)</a:t>
            </a:r>
          </a:p>
          <a:p>
            <a:r>
              <a:rPr lang="fi-FI" dirty="0"/>
              <a:t>Laki sosiaalihuollon asiakkaan asemasta ja oikeuksista (Finlex)</a:t>
            </a:r>
          </a:p>
          <a:p>
            <a:r>
              <a:rPr lang="fi-FI" dirty="0"/>
              <a:t>Laki sosiaali- ja terveydenhuollon asiakasmaksuista (Finlex)</a:t>
            </a:r>
          </a:p>
          <a:p>
            <a:r>
              <a:rPr lang="fi-FI" dirty="0"/>
              <a:t>Terveydenhuoltolaki (Finlex)</a:t>
            </a:r>
          </a:p>
          <a:p>
            <a:r>
              <a:rPr lang="fi-FI" dirty="0"/>
              <a:t>Laki potilaan asemasta ja oikeuksista (Finlex)</a:t>
            </a:r>
          </a:p>
          <a:p>
            <a:r>
              <a:rPr lang="fi-FI" dirty="0"/>
              <a:t>Laki vammaisuuden perusteella järjestettävistä palveluista ja tukitoimista (Finlex)</a:t>
            </a:r>
          </a:p>
          <a:p>
            <a:r>
              <a:rPr lang="fi-FI" dirty="0"/>
              <a:t>Asetus vammaisuuden perusteella järjestettävistä palveluista ja tukitoimista (Finlex)</a:t>
            </a:r>
          </a:p>
        </p:txBody>
      </p:sp>
    </p:spTree>
    <p:extLst>
      <p:ext uri="{BB962C8B-B14F-4D97-AF65-F5344CB8AC3E}">
        <p14:creationId xmlns:p14="http://schemas.microsoft.com/office/powerpoint/2010/main" val="97716347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236310"/>
          </a:xfrm>
        </p:spPr>
        <p:txBody>
          <a:bodyPr>
            <a:noAutofit/>
          </a:bodyPr>
          <a:lstStyle/>
          <a:p>
            <a:r>
              <a:rPr lang="fi-FI" sz="4000" dirty="0"/>
              <a:t>Yhteydenotto sosiaalihuoltoon tuen tarpeen arvioimiseksi (sosiaalihuoltolakilaki 35§)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066800" y="2530258"/>
            <a:ext cx="10058400" cy="3504782"/>
          </a:xfrm>
        </p:spPr>
        <p:txBody>
          <a:bodyPr/>
          <a:lstStyle/>
          <a:p>
            <a:r>
              <a:rPr lang="fi-FI" altLang="fi-FI" sz="2800" dirty="0"/>
              <a:t>Jos mm. </a:t>
            </a:r>
            <a:r>
              <a:rPr lang="fi-FI" altLang="fi-FI" sz="2800" dirty="0" err="1"/>
              <a:t>sosiaali</a:t>
            </a:r>
            <a:r>
              <a:rPr lang="fi-FI" altLang="fi-FI" sz="2800" dirty="0"/>
              <a:t> tai terveydenhuollon ammattihenkilö on </a:t>
            </a:r>
            <a:r>
              <a:rPr lang="fi-FI" altLang="fi-FI" sz="2800" b="1" dirty="0"/>
              <a:t>tehtävässään saanut tietää henkilöstä, jonka sosiaalihuollon tarve on ilmeinen</a:t>
            </a:r>
            <a:r>
              <a:rPr lang="fi-FI" altLang="fi-FI" sz="2800" dirty="0"/>
              <a:t>, hänen on ohjattava henkilö hakemaan sosiaalipalveluja tai henkilön antaessa suostumuksensa otettava yhteyttä kunnallisesta sosiaalihuollosta vastaavaan viranomaiseen, jotta tuen tarve arvioitaisiin.</a:t>
            </a:r>
            <a:endParaRPr lang="fi-FI" sz="2800" dirty="0"/>
          </a:p>
        </p:txBody>
      </p:sp>
    </p:spTree>
    <p:extLst>
      <p:ext uri="{BB962C8B-B14F-4D97-AF65-F5344CB8AC3E}">
        <p14:creationId xmlns:p14="http://schemas.microsoft.com/office/powerpoint/2010/main" val="195796204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873055"/>
          </a:xfrm>
        </p:spPr>
        <p:txBody>
          <a:bodyPr/>
          <a:lstStyle/>
          <a:p>
            <a:r>
              <a:rPr lang="fi-FI" dirty="0"/>
              <a:t>Jatkuu…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066800" y="1766170"/>
            <a:ext cx="10058400" cy="4268870"/>
          </a:xfrm>
        </p:spPr>
        <p:txBody>
          <a:bodyPr>
            <a:normAutofit lnSpcReduction="10000"/>
          </a:bodyPr>
          <a:lstStyle/>
          <a:p>
            <a:r>
              <a:rPr lang="fi-FI" altLang="fi-FI" sz="2400" dirty="0"/>
              <a:t>Jos suostumusta ei voida saada ja henkilö on ilmeisen </a:t>
            </a:r>
            <a:r>
              <a:rPr lang="fi-FI" altLang="fi-FI" sz="2400" b="1" dirty="0"/>
              <a:t>kykenemätön</a:t>
            </a:r>
            <a:r>
              <a:rPr lang="fi-FI" altLang="fi-FI" sz="2400" dirty="0"/>
              <a:t> vastaamaan omasta huolenpidostaan, terveydestään tai turvallisuudestaan, tai lapsen etu sitä välttämättä vaatii, 1 momentissa tarkoitettujen henkilöiden on tehtävä ilmoitus sosiaalihuollon tarpeesta salassapitosäännösten estämättä viipymättä.</a:t>
            </a:r>
          </a:p>
          <a:p>
            <a:r>
              <a:rPr lang="fi-FI" altLang="fi-FI" sz="2400" dirty="0"/>
              <a:t>Myös muu kuin 1 momentissa tarkoitettu henkilö voi tehdä ilmoituksen häntä koskevien salassapitosäännösten estämättä.</a:t>
            </a:r>
          </a:p>
          <a:p>
            <a:r>
              <a:rPr lang="fi-FI" altLang="fi-FI" sz="2400" dirty="0"/>
              <a:t>Iäkkään henkilön palvelutarpeesta ilmoittamisessa on lisäksi noudatettava, mitä vanhuspalvelulain 25 §:ssä säädetään.</a:t>
            </a:r>
          </a:p>
          <a:p>
            <a:r>
              <a:rPr lang="fi-FI" altLang="fi-FI" sz="2400" b="1" dirty="0" err="1"/>
              <a:t>Huom</a:t>
            </a:r>
            <a:r>
              <a:rPr lang="fi-FI" altLang="fi-FI" sz="2400" b="1" dirty="0"/>
              <a:t>! Ensisijaisesti yhteistyössä ja asiakkaan suostumuksella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91734140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altLang="fi-FI" dirty="0"/>
              <a:t>Ilmoitusvelvollisuus </a:t>
            </a:r>
            <a:r>
              <a:rPr lang="fi-FI" altLang="fi-FI" b="1" dirty="0"/>
              <a:t>epäkohdista </a:t>
            </a:r>
            <a:r>
              <a:rPr lang="fi-FI" altLang="fi-FI" dirty="0"/>
              <a:t>sosiaalihuollon toteuttamisessa 8 §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  <a:defRPr/>
            </a:pPr>
            <a:r>
              <a:rPr lang="fi-FI" b="1" dirty="0"/>
              <a:t>Henkilökunnan ilmoitusvelvollisuus</a:t>
            </a:r>
          </a:p>
          <a:p>
            <a:pPr>
              <a:defRPr/>
            </a:pPr>
            <a:r>
              <a:rPr lang="fi-FI" sz="2400" dirty="0"/>
              <a:t>Sosiaalihuollon henkilöstöön kuuluvan  henkilön on </a:t>
            </a:r>
            <a:r>
              <a:rPr lang="fi-FI" sz="2400" b="1" dirty="0"/>
              <a:t>ilmoitettava viipymättä toiminnasta vastaavalle henkilölle</a:t>
            </a:r>
            <a:r>
              <a:rPr lang="fi-FI" sz="2400" dirty="0"/>
              <a:t>, jos hän tehtävissään huomaa tai saa tietoonsa </a:t>
            </a:r>
            <a:r>
              <a:rPr lang="fi-FI" sz="2400" b="1" dirty="0"/>
              <a:t>epäkohdan tai ilmeisen epäkohdan uhan asiakkaan sosiaalihuollon toteuttamisessa</a:t>
            </a:r>
            <a:r>
              <a:rPr lang="fi-FI" sz="2400" dirty="0"/>
              <a:t>. Ilmoitus voidaan tehdä salassapitosäännösten estämättä. Ilmoituksen tehneeseen henkilöön ei saa kohdistaa kielteisiä vastatoimia ilmoituksen seurauksena.</a:t>
            </a:r>
          </a:p>
          <a:p>
            <a:pPr>
              <a:defRPr/>
            </a:pPr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8029790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Muistutus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i-FI" altLang="fi-FI" sz="2400" dirty="0"/>
              <a:t>Terveydenhuollossa </a:t>
            </a:r>
            <a:r>
              <a:rPr lang="fi-FI" altLang="fi-FI" sz="2400" b="1" dirty="0"/>
              <a:t>hoitoonsa tai siihen liittyvään kohteluun tyytymätön</a:t>
            </a:r>
            <a:r>
              <a:rPr lang="fi-FI" altLang="fi-FI" sz="2400" dirty="0"/>
              <a:t> voi tehdä muistutuksen terveydenhuollon toimintayksikössä terveydenhuollosta vastaavalle johtajalle</a:t>
            </a:r>
          </a:p>
          <a:p>
            <a:r>
              <a:rPr lang="fi-FI" altLang="fi-FI" sz="2400" dirty="0"/>
              <a:t>Sosiaalihuollossa kohteluunsa tyytymätön voi tehdä muistutuksen sosiaalihuollon </a:t>
            </a:r>
            <a:r>
              <a:rPr lang="fi-FI" altLang="fi-FI" sz="2400" b="1" dirty="0"/>
              <a:t>toimintayksikön vastuuhenkilölle tai sosiaalihuollon johtavalle viranhaltijalle</a:t>
            </a:r>
          </a:p>
          <a:p>
            <a:r>
              <a:rPr lang="fi-FI" altLang="fi-FI" sz="2400" dirty="0"/>
              <a:t>Viranomaisen on </a:t>
            </a:r>
            <a:r>
              <a:rPr lang="fi-FI" altLang="fi-FI" sz="2400" b="1" dirty="0"/>
              <a:t>vastattava muistutukseen kohtuullisessa </a:t>
            </a:r>
            <a:r>
              <a:rPr lang="fi-FI" altLang="fi-FI" sz="2400" dirty="0"/>
              <a:t>ajassa. Muistutuksella ei haeta muutosta päätökseen. Muistutus voi kuitenkin vaikuttaa siihen, miten toimintayksikössä vastaisuudessa toimitaan ja kohdellaan asiakkaita.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65339826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Kantelu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fi-FI" altLang="fi-FI" sz="2400" dirty="0"/>
              <a:t>Potilas tai sosiaalihuollon asiakas </a:t>
            </a:r>
            <a:r>
              <a:rPr lang="fi-FI" altLang="fi-FI" sz="2400" b="1" dirty="0"/>
              <a:t>voi tehdä kokemistaan </a:t>
            </a:r>
            <a:r>
              <a:rPr lang="fi-FI" altLang="fi-FI" sz="2400" b="1" dirty="0" err="1"/>
              <a:t>sosiaali</a:t>
            </a:r>
            <a:r>
              <a:rPr lang="fi-FI" altLang="fi-FI" sz="2400" b="1" dirty="0"/>
              <a:t>- ja terveydenhuollon epäkohdista kantelun aluehallintovirastoon</a:t>
            </a:r>
            <a:r>
              <a:rPr lang="fi-FI" altLang="fi-FI" sz="2400" dirty="0"/>
              <a:t>. Oikeus kantelun tekemiseen ei ole rajattu kantelijan omaan asiaan, vaan kantelun voi tehdä kuka tahansa.</a:t>
            </a:r>
          </a:p>
          <a:p>
            <a:r>
              <a:rPr lang="fi-FI" altLang="fi-FI" sz="2400" dirty="0"/>
              <a:t>Joissain tapauksissa </a:t>
            </a:r>
            <a:r>
              <a:rPr lang="fi-FI" altLang="fi-FI" sz="2400" b="1" dirty="0"/>
              <a:t>aluehallintovirasto voi siirtää kantelun käsiteltäväksi Valviraan </a:t>
            </a:r>
            <a:r>
              <a:rPr lang="fi-FI" altLang="fi-FI" sz="2400" dirty="0"/>
              <a:t>(esimerkiksi vakavat hoitovirheet, valtakunnalliset tai periaatteellisesti tärkeät asiat).</a:t>
            </a:r>
          </a:p>
          <a:p>
            <a:endParaRPr lang="fi-FI" sz="2400" dirty="0"/>
          </a:p>
        </p:txBody>
      </p:sp>
    </p:spTree>
    <p:extLst>
      <p:ext uri="{BB962C8B-B14F-4D97-AF65-F5344CB8AC3E}">
        <p14:creationId xmlns:p14="http://schemas.microsoft.com/office/powerpoint/2010/main" val="14913795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E288AC9-596B-4E5E-9116-D8BD031046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/>
              <a:t>Suositukset</a:t>
            </a:r>
            <a:br>
              <a:rPr lang="fi-FI" dirty="0"/>
            </a:b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9F5C9F4-F4E0-4ABF-A120-7782DCD38C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sz="2400" dirty="0"/>
              <a:t>Laatusuositus hyvän ikääntymisen turvaamiseksi ja palvelujen parantamiseksi 2020–2023: Tavoitteena ikäystävällinen Suomi (Julkaisuarkisto Valto)</a:t>
            </a:r>
          </a:p>
        </p:txBody>
      </p:sp>
    </p:spTree>
    <p:extLst>
      <p:ext uri="{BB962C8B-B14F-4D97-AF65-F5344CB8AC3E}">
        <p14:creationId xmlns:p14="http://schemas.microsoft.com/office/powerpoint/2010/main" val="31066682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5C91ADB-B9B7-459B-9419-BA28BBBCC9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D20D26DA-22D7-412C-8FEB-CAA2520C09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sz="2400" dirty="0"/>
              <a:t>Laki ikääntyneen väestön toimintakyvyn tukemisesta sekä iäkkäiden sosiaali- ja terveyspalveluista 28.12.2012/980</a:t>
            </a:r>
          </a:p>
          <a:p>
            <a:r>
              <a:rPr lang="fi-FI" sz="2400" dirty="0"/>
              <a:t>Henkilöstömitoituksesta iäkkäiden henkilöiden tehostetussa palveluasumisessa ja pitkäaikaisessa laitoshoidossa säädetään laissa. Muutos tuli voimaan 1.10.2020 siirtymäajalla. Aikaisemmin mitoitusta on ohjattu laatusuosituksella.</a:t>
            </a:r>
          </a:p>
          <a:p>
            <a:r>
              <a:rPr lang="fi-FI" sz="2400" b="0" i="0" u="sng" dirty="0">
                <a:effectLst/>
                <a:latin typeface="source sans pro" panose="020B0503030403020204" pitchFamily="34" charset="0"/>
                <a:hlinkClick r:id="rId2" tooltip="Aukeaa uuteen ikkunaan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Laatusuositus hyvän ikääntymisen turvaamiseksi ja palvelujen parantamiseksi 2020–2023: Tavoitteena ikäystävällinen Suomi (Julkaisuarkisto Valto)</a:t>
            </a:r>
            <a:endParaRPr lang="fi-FI" sz="2400" b="0" i="0" u="sng" dirty="0">
              <a:effectLst/>
              <a:latin typeface="source sans pro" panose="020B0503030403020204" pitchFamily="34" charset="0"/>
            </a:endParaRP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202701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i-FI" altLang="fi-FI" sz="3200" dirty="0">
                <a:cs typeface="Times New Roman" panose="02020603050405020304" pitchFamily="18" charset="0"/>
              </a:rPr>
              <a:t>Laki ikääntyneen väestön toimintakyvyn tukemisesta sekä iäkkäiden </a:t>
            </a:r>
            <a:r>
              <a:rPr lang="fi-FI" altLang="fi-FI" sz="3200" dirty="0" err="1">
                <a:cs typeface="Times New Roman" panose="02020603050405020304" pitchFamily="18" charset="0"/>
              </a:rPr>
              <a:t>sosiaali</a:t>
            </a:r>
            <a:r>
              <a:rPr lang="fi-FI" altLang="fi-FI" sz="3200" dirty="0">
                <a:cs typeface="Times New Roman" panose="02020603050405020304" pitchFamily="18" charset="0"/>
              </a:rPr>
              <a:t>- ja terveyspalveluista</a:t>
            </a:r>
            <a:endParaRPr lang="fi-FI" sz="320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066800" y="2103120"/>
            <a:ext cx="10058400" cy="4476584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fi-FI" sz="2000" b="1" dirty="0"/>
              <a:t>Lähtökohtia:</a:t>
            </a:r>
          </a:p>
          <a:p>
            <a:pPr marL="457200" indent="-457200">
              <a:buFont typeface="Arial" charset="0"/>
              <a:buChar char="•"/>
              <a:defRPr/>
            </a:pPr>
            <a:r>
              <a:rPr lang="fi-FI" sz="2000" dirty="0"/>
              <a:t>Oli perusteltua arvioida, että vanhuspalvelujen </a:t>
            </a:r>
            <a:r>
              <a:rPr lang="fi-FI" sz="2000" b="1" dirty="0"/>
              <a:t>laadukas toteuttaminen ei onnistu pelkillä laatusuosituksilla,</a:t>
            </a:r>
            <a:r>
              <a:rPr lang="fi-FI" sz="2000" dirty="0"/>
              <a:t> vaan tarvitaan </a:t>
            </a:r>
            <a:r>
              <a:rPr lang="fi-FI" sz="2000" b="1" dirty="0"/>
              <a:t>laki vanhuspalveluista</a:t>
            </a:r>
          </a:p>
          <a:p>
            <a:pPr marL="457200" indent="-457200">
              <a:buFont typeface="Arial" charset="0"/>
              <a:buChar char="•"/>
              <a:defRPr/>
            </a:pPr>
            <a:r>
              <a:rPr lang="fi-FI" sz="2000" dirty="0"/>
              <a:t>Lailla tarkoitus nostaa osa laatusuosituksissa olevista asioista lain tasolle, </a:t>
            </a:r>
            <a:r>
              <a:rPr lang="fi-FI" sz="2000" b="1" dirty="0"/>
              <a:t>koota</a:t>
            </a:r>
            <a:r>
              <a:rPr lang="fi-FI" sz="2000" dirty="0"/>
              <a:t> eri laeissa olevat ikäihmisten palveluita koskevat säädökset sekä luoda valvontaviranomaisille</a:t>
            </a:r>
            <a:r>
              <a:rPr lang="fi-FI" sz="2000" i="1" dirty="0"/>
              <a:t> </a:t>
            </a:r>
            <a:r>
              <a:rPr lang="fi-FI" sz="2000" dirty="0"/>
              <a:t>edellytykset </a:t>
            </a:r>
            <a:r>
              <a:rPr lang="fi-FI" sz="2000" b="1" dirty="0"/>
              <a:t>vanhuspalvelujen laadun valvonnalle</a:t>
            </a:r>
          </a:p>
          <a:p>
            <a:pPr marL="457200" indent="-457200">
              <a:buFont typeface="Arial" charset="0"/>
              <a:buChar char="•"/>
              <a:defRPr/>
            </a:pPr>
            <a:r>
              <a:rPr lang="fi-FI" sz="2000" dirty="0"/>
              <a:t>Lain lisäksi monia muitakin toimia, kuten </a:t>
            </a:r>
            <a:r>
              <a:rPr lang="fi-FI" sz="2000" b="1" dirty="0"/>
              <a:t>gerontologisen osaamisen vahvistamista, hyvää johtamista, rakenteiden uudistamista ja eri toimijoiden tavoitteellista yhteistyötä.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6742525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672639"/>
          </a:xfrm>
        </p:spPr>
        <p:txBody>
          <a:bodyPr>
            <a:normAutofit fontScale="90000"/>
          </a:bodyPr>
          <a:lstStyle/>
          <a:p>
            <a:r>
              <a:rPr lang="fi-FI" altLang="fi-FI" dirty="0"/>
              <a:t>Vanhuspalvelulain tarkoitus 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066800" y="1490597"/>
            <a:ext cx="10058400" cy="4935255"/>
          </a:xfrm>
        </p:spPr>
        <p:txBody>
          <a:bodyPr>
            <a:normAutofit fontScale="92500"/>
          </a:bodyPr>
          <a:lstStyle/>
          <a:p>
            <a:r>
              <a:rPr lang="fi-FI" altLang="fi-FI" sz="2400" dirty="0"/>
              <a:t>1) </a:t>
            </a:r>
            <a:r>
              <a:rPr lang="fi-FI" altLang="fi-FI" sz="2400" b="1" dirty="0"/>
              <a:t>tukea</a:t>
            </a:r>
            <a:r>
              <a:rPr lang="fi-FI" altLang="fi-FI" sz="2400" dirty="0"/>
              <a:t> ikääntyneen väestön hyvinvointia, terveyttä, toimintakykyä ja itsenäistä suoriutumista;</a:t>
            </a:r>
          </a:p>
          <a:p>
            <a:r>
              <a:rPr lang="fi-FI" altLang="fi-FI" sz="2400" dirty="0"/>
              <a:t>2) parantaa mahdollisuutta </a:t>
            </a:r>
            <a:r>
              <a:rPr lang="fi-FI" altLang="fi-FI" sz="2400" b="1" dirty="0"/>
              <a:t>osallistua elinoloihinsa vaikuttavien päätösten valmisteluun</a:t>
            </a:r>
            <a:r>
              <a:rPr lang="fi-FI" altLang="fi-FI" sz="2400" dirty="0"/>
              <a:t> ja tarvitsemiensa </a:t>
            </a:r>
            <a:r>
              <a:rPr lang="fi-FI" altLang="fi-FI" sz="2400" b="1" dirty="0"/>
              <a:t>palvelujen kehittämiseen </a:t>
            </a:r>
            <a:r>
              <a:rPr lang="fi-FI" altLang="fi-FI" sz="2400" dirty="0"/>
              <a:t>kunnassa;</a:t>
            </a:r>
          </a:p>
          <a:p>
            <a:r>
              <a:rPr lang="fi-FI" altLang="fi-FI" sz="2400" dirty="0"/>
              <a:t>3) parantaa mahdollisuutta </a:t>
            </a:r>
            <a:r>
              <a:rPr lang="fi-FI" altLang="fi-FI" sz="2400" b="1" dirty="0"/>
              <a:t>saada laadukkaita </a:t>
            </a:r>
            <a:r>
              <a:rPr lang="fi-FI" altLang="fi-FI" sz="2400" b="1" dirty="0" err="1"/>
              <a:t>sosiaali</a:t>
            </a:r>
            <a:r>
              <a:rPr lang="fi-FI" altLang="fi-FI" sz="2400" b="1" dirty="0"/>
              <a:t>- ja terveyspalveluja sekä ohjausta </a:t>
            </a:r>
            <a:r>
              <a:rPr lang="fi-FI" altLang="fi-FI" sz="2400" dirty="0"/>
              <a:t>muiden tarjolla olevien palvelujen käyttöön yksilöllisten tarpeittensa mukaisesti ja riittävän ajoissa silloin, kun hänen heikentynyt toimintakykynsä sitä edellyttää; sekä</a:t>
            </a:r>
          </a:p>
          <a:p>
            <a:r>
              <a:rPr lang="fi-FI" altLang="fi-FI" sz="2400" dirty="0"/>
              <a:t>4) vahvistaa iäkkään henkilön </a:t>
            </a:r>
            <a:r>
              <a:rPr lang="fi-FI" altLang="fi-FI" sz="2400" b="1" dirty="0"/>
              <a:t>mahdollisuutta vaikuttaa </a:t>
            </a:r>
            <a:r>
              <a:rPr lang="fi-FI" altLang="fi-FI" sz="2400" dirty="0"/>
              <a:t>hänelle järjestettävien </a:t>
            </a:r>
            <a:r>
              <a:rPr lang="fi-FI" altLang="fi-FI" sz="2400" dirty="0" err="1"/>
              <a:t>sosiaali</a:t>
            </a:r>
            <a:r>
              <a:rPr lang="fi-FI" altLang="fi-FI" sz="2400" dirty="0"/>
              <a:t>- ja terveyspalvelujen sisältöön ja toteuttamistapaan sekä osaltaan päättää niitä koskevista valinnoista</a:t>
            </a:r>
          </a:p>
          <a:p>
            <a:endParaRPr lang="fi-FI" sz="2000" dirty="0"/>
          </a:p>
        </p:txBody>
      </p:sp>
    </p:spTree>
    <p:extLst>
      <p:ext uri="{BB962C8B-B14F-4D97-AF65-F5344CB8AC3E}">
        <p14:creationId xmlns:p14="http://schemas.microsoft.com/office/powerpoint/2010/main" val="21027150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747795"/>
          </a:xfrm>
        </p:spPr>
        <p:txBody>
          <a:bodyPr>
            <a:normAutofit fontScale="90000"/>
          </a:bodyPr>
          <a:lstStyle/>
          <a:p>
            <a:r>
              <a:rPr lang="fi-FI" altLang="fi-FI" dirty="0"/>
              <a:t>Vanhuspalvelulain suhde muuhun lainsäädäntöön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066800" y="1678488"/>
            <a:ext cx="10058400" cy="4356552"/>
          </a:xfrm>
        </p:spPr>
        <p:txBody>
          <a:bodyPr>
            <a:noAutofit/>
          </a:bodyPr>
          <a:lstStyle/>
          <a:p>
            <a:pPr marL="457200" indent="-457200"/>
            <a:r>
              <a:rPr lang="fi-FI" altLang="fi-FI" sz="2400" b="1" dirty="0"/>
              <a:t>Täydentää</a:t>
            </a:r>
            <a:r>
              <a:rPr lang="fi-FI" altLang="fi-FI" sz="2400" dirty="0"/>
              <a:t> muuta lainsäädäntöä, joka koskee julkisia ja yksityisiä </a:t>
            </a:r>
            <a:r>
              <a:rPr lang="fi-FI" altLang="fi-FI" sz="2400" dirty="0" err="1"/>
              <a:t>sosiaali</a:t>
            </a:r>
            <a:r>
              <a:rPr lang="fi-FI" altLang="fi-FI" sz="2400" dirty="0"/>
              <a:t>- ja terveyspalveluja</a:t>
            </a:r>
          </a:p>
          <a:p>
            <a:pPr marL="457200" indent="-457200"/>
            <a:r>
              <a:rPr lang="fi-FI" altLang="fi-FI" sz="2400" dirty="0"/>
              <a:t>Käytännössä lain merkittävimmät </a:t>
            </a:r>
            <a:r>
              <a:rPr lang="fi-FI" altLang="fi-FI" sz="2400" b="1" dirty="0"/>
              <a:t>vaikutukset painottuvat sosiaalihuoltoon,</a:t>
            </a:r>
            <a:r>
              <a:rPr lang="fi-FI" altLang="fi-FI" sz="2400" dirty="0"/>
              <a:t> koska monet asiat, joista laissa säädetään, on jo järjestetty terveydenhuollon osalta terveydenhuoltolaissa</a:t>
            </a:r>
          </a:p>
          <a:p>
            <a:pPr marL="457200" indent="-457200"/>
            <a:r>
              <a:rPr lang="fi-FI" altLang="fi-FI" sz="2400" b="1" dirty="0"/>
              <a:t>Ei tuonut muutoksia nykyisen palvelujärjestelmän sisältöön </a:t>
            </a:r>
            <a:r>
              <a:rPr lang="fi-FI" altLang="fi-FI" sz="2400" dirty="0"/>
              <a:t>(kotipalvelut tukipalveluineen, asumispalvelut, laitoshoito ja perhehoito sekä omaishoidon tuki ja vammaisuuden perusteella järjestettävät eräät palvelut ja kehitysvammahuolto)</a:t>
            </a:r>
          </a:p>
          <a:p>
            <a:endParaRPr lang="fi-FI" sz="2400" dirty="0"/>
          </a:p>
        </p:txBody>
      </p:sp>
    </p:spTree>
    <p:extLst>
      <p:ext uri="{BB962C8B-B14F-4D97-AF65-F5344CB8AC3E}">
        <p14:creationId xmlns:p14="http://schemas.microsoft.com/office/powerpoint/2010/main" val="26439292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Ketä koskee?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i-FI" altLang="fi-FI" sz="2800" b="1" dirty="0"/>
              <a:t>Ikääntynyt väestö </a:t>
            </a:r>
            <a:r>
              <a:rPr lang="fi-FI" altLang="fi-FI" sz="2800" dirty="0"/>
              <a:t>=  ikääntyneellä väestöllä vanhuuseläkkeeseen oikeuttavassa iässä olevaa väestöä;</a:t>
            </a:r>
          </a:p>
          <a:p>
            <a:r>
              <a:rPr lang="fi-FI" altLang="fi-FI" sz="2800" b="1" dirty="0"/>
              <a:t>Iäkäs henkilö </a:t>
            </a:r>
            <a:r>
              <a:rPr lang="fi-FI" altLang="fi-FI" sz="2800" dirty="0"/>
              <a:t>=  toimintakyky on heikentynyt  korkean iän myötä alkaneiden, lisääntyneiden tai pahentuneiden sairauksien tai vammojen  taikka korkeaan ikään liittyvän rapautumisen johdosta </a:t>
            </a:r>
          </a:p>
          <a:p>
            <a:pPr lvl="2"/>
            <a:r>
              <a:rPr lang="fi-FI" altLang="fi-FI" sz="2300" dirty="0"/>
              <a:t>Toimintakyky ymmärretään laajasti: kyseessä voi olla </a:t>
            </a:r>
            <a:r>
              <a:rPr lang="fi-FI" altLang="fi-FI" sz="2300" b="1" dirty="0"/>
              <a:t>fyysinen, kognitiivinen, psyykkinen tai sosiaalinen toimintakyky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9200749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Kunnan yleiset velvollisuudet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457200" indent="-457200" defTabSz="1007734">
              <a:defRPr/>
            </a:pPr>
            <a:r>
              <a:rPr lang="fi-FI" sz="2800" dirty="0"/>
              <a:t>Laadittava </a:t>
            </a:r>
            <a:r>
              <a:rPr lang="fi-FI" sz="2800" b="1" dirty="0"/>
              <a:t>suunnitelma</a:t>
            </a:r>
            <a:r>
              <a:rPr lang="fi-FI" sz="2800" dirty="0"/>
              <a:t> ikääntyneen väestön hyvinvoinnin, terveyden, toimintakyvyn ja itsenäisen suoriutumisen </a:t>
            </a:r>
            <a:r>
              <a:rPr lang="fi-FI" sz="2800" b="1" dirty="0"/>
              <a:t>edistämiseksi sekä ikääntyneiden tarvitsemien palvelujen järjestämiseksi ja kehittämiseksi</a:t>
            </a:r>
          </a:p>
          <a:p>
            <a:pPr marL="457200" indent="-457200" defTabSz="1007734">
              <a:defRPr/>
            </a:pPr>
            <a:r>
              <a:rPr lang="fi-FI" sz="2800" dirty="0"/>
              <a:t>Tarkistettava valtuustokausittain</a:t>
            </a:r>
          </a:p>
          <a:p>
            <a:pPr marL="457200" indent="-457200" defTabSz="1007734">
              <a:defRPr/>
            </a:pPr>
            <a:r>
              <a:rPr lang="fi-FI" sz="2800" dirty="0"/>
              <a:t>Lisäksi </a:t>
            </a:r>
            <a:r>
              <a:rPr lang="fi-FI" sz="2800" b="1" dirty="0"/>
              <a:t>kunnan on arvioitava palvelujen riittävyyttä vuosittain</a:t>
            </a:r>
          </a:p>
          <a:p>
            <a:pPr marL="857250" lvl="1" indent="-457200" defTabSz="1007734">
              <a:buFont typeface="Arial" panose="020B0604020202020204" pitchFamily="34" charset="0"/>
              <a:buChar char="•"/>
              <a:defRPr/>
            </a:pPr>
            <a:r>
              <a:rPr lang="fi-FI" sz="2400" b="1" dirty="0"/>
              <a:t>Palaute</a:t>
            </a:r>
            <a:r>
              <a:rPr lang="fi-FI" sz="2400" dirty="0"/>
              <a:t> iäkkäiltä ihmisiltä, heidän omaisiltaan ja läheisiltään sekä lausunto vanhusneuvostolta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18794653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TM03457510[[fn=Savon]]</Template>
  <TotalTime>142</TotalTime>
  <Words>1204</Words>
  <Application>Microsoft Office PowerPoint</Application>
  <PresentationFormat>Laajakuva</PresentationFormat>
  <Paragraphs>108</Paragraphs>
  <Slides>24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5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24</vt:i4>
      </vt:variant>
    </vt:vector>
  </HeadingPairs>
  <TitlesOfParts>
    <vt:vector size="30" baseType="lpstr">
      <vt:lpstr>Arial</vt:lpstr>
      <vt:lpstr>Calibri</vt:lpstr>
      <vt:lpstr>Century Gothic</vt:lpstr>
      <vt:lpstr>Garamond</vt:lpstr>
      <vt:lpstr>source sans pro</vt:lpstr>
      <vt:lpstr>Savon</vt:lpstr>
      <vt:lpstr> Vanhuspalvelujen lainsäädännöllinen perusta </vt:lpstr>
      <vt:lpstr>Lait ja asetukset </vt:lpstr>
      <vt:lpstr>Suositukset </vt:lpstr>
      <vt:lpstr>PowerPoint-esitys</vt:lpstr>
      <vt:lpstr>Laki ikääntyneen väestön toimintakyvyn tukemisesta sekä iäkkäiden sosiaali- ja terveyspalveluista</vt:lpstr>
      <vt:lpstr>Vanhuspalvelulain tarkoitus </vt:lpstr>
      <vt:lpstr>Vanhuspalvelulain suhde muuhun lainsäädäntöön</vt:lpstr>
      <vt:lpstr>Ketä koskee?</vt:lpstr>
      <vt:lpstr>Kunnan yleiset velvollisuudet</vt:lpstr>
      <vt:lpstr>Palvelujen saatavuus ja saavutettavuus</vt:lpstr>
      <vt:lpstr>Muita yleisiä velvoitteita kunnille</vt:lpstr>
      <vt:lpstr>Palvelutarpeen arviointi - periaatteet</vt:lpstr>
      <vt:lpstr>Palvelutarpeen selvittäminen</vt:lpstr>
      <vt:lpstr>Palvelusuunnitelma (16§)</vt:lpstr>
      <vt:lpstr>Päätös palvelujen myöntämisestä</vt:lpstr>
      <vt:lpstr>Vastuutyöntekijä </vt:lpstr>
      <vt:lpstr>Palvelujen laatu</vt:lpstr>
      <vt:lpstr>Palvelujen laatu…jatkuu</vt:lpstr>
      <vt:lpstr>Ilmoittaminen havaitusta palvelutarpeesta</vt:lpstr>
      <vt:lpstr>Yhteydenotto sosiaalihuoltoon tuen tarpeen arvioimiseksi (sosiaalihuoltolakilaki 35§)</vt:lpstr>
      <vt:lpstr>Jatkuu…</vt:lpstr>
      <vt:lpstr>Ilmoitusvelvollisuus epäkohdista sosiaalihuollon toteuttamisessa 8 §</vt:lpstr>
      <vt:lpstr>Muistutus</vt:lpstr>
      <vt:lpstr>Kantelu</vt:lpstr>
    </vt:vector>
  </TitlesOfParts>
  <Company>Äänekosken ammatillisen koulutuksen kuntayhtymä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Vanhustyön lainsäädännöllinen perusta</dc:title>
  <dc:creator>Susanna Kuhno</dc:creator>
  <cp:lastModifiedBy>Sarita Taipale</cp:lastModifiedBy>
  <cp:revision>16</cp:revision>
  <cp:lastPrinted>2019-02-12T13:38:52Z</cp:lastPrinted>
  <dcterms:created xsi:type="dcterms:W3CDTF">2018-08-30T06:31:16Z</dcterms:created>
  <dcterms:modified xsi:type="dcterms:W3CDTF">2022-01-04T10:46:47Z</dcterms:modified>
</cp:coreProperties>
</file>