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76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70" r:id="rId12"/>
    <p:sldId id="269" r:id="rId13"/>
    <p:sldId id="263" r:id="rId14"/>
    <p:sldId id="259" r:id="rId15"/>
    <p:sldId id="271" r:id="rId16"/>
    <p:sldId id="272" r:id="rId17"/>
    <p:sldId id="260" r:id="rId18"/>
    <p:sldId id="274" r:id="rId19"/>
    <p:sldId id="275" r:id="rId20"/>
    <p:sldId id="277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7Do2m-Ouh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istiliitto.fi/fi/etuudet-ja-oikeudet/muistisairaan-ihmisen-oikeude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kaltoinkohtelu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143425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Seksuaalinen hyväksikäyttö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2286001"/>
            <a:ext cx="6928046" cy="3593591"/>
          </a:xfrm>
        </p:spPr>
        <p:txBody>
          <a:bodyPr>
            <a:normAutofit/>
          </a:bodyPr>
          <a:lstStyle/>
          <a:p>
            <a:r>
              <a:rPr lang="fi-FI" sz="2400" b="1" dirty="0"/>
              <a:t>Seksuaalinen hyväksikäyttö </a:t>
            </a:r>
            <a:r>
              <a:rPr lang="fi-FI" sz="2400" dirty="0"/>
              <a:t>on seksuaalista identiteettiä loukkaavaa käyttäytymistä, sukupuolista häirintää, ahdistelua, alistamista tai sukupuoliyhteyteen pakottamista ja raiskausta.</a:t>
            </a:r>
          </a:p>
        </p:txBody>
      </p:sp>
    </p:spTree>
    <p:extLst>
      <p:ext uri="{BB962C8B-B14F-4D97-AF65-F5344CB8AC3E}">
        <p14:creationId xmlns:p14="http://schemas.microsoft.com/office/powerpoint/2010/main" val="1900449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Taloudellinen hyväksikäyttö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1579418"/>
            <a:ext cx="10178322" cy="4821381"/>
          </a:xfrm>
        </p:spPr>
        <p:txBody>
          <a:bodyPr/>
          <a:lstStyle/>
          <a:p>
            <a:r>
              <a:rPr lang="fi-FI" sz="2400" b="1" dirty="0"/>
              <a:t>Taloudellinen hyväksikäyttö</a:t>
            </a:r>
            <a:r>
              <a:rPr lang="fi-FI" sz="2400" dirty="0"/>
              <a:t> on ikääntyneen ihmisen väärin kohtelua, jolla tarkoitetaan rahojen tai muun omaisuuden (kuten tavaroiden, osakkeiden, asunnon, lääkkeiden) </a:t>
            </a:r>
            <a:r>
              <a:rPr lang="fi-FI" sz="2400" b="1" dirty="0"/>
              <a:t>käyttöä, myymistä tai hävittämistä ilman hänen lupaansa.</a:t>
            </a:r>
          </a:p>
          <a:p>
            <a:r>
              <a:rPr lang="fi-FI" sz="2400" dirty="0"/>
              <a:t>Taloudellista hyväksikäyttöä on ikäihmisen rahojen tai muun omaisuuden eriasteinen </a:t>
            </a:r>
            <a:r>
              <a:rPr lang="fi-FI" sz="2400" b="1" dirty="0"/>
              <a:t>kiristäminen, kuten esimerkiksi väkivallanteolla, hoidotta jättämisellä tai hylkäämisellä uhkailemalla</a:t>
            </a:r>
            <a:r>
              <a:rPr lang="fi-FI" sz="2400" dirty="0"/>
              <a:t>.</a:t>
            </a:r>
          </a:p>
          <a:p>
            <a:r>
              <a:rPr lang="fi-FI" sz="2400" dirty="0"/>
              <a:t>Taloudellisesta hyväksikäytöstä on kyse, mikäli ikääntyneen </a:t>
            </a:r>
            <a:r>
              <a:rPr lang="fi-FI" sz="2400" b="1" dirty="0"/>
              <a:t>henkilön hyväntahtoisuutta, avun tarvetta, luottamusta tai sairauden takia alentunutta </a:t>
            </a:r>
            <a:r>
              <a:rPr lang="fi-FI" sz="2400" b="1" dirty="0" err="1"/>
              <a:t>arviontikykyä</a:t>
            </a:r>
            <a:r>
              <a:rPr lang="fi-FI" sz="2400" dirty="0"/>
              <a:t> käytetään hyväksi taloudellisen hyödyn tavoittelemiseksi.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64517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Hoidon ja avun laiminlyönti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2286001"/>
            <a:ext cx="8648780" cy="3593591"/>
          </a:xfrm>
        </p:spPr>
        <p:txBody>
          <a:bodyPr/>
          <a:lstStyle/>
          <a:p>
            <a:r>
              <a:rPr lang="fi-FI" sz="2400" b="1" dirty="0"/>
              <a:t>Hoidon ja avun laiminlyönti tarkoittavat</a:t>
            </a:r>
            <a:r>
              <a:rPr lang="fi-FI" sz="2400" dirty="0"/>
              <a:t> tarkoituksellista (aktiivista) hoitamatta jättämistä tai hoitovastuusta kieltäytymistä.</a:t>
            </a:r>
          </a:p>
          <a:p>
            <a:r>
              <a:rPr lang="fi-FI" sz="2400" dirty="0"/>
              <a:t>Hoidon ja avun laiminlyönti voi olla myös tarkoituksetonta (passiivista). Tällöin ikääntyneen ihmisen hoidon epäonnistuminen johtuu hoitajan tai muun hoidosta vastaavan henkilön </a:t>
            </a:r>
            <a:r>
              <a:rPr lang="fi-FI" sz="2400" b="1" dirty="0"/>
              <a:t>osaamattomuudesta, tiedonpuutteesta, uupumuksesta tai välinpitämättömyydestä</a:t>
            </a:r>
            <a:r>
              <a:rPr lang="fi-FI" sz="2400" dirty="0"/>
              <a:t>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0092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määrittelyä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2400" dirty="0"/>
              <a:t>Kaltoinkohtelu on </a:t>
            </a:r>
            <a:r>
              <a:rPr lang="fi-FI" sz="2400" b="1" dirty="0"/>
              <a:t>usein vaiettua, eikä sitä välttämättä aina edes tunnisteta</a:t>
            </a:r>
            <a:r>
              <a:rPr lang="fi-FI" sz="2400" dirty="0"/>
              <a:t>.</a:t>
            </a:r>
          </a:p>
          <a:p>
            <a:r>
              <a:rPr lang="fi-FI" sz="2400" dirty="0"/>
              <a:t>Muistisairas ihminen on erityisen hauras kohde, ja valitettavan herkästi esimerkiksi taloudellisen tai henkisen väkivallan uhri. </a:t>
            </a:r>
          </a:p>
          <a:p>
            <a:r>
              <a:rPr lang="fi-FI" sz="2400" dirty="0"/>
              <a:t>Myös sosiaalinen eristäytyneisyys lisää riskiä tulla </a:t>
            </a:r>
            <a:r>
              <a:rPr lang="fi-FI" sz="2400" dirty="0" err="1"/>
              <a:t>kaltoinkohdelluksi</a:t>
            </a:r>
            <a:r>
              <a:rPr lang="fi-FI" sz="2400" dirty="0"/>
              <a:t>. </a:t>
            </a:r>
          </a:p>
          <a:p>
            <a:r>
              <a:rPr lang="fi-FI" sz="2400" b="1" dirty="0" err="1"/>
              <a:t>Kaltoinkohtelija</a:t>
            </a:r>
            <a:r>
              <a:rPr lang="fi-FI" sz="2400" b="1" dirty="0"/>
              <a:t> voi olla kuka tahansa</a:t>
            </a:r>
            <a:r>
              <a:rPr lang="fi-FI" sz="2400" dirty="0"/>
              <a:t>: myös muistisairaan ihmisen läheinen tai hoitaja.</a:t>
            </a:r>
            <a:r>
              <a:rPr lang="fi-FI" dirty="0"/>
              <a:t> </a:t>
            </a:r>
          </a:p>
          <a:p>
            <a:r>
              <a:rPr lang="fi-FI" sz="2400" dirty="0"/>
              <a:t>Kaltoinkohtelu voi olla myös </a:t>
            </a:r>
            <a:r>
              <a:rPr lang="fi-FI" sz="2400" b="1" dirty="0"/>
              <a:t>rakenteellista, jolloin ikääntynyt kohtaa yhteiskunnan ja palvelujärjestelmän </a:t>
            </a:r>
            <a:r>
              <a:rPr lang="fi-FI" sz="2400" dirty="0"/>
              <a:t>taholta esimerkiksi ikäsyrjintää tai palveluiden epäämistä.</a:t>
            </a:r>
          </a:p>
        </p:txBody>
      </p:sp>
    </p:spTree>
    <p:extLst>
      <p:ext uri="{BB962C8B-B14F-4D97-AF65-F5344CB8AC3E}">
        <p14:creationId xmlns:p14="http://schemas.microsoft.com/office/powerpoint/2010/main" val="3258205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tunnistaa?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2286001"/>
            <a:ext cx="8997915" cy="3593591"/>
          </a:xfrm>
        </p:spPr>
        <p:txBody>
          <a:bodyPr>
            <a:normAutofit/>
          </a:bodyPr>
          <a:lstStyle/>
          <a:p>
            <a:r>
              <a:rPr lang="fi-FI" dirty="0"/>
              <a:t>Ulkopuolisen </a:t>
            </a:r>
            <a:r>
              <a:rPr lang="fi-FI" b="1" dirty="0"/>
              <a:t>voi olla vaikea tunnistaa kaltoinkohtelua tai jopa väkivaltaa</a:t>
            </a:r>
            <a:r>
              <a:rPr lang="fi-FI" dirty="0"/>
              <a:t>, jos ikäihminen ei siitä itse halua tai pysty kertomaan.</a:t>
            </a:r>
          </a:p>
          <a:p>
            <a:r>
              <a:rPr lang="fi-FI" dirty="0"/>
              <a:t>Ikääntynyt ei itsekään aina ymmärrä joutuneensa kaltoinkohtelun tai väkivallan kohteeksi.</a:t>
            </a:r>
          </a:p>
          <a:p>
            <a:r>
              <a:rPr lang="fi-FI" dirty="0"/>
              <a:t>Huonoa kohtelua kokenut </a:t>
            </a:r>
            <a:r>
              <a:rPr lang="fi-FI" b="1" dirty="0"/>
              <a:t>voi tuntea syyllisyyttä ja häpeää tapahtuneesta</a:t>
            </a:r>
            <a:r>
              <a:rPr lang="fi-FI" dirty="0"/>
              <a:t>. </a:t>
            </a:r>
          </a:p>
          <a:p>
            <a:r>
              <a:rPr lang="fi-FI" dirty="0"/>
              <a:t>Hän </a:t>
            </a:r>
            <a:r>
              <a:rPr lang="fi-FI" b="1" dirty="0"/>
              <a:t>voi olla huolissaan tekijälle mahdollisesti aiheutuvista seurauksista, pelätä tekijän uhkauksia, hylätyksi tulemista, leimautumista kykenemättömäksi hoitamaan omia asioitaan tai perhesalaisuuksien paljastumista. </a:t>
            </a:r>
          </a:p>
        </p:txBody>
      </p:sp>
    </p:spTree>
    <p:extLst>
      <p:ext uri="{BB962C8B-B14F-4D97-AF65-F5344CB8AC3E}">
        <p14:creationId xmlns:p14="http://schemas.microsoft.com/office/powerpoint/2010/main" val="3911642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tunnistaa?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Kaltoinkohtelun merkit </a:t>
            </a:r>
            <a:r>
              <a:rPr lang="fi-FI" b="1" dirty="0"/>
              <a:t>saattavat myös sekoittua ikääntymisen mukanaan tuomiin muutoksiin tai sairauksiin esimerkiksi dementoivien sairauksien oireisiin</a:t>
            </a:r>
            <a:r>
              <a:rPr lang="fi-FI" dirty="0"/>
              <a:t>.</a:t>
            </a:r>
          </a:p>
          <a:p>
            <a:r>
              <a:rPr lang="fi-FI" dirty="0"/>
              <a:t>Fyysisen pahoinpitelyn merkkeinä voi olla esimerkiksi eri paranemisvaiheessa olevat </a:t>
            </a:r>
            <a:r>
              <a:rPr lang="fi-FI" b="1" dirty="0"/>
              <a:t>mustelmat, ruhjeet tai muut vammat.  </a:t>
            </a:r>
          </a:p>
          <a:p>
            <a:r>
              <a:rPr lang="fi-FI" dirty="0"/>
              <a:t>Ikäihminen saattaa hakeutua hoitoon muutaman päivän viiveellä vammojen syntymisestä, </a:t>
            </a:r>
            <a:r>
              <a:rPr lang="fi-FI" b="1" dirty="0"/>
              <a:t>eivätkä vammat vastaa hänen tai hänen läheistensä kertomusta. </a:t>
            </a:r>
          </a:p>
          <a:p>
            <a:r>
              <a:rPr lang="fi-FI" dirty="0"/>
              <a:t>Myös toistuvasti ilmenevät </a:t>
            </a:r>
            <a:r>
              <a:rPr lang="fi-FI" b="1" dirty="0"/>
              <a:t>uudet vammat ja ruhjeet </a:t>
            </a:r>
            <a:r>
              <a:rPr lang="fi-FI" dirty="0"/>
              <a:t>voivat kertoa jatkuvasta pahoinpitelyistä.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0814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tunnistaa?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2286001"/>
            <a:ext cx="9089355" cy="3593591"/>
          </a:xfrm>
        </p:spPr>
        <p:txBody>
          <a:bodyPr>
            <a:normAutofit/>
          </a:bodyPr>
          <a:lstStyle/>
          <a:p>
            <a:r>
              <a:rPr lang="fi-FI" sz="2400" dirty="0"/>
              <a:t>Muita ulkoisia kaltoinkohtelun merkkejä voi olla henkilön yleinen </a:t>
            </a:r>
            <a:r>
              <a:rPr lang="fi-FI" sz="2400" b="1" dirty="0"/>
              <a:t>hoitamattomuus, aliravitsemus, kuivuminen, lääkityksen laiminlyönti tai liiallinen lääkkeiden käyttö.</a:t>
            </a:r>
          </a:p>
          <a:p>
            <a:r>
              <a:rPr lang="fi-FI" sz="2400" dirty="0"/>
              <a:t>Myös jatkuva </a:t>
            </a:r>
            <a:r>
              <a:rPr lang="fi-FI" sz="2400" b="1" dirty="0"/>
              <a:t>rahan puute </a:t>
            </a:r>
            <a:r>
              <a:rPr lang="fi-FI" sz="2400" dirty="0"/>
              <a:t>tai kieltäytyminen tarvittavista palveluista voi viitata hyväksikäyttöön.</a:t>
            </a:r>
          </a:p>
        </p:txBody>
      </p:sp>
    </p:spTree>
    <p:extLst>
      <p:ext uri="{BB962C8B-B14F-4D97-AF65-F5344CB8AC3E}">
        <p14:creationId xmlns:p14="http://schemas.microsoft.com/office/powerpoint/2010/main" val="3200642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tunnistaa?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2286001"/>
            <a:ext cx="8307958" cy="3593591"/>
          </a:xfrm>
        </p:spPr>
        <p:txBody>
          <a:bodyPr>
            <a:normAutofit/>
          </a:bodyPr>
          <a:lstStyle/>
          <a:p>
            <a:r>
              <a:rPr lang="fi-FI" sz="2400" dirty="0"/>
              <a:t>Kaltoinkohtelu </a:t>
            </a:r>
            <a:r>
              <a:rPr lang="fi-FI" sz="2400" b="1" dirty="0"/>
              <a:t>aiheuttaa usein muutoksia ikäihmisen käyttäytymisessä</a:t>
            </a:r>
            <a:r>
              <a:rPr lang="fi-FI" sz="2400" dirty="0"/>
              <a:t>. </a:t>
            </a:r>
          </a:p>
          <a:p>
            <a:r>
              <a:rPr lang="fi-FI" sz="2400" dirty="0"/>
              <a:t>Muutokset voivat ilmetä arkuutena, masentuneisuutena, itkuisuutena, itsetuhoisina ajatuksina ja puheina, pelokkuutena, takertumisena tai jopa aggressiivisuutena.  </a:t>
            </a:r>
          </a:p>
          <a:p>
            <a:r>
              <a:rPr lang="fi-FI" sz="2400" dirty="0"/>
              <a:t>Hän saattaa käyttää </a:t>
            </a:r>
            <a:r>
              <a:rPr lang="fi-FI" sz="2400" dirty="0" err="1"/>
              <a:t>sosiaali</a:t>
            </a:r>
            <a:r>
              <a:rPr lang="fi-FI" sz="2400" dirty="0"/>
              <a:t>– ja terveydenhoitoalan palveluita runsaasti tai kieltäytyä niistä kokonaan.</a:t>
            </a:r>
          </a:p>
        </p:txBody>
      </p:sp>
    </p:spTree>
    <p:extLst>
      <p:ext uri="{BB962C8B-B14F-4D97-AF65-F5344CB8AC3E}">
        <p14:creationId xmlns:p14="http://schemas.microsoft.com/office/powerpoint/2010/main" val="616752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tunnistaa?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2286001"/>
            <a:ext cx="8524089" cy="3593591"/>
          </a:xfrm>
        </p:spPr>
        <p:txBody>
          <a:bodyPr>
            <a:normAutofit lnSpcReduction="10000"/>
          </a:bodyPr>
          <a:lstStyle/>
          <a:p>
            <a:r>
              <a:rPr lang="fi-FI" sz="2400" dirty="0"/>
              <a:t>Kaltoinkohtelulla ja väkivallalla on aina seurauksia, jotka </a:t>
            </a:r>
            <a:r>
              <a:rPr lang="fi-FI" sz="2400" b="1" dirty="0"/>
              <a:t>saattavat nopeuttaa ikääntymisprosessia ja pahentaa perussairauksia, </a:t>
            </a:r>
            <a:r>
              <a:rPr lang="fi-FI" sz="2400" dirty="0"/>
              <a:t>jotka vaikuttavat ikäihmisen toimintakykyyn ja elämänhallintaan heikentävästi. </a:t>
            </a:r>
          </a:p>
          <a:p>
            <a:r>
              <a:rPr lang="fi-FI" sz="2400" dirty="0"/>
              <a:t>Kaltoinkohtelu ja väkivalta on </a:t>
            </a:r>
            <a:r>
              <a:rPr lang="fi-FI" sz="2400" b="1" dirty="0"/>
              <a:t>aina loukkaus ikääntyvän ihmisen identiteettiä ja ihmisoikeuksia kohtaan.</a:t>
            </a:r>
          </a:p>
          <a:p>
            <a:r>
              <a:rPr lang="fi-FI" sz="2400" dirty="0"/>
              <a:t>Kaltoinkohtelu ja väkivalta </a:t>
            </a:r>
            <a:r>
              <a:rPr lang="fi-FI" sz="2400" b="1" dirty="0"/>
              <a:t>horjuttavat niitä kokeneen minäkuvaa ja uskoa yhteiskunnan ja toisten ihmisten auttamisen mahdollisuuksiin</a:t>
            </a:r>
            <a:r>
              <a:rPr lang="fi-FI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8516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Mistä apua?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1795549"/>
            <a:ext cx="10178322" cy="4084043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Ensisijainen vastuu </a:t>
            </a:r>
            <a:r>
              <a:rPr lang="fi-FI" b="1" dirty="0" err="1"/>
              <a:t>kaltoinkohdeltujen</a:t>
            </a:r>
            <a:r>
              <a:rPr lang="fi-FI" b="1" dirty="0"/>
              <a:t> ikääntyneiden auttamisesta on kunnilla, joissa apua tarjoavat perhe- ja sosiaalipalvelut. </a:t>
            </a:r>
          </a:p>
          <a:p>
            <a:r>
              <a:rPr lang="fi-FI" dirty="0"/>
              <a:t>Myös </a:t>
            </a:r>
            <a:r>
              <a:rPr lang="fi-FI" b="1" dirty="0"/>
              <a:t>turvakoteihin </a:t>
            </a:r>
            <a:r>
              <a:rPr lang="fi-FI" dirty="0"/>
              <a:t>pääsevät kaikki lähisuhde- ja perheväkivallan uhrit. </a:t>
            </a:r>
          </a:p>
          <a:p>
            <a:r>
              <a:rPr lang="fi-FI" dirty="0"/>
              <a:t>Kaltoinkohtelusta ja sen uhasta keskustellessa voi hyödyntää </a:t>
            </a:r>
            <a:r>
              <a:rPr lang="fi-FI" dirty="0" err="1"/>
              <a:t>THL:n</a:t>
            </a:r>
            <a:r>
              <a:rPr lang="fi-FI" dirty="0"/>
              <a:t> lähisuhdeväkivallan suodatin- ja kartoituslomaketta.</a:t>
            </a:r>
          </a:p>
          <a:p>
            <a:r>
              <a:rPr lang="fi-FI" dirty="0"/>
              <a:t>Puhelimitse apua tarjoavat </a:t>
            </a:r>
            <a:r>
              <a:rPr lang="fi-FI" b="1" dirty="0"/>
              <a:t>Nollalinja ja ikääntyneiden auttamiseen keskittynyt Suvanto-linja</a:t>
            </a:r>
            <a:r>
              <a:rPr lang="fi-FI" dirty="0"/>
              <a:t>. </a:t>
            </a:r>
          </a:p>
          <a:p>
            <a:r>
              <a:rPr lang="fi-FI" dirty="0"/>
              <a:t>Ikääntyneille vertaistukea järjestää Suvanto ry. </a:t>
            </a:r>
          </a:p>
          <a:p>
            <a:r>
              <a:rPr lang="fi-FI" dirty="0"/>
              <a:t>Ikääntyneiden auttamisessa olennaista on eri ammattilaisten ja organisaatioiden välinen yhteistyö.</a:t>
            </a:r>
          </a:p>
          <a:p>
            <a:r>
              <a:rPr lang="fi-FI" b="1" dirty="0"/>
              <a:t>Ikääntyneisiin kohdistuvan kaltoinkohtelun tunnistamisen tulisi sisältyä jokaisen </a:t>
            </a:r>
            <a:r>
              <a:rPr lang="fi-FI" b="1" dirty="0" err="1"/>
              <a:t>sosiaali</a:t>
            </a:r>
            <a:r>
              <a:rPr lang="fi-FI" b="1" dirty="0"/>
              <a:t>- ja terveysalan ammattilaisen osaamiseen!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60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lähteitä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1271846"/>
          </a:xfrm>
        </p:spPr>
        <p:txBody>
          <a:bodyPr/>
          <a:lstStyle/>
          <a:p>
            <a:r>
              <a:rPr lang="fi-FI" dirty="0"/>
              <a:t>Terveyden ja hyvinvoinnin laitoksen materiaalit</a:t>
            </a:r>
          </a:p>
          <a:p>
            <a:r>
              <a:rPr lang="fi-FI" dirty="0"/>
              <a:t>Suvanto ry:n materiaalit ( Turvallisen vanhuuden puolesta)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4234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679DAC-D89B-4076-B147-D66529846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4400" b="0" i="0" dirty="0">
                <a:effectLst/>
              </a:rPr>
              <a:t>Minna-Liisa Luoma: "Ikäihmisten kaltoinkohteluun pitää aina puuttua</a:t>
            </a:r>
            <a:r>
              <a:rPr lang="fi-FI" b="0" i="0" dirty="0">
                <a:effectLst/>
              </a:rPr>
              <a:t>"</a:t>
            </a:r>
            <a:br>
              <a:rPr lang="fi-FI" b="0" i="0" dirty="0">
                <a:effectLst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592630-2FCC-4ADD-8C8F-0C06C470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6010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b="0" i="0" dirty="0">
                <a:solidFill>
                  <a:srgbClr val="030303"/>
                </a:solidFill>
                <a:effectLst/>
              </a:rPr>
              <a:t>www.thl.fi/ikaantyminen </a:t>
            </a:r>
          </a:p>
          <a:p>
            <a:pPr marL="0" indent="0">
              <a:buNone/>
            </a:pPr>
            <a:r>
              <a:rPr lang="fi-FI" sz="2800" b="0" i="1" dirty="0">
                <a:solidFill>
                  <a:srgbClr val="030303"/>
                </a:solidFill>
                <a:effectLst/>
              </a:rPr>
              <a:t>Ikäihmisten kokema kaltoinkohtelu ja väkivalta jää usein piiloon. Se on uskottua yleisempää, sillä monet lähisuhdeväkivaltaa kohdanneet ikäihmiset eivät puhu kokemastaan.  </a:t>
            </a:r>
            <a:r>
              <a:rPr lang="fi-FI" sz="2800" b="0" i="1" dirty="0" err="1">
                <a:solidFill>
                  <a:srgbClr val="030303"/>
                </a:solidFill>
                <a:effectLst/>
              </a:rPr>
              <a:t>THL:n</a:t>
            </a:r>
            <a:r>
              <a:rPr lang="fi-FI" sz="2800" b="0" i="1" dirty="0">
                <a:solidFill>
                  <a:srgbClr val="030303"/>
                </a:solidFill>
                <a:effectLst/>
              </a:rPr>
              <a:t> tutkimuspäällikkö Minna-Liisa Luoma valottaa ikääntyneisiin kohdistuvan kaltoinkohtelun erityispiirteitä ja kertoo mitä pitäisi tehdä, jos herää epäilys siitä, että lähimmäinen tai asiakas on kohdannut lähisuhdeväkivaltaa.</a:t>
            </a:r>
          </a:p>
          <a:p>
            <a:pPr marL="0" indent="0">
              <a:buNone/>
            </a:pPr>
            <a:endParaRPr lang="fi-FI" sz="2800" i="1" dirty="0">
              <a:solidFill>
                <a:srgbClr val="030303"/>
              </a:solidFill>
            </a:endParaRPr>
          </a:p>
          <a:p>
            <a:pPr marL="0" indent="0">
              <a:buNone/>
            </a:pPr>
            <a:r>
              <a:rPr lang="fi-FI" sz="2800" dirty="0">
                <a:hlinkClick r:id="rId2"/>
              </a:rPr>
              <a:t>https://www.youtube.com/watch?v=S7Do2m-OuhA</a:t>
            </a:r>
            <a:endParaRPr lang="fi-FI" sz="2800" dirty="0"/>
          </a:p>
          <a:p>
            <a:pPr marL="0" indent="0">
              <a:buNone/>
            </a:pP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371997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Riskitekijöitä kaltoinkohteluun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Esimerkiksi ikä, sukupuoli tai sosiaalinen status ei suojaa kaltoinkohtelulta. </a:t>
            </a:r>
          </a:p>
          <a:p>
            <a:r>
              <a:rPr lang="fi-FI" dirty="0"/>
              <a:t>On kuitenkin löydetty joitain </a:t>
            </a:r>
            <a:r>
              <a:rPr lang="fi-FI" b="1" dirty="0"/>
              <a:t>riskitekijöitä,</a:t>
            </a:r>
            <a:r>
              <a:rPr lang="fi-FI" dirty="0"/>
              <a:t> jotka kärjistyessään voivat </a:t>
            </a:r>
            <a:r>
              <a:rPr lang="fi-FI" b="1" dirty="0"/>
              <a:t>johtaa kaltoinkohteluun tai jopa väkivaltaan, muun muassa:</a:t>
            </a:r>
          </a:p>
          <a:p>
            <a:r>
              <a:rPr lang="fi-FI" dirty="0"/>
              <a:t>ikäihmisen, hänen puolisonsa tai muun läheisensä toimintakykyä ja elämänhallintaa heikentävät </a:t>
            </a:r>
            <a:r>
              <a:rPr lang="fi-FI" b="1" dirty="0"/>
              <a:t>sairaudet</a:t>
            </a:r>
          </a:p>
          <a:p>
            <a:r>
              <a:rPr lang="fi-FI" dirty="0"/>
              <a:t>ikäihmisen, hänen puolisonsa tai muun läheisensä </a:t>
            </a:r>
            <a:r>
              <a:rPr lang="fi-FI" b="1" dirty="0"/>
              <a:t>alkoholin tai päihteiden väärinkäyttö</a:t>
            </a:r>
          </a:p>
          <a:p>
            <a:r>
              <a:rPr lang="fi-FI" b="1" dirty="0"/>
              <a:t>hoitajan tai hoidosta vastuussa olevan henkilön uupuminen, tietämättömyys ja osaamattomuus</a:t>
            </a:r>
          </a:p>
          <a:p>
            <a:r>
              <a:rPr lang="fi-FI" b="1" dirty="0"/>
              <a:t>taloudellinen tai asumiseen liittyvä riippuvuus</a:t>
            </a:r>
            <a:r>
              <a:rPr lang="fi-FI" dirty="0"/>
              <a:t>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868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määrittelyä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1695797"/>
            <a:ext cx="8150017" cy="4183796"/>
          </a:xfrm>
        </p:spPr>
        <p:txBody>
          <a:bodyPr>
            <a:normAutofit lnSpcReduction="10000"/>
          </a:bodyPr>
          <a:lstStyle/>
          <a:p>
            <a:r>
              <a:rPr lang="fi-FI" sz="2200" dirty="0"/>
              <a:t>Kaltoinkohtelulla tarkoitetaan </a:t>
            </a:r>
            <a:r>
              <a:rPr lang="fi-FI" sz="2200" b="1" dirty="0"/>
              <a:t>epäasiallista toimintaa, jossa toista ihmistä kohtaan käyttäydytään väärin ja jolla aiheutetaan toiselle kärsimystä</a:t>
            </a:r>
            <a:r>
              <a:rPr lang="fi-FI" sz="2200" dirty="0"/>
              <a:t>. </a:t>
            </a:r>
          </a:p>
          <a:p>
            <a:r>
              <a:rPr lang="fi-FI" sz="2200" dirty="0"/>
              <a:t>Se voi olla tahallista tai tahatonta, kertaluontoista tai jatkuvaa.</a:t>
            </a:r>
          </a:p>
          <a:p>
            <a:r>
              <a:rPr lang="fi-FI" sz="2200" dirty="0"/>
              <a:t>Ikääntyvien kaltoinkohtelu kohdistuu yli 65-vuotiaisiin </a:t>
            </a:r>
          </a:p>
          <a:p>
            <a:r>
              <a:rPr lang="fi-FI" sz="2200" dirty="0"/>
              <a:t>Ikäihmisiin kohdistuvalla kaltoinkohtelulla tarkoitetaan </a:t>
            </a:r>
            <a:r>
              <a:rPr lang="fi-FI" sz="2200" b="1" dirty="0"/>
              <a:t>luottamuksellisessa suhteessa tapahtuvaa tekoa tai tekemättä jättämistä, joka vaarantaa ikääntyneen hyvinvoinnin, turvallisuuden tai terveyden.</a:t>
            </a:r>
          </a:p>
          <a:p>
            <a:r>
              <a:rPr lang="fi-FI" sz="2200" dirty="0"/>
              <a:t>Ikääntyneistä </a:t>
            </a:r>
            <a:r>
              <a:rPr lang="fi-FI" sz="2200" b="1" dirty="0"/>
              <a:t> 3,4-30 </a:t>
            </a:r>
            <a:r>
              <a:rPr lang="fi-FI" sz="2200" dirty="0"/>
              <a:t>prosenttia on kaltoinkohtelun uhreja, tutkimuksista riippuen.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098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Määrittelyä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2128059"/>
            <a:ext cx="10178322" cy="3751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dirty="0"/>
              <a:t>Kaltoinkohtelu voi olla:</a:t>
            </a:r>
          </a:p>
          <a:p>
            <a:r>
              <a:rPr lang="fi-FI" sz="2400" dirty="0"/>
              <a:t>henkistä tai fyysistä väkivaltaa,</a:t>
            </a:r>
          </a:p>
          <a:p>
            <a:r>
              <a:rPr lang="fi-FI" sz="2400" dirty="0"/>
              <a:t>hoidon tarpeen laiminlyömistä,</a:t>
            </a:r>
          </a:p>
          <a:p>
            <a:r>
              <a:rPr lang="fi-FI" sz="2400" dirty="0"/>
              <a:t>taloudellista hyväksi käyttöä,</a:t>
            </a:r>
          </a:p>
          <a:p>
            <a:r>
              <a:rPr lang="fi-FI" sz="2400" dirty="0"/>
              <a:t>henkilökohtaisten oikeuksien loukkaamista (vrt. </a:t>
            </a:r>
            <a:r>
              <a:rPr lang="fi-FI" sz="2400" dirty="0">
                <a:hlinkClick r:id="rId2" tooltip="Muistisairaan ihmisen oikeudet"/>
              </a:rPr>
              <a:t>itsemääräämisoikeus</a:t>
            </a:r>
            <a:r>
              <a:rPr lang="fi-FI" sz="2400" dirty="0"/>
              <a:t>)</a:t>
            </a:r>
          </a:p>
          <a:p>
            <a:r>
              <a:rPr lang="fi-FI" sz="2400" dirty="0"/>
              <a:t>tai seksuaalista väkivaltaa tai häirintää.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9162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Fyysinen väkivalta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b="1" dirty="0"/>
              <a:t>Fyysinen väkivalta</a:t>
            </a:r>
            <a:r>
              <a:rPr lang="fi-FI" sz="2400" dirty="0"/>
              <a:t>, jolla tarkoitetaan kaikkea fyysisen kivun ja vahingon aiheuttamista esimerkiksi lyömällä, tönimällä, nipistämällä, tukistamalla tai puristamalla.</a:t>
            </a:r>
          </a:p>
          <a:p>
            <a:r>
              <a:rPr lang="fi-FI" sz="2400" dirty="0"/>
              <a:t>Fyysistä väkivaltaa voi tapahtua myös silloin, jos hoitotyön yhteydessä käytetään </a:t>
            </a:r>
            <a:r>
              <a:rPr lang="fi-FI" sz="2400" b="1" dirty="0"/>
              <a:t>tilanteeseen nähden tarpeettoman rajuja otteita</a:t>
            </a:r>
            <a:r>
              <a:rPr lang="fi-FI" sz="2400" dirty="0"/>
              <a:t>, joista aiheutuu ikääntyneelle ylimääräistä kipua tai muuta kärsimystä.</a:t>
            </a:r>
          </a:p>
          <a:p>
            <a:r>
              <a:rPr lang="fi-FI" sz="2400" dirty="0"/>
              <a:t>Myös </a:t>
            </a:r>
            <a:r>
              <a:rPr lang="fi-FI" sz="2400" b="1" dirty="0"/>
              <a:t>yli- tai alilääkitseminen </a:t>
            </a:r>
            <a:r>
              <a:rPr lang="fi-FI" sz="2400" dirty="0"/>
              <a:t>ja muunlainen hoidon tai avun laiminlyönti voi pahimmillaan olla fyysistä väkivaltaa.</a:t>
            </a:r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397963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Psyykkinen väkivalta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2286001"/>
            <a:ext cx="7884009" cy="3593591"/>
          </a:xfrm>
        </p:spPr>
        <p:txBody>
          <a:bodyPr>
            <a:normAutofit/>
          </a:bodyPr>
          <a:lstStyle/>
          <a:p>
            <a:r>
              <a:rPr lang="fi-FI" sz="2400" b="1" dirty="0"/>
              <a:t>Psyykkinen/henkinen väkivalta</a:t>
            </a:r>
            <a:r>
              <a:rPr lang="fi-FI" sz="2400" dirty="0"/>
              <a:t> on väkivaltaa, jossa ikäihmiselle </a:t>
            </a:r>
            <a:r>
              <a:rPr lang="fi-FI" sz="2400" b="1" dirty="0"/>
              <a:t>tuotetaan tarkoituksellisesti henkistä pahoinvointia, ahdistusta ja pelkoa </a:t>
            </a:r>
            <a:r>
              <a:rPr lang="fi-FI" sz="2400" dirty="0"/>
              <a:t>esimerkiksi nimittelemällä, huutamalla tai kohtelemalla häntä muutoin alentavasti ja loukkaavasti. </a:t>
            </a:r>
          </a:p>
          <a:p>
            <a:r>
              <a:rPr lang="fi-FI" sz="2400" dirty="0"/>
              <a:t>Psyykkisen väkivallan erilaisia muotoja ovat mm. </a:t>
            </a:r>
            <a:r>
              <a:rPr lang="fi-FI" sz="2400" b="1" dirty="0"/>
              <a:t>mitätöiminen, nöyryyttäminen, pelottelu, uhkaileminen, kiristäminen ja eristäminen</a:t>
            </a:r>
            <a:r>
              <a:rPr lang="fi-FI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8743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Emotionaalinen väkivalta ja </a:t>
            </a:r>
            <a:br>
              <a:rPr lang="fi-FI" dirty="0"/>
            </a:br>
            <a:r>
              <a:rPr lang="fi-FI" dirty="0"/>
              <a:t>vainoaminen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2286001"/>
            <a:ext cx="7692817" cy="3593591"/>
          </a:xfrm>
        </p:spPr>
        <p:txBody>
          <a:bodyPr/>
          <a:lstStyle/>
          <a:p>
            <a:r>
              <a:rPr lang="fi-FI" b="1" dirty="0"/>
              <a:t>Emotionaalisesta väkivallasta</a:t>
            </a:r>
            <a:r>
              <a:rPr lang="fi-FI" dirty="0"/>
              <a:t> puhutaan silloin, kun teon tai tekemättä jättämisen taustalla vaikuttaa voimakas tunneriippuvuus tekijän ja kokijan välillä.</a:t>
            </a:r>
          </a:p>
          <a:p>
            <a:r>
              <a:rPr lang="fi-FI" b="1" dirty="0"/>
              <a:t>Vainoaminen </a:t>
            </a:r>
            <a:r>
              <a:rPr lang="fi-FI" dirty="0"/>
              <a:t>on toistuvaa, </a:t>
            </a:r>
            <a:r>
              <a:rPr lang="fi-FI" b="1" dirty="0"/>
              <a:t>ei toivottua yhteydenottamista, seuraamista ja tarkkailemista, joka on omiaan aiheuttamaan kohteessaan pelkoa tai ahdistusta</a:t>
            </a:r>
            <a:r>
              <a:rPr lang="fi-FI" dirty="0"/>
              <a:t>. </a:t>
            </a:r>
          </a:p>
          <a:p>
            <a:r>
              <a:rPr lang="fi-FI" dirty="0"/>
              <a:t>Se sisältää uhkaavia ja/tai väkivaltaisia tekoja, jotka täyttävät rikoksen tunnusmerkit. Vaino voi kohdistua myös vainotun läheisiin. Parisuhteen aikana koettu väkivalta lisää vainon riskiä.</a:t>
            </a:r>
          </a:p>
        </p:txBody>
      </p:sp>
    </p:spTree>
    <p:extLst>
      <p:ext uri="{BB962C8B-B14F-4D97-AF65-F5344CB8AC3E}">
        <p14:creationId xmlns:p14="http://schemas.microsoft.com/office/powerpoint/2010/main" val="890756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Hengellinen väkivalta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51678" y="2286001"/>
            <a:ext cx="7252242" cy="2818013"/>
          </a:xfrm>
        </p:spPr>
        <p:txBody>
          <a:bodyPr>
            <a:noAutofit/>
          </a:bodyPr>
          <a:lstStyle/>
          <a:p>
            <a:r>
              <a:rPr lang="fi-FI" sz="2400" b="1" dirty="0"/>
              <a:t>Hengellinen väkivalta</a:t>
            </a:r>
            <a:r>
              <a:rPr lang="fi-FI" sz="2400" dirty="0"/>
              <a:t> on ikääntyneen vakaumuksen ja uskonnon harjoittamisen kieltämistä, mitätöintiä tai halventamista. </a:t>
            </a:r>
          </a:p>
          <a:p>
            <a:r>
              <a:rPr lang="fi-FI" sz="2400" dirty="0"/>
              <a:t>Hengellistä väkivaltaa on myös uskonnon tai vakaumuksen nimissä ikääntyneelle ihmiselle aiheutettu ahdistus, pelko ja kärsimys.</a:t>
            </a:r>
          </a:p>
        </p:txBody>
      </p:sp>
    </p:spTree>
    <p:extLst>
      <p:ext uri="{BB962C8B-B14F-4D97-AF65-F5344CB8AC3E}">
        <p14:creationId xmlns:p14="http://schemas.microsoft.com/office/powerpoint/2010/main" val="401022309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TM10001106[[fn=Merkki]]</Template>
  <TotalTime>89</TotalTime>
  <Words>1069</Words>
  <Application>Microsoft Office PowerPoint</Application>
  <PresentationFormat>Laajakuva</PresentationFormat>
  <Paragraphs>88</Paragraphs>
  <Slides>20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Arial</vt:lpstr>
      <vt:lpstr>Gill Sans MT</vt:lpstr>
      <vt:lpstr>Impact</vt:lpstr>
      <vt:lpstr>Badge</vt:lpstr>
      <vt:lpstr>kaltoinkohtelu</vt:lpstr>
      <vt:lpstr>lähteitä</vt:lpstr>
      <vt:lpstr>Riskitekijöitä kaltoinkohteluun</vt:lpstr>
      <vt:lpstr>määrittelyä</vt:lpstr>
      <vt:lpstr>Määrittelyä</vt:lpstr>
      <vt:lpstr>Fyysinen väkivalta</vt:lpstr>
      <vt:lpstr>Psyykkinen väkivalta</vt:lpstr>
      <vt:lpstr>Emotionaalinen väkivalta ja  vainoaminen</vt:lpstr>
      <vt:lpstr>Hengellinen väkivalta</vt:lpstr>
      <vt:lpstr>Seksuaalinen hyväksikäyttö</vt:lpstr>
      <vt:lpstr>Taloudellinen hyväksikäyttö</vt:lpstr>
      <vt:lpstr>Hoidon ja avun laiminlyönti</vt:lpstr>
      <vt:lpstr>määrittelyä</vt:lpstr>
      <vt:lpstr>Miten tunnistaa?</vt:lpstr>
      <vt:lpstr>Miten tunnistaa?</vt:lpstr>
      <vt:lpstr>Miten tunnistaa?</vt:lpstr>
      <vt:lpstr>Miten tunnistaa?</vt:lpstr>
      <vt:lpstr>Miten tunnistaa?</vt:lpstr>
      <vt:lpstr>Mistä apua?</vt:lpstr>
      <vt:lpstr>Minna-Liisa Luoma: "Ikäihmisten kaltoinkohteluun pitää aina puuttua" </vt:lpstr>
    </vt:vector>
  </TitlesOfParts>
  <Company>Äänekosken ammatillisen koulutuksen 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kaltoinkohtelu</dc:title>
  <dc:creator>Susanna Kuhno</dc:creator>
  <cp:lastModifiedBy>Sarita Taipale</cp:lastModifiedBy>
  <cp:revision>12</cp:revision>
  <dcterms:created xsi:type="dcterms:W3CDTF">2019-02-22T14:05:21Z</dcterms:created>
  <dcterms:modified xsi:type="dcterms:W3CDTF">2022-01-06T14:57:14Z</dcterms:modified>
</cp:coreProperties>
</file>