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C7A3-68CA-4E84-BB06-F4C6417CD7AE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F7243-7661-427B-979C-298B4ACBE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9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1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8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40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4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1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4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2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4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1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7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3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E5C60B-A1D0-4741-8F23-2668C97BA1E2}" type="datetimeFigureOut">
              <a:rPr lang="fi-FI" smtClean="0"/>
              <a:t>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72442-06C2-4F06-9284-B688CC0E71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4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Ikääntyminen ja </a:t>
            </a:r>
            <a:br>
              <a:rPr lang="fi-FI" sz="4400" dirty="0"/>
            </a:br>
            <a:r>
              <a:rPr lang="fi-FI" sz="4400" dirty="0"/>
              <a:t> sosiaalinen vanheneminen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0573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vanheneminen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1800" indent="-323850" defTabSz="1007838">
              <a:spcBef>
                <a:spcPts val="441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dirty="0">
                <a:ea typeface="Gadugi" panose="020B0502040204020203" pitchFamily="34" charset="0"/>
                <a:cs typeface="Arial" pitchFamily="34" charset="0"/>
              </a:rPr>
              <a:t>Sosiaalista vanhenemista koskeva tutkimusala on </a:t>
            </a:r>
            <a:r>
              <a:rPr lang="fi-FI" sz="2800" b="1" dirty="0">
                <a:ea typeface="Gadugi" panose="020B0502040204020203" pitchFamily="34" charset="0"/>
                <a:cs typeface="Arial" pitchFamily="34" charset="0"/>
              </a:rPr>
              <a:t>sosiaaligerontologia</a:t>
            </a:r>
          </a:p>
          <a:p>
            <a:pPr marL="107950" indent="0" defTabSz="1007838">
              <a:spcBef>
                <a:spcPts val="441"/>
              </a:spcBef>
              <a:spcAft>
                <a:spcPts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fi-FI" sz="2800" dirty="0">
              <a:ea typeface="Gadugi" panose="020B0502040204020203" pitchFamily="34" charset="0"/>
              <a:cs typeface="Arial" pitchFamily="34" charset="0"/>
            </a:endParaRPr>
          </a:p>
          <a:p>
            <a:pPr marL="431800" indent="-323850" defTabSz="1007838">
              <a:spcBef>
                <a:spcPts val="441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dirty="0">
                <a:ea typeface="Gadugi" panose="020B0502040204020203" pitchFamily="34" charset="0"/>
                <a:cs typeface="Arial" pitchFamily="34" charset="0"/>
              </a:rPr>
              <a:t>Sosiaaligerontologiassa tutkitaan sitä, kuinka erilaiset yhteiskunnalliset tekijät muokkaavat elämänkulkua ja ikääntyvien ihmisten kokemusmaailmaa sekä sitä, kuinka ihmiset itse muokkaavat vanhenemiseensa vaikuttavia tekijöitä</a:t>
            </a:r>
          </a:p>
          <a:p>
            <a:pPr marL="107950" indent="0" defTabSz="1007838">
              <a:spcBef>
                <a:spcPts val="441"/>
              </a:spcBef>
              <a:spcAft>
                <a:spcPts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dirty="0">
                <a:ea typeface="Gadugi" panose="020B0502040204020203" pitchFamily="34" charset="0"/>
                <a:cs typeface="Arial" pitchFamily="34" charset="0"/>
              </a:rPr>
              <a:t>							(Antti Karisto)</a:t>
            </a:r>
            <a:endParaRPr lang="fi-FI" sz="2800" dirty="0"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4664"/>
          </a:xfrm>
        </p:spPr>
        <p:txBody>
          <a:bodyPr>
            <a:normAutofit/>
          </a:bodyPr>
          <a:lstStyle/>
          <a:p>
            <a:r>
              <a:rPr lang="fi-FI" altLang="fi-FI" dirty="0">
                <a:cs typeface="Arial" panose="020B0604020202020204" pitchFamily="34" charset="0"/>
              </a:rPr>
              <a:t>Sosiaalisen vanhenemisen kaksi tasoa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066796"/>
            <a:ext cx="9601196" cy="3809072"/>
          </a:xfrm>
        </p:spPr>
        <p:txBody>
          <a:bodyPr>
            <a:normAutofit fontScale="92500"/>
          </a:bodyPr>
          <a:lstStyle/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b="1" dirty="0">
                <a:cs typeface="Arial" pitchFamily="34" charset="0"/>
              </a:rPr>
              <a:t>Vanheneminen yhteiskunnan tasolla</a:t>
            </a:r>
          </a:p>
          <a:p>
            <a:pPr marL="863600" lvl="1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Väestön ikärakenteen muutokset ja sen erilaiset seuraukset, vanhuuteen liittyvä yhteiskuntapolitiikka</a:t>
            </a:r>
          </a:p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b="1" dirty="0">
                <a:cs typeface="Arial" pitchFamily="34" charset="0"/>
              </a:rPr>
              <a:t>Vanheneminen yksilö- ja ryhmätasolla</a:t>
            </a:r>
          </a:p>
          <a:p>
            <a:pPr marL="863600" lvl="1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Yksilöllinen vanheneminen ja siihen liittyvät kokemukset, elämäntyylit jne.</a:t>
            </a:r>
          </a:p>
          <a:p>
            <a:pPr marL="1295400" lvl="2" indent="-287338" defTabSz="1007838">
              <a:spcAft>
                <a:spcPts val="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Käyttäytymisen muutokset</a:t>
            </a:r>
          </a:p>
          <a:p>
            <a:pPr marL="1295400" lvl="2" indent="-287338" defTabSz="1007838">
              <a:spcAft>
                <a:spcPts val="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Roolimuutokset</a:t>
            </a:r>
          </a:p>
          <a:p>
            <a:pPr marL="1295400" lvl="2" indent="-287338" defTabSz="1007838">
              <a:spcAft>
                <a:spcPts val="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Statusmuutokset</a:t>
            </a:r>
          </a:p>
          <a:p>
            <a:pPr marL="1295400" lvl="2" indent="-287338" defTabSz="1007838">
              <a:spcAft>
                <a:spcPts val="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400" dirty="0">
                <a:cs typeface="Arial" pitchFamily="34" charset="0"/>
              </a:rPr>
              <a:t>Asennemuutokset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63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>
                <a:cs typeface="Arial" panose="020B0604020202020204" pitchFamily="34" charset="0"/>
              </a:rPr>
              <a:t>Yhteiskunnallinen näkökulma ja elämänprosessit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683565"/>
            <a:ext cx="9601196" cy="3548270"/>
          </a:xfrm>
        </p:spPr>
        <p:txBody>
          <a:bodyPr>
            <a:no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Taustana Suomen historian tapahtumat kuten sota- ja pulakaudet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Yhteiskunnan </a:t>
            </a:r>
            <a:r>
              <a:rPr lang="fi-FI" altLang="fi-FI" sz="2800" b="1" dirty="0">
                <a:cs typeface="Arial" panose="020B0604020202020204" pitchFamily="34" charset="0"/>
              </a:rPr>
              <a:t>rakennemuutos</a:t>
            </a:r>
            <a:r>
              <a:rPr lang="fi-FI" altLang="fi-FI" sz="2800" dirty="0">
                <a:cs typeface="Arial" panose="020B0604020202020204" pitchFamily="34" charset="0"/>
              </a:rPr>
              <a:t> maatalousyhteiskunnasta teollisen kautta jälkiteolliseen palvelu- ja tietoyhteiskuntaan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Kohorttinäkökulma: tietty ikäpolvi kokee tietyt  tapahtumat saman ikäisenä → niiden vaikutus myöhempään elämään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2758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>
                <a:cs typeface="Arial" panose="020B0604020202020204" pitchFamily="34" charset="0"/>
              </a:rPr>
              <a:t>Sukupolvi ikääntymistä määrittävänä tekijänä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dirty="0">
                <a:cs typeface="Arial" charset="0"/>
              </a:rPr>
              <a:t>Yhteiskunnalliset sukupolvet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b="1" dirty="0">
                <a:cs typeface="Arial" charset="0"/>
              </a:rPr>
              <a:t>Yhteisiä kokemuksia </a:t>
            </a:r>
            <a:r>
              <a:rPr lang="fi-FI" sz="2800" dirty="0">
                <a:cs typeface="Arial" charset="0"/>
              </a:rPr>
              <a:t>suurin piirtein </a:t>
            </a:r>
            <a:r>
              <a:rPr lang="fi-FI" sz="2800" b="1" dirty="0">
                <a:cs typeface="Arial" charset="0"/>
              </a:rPr>
              <a:t>samoissa ikävaiheissa </a:t>
            </a:r>
            <a:r>
              <a:rPr lang="fi-FI" sz="2800" dirty="0">
                <a:cs typeface="Arial" charset="0"/>
              </a:rPr>
              <a:t>(elämänkerralliset yhteisöt)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b="1" dirty="0">
                <a:cs typeface="Arial" charset="0"/>
              </a:rPr>
              <a:t>Tunne</a:t>
            </a:r>
            <a:r>
              <a:rPr lang="fi-FI" sz="2800" dirty="0">
                <a:cs typeface="Arial" charset="0"/>
              </a:rPr>
              <a:t> kuulumisesta samaan sukupolveen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2800" dirty="0">
                <a:cs typeface="Arial" charset="0"/>
              </a:rPr>
              <a:t>Samaan elämänkerralliseen sukupolveen kuuluvilla saattaa kuitenkin olla hyvinkin erilaisia kokemuksia samoista tapahtumista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809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685801"/>
            <a:ext cx="9601196" cy="1123122"/>
          </a:xfrm>
        </p:spPr>
        <p:txBody>
          <a:bodyPr/>
          <a:lstStyle/>
          <a:p>
            <a:r>
              <a:rPr lang="fi-FI" altLang="fi-FI" dirty="0"/>
              <a:t>Ikäpolvikokemukseen vaikuttavia tekijöitä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104373"/>
            <a:ext cx="9601196" cy="3771495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2800" b="1" dirty="0"/>
              <a:t>Elämänvaihe</a:t>
            </a:r>
          </a:p>
          <a:p>
            <a:pPr lvl="1"/>
            <a:r>
              <a:rPr lang="fi-FI" altLang="fi-FI" sz="2400" dirty="0"/>
              <a:t> lapsuus, nuoruus, varhaisaikuisuus, keski-ikä, myöhäiskeski-ikä, ikääntyneisyys, vanhuus</a:t>
            </a:r>
          </a:p>
          <a:p>
            <a:r>
              <a:rPr lang="fi-FI" altLang="fi-FI" sz="2800" b="1" dirty="0"/>
              <a:t>Yhteiskunnallis-historiallisia sukupolvia</a:t>
            </a:r>
          </a:p>
          <a:p>
            <a:pPr lvl="1"/>
            <a:r>
              <a:rPr lang="fi-FI" altLang="fi-FI" sz="2400" dirty="0"/>
              <a:t>Sotien ja pulan sukupolvi, sodan ja jälleenrakennuksen ja nousun sukupolvi, suuren murroksen sukupolvi, lähiöiden sukupolvi, Kekkosen, 1960-luvun ja kuulentojen sukupolvi, kylmän sodan päättymisen sukupolvi, EU-jäsenyyden ja laman sukupolvi, teknologian, kansainvälisyyden ja terrorismin sukupolvi</a:t>
            </a:r>
          </a:p>
          <a:p>
            <a:r>
              <a:rPr lang="fi-FI" altLang="fi-FI" sz="2800" b="1" dirty="0"/>
              <a:t>Perhesukupolvet</a:t>
            </a:r>
          </a:p>
          <a:p>
            <a:pPr lvl="1"/>
            <a:r>
              <a:rPr lang="fi-FI" altLang="fi-FI" sz="2400" dirty="0"/>
              <a:t>Lapsenlapsenlapsi, lapsenlapsi, lapsi, vanhempi, isovanhempi, isoisovanhempi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97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Perhesukupolvet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167003"/>
            <a:ext cx="9601196" cy="3708865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fi-FI" dirty="0"/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Eliniän kasvaessa on tullut enemmän </a:t>
            </a:r>
            <a:r>
              <a:rPr lang="fi-FI" altLang="fi-FI" sz="2800" b="1" dirty="0">
                <a:cs typeface="Arial" panose="020B0604020202020204" pitchFamily="34" charset="0"/>
              </a:rPr>
              <a:t>monisukupolvisuutta</a:t>
            </a:r>
            <a:r>
              <a:rPr lang="fi-FI" altLang="fi-FI" sz="2800" dirty="0">
                <a:cs typeface="Arial" panose="020B0604020202020204" pitchFamily="34" charset="0"/>
              </a:rPr>
              <a:t> ja samalla perhesukupolvet ovat </a:t>
            </a:r>
            <a:r>
              <a:rPr lang="fi-FI" altLang="fi-FI" sz="2800" b="1" dirty="0">
                <a:cs typeface="Arial" panose="020B0604020202020204" pitchFamily="34" charset="0"/>
              </a:rPr>
              <a:t>monimuotoistuneet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Perhesukupolvet ovat enemmän itsemäärittelyn ja koetun sukulaisuuden varassa; samassa perhesukupolviasemassa olevien kokemukset vaihtelevat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800" dirty="0">
                <a:cs typeface="Arial" panose="020B0604020202020204" pitchFamily="34" charset="0"/>
              </a:rPr>
              <a:t>Auttaminen perustuu vieläkin useimmiten sukulaisuuteen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74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Sukupolvisopimus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Sopimus siitä, </a:t>
            </a:r>
            <a:r>
              <a:rPr lang="fi-FI" altLang="fi-FI" b="1" dirty="0">
                <a:cs typeface="Arial" panose="020B0604020202020204" pitchFamily="34" charset="0"/>
              </a:rPr>
              <a:t>millä tavoin ikääntyneestä väestöstä suomalaisessa yhteiskunnassa huolehditaan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Juridisesti lapset eivät ole velvollisia huolehtimaan vanhemmistaan, vaan vastuu on yhteiskunnalla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Moraalinen vastuu; onko muuttumassa?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12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675862"/>
            <a:ext cx="9601196" cy="675860"/>
          </a:xfrm>
        </p:spPr>
        <p:txBody>
          <a:bodyPr>
            <a:normAutofit fontScale="90000"/>
          </a:bodyPr>
          <a:lstStyle/>
          <a:p>
            <a:r>
              <a:rPr lang="fi-FI" dirty="0"/>
              <a:t>Kokemuksellinen vanheneminen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649896"/>
            <a:ext cx="9601196" cy="4225973"/>
          </a:xfrm>
        </p:spPr>
        <p:txBody>
          <a:bodyPr>
            <a:normAutofit/>
          </a:bodyPr>
          <a:lstStyle/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dirty="0">
                <a:cs typeface="Arial" pitchFamily="34" charset="0"/>
              </a:rPr>
              <a:t>Tarkoittaa </a:t>
            </a:r>
            <a:r>
              <a:rPr lang="fi-FI" b="1" dirty="0">
                <a:cs typeface="Arial" pitchFamily="34" charset="0"/>
              </a:rPr>
              <a:t>ikääntyvän ihmisen omaa kuvausta siitä, kuinka vanhaksi hän tuntee itsensä</a:t>
            </a:r>
          </a:p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dirty="0">
                <a:cs typeface="Arial" pitchFamily="34" charset="0"/>
              </a:rPr>
              <a:t>On yhteydessä </a:t>
            </a:r>
            <a:r>
              <a:rPr lang="fi-FI" b="1" dirty="0">
                <a:cs typeface="Arial" pitchFamily="34" charset="0"/>
              </a:rPr>
              <a:t>yksilöllisiin kehitystekijöihin, </a:t>
            </a:r>
            <a:r>
              <a:rPr lang="fi-FI" dirty="0">
                <a:cs typeface="Arial" pitchFamily="34" charset="0"/>
              </a:rPr>
              <a:t>jotka ovat vaikuttaneet henkilön kehitykseen eri vaiheissa, kuten lapsuuden olot, nuoruusvaihe sekä aikuisuuden eri vaiheet</a:t>
            </a:r>
          </a:p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dirty="0">
                <a:cs typeface="Arial" pitchFamily="34" charset="0"/>
              </a:rPr>
              <a:t>Lisäksi vaikuttavat ne </a:t>
            </a:r>
            <a:r>
              <a:rPr lang="fi-FI" b="1" dirty="0">
                <a:cs typeface="Arial" pitchFamily="34" charset="0"/>
              </a:rPr>
              <a:t>henkilöhistorialliset tapahtumat</a:t>
            </a:r>
            <a:r>
              <a:rPr lang="fi-FI" dirty="0">
                <a:cs typeface="Arial" pitchFamily="34" charset="0"/>
              </a:rPr>
              <a:t>, jotka ikääntyneet ovat kohdanneet elämänkulkunsa aikana (esim. sota- ja evakkokokemukset); ne vaikuttavat heidän vanhuuden kokemiseensa</a:t>
            </a:r>
          </a:p>
          <a:p>
            <a:pPr marL="431800" indent="-323850" defTabSz="1007838">
              <a:spcAft>
                <a:spcPts val="0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dirty="0">
                <a:cs typeface="Arial" pitchFamily="34" charset="0"/>
              </a:rPr>
              <a:t>Kolmanneksi erilaiset </a:t>
            </a:r>
            <a:r>
              <a:rPr lang="fi-FI" b="1" dirty="0">
                <a:cs typeface="Arial" pitchFamily="34" charset="0"/>
              </a:rPr>
              <a:t>kriisitilanteet</a:t>
            </a:r>
            <a:r>
              <a:rPr lang="fi-FI" dirty="0">
                <a:cs typeface="Arial" pitchFamily="34" charset="0"/>
              </a:rPr>
              <a:t> kertomisaikana tai aikaisemmissa elämänvaiheissa (esim. </a:t>
            </a:r>
            <a:r>
              <a:rPr lang="fi-FI" dirty="0" err="1">
                <a:cs typeface="Arial" pitchFamily="34" charset="0"/>
              </a:rPr>
              <a:t>leskeytyminen</a:t>
            </a:r>
            <a:r>
              <a:rPr lang="fi-FI" dirty="0">
                <a:cs typeface="Arial" pitchFamily="34" charset="0"/>
              </a:rPr>
              <a:t>) vaikuttavat vanhuuden kokemiseen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43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765313"/>
            <a:ext cx="9601196" cy="662654"/>
          </a:xfrm>
        </p:spPr>
        <p:txBody>
          <a:bodyPr>
            <a:normAutofit fontScale="90000"/>
          </a:bodyPr>
          <a:lstStyle/>
          <a:p>
            <a:r>
              <a:rPr lang="fi-FI" dirty="0"/>
              <a:t>Elämän tarkoituksellisuus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659834"/>
            <a:ext cx="9601196" cy="4512365"/>
          </a:xfrm>
        </p:spPr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Tunne tai kokemus siitä, että </a:t>
            </a:r>
            <a:r>
              <a:rPr lang="fi-FI" altLang="fi-FI" b="1" dirty="0">
                <a:cs typeface="Arial" panose="020B0604020202020204" pitchFamily="34" charset="0"/>
              </a:rPr>
              <a:t>elämä on  mielekästä ja elämisen arvoista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fi-FI" b="1" dirty="0"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Vanhuudessa elämän tarkoituksellisuuteen </a:t>
            </a:r>
            <a:r>
              <a:rPr lang="fi-FI" altLang="fi-FI" b="1" dirty="0">
                <a:cs typeface="Arial" panose="020B0604020202020204" pitchFamily="34" charset="0"/>
              </a:rPr>
              <a:t>vaikuttavat läheiset ihmissuhteet ja hyvä sosiaalinen verkosto</a:t>
            </a:r>
            <a:r>
              <a:rPr lang="fi-FI" altLang="fi-FI" dirty="0">
                <a:cs typeface="Arial" panose="020B0604020202020204" pitchFamily="34" charset="0"/>
              </a:rPr>
              <a:t>, erilaiset elämään liittyvät tekijät </a:t>
            </a:r>
            <a:r>
              <a:rPr lang="fi-FI" altLang="fi-FI" b="1" dirty="0">
                <a:cs typeface="Arial" panose="020B0604020202020204" pitchFamily="34" charset="0"/>
              </a:rPr>
              <a:t>sekä terveys ja toimintakyky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Terveyden heikkeneminen, läheisten kuolema, yksinäisyys, oman elämän rajallisuus (jäljellä oleva aika) ja elämän katoavaisuus saattavat heikentää tarkoituksellisuuden tunnetta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Elämän tarkoituksellisuus liitetään vanhuuden kehitystehtävään – eheyttämiseen, eletyn elämän arviointiin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dirty="0">
                <a:cs typeface="Arial" panose="020B0604020202020204" pitchFamily="34" charset="0"/>
              </a:rPr>
              <a:t>Tarkoituksellisuuden kokemus voi myös vahvistua iän myötä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26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720248"/>
            <a:ext cx="9601196" cy="1178126"/>
          </a:xfrm>
        </p:spPr>
        <p:txBody>
          <a:bodyPr>
            <a:normAutofit fontScale="90000"/>
          </a:bodyPr>
          <a:lstStyle/>
          <a:p>
            <a:r>
              <a:rPr lang="fi-FI" altLang="fi-FI" dirty="0">
                <a:cs typeface="Arial" panose="020B0604020202020204" pitchFamily="34" charset="0"/>
              </a:rPr>
              <a:t>Ikänormit ja -roolit vanhenemista määrittävinä tekijöinä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494721"/>
            <a:ext cx="9601196" cy="3643031"/>
          </a:xfrm>
        </p:spPr>
        <p:txBody>
          <a:bodyPr>
            <a:normAutofit fontScale="55000" lnSpcReduction="20000"/>
          </a:bodyPr>
          <a:lstStyle/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b="1" dirty="0">
                <a:cs typeface="Arial" panose="020B0604020202020204" pitchFamily="34" charset="0"/>
              </a:rPr>
              <a:t>Normit</a:t>
            </a:r>
            <a:r>
              <a:rPr lang="fi-FI" altLang="fi-FI" sz="4000" dirty="0">
                <a:cs typeface="Arial" panose="020B0604020202020204" pitchFamily="34" charset="0"/>
              </a:rPr>
              <a:t>: kertovat, miten yksilön on käyttäydyttävä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dirty="0">
                <a:cs typeface="Arial" panose="020B0604020202020204" pitchFamily="34" charset="0"/>
              </a:rPr>
              <a:t>Lait, säännöt, tavat, tottumukset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dirty="0">
                <a:cs typeface="Arial" panose="020B0604020202020204" pitchFamily="34" charset="0"/>
              </a:rPr>
              <a:t>Normeja ylläpidetään ja vahvistetaan sanktioin (palkinnot ja rangaistukset)</a:t>
            </a:r>
          </a:p>
          <a:p>
            <a:pPr marL="863600" lvl="1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fi-FI" sz="4000" dirty="0">
              <a:cs typeface="Arial" panose="020B0604020202020204" pitchFamily="34" charset="0"/>
            </a:endParaRPr>
          </a:p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b="1" dirty="0">
                <a:cs typeface="Arial" panose="020B0604020202020204" pitchFamily="34" charset="0"/>
              </a:rPr>
              <a:t>Ikänormit 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dirty="0">
                <a:cs typeface="Arial" panose="020B0604020202020204" pitchFamily="34" charset="0"/>
              </a:rPr>
              <a:t>Minkälaisia ikään perustuvia normeja yhteiskunnassamme on </a:t>
            </a:r>
          </a:p>
          <a:p>
            <a:pPr marL="1295400" lvl="2" indent="-287338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dirty="0">
                <a:cs typeface="Arial" panose="020B0604020202020204" pitchFamily="34" charset="0"/>
              </a:rPr>
              <a:t>Virallisia normeja</a:t>
            </a:r>
          </a:p>
          <a:p>
            <a:pPr marL="1295400" lvl="2" indent="-287338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4000" dirty="0">
                <a:cs typeface="Arial" panose="020B0604020202020204" pitchFamily="34" charset="0"/>
              </a:rPr>
              <a:t>Epävirallisia normeja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46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082351"/>
            <a:ext cx="9601196" cy="4793517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Jokainen kokee ikääntymisen omalla tavallaan, sillä ikääntyneiden </a:t>
            </a:r>
            <a:r>
              <a:rPr lang="fi-FI" sz="3200" b="1" dirty="0"/>
              <a:t>toiveet ja tarpeet ovat hyvin erilaiset</a:t>
            </a:r>
          </a:p>
          <a:p>
            <a:endParaRPr lang="fi-FI" sz="3200" dirty="0"/>
          </a:p>
          <a:p>
            <a:r>
              <a:rPr lang="fi-FI" sz="3200" dirty="0"/>
              <a:t>Myös </a:t>
            </a:r>
            <a:r>
              <a:rPr lang="fi-FI" sz="3200" b="1" dirty="0"/>
              <a:t>aikakausi ja kulttuuri </a:t>
            </a:r>
            <a:r>
              <a:rPr lang="fi-FI" sz="3200" dirty="0"/>
              <a:t>sekä yhteiskunnan </a:t>
            </a:r>
            <a:r>
              <a:rPr lang="fi-FI" sz="3200" b="1" dirty="0"/>
              <a:t>vallalla olevat käsitykset </a:t>
            </a:r>
            <a:r>
              <a:rPr lang="fi-FI" sz="3200" dirty="0"/>
              <a:t>muokkaavat ajatuksiamme ikääntymisestä ja vanhuudesta</a:t>
            </a:r>
          </a:p>
          <a:p>
            <a:r>
              <a:rPr lang="fi-FI" sz="3200" dirty="0"/>
              <a:t>Suomessa vallalla oleviin käsityksiin ovat viime vuosina vaikuttaneet :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4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626165"/>
            <a:ext cx="9601196" cy="1172818"/>
          </a:xfrm>
        </p:spPr>
        <p:txBody>
          <a:bodyPr>
            <a:noAutofit/>
          </a:bodyPr>
          <a:lstStyle/>
          <a:p>
            <a:r>
              <a:rPr lang="fi-FI" altLang="fi-FI" sz="3600" dirty="0">
                <a:cs typeface="Arial" panose="020B0604020202020204" pitchFamily="34" charset="0"/>
              </a:rPr>
              <a:t>Ikänormit ja -roolit vanhenemista määrittävinä tekijöinä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054269"/>
            <a:ext cx="9601196" cy="3983276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600" b="1" dirty="0">
                <a:cs typeface="Arial" panose="020B0604020202020204" pitchFamily="34" charset="0"/>
              </a:rPr>
              <a:t>Rooli:</a:t>
            </a:r>
            <a:r>
              <a:rPr lang="fi-FI" altLang="fi-FI" sz="2600" dirty="0">
                <a:cs typeface="Arial" panose="020B0604020202020204" pitchFamily="34" charset="0"/>
              </a:rPr>
              <a:t>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600" dirty="0">
                <a:cs typeface="Arial" panose="020B0604020202020204" pitchFamily="34" charset="0"/>
              </a:rPr>
              <a:t>Tai: odotukset, joita ryhmän jäseneen kohdistuu hänen toimiessaan tietyssä tehtävässä tai asemassa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600" dirty="0">
                <a:cs typeface="Arial" panose="020B0604020202020204" pitchFamily="34" charset="0"/>
              </a:rPr>
              <a:t>Käyttäytymiseen kohdistuvat odotukset (esim. miten mummon on käyttäydyttävä)</a:t>
            </a:r>
          </a:p>
          <a:p>
            <a:pPr marL="8636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600" dirty="0">
                <a:cs typeface="Arial" panose="020B0604020202020204" pitchFamily="34" charset="0"/>
              </a:rPr>
              <a:t>Rooliristiriidat (esim. vastanainut isoisä)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fi-FI" sz="2600" dirty="0">
                <a:cs typeface="Arial" panose="020B0604020202020204" pitchFamily="34" charset="0"/>
              </a:rPr>
              <a:t>Miten roolit muuttuvat ikääntyessä; miten vanhukselle mielekkäitä uusia rooleja menetettyjen tilalle (elämän tarkoituksellisuus)?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42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toimintakyky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455101"/>
            <a:ext cx="9601196" cy="3420767"/>
          </a:xfrm>
        </p:spPr>
        <p:txBody>
          <a:bodyPr/>
          <a:lstStyle/>
          <a:p>
            <a:pPr>
              <a:defRPr/>
            </a:pPr>
            <a:r>
              <a:rPr lang="fi-FI" b="1" dirty="0"/>
              <a:t>Kyky tulla toimeen </a:t>
            </a:r>
            <a:r>
              <a:rPr lang="fi-FI" dirty="0"/>
              <a:t>yhteiskunnassa vallitsevien arvojen ja normien mukaisesti</a:t>
            </a:r>
          </a:p>
          <a:p>
            <a:pPr>
              <a:defRPr/>
            </a:pPr>
            <a:r>
              <a:rPr lang="fi-FI" b="1" dirty="0"/>
              <a:t>Kyky selviytyä </a:t>
            </a:r>
            <a:r>
              <a:rPr lang="fi-FI" dirty="0"/>
              <a:t>arkipäivän toiminnoista, vuorovaikutussuhteista ja oman toimintaympäristön rooleista</a:t>
            </a:r>
          </a:p>
          <a:p>
            <a:pPr>
              <a:defRPr/>
            </a:pPr>
            <a:r>
              <a:rPr lang="fi-FI" dirty="0"/>
              <a:t>Tärkeitä sosiaalisen toimintakyvyn kannalta ovat myös </a:t>
            </a:r>
            <a:r>
              <a:rPr lang="fi-FI" b="1" dirty="0"/>
              <a:t>elinympäristö ja sosiaaliset verkostot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064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6252"/>
          </a:xfrm>
        </p:spPr>
        <p:txBody>
          <a:bodyPr>
            <a:normAutofit fontScale="90000"/>
          </a:bodyPr>
          <a:lstStyle/>
          <a:p>
            <a:r>
              <a:rPr lang="fi-FI" dirty="0"/>
              <a:t>Sosiaalisen toimintakyvyn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016690"/>
            <a:ext cx="9601196" cy="3859178"/>
          </a:xfrm>
        </p:spPr>
        <p:txBody>
          <a:bodyPr/>
          <a:lstStyle/>
          <a:p>
            <a:r>
              <a:rPr lang="fi-FI" altLang="fi-FI" sz="2800" dirty="0"/>
              <a:t>Yleensä </a:t>
            </a:r>
            <a:r>
              <a:rPr lang="fi-FI" altLang="fi-FI" sz="2800" b="1" dirty="0"/>
              <a:t>haastatteluna, lomaketutkimuksena </a:t>
            </a:r>
            <a:r>
              <a:rPr lang="fi-FI" altLang="fi-FI" sz="2800" dirty="0"/>
              <a:t>(esim. SPS; ks. Toimia.fi tai SES ks. </a:t>
            </a:r>
            <a:r>
              <a:rPr lang="fi-FI" altLang="fi-FI" sz="2800" dirty="0" err="1"/>
              <a:t>Thl</a:t>
            </a:r>
            <a:r>
              <a:rPr lang="fi-FI" altLang="fi-FI" sz="2800" dirty="0"/>
              <a:t>) tai </a:t>
            </a:r>
            <a:r>
              <a:rPr lang="fi-FI" altLang="fi-FI" sz="2800" b="1" dirty="0"/>
              <a:t>havainnoimalla</a:t>
            </a:r>
          </a:p>
          <a:p>
            <a:r>
              <a:rPr lang="fi-FI" altLang="fi-FI" sz="2800" b="1" dirty="0"/>
              <a:t>Palveluja, joihin pitäisi liittyä </a:t>
            </a:r>
            <a:r>
              <a:rPr lang="fi-FI" altLang="fi-FI" sz="2800" dirty="0"/>
              <a:t>sosiaalisen toimintakyvyn arviointi ovat kotipalvelu, kotisairaanhoito, kotihoito, omaishoidon tuki, päivätoiminta, tavallinen ja tehostettu palveluasuminen, vanhainkoti, terveyskeskuksen vuodeosasto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21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6242"/>
          </a:xfrm>
        </p:spPr>
        <p:txBody>
          <a:bodyPr/>
          <a:lstStyle/>
          <a:p>
            <a:r>
              <a:rPr lang="fi-FI" dirty="0"/>
              <a:t>Sosiaalinen tuki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104373"/>
            <a:ext cx="9601196" cy="377149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fi-FI" altLang="fi-FI" sz="2800" b="1" dirty="0"/>
              <a:t>Emotionaalinen</a:t>
            </a:r>
            <a:r>
              <a:rPr lang="fi-FI" altLang="fi-FI" sz="2800" dirty="0"/>
              <a:t> tuki</a:t>
            </a:r>
          </a:p>
          <a:p>
            <a:pPr lvl="1">
              <a:buFont typeface="Arial" charset="0"/>
              <a:buChar char="–"/>
              <a:defRPr/>
            </a:pPr>
            <a:r>
              <a:rPr lang="fi-FI" altLang="fi-FI" sz="2800" dirty="0"/>
              <a:t>Tunteiden ja kokemusten jakaminen</a:t>
            </a:r>
          </a:p>
          <a:p>
            <a:pPr lvl="1">
              <a:buFont typeface="Arial" charset="0"/>
              <a:buChar char="–"/>
              <a:defRPr/>
            </a:pPr>
            <a:r>
              <a:rPr lang="fi-FI" altLang="fi-FI" sz="2800" dirty="0"/>
              <a:t> Lohdutus, arvostava palaute</a:t>
            </a:r>
          </a:p>
          <a:p>
            <a:pPr marL="0" indent="0">
              <a:buFont typeface="Arial" charset="0"/>
              <a:buNone/>
              <a:defRPr/>
            </a:pPr>
            <a:r>
              <a:rPr lang="fi-FI" altLang="fi-FI" sz="2800" b="1" dirty="0"/>
              <a:t>Informatiivinen</a:t>
            </a:r>
            <a:r>
              <a:rPr lang="fi-FI" altLang="fi-FI" sz="2800" dirty="0"/>
              <a:t> tuki</a:t>
            </a:r>
          </a:p>
          <a:p>
            <a:pPr lvl="1">
              <a:buFont typeface="Arial" charset="0"/>
              <a:buChar char="–"/>
              <a:defRPr/>
            </a:pPr>
            <a:r>
              <a:rPr lang="fi-FI" altLang="fi-FI" sz="2800" dirty="0"/>
              <a:t>Tiedon, neuvojen ja ohjeisen antaminen</a:t>
            </a:r>
          </a:p>
          <a:p>
            <a:pPr marL="0" indent="0">
              <a:buFont typeface="Arial" charset="0"/>
              <a:buNone/>
              <a:defRPr/>
            </a:pPr>
            <a:r>
              <a:rPr lang="fi-FI" altLang="fi-FI" sz="2800" b="1" dirty="0"/>
              <a:t>Instrumentaalinen</a:t>
            </a:r>
            <a:r>
              <a:rPr lang="fi-FI" altLang="fi-FI" sz="2800" dirty="0"/>
              <a:t> tuki</a:t>
            </a:r>
          </a:p>
          <a:p>
            <a:pPr lvl="1">
              <a:buFont typeface="Arial" charset="0"/>
              <a:buChar char="–"/>
              <a:defRPr/>
            </a:pPr>
            <a:r>
              <a:rPr lang="fi-FI" altLang="fi-FI" sz="2800" dirty="0"/>
              <a:t>Konkreettinen apu</a:t>
            </a:r>
          </a:p>
          <a:p>
            <a:pPr marL="0" indent="0">
              <a:buFont typeface="Arial" charset="0"/>
              <a:buNone/>
              <a:defRPr/>
            </a:pPr>
            <a:r>
              <a:rPr lang="fi-FI" altLang="fi-FI" sz="2800" b="1" dirty="0"/>
              <a:t>Negatiivinen</a:t>
            </a:r>
            <a:r>
              <a:rPr lang="fi-FI" altLang="fi-FI" sz="2800" dirty="0"/>
              <a:t> tuki</a:t>
            </a:r>
          </a:p>
          <a:p>
            <a:pPr lvl="1">
              <a:buFont typeface="Arial" charset="0"/>
              <a:buChar char="–"/>
              <a:defRPr/>
            </a:pPr>
            <a:r>
              <a:rPr lang="fi-FI" altLang="fi-FI" sz="2800" dirty="0"/>
              <a:t>Epäammatillisuus, käyttökelvottomat ohjeet, sanelu, nuhtelu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176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739036"/>
            <a:ext cx="9601196" cy="5136833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2800" dirty="0"/>
              <a:t>Sosiaalinen tuki antaa ikääntyneelle tunteen, että hän voi </a:t>
            </a:r>
            <a:r>
              <a:rPr lang="fi-FI" altLang="fi-FI" sz="2800" b="1" dirty="0"/>
              <a:t>hallita ympäristöään</a:t>
            </a:r>
          </a:p>
          <a:p>
            <a:r>
              <a:rPr lang="fi-FI" altLang="fi-FI" sz="2800" dirty="0"/>
              <a:t>Ikääntyneellä voi olla esim. merkittävä rooli suhteessa lapsiinsa ja lapsenlapsiinsa</a:t>
            </a:r>
          </a:p>
          <a:p>
            <a:r>
              <a:rPr lang="fi-FI" altLang="fi-FI" sz="2800" dirty="0"/>
              <a:t>Sosiaalista toimintakykyä pitävät yllä:</a:t>
            </a:r>
          </a:p>
          <a:p>
            <a:pPr lvl="1"/>
            <a:r>
              <a:rPr lang="fi-FI" altLang="fi-FI" sz="2800" dirty="0"/>
              <a:t>Yksinäisyyden ehkäisy</a:t>
            </a:r>
          </a:p>
          <a:p>
            <a:pPr lvl="1"/>
            <a:r>
              <a:rPr lang="fi-FI" altLang="fi-FI" sz="2800" dirty="0"/>
              <a:t>Voimaannuttaminen</a:t>
            </a:r>
          </a:p>
          <a:p>
            <a:pPr lvl="1"/>
            <a:r>
              <a:rPr lang="fi-FI" altLang="fi-FI" sz="2800" dirty="0"/>
              <a:t>Parisuhde</a:t>
            </a:r>
          </a:p>
          <a:p>
            <a:pPr lvl="1"/>
            <a:r>
              <a:rPr lang="fi-FI" altLang="fi-FI" sz="2800" dirty="0"/>
              <a:t>Harrastukset</a:t>
            </a:r>
          </a:p>
          <a:p>
            <a:pPr lvl="1"/>
            <a:r>
              <a:rPr lang="fi-FI" altLang="fi-FI" sz="2800" dirty="0"/>
              <a:t>Sosiaaliset suhteet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8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678488"/>
            <a:ext cx="9601196" cy="3322720"/>
          </a:xfrm>
        </p:spPr>
        <p:txBody>
          <a:bodyPr>
            <a:normAutofit lnSpcReduction="10000"/>
          </a:bodyPr>
          <a:lstStyle/>
          <a:p>
            <a:r>
              <a:rPr lang="fi-FI" sz="3600" dirty="0"/>
              <a:t>Eliniän pidentyminen</a:t>
            </a:r>
          </a:p>
          <a:p>
            <a:r>
              <a:rPr lang="fi-FI" sz="3600" dirty="0"/>
              <a:t>Ikääntyvien suhteellisen määrän kasvu</a:t>
            </a:r>
          </a:p>
          <a:p>
            <a:r>
              <a:rPr lang="fi-FI" sz="3600" dirty="0"/>
              <a:t>Toimintakyvyn yksilöllisyys</a:t>
            </a:r>
          </a:p>
          <a:p>
            <a:r>
              <a:rPr lang="fi-FI" sz="3600" dirty="0"/>
              <a:t>Eläketurvan ja toimeentulon parantuminen</a:t>
            </a:r>
          </a:p>
          <a:p>
            <a:pPr marL="0" indent="0">
              <a:buNone/>
            </a:pPr>
            <a:r>
              <a:rPr lang="fi-FI" sz="3600" dirty="0"/>
              <a:t>   (ikääntyneiden taloudelliset resurssit)</a:t>
            </a:r>
          </a:p>
        </p:txBody>
      </p:sp>
    </p:spTree>
    <p:extLst>
      <p:ext uri="{BB962C8B-B14F-4D97-AF65-F5344CB8AC3E}">
        <p14:creationId xmlns:p14="http://schemas.microsoft.com/office/powerpoint/2010/main" val="42386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606287"/>
            <a:ext cx="9601196" cy="5605670"/>
          </a:xfrm>
        </p:spPr>
        <p:txBody>
          <a:bodyPr>
            <a:normAutofit/>
          </a:bodyPr>
          <a:lstStyle/>
          <a:p>
            <a:r>
              <a:rPr lang="fi-FI" dirty="0"/>
              <a:t>Oletettavissa oleva elinikä (vuonna 2020 syntyvillä) tytöllä 84,6 vuotta ja pojalla 79 vuotta </a:t>
            </a:r>
            <a:r>
              <a:rPr lang="fi-FI" dirty="0">
                <a:sym typeface="Wingdings" panose="05000000000000000000" pitchFamily="2" charset="2"/>
              </a:rPr>
              <a:t> muutos neljässä vuodessa: </a:t>
            </a:r>
            <a:r>
              <a:rPr lang="fi-FI" dirty="0"/>
              <a:t>(vuonna 2016 syntyvillä ) </a:t>
            </a:r>
            <a:r>
              <a:rPr lang="fi-FI" b="1" dirty="0"/>
              <a:t>tytöllä</a:t>
            </a:r>
            <a:r>
              <a:rPr lang="fi-FI" dirty="0"/>
              <a:t> </a:t>
            </a:r>
            <a:r>
              <a:rPr lang="fi-FI" b="1" dirty="0"/>
              <a:t>84,1 vuotta ja pojalla 78,4 vuotta</a:t>
            </a:r>
          </a:p>
          <a:p>
            <a:r>
              <a:rPr lang="fi-FI" dirty="0"/>
              <a:t>Vrt. vuonna 1971 syntyneellä tytöllä 74 v. ja pojalla 66 v. </a:t>
            </a:r>
          </a:p>
          <a:p>
            <a:endParaRPr lang="fi-FI" b="1" dirty="0"/>
          </a:p>
          <a:p>
            <a:r>
              <a:rPr lang="fi-FI" dirty="0"/>
              <a:t>Enää vanhuus ja eläkkeelle siirtyminen eivät kuulu ajattelutapana yhteen</a:t>
            </a:r>
          </a:p>
          <a:p>
            <a:r>
              <a:rPr lang="fi-FI" b="1" dirty="0"/>
              <a:t>Vanhuus on korvattu ikääntymisen käsitteellä</a:t>
            </a:r>
          </a:p>
          <a:p>
            <a:r>
              <a:rPr lang="fi-FI" dirty="0"/>
              <a:t>Oleellista on korostaa ikääntymisen </a:t>
            </a:r>
            <a:r>
              <a:rPr lang="fi-FI" b="1" dirty="0"/>
              <a:t>yksilöllisyyttä ja nähdä ikääntyminen käsitteenä laajasti</a:t>
            </a:r>
          </a:p>
        </p:txBody>
      </p:sp>
    </p:spTree>
    <p:extLst>
      <p:ext uri="{BB962C8B-B14F-4D97-AF65-F5344CB8AC3E}">
        <p14:creationId xmlns:p14="http://schemas.microsoft.com/office/powerpoint/2010/main" val="55655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F114BC1-2BB8-48F3-8043-EA3E0CA7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58" y="1149305"/>
            <a:ext cx="6698571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6232E115-1185-467E-94F1-4404944D64B2}"/>
              </a:ext>
            </a:extLst>
          </p:cNvPr>
          <p:cNvSpPr txBox="1"/>
          <p:nvPr/>
        </p:nvSpPr>
        <p:spPr>
          <a:xfrm>
            <a:off x="6632028" y="5708695"/>
            <a:ext cx="482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Stat.fi. Tilastokeskus, Elinajanodote. 2021.</a:t>
            </a:r>
          </a:p>
        </p:txBody>
      </p:sp>
    </p:spTree>
    <p:extLst>
      <p:ext uri="{BB962C8B-B14F-4D97-AF65-F5344CB8AC3E}">
        <p14:creationId xmlns:p14="http://schemas.microsoft.com/office/powerpoint/2010/main" val="28175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Ikääntymisen viisi ulottuvuutta</a:t>
            </a:r>
            <a:br>
              <a:rPr lang="fi-FI" dirty="0"/>
            </a:br>
            <a:r>
              <a:rPr lang="fi-FI" dirty="0"/>
              <a:t>Peter </a:t>
            </a:r>
            <a:r>
              <a:rPr lang="fi-FI" dirty="0" err="1"/>
              <a:t>Laslett</a:t>
            </a:r>
            <a:r>
              <a:rPr lang="fi-FI" dirty="0"/>
              <a:t>/sosiologi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4704" y="2425959"/>
            <a:ext cx="10031893" cy="3797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1. </a:t>
            </a:r>
            <a:r>
              <a:rPr lang="fi-FI" sz="2800" b="1" dirty="0"/>
              <a:t>Kronologinen ikäkäsite </a:t>
            </a:r>
            <a:r>
              <a:rPr lang="fi-FI" sz="2800" dirty="0"/>
              <a:t>– ilmaistaan kalenterivuosina</a:t>
            </a:r>
          </a:p>
          <a:p>
            <a:pPr marL="0" indent="0">
              <a:buNone/>
            </a:pPr>
            <a:r>
              <a:rPr lang="fi-FI" sz="2800" dirty="0"/>
              <a:t>2. </a:t>
            </a:r>
            <a:r>
              <a:rPr lang="fi-FI" sz="2800" b="1" dirty="0"/>
              <a:t>Biologinen ikäkäsite </a:t>
            </a:r>
            <a:r>
              <a:rPr lang="fi-FI" sz="2800" dirty="0"/>
              <a:t>– miltä keho näyttää?</a:t>
            </a:r>
          </a:p>
          <a:p>
            <a:pPr marL="0" indent="0">
              <a:buNone/>
            </a:pPr>
            <a:r>
              <a:rPr lang="fi-FI" sz="2800" dirty="0"/>
              <a:t>3. </a:t>
            </a:r>
            <a:r>
              <a:rPr lang="fi-FI" sz="2800" b="1" dirty="0"/>
              <a:t>Sosiaalinen ikäkäsite </a:t>
            </a:r>
            <a:r>
              <a:rPr lang="fi-FI" sz="2800" dirty="0"/>
              <a:t>– oikeudet, velvollisuudet, asenteet, normit</a:t>
            </a:r>
          </a:p>
          <a:p>
            <a:pPr marL="0" indent="0">
              <a:buNone/>
            </a:pPr>
            <a:r>
              <a:rPr lang="fi-FI" sz="2800" dirty="0"/>
              <a:t>4. </a:t>
            </a:r>
            <a:r>
              <a:rPr lang="fi-FI" sz="2800" b="1" dirty="0"/>
              <a:t>Subjektiivinen ikäkäsite </a:t>
            </a:r>
            <a:r>
              <a:rPr lang="fi-FI" sz="2800" dirty="0"/>
              <a:t>– ihmisen oma arvio iästään</a:t>
            </a:r>
          </a:p>
          <a:p>
            <a:pPr marL="0" indent="0">
              <a:buNone/>
            </a:pPr>
            <a:r>
              <a:rPr lang="fi-FI" sz="2800" dirty="0"/>
              <a:t>5. </a:t>
            </a:r>
            <a:r>
              <a:rPr lang="fi-FI" sz="2800" b="1" dirty="0"/>
              <a:t>Persoonallinen ikäkäsite </a:t>
            </a:r>
            <a:r>
              <a:rPr lang="fi-FI" sz="2800" dirty="0"/>
              <a:t>– ihmisen kokemukset ja tulkinnat    elämästä: tekemiset, saavutukset ja menetykset</a:t>
            </a:r>
          </a:p>
        </p:txBody>
      </p:sp>
    </p:spTree>
    <p:extLst>
      <p:ext uri="{BB962C8B-B14F-4D97-AF65-F5344CB8AC3E}">
        <p14:creationId xmlns:p14="http://schemas.microsoft.com/office/powerpoint/2010/main" val="340296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Kolmas ja neljäs ikä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836506"/>
            <a:ext cx="9601196" cy="3039362"/>
          </a:xfrm>
        </p:spPr>
        <p:txBody>
          <a:bodyPr>
            <a:normAutofit/>
          </a:bodyPr>
          <a:lstStyle/>
          <a:p>
            <a:r>
              <a:rPr lang="fi-FI" sz="3200" dirty="0"/>
              <a:t>Yhä useammilla ihmisillä on työelämästä pois jäämisen jälkeen jopa parinkymmenen vuoden jakso, jota kutsutaan nimellä </a:t>
            </a:r>
            <a:r>
              <a:rPr lang="fi-FI" sz="3200" b="1" dirty="0"/>
              <a:t>kolmas ikä </a:t>
            </a:r>
            <a:r>
              <a:rPr lang="fi-FI" sz="3200" dirty="0"/>
              <a:t>(60-80 v.)</a:t>
            </a:r>
          </a:p>
          <a:p>
            <a:r>
              <a:rPr lang="fi-FI" sz="3200" dirty="0"/>
              <a:t>Myöhempi ikävaihe on </a:t>
            </a:r>
            <a:r>
              <a:rPr lang="fi-FI" sz="3200" b="1" dirty="0"/>
              <a:t>neljäs ikä</a:t>
            </a:r>
          </a:p>
        </p:txBody>
      </p:sp>
    </p:spTree>
    <p:extLst>
      <p:ext uri="{BB962C8B-B14F-4D97-AF65-F5344CB8AC3E}">
        <p14:creationId xmlns:p14="http://schemas.microsoft.com/office/powerpoint/2010/main" val="32359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811763"/>
            <a:ext cx="9601196" cy="5064105"/>
          </a:xfrm>
        </p:spPr>
        <p:txBody>
          <a:bodyPr>
            <a:normAutofit/>
          </a:bodyPr>
          <a:lstStyle/>
          <a:p>
            <a:r>
              <a:rPr lang="fi-FI" sz="3200" dirty="0"/>
              <a:t>Usein kolmatta ikää elävät ovat </a:t>
            </a:r>
            <a:r>
              <a:rPr lang="fi-FI" sz="3200" b="1" dirty="0"/>
              <a:t>tukea ja turvaa antava sukupolvi</a:t>
            </a:r>
          </a:p>
          <a:p>
            <a:pPr marL="0" indent="0">
              <a:buNone/>
            </a:pPr>
            <a:r>
              <a:rPr lang="fi-FI" sz="3200" dirty="0"/>
              <a:t>(isovanhempina, omaishoitajina, järjestötyö, taloudellinen apu lapsille)</a:t>
            </a:r>
          </a:p>
          <a:p>
            <a:r>
              <a:rPr lang="fi-FI" sz="3200" dirty="0"/>
              <a:t>Ns. neljättä ikää elävillä </a:t>
            </a:r>
            <a:r>
              <a:rPr lang="fi-FI" sz="3200" b="1" dirty="0"/>
              <a:t>yli 85-vuotiailla avun tarve alkaa kuitenkin lisääntyä</a:t>
            </a:r>
          </a:p>
          <a:p>
            <a:r>
              <a:rPr lang="fi-FI" sz="3200" b="1" dirty="0"/>
              <a:t>Sairauksien todennäköisyys lisääntyy</a:t>
            </a:r>
            <a:r>
              <a:rPr lang="fi-FI" sz="3200" dirty="0"/>
              <a:t>, mutta niiden vaikutus toimintakykyyn ja päivittäiseen selviytymiseen on aina yksilöllinen</a:t>
            </a:r>
          </a:p>
        </p:txBody>
      </p:sp>
    </p:spTree>
    <p:extLst>
      <p:ext uri="{BB962C8B-B14F-4D97-AF65-F5344CB8AC3E}">
        <p14:creationId xmlns:p14="http://schemas.microsoft.com/office/powerpoint/2010/main" val="19814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989045"/>
            <a:ext cx="9601196" cy="4886823"/>
          </a:xfrm>
        </p:spPr>
        <p:txBody>
          <a:bodyPr/>
          <a:lstStyle/>
          <a:p>
            <a:endParaRPr lang="fi-FI" dirty="0"/>
          </a:p>
          <a:p>
            <a:pPr marL="0" indent="0" algn="ctr">
              <a:buNone/>
            </a:pPr>
            <a:r>
              <a:rPr lang="fi-FI" sz="3600" dirty="0"/>
              <a:t>Ryhmäporina: </a:t>
            </a:r>
          </a:p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r>
              <a:rPr lang="fi-FI" sz="3600" b="1" dirty="0"/>
              <a:t>Millainen vanheneminen on hyvää ja onnistunutta ja kuka sen määrittelee?</a:t>
            </a:r>
          </a:p>
        </p:txBody>
      </p:sp>
    </p:spTree>
    <p:extLst>
      <p:ext uri="{BB962C8B-B14F-4D97-AF65-F5344CB8AC3E}">
        <p14:creationId xmlns:p14="http://schemas.microsoft.com/office/powerpoint/2010/main" val="406965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979</Words>
  <Application>Microsoft Office PowerPoint</Application>
  <PresentationFormat>Laajakuva</PresentationFormat>
  <Paragraphs>127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Symbol</vt:lpstr>
      <vt:lpstr>Wingdings</vt:lpstr>
      <vt:lpstr>Orgaaninen</vt:lpstr>
      <vt:lpstr>Ikääntyminen ja   sosiaalinen vanheneminen</vt:lpstr>
      <vt:lpstr>PowerPoint-esitys</vt:lpstr>
      <vt:lpstr>PowerPoint-esitys</vt:lpstr>
      <vt:lpstr>PowerPoint-esitys</vt:lpstr>
      <vt:lpstr>PowerPoint-esitys</vt:lpstr>
      <vt:lpstr>Ikääntymisen viisi ulottuvuutta Peter Laslett/sosiologi</vt:lpstr>
      <vt:lpstr>Kolmas ja neljäs ikä</vt:lpstr>
      <vt:lpstr>PowerPoint-esitys</vt:lpstr>
      <vt:lpstr>PowerPoint-esitys</vt:lpstr>
      <vt:lpstr>Sosiaalinen vanheneminen</vt:lpstr>
      <vt:lpstr>Sosiaalisen vanhenemisen kaksi tasoa</vt:lpstr>
      <vt:lpstr>Yhteiskunnallinen näkökulma ja elämänprosessit</vt:lpstr>
      <vt:lpstr>Sukupolvi ikääntymistä määrittävänä tekijänä</vt:lpstr>
      <vt:lpstr>Ikäpolvikokemukseen vaikuttavia tekijöitä</vt:lpstr>
      <vt:lpstr>Perhesukupolvet</vt:lpstr>
      <vt:lpstr>Sukupolvisopimus</vt:lpstr>
      <vt:lpstr>Kokemuksellinen vanheneminen</vt:lpstr>
      <vt:lpstr>Elämän tarkoituksellisuus</vt:lpstr>
      <vt:lpstr>Ikänormit ja -roolit vanhenemista määrittävinä tekijöinä</vt:lpstr>
      <vt:lpstr>Ikänormit ja -roolit vanhenemista määrittävinä tekijöinä</vt:lpstr>
      <vt:lpstr>Sosiaalinen toimintakyky</vt:lpstr>
      <vt:lpstr>Sosiaalisen toimintakyvyn arviointi</vt:lpstr>
      <vt:lpstr>Sosiaalinen tuki</vt:lpstr>
      <vt:lpstr>PowerPoint-esitys</vt:lpstr>
    </vt:vector>
  </TitlesOfParts>
  <Company>Äänekosken ammatillisen koulutuksen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Ikääntyminen</dc:title>
  <dc:creator>Susanna Kuhno</dc:creator>
  <cp:lastModifiedBy>Sarita Taipale</cp:lastModifiedBy>
  <cp:revision>15</cp:revision>
  <cp:lastPrinted>2018-08-07T15:23:05Z</cp:lastPrinted>
  <dcterms:created xsi:type="dcterms:W3CDTF">2014-11-10T12:20:32Z</dcterms:created>
  <dcterms:modified xsi:type="dcterms:W3CDTF">2022-01-04T10:22:03Z</dcterms:modified>
</cp:coreProperties>
</file>