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CDCEC8-D9EF-4EF5-9109-D2B05157191A}" type="datetimeFigureOut">
              <a:rPr lang="fi-FI" smtClean="0"/>
              <a:t>21.1.2021</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15326C-872A-4198-B8F4-E7A7329AD5CC}" type="slidenum">
              <a:rPr lang="fi-FI" smtClean="0"/>
              <a:t>‹#›</a:t>
            </a:fld>
            <a:endParaRPr lang="fi-FI"/>
          </a:p>
        </p:txBody>
      </p:sp>
    </p:spTree>
    <p:extLst>
      <p:ext uri="{BB962C8B-B14F-4D97-AF65-F5344CB8AC3E}">
        <p14:creationId xmlns:p14="http://schemas.microsoft.com/office/powerpoint/2010/main" val="3065928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7oDn-KlFz4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anekoski.fi/kasvatus-ja-koulutus/varhaiskasvatus-ja-esiopetus/varhaiskasvatus/KasvunJaOppimisenTukiVarhaiskasvatuksessaJaEsiopetuksessa.pdf#:~:text=Lapsen%20varhainen%20tuki%2C%20kuntoutus%20ja%20opetus%20j%C3%A4rjestet%C3%A4%C3%A4n%20p%C3%A4iv%C3%A4kodissa%2C,p%C3%A4ivitt%C3%A4isen%20toiminnan%20yhteydess%C3%A4.%20Mik%C3%A4li%20arjen%20pedagogiset%20tukitoimet%20eiv%C3%A4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2915326C-872A-4198-B8F4-E7A7329AD5CC}" type="slidenum">
              <a:rPr lang="fi-FI" smtClean="0"/>
              <a:t>6</a:t>
            </a:fld>
            <a:endParaRPr lang="fi-FI"/>
          </a:p>
        </p:txBody>
      </p:sp>
    </p:spTree>
    <p:extLst>
      <p:ext uri="{BB962C8B-B14F-4D97-AF65-F5344CB8AC3E}">
        <p14:creationId xmlns:p14="http://schemas.microsoft.com/office/powerpoint/2010/main" val="3982305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hlinkClick r:id="rId3"/>
              </a:rPr>
              <a:t>Lapset puheeksi – </a:t>
            </a:r>
            <a:r>
              <a:rPr lang="fi-FI" dirty="0" err="1">
                <a:hlinkClick r:id="rId3"/>
              </a:rPr>
              <a:t>YouTube</a:t>
            </a:r>
            <a:r>
              <a:rPr lang="fi-FI" dirty="0"/>
              <a:t>    https://thl.fi/fi/web/lapset-nuoret-ja-perheet/peruspalvelut/opiskeluhuolto/kouluterveydenhuolto/terveystarkastukset/laajat-terveystarkastukset</a:t>
            </a:r>
          </a:p>
        </p:txBody>
      </p:sp>
      <p:sp>
        <p:nvSpPr>
          <p:cNvPr id="4" name="Dian numeron paikkamerkki 3"/>
          <p:cNvSpPr>
            <a:spLocks noGrp="1"/>
          </p:cNvSpPr>
          <p:nvPr>
            <p:ph type="sldNum" sz="quarter" idx="10"/>
          </p:nvPr>
        </p:nvSpPr>
        <p:spPr/>
        <p:txBody>
          <a:bodyPr/>
          <a:lstStyle/>
          <a:p>
            <a:fld id="{2915326C-872A-4198-B8F4-E7A7329AD5CC}" type="slidenum">
              <a:rPr lang="fi-FI" smtClean="0"/>
              <a:t>7</a:t>
            </a:fld>
            <a:endParaRPr lang="fi-FI"/>
          </a:p>
        </p:txBody>
      </p:sp>
    </p:spTree>
    <p:extLst>
      <p:ext uri="{BB962C8B-B14F-4D97-AF65-F5344CB8AC3E}">
        <p14:creationId xmlns:p14="http://schemas.microsoft.com/office/powerpoint/2010/main" val="370680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hlinkClick r:id="rId3"/>
              </a:rPr>
              <a:t>konica1kr-20180117110929 (</a:t>
            </a:r>
            <a:r>
              <a:rPr lang="fi-FI" dirty="0" err="1">
                <a:hlinkClick r:id="rId3"/>
              </a:rPr>
              <a:t>aanekoski.fi</a:t>
            </a:r>
            <a:r>
              <a:rPr lang="fi-FI" dirty="0">
                <a:hlinkClick r:id="rId3"/>
              </a:rPr>
              <a:t>)</a:t>
            </a:r>
            <a:r>
              <a:rPr lang="fi-FI" dirty="0"/>
              <a:t>   </a:t>
            </a:r>
          </a:p>
        </p:txBody>
      </p:sp>
      <p:sp>
        <p:nvSpPr>
          <p:cNvPr id="4" name="Dian numeron paikkamerkki 3"/>
          <p:cNvSpPr>
            <a:spLocks noGrp="1"/>
          </p:cNvSpPr>
          <p:nvPr>
            <p:ph type="sldNum" sz="quarter" idx="10"/>
          </p:nvPr>
        </p:nvSpPr>
        <p:spPr/>
        <p:txBody>
          <a:bodyPr/>
          <a:lstStyle/>
          <a:p>
            <a:fld id="{2915326C-872A-4198-B8F4-E7A7329AD5CC}" type="slidenum">
              <a:rPr lang="fi-FI" smtClean="0"/>
              <a:t>8</a:t>
            </a:fld>
            <a:endParaRPr lang="fi-FI"/>
          </a:p>
        </p:txBody>
      </p:sp>
    </p:spTree>
    <p:extLst>
      <p:ext uri="{BB962C8B-B14F-4D97-AF65-F5344CB8AC3E}">
        <p14:creationId xmlns:p14="http://schemas.microsoft.com/office/powerpoint/2010/main" val="1692665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http://www.ks2021.fi/uudistuksen-karkihankkeet-kslape-lapset-ensin/</a:t>
            </a:r>
          </a:p>
        </p:txBody>
      </p:sp>
      <p:sp>
        <p:nvSpPr>
          <p:cNvPr id="4" name="Dian numeron paikkamerkki 3"/>
          <p:cNvSpPr>
            <a:spLocks noGrp="1"/>
          </p:cNvSpPr>
          <p:nvPr>
            <p:ph type="sldNum" sz="quarter" idx="10"/>
          </p:nvPr>
        </p:nvSpPr>
        <p:spPr/>
        <p:txBody>
          <a:bodyPr/>
          <a:lstStyle/>
          <a:p>
            <a:fld id="{2915326C-872A-4198-B8F4-E7A7329AD5CC}" type="slidenum">
              <a:rPr lang="fi-FI" smtClean="0"/>
              <a:t>9</a:t>
            </a:fld>
            <a:endParaRPr lang="fi-FI"/>
          </a:p>
        </p:txBody>
      </p:sp>
    </p:spTree>
    <p:extLst>
      <p:ext uri="{BB962C8B-B14F-4D97-AF65-F5344CB8AC3E}">
        <p14:creationId xmlns:p14="http://schemas.microsoft.com/office/powerpoint/2010/main" val="1568710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Ref idx="1001">
        <a:schemeClr val="bg1"/>
      </p:bgRef>
    </p:bg>
    <p:spTree>
      <p:nvGrpSpPr>
        <p:cNvPr id="1" name=""/>
        <p:cNvGrpSpPr/>
        <p:nvPr/>
      </p:nvGrpSpPr>
      <p:grpSpPr>
        <a:xfrm>
          <a:off x="0" y="0"/>
          <a:ext cx="0" cy="0"/>
          <a:chOff x="0" y="0"/>
          <a:chExt cx="0" cy="0"/>
        </a:xfrm>
      </p:grpSpPr>
      <p:sp>
        <p:nvSpPr>
          <p:cNvPr id="8" name="Otsikko 7"/>
          <p:cNvSpPr>
            <a:spLocks noGrp="1"/>
          </p:cNvSpPr>
          <p:nvPr>
            <p:ph type="ctrTitle"/>
          </p:nvPr>
        </p:nvSpPr>
        <p:spPr>
          <a:xfrm>
            <a:off x="2286000" y="3124200"/>
            <a:ext cx="6172200" cy="1894362"/>
          </a:xfrm>
        </p:spPr>
        <p:txBody>
          <a:bodyPr/>
          <a:lstStyle>
            <a:lvl1pPr>
              <a:defRPr b="1"/>
            </a:lvl1pPr>
          </a:lstStyle>
          <a:p>
            <a:r>
              <a:rPr kumimoji="0" lang="fi-FI"/>
              <a:t>Muokkaa perustyyl. napsautt.</a:t>
            </a:r>
            <a:endParaRPr kumimoji="0" lang="en-US"/>
          </a:p>
        </p:txBody>
      </p:sp>
      <p:sp>
        <p:nvSpPr>
          <p:cNvPr id="9" name="Alaotsikk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i-FI"/>
              <a:t>Muokkaa alaotsikon perustyyliä napsautt.</a:t>
            </a:r>
            <a:endParaRPr kumimoji="0" lang="en-US"/>
          </a:p>
        </p:txBody>
      </p:sp>
      <p:sp>
        <p:nvSpPr>
          <p:cNvPr id="28" name="Päivämäärän paikkamerkki 27"/>
          <p:cNvSpPr>
            <a:spLocks noGrp="1"/>
          </p:cNvSpPr>
          <p:nvPr>
            <p:ph type="dt" sz="half" idx="10"/>
          </p:nvPr>
        </p:nvSpPr>
        <p:spPr bwMode="auto">
          <a:xfrm rot="5400000">
            <a:off x="7764621" y="1174097"/>
            <a:ext cx="2286000" cy="381000"/>
          </a:xfrm>
        </p:spPr>
        <p:txBody>
          <a:bodyPr/>
          <a:lstStyle/>
          <a:p>
            <a:fld id="{80B5E782-77DE-4131-814E-241AF4C22C78}" type="datetimeFigureOut">
              <a:rPr lang="fi-FI" smtClean="0"/>
              <a:t>21.1.2021</a:t>
            </a:fld>
            <a:endParaRPr lang="fi-FI"/>
          </a:p>
        </p:txBody>
      </p:sp>
      <p:sp>
        <p:nvSpPr>
          <p:cNvPr id="17" name="Alatunnisteen paikkamerkki 16"/>
          <p:cNvSpPr>
            <a:spLocks noGrp="1"/>
          </p:cNvSpPr>
          <p:nvPr>
            <p:ph type="ftr" sz="quarter" idx="11"/>
          </p:nvPr>
        </p:nvSpPr>
        <p:spPr bwMode="auto">
          <a:xfrm rot="5400000">
            <a:off x="7077269" y="4181669"/>
            <a:ext cx="3657600" cy="384048"/>
          </a:xfrm>
        </p:spPr>
        <p:txBody>
          <a:bodyPr/>
          <a:lstStyle/>
          <a:p>
            <a:endParaRPr lang="fi-FI"/>
          </a:p>
        </p:txBody>
      </p:sp>
      <p:sp>
        <p:nvSpPr>
          <p:cNvPr id="10" name="Suorakulmi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uorakulmi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Suorakulmi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Suorakulmi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uora yhdysviiv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uora yhdysviiv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uora yhdysviiv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uora yhdysviiv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uora yhdysviiv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uora yhdysviiv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Suorakulmi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i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i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i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i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i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Dian numeron paikkamerkki 28"/>
          <p:cNvSpPr>
            <a:spLocks noGrp="1"/>
          </p:cNvSpPr>
          <p:nvPr>
            <p:ph type="sldNum" sz="quarter" idx="12"/>
          </p:nvPr>
        </p:nvSpPr>
        <p:spPr bwMode="auto">
          <a:xfrm>
            <a:off x="1325544" y="4928702"/>
            <a:ext cx="609600" cy="517524"/>
          </a:xfrm>
        </p:spPr>
        <p:txBody>
          <a:bodyPr/>
          <a:lstStyle/>
          <a:p>
            <a:fld id="{4712BD15-402B-4703-8962-B728CE4077EF}" type="slidenum">
              <a:rPr lang="fi-FI" smtClean="0"/>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a:t>Muokkaa perustyyl. napsautt.</a:t>
            </a:r>
            <a:endParaRPr kumimoji="0" lang="en-US"/>
          </a:p>
        </p:txBody>
      </p:sp>
      <p:sp>
        <p:nvSpPr>
          <p:cNvPr id="3" name="Pystysuoran tekstin paikkamerkki 2"/>
          <p:cNvSpPr>
            <a:spLocks noGrp="1"/>
          </p:cNvSpPr>
          <p:nvPr>
            <p:ph type="body" orient="vert" idx="1"/>
          </p:nvPr>
        </p:nvSpPr>
        <p:spPr/>
        <p:txBody>
          <a:bodyPr vert="eaVert"/>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4" name="Päivämäärän paikkamerkki 3"/>
          <p:cNvSpPr>
            <a:spLocks noGrp="1"/>
          </p:cNvSpPr>
          <p:nvPr>
            <p:ph type="dt" sz="half" idx="10"/>
          </p:nvPr>
        </p:nvSpPr>
        <p:spPr/>
        <p:txBody>
          <a:bodyPr/>
          <a:lstStyle/>
          <a:p>
            <a:fld id="{80B5E782-77DE-4131-814E-241AF4C22C78}" type="datetimeFigureOut">
              <a:rPr lang="fi-FI" smtClean="0"/>
              <a:t>21.1.2021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712BD15-402B-4703-8962-B728CE4077EF}"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9"/>
            <a:ext cx="1676400" cy="5851525"/>
          </a:xfrm>
        </p:spPr>
        <p:txBody>
          <a:bodyPr vert="eaVert"/>
          <a:lstStyle/>
          <a:p>
            <a:r>
              <a:rPr kumimoji="0" lang="fi-FI"/>
              <a:t>Muokkaa perustyyl. napsautt.</a:t>
            </a:r>
            <a:endParaRPr kumimoji="0" lang="en-US"/>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4" name="Päivämäärän paikkamerkki 3"/>
          <p:cNvSpPr>
            <a:spLocks noGrp="1"/>
          </p:cNvSpPr>
          <p:nvPr>
            <p:ph type="dt" sz="half" idx="10"/>
          </p:nvPr>
        </p:nvSpPr>
        <p:spPr/>
        <p:txBody>
          <a:bodyPr/>
          <a:lstStyle/>
          <a:p>
            <a:fld id="{80B5E782-77DE-4131-814E-241AF4C22C78}" type="datetimeFigureOut">
              <a:rPr lang="fi-FI" smtClean="0"/>
              <a:t>21.1.2021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712BD15-402B-4703-8962-B728CE4077EF}"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a:t>Muokkaa perustyyl. napsautt.</a:t>
            </a:r>
            <a:endParaRPr kumimoji="0" lang="en-US"/>
          </a:p>
        </p:txBody>
      </p:sp>
      <p:sp>
        <p:nvSpPr>
          <p:cNvPr id="8" name="Sisällön paikkamerkki 7"/>
          <p:cNvSpPr>
            <a:spLocks noGrp="1"/>
          </p:cNvSpPr>
          <p:nvPr>
            <p:ph sz="quarter" idx="1"/>
          </p:nvPr>
        </p:nvSpPr>
        <p:spPr>
          <a:xfrm>
            <a:off x="457200" y="1600200"/>
            <a:ext cx="7467600" cy="4873752"/>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7" name="Päivämäärän paikkamerkki 6"/>
          <p:cNvSpPr>
            <a:spLocks noGrp="1"/>
          </p:cNvSpPr>
          <p:nvPr>
            <p:ph type="dt" sz="half" idx="14"/>
          </p:nvPr>
        </p:nvSpPr>
        <p:spPr/>
        <p:txBody>
          <a:bodyPr rtlCol="0"/>
          <a:lstStyle/>
          <a:p>
            <a:fld id="{80B5E782-77DE-4131-814E-241AF4C22C78}" type="datetimeFigureOut">
              <a:rPr lang="fi-FI" smtClean="0"/>
              <a:t>21.1.2021</a:t>
            </a:fld>
            <a:endParaRPr lang="fi-FI"/>
          </a:p>
        </p:txBody>
      </p:sp>
      <p:sp>
        <p:nvSpPr>
          <p:cNvPr id="9" name="Dian numeron paikkamerkki 8"/>
          <p:cNvSpPr>
            <a:spLocks noGrp="1"/>
          </p:cNvSpPr>
          <p:nvPr>
            <p:ph type="sldNum" sz="quarter" idx="15"/>
          </p:nvPr>
        </p:nvSpPr>
        <p:spPr/>
        <p:txBody>
          <a:bodyPr rtlCol="0"/>
          <a:lstStyle/>
          <a:p>
            <a:fld id="{4712BD15-402B-4703-8962-B728CE4077EF}" type="slidenum">
              <a:rPr lang="fi-FI" smtClean="0"/>
              <a:t>‹#›</a:t>
            </a:fld>
            <a:endParaRPr lang="fi-FI"/>
          </a:p>
        </p:txBody>
      </p:sp>
      <p:sp>
        <p:nvSpPr>
          <p:cNvPr id="10" name="Alatunnisteen paikkamerkki 9"/>
          <p:cNvSpPr>
            <a:spLocks noGrp="1"/>
          </p:cNvSpPr>
          <p:nvPr>
            <p:ph type="ftr" sz="quarter" idx="16"/>
          </p:nvPr>
        </p:nvSpPr>
        <p:spPr/>
        <p:txBody>
          <a:bodyPr rtlCol="0"/>
          <a:lstStyle/>
          <a:p>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1">
        <a:schemeClr val="bg2"/>
      </p:bgRef>
    </p:bg>
    <p:spTree>
      <p:nvGrpSpPr>
        <p:cNvPr id="1" name=""/>
        <p:cNvGrpSpPr/>
        <p:nvPr/>
      </p:nvGrpSpPr>
      <p:grpSpPr>
        <a:xfrm>
          <a:off x="0" y="0"/>
          <a:ext cx="0" cy="0"/>
          <a:chOff x="0" y="0"/>
          <a:chExt cx="0" cy="0"/>
        </a:xfrm>
      </p:grpSpPr>
      <p:sp>
        <p:nvSpPr>
          <p:cNvPr id="2" name="Otsikko 1"/>
          <p:cNvSpPr>
            <a:spLocks noGrp="1"/>
          </p:cNvSpPr>
          <p:nvPr>
            <p:ph type="title"/>
          </p:nvPr>
        </p:nvSpPr>
        <p:spPr>
          <a:xfrm>
            <a:off x="2286000" y="2895600"/>
            <a:ext cx="6172200" cy="2053590"/>
          </a:xfrm>
        </p:spPr>
        <p:txBody>
          <a:bodyPr/>
          <a:lstStyle>
            <a:lvl1pPr algn="l">
              <a:buNone/>
              <a:defRPr sz="3000" b="1" cap="small" baseline="0"/>
            </a:lvl1pPr>
          </a:lstStyle>
          <a:p>
            <a:r>
              <a:rPr kumimoji="0" lang="fi-FI"/>
              <a:t>Muokkaa perustyyl. napsautt.</a:t>
            </a:r>
            <a:endParaRPr kumimoji="0" lang="en-US"/>
          </a:p>
        </p:txBody>
      </p:sp>
      <p:sp>
        <p:nvSpPr>
          <p:cNvPr id="3" name="Tekstin paikkamerkki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i-FI"/>
              <a:t>Muokkaa tekstin perustyylejä napsauttamalla</a:t>
            </a:r>
          </a:p>
        </p:txBody>
      </p:sp>
      <p:sp>
        <p:nvSpPr>
          <p:cNvPr id="4" name="Päivämäärän paikkamerkki 3"/>
          <p:cNvSpPr>
            <a:spLocks noGrp="1"/>
          </p:cNvSpPr>
          <p:nvPr>
            <p:ph type="dt" sz="half" idx="10"/>
          </p:nvPr>
        </p:nvSpPr>
        <p:spPr bwMode="auto">
          <a:xfrm rot="5400000">
            <a:off x="7763256" y="1170432"/>
            <a:ext cx="2286000" cy="381000"/>
          </a:xfrm>
        </p:spPr>
        <p:txBody>
          <a:bodyPr/>
          <a:lstStyle/>
          <a:p>
            <a:fld id="{80B5E782-77DE-4131-814E-241AF4C22C78}" type="datetimeFigureOut">
              <a:rPr lang="fi-FI" smtClean="0"/>
              <a:t>21.1.2021</a:t>
            </a:fld>
            <a:endParaRPr lang="fi-FI"/>
          </a:p>
        </p:txBody>
      </p:sp>
      <p:sp>
        <p:nvSpPr>
          <p:cNvPr id="5" name="Alatunnisteen paikkamerkki 4"/>
          <p:cNvSpPr>
            <a:spLocks noGrp="1"/>
          </p:cNvSpPr>
          <p:nvPr>
            <p:ph type="ftr" sz="quarter" idx="11"/>
          </p:nvPr>
        </p:nvSpPr>
        <p:spPr bwMode="auto">
          <a:xfrm rot="5400000">
            <a:off x="7077456" y="4178808"/>
            <a:ext cx="3657600" cy="384048"/>
          </a:xfrm>
        </p:spPr>
        <p:txBody>
          <a:bodyPr/>
          <a:lstStyle/>
          <a:p>
            <a:endParaRPr lang="fi-FI"/>
          </a:p>
        </p:txBody>
      </p:sp>
      <p:sp>
        <p:nvSpPr>
          <p:cNvPr id="9" name="Suorakulmi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uorakulmi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uorakulmi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uorakulmi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uora yhdysviiv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uora yhdysviiv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uora yhdysviiv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uora yhdysviiv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uora yhdysviiv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uorakulmi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i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i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i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i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i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uora yhdysviiv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Dian numeron paikkamerkki 5"/>
          <p:cNvSpPr>
            <a:spLocks noGrp="1"/>
          </p:cNvSpPr>
          <p:nvPr>
            <p:ph type="sldNum" sz="quarter" idx="12"/>
          </p:nvPr>
        </p:nvSpPr>
        <p:spPr bwMode="auto">
          <a:xfrm>
            <a:off x="1340616" y="4928702"/>
            <a:ext cx="609600" cy="517524"/>
          </a:xfrm>
        </p:spPr>
        <p:txBody>
          <a:bodyPr/>
          <a:lstStyle/>
          <a:p>
            <a:fld id="{4712BD15-402B-4703-8962-B728CE4077EF}" type="slidenum">
              <a:rPr lang="fi-FI" smtClean="0"/>
              <a:t>‹#›</a:t>
            </a:fld>
            <a:endParaRPr lang="fi-F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a:t>Muokkaa perustyyl. napsautt.</a:t>
            </a:r>
            <a:endParaRPr kumimoji="0" lang="en-US"/>
          </a:p>
        </p:txBody>
      </p:sp>
      <p:sp>
        <p:nvSpPr>
          <p:cNvPr id="5" name="Päivämäärän paikkamerkki 4"/>
          <p:cNvSpPr>
            <a:spLocks noGrp="1"/>
          </p:cNvSpPr>
          <p:nvPr>
            <p:ph type="dt" sz="half" idx="10"/>
          </p:nvPr>
        </p:nvSpPr>
        <p:spPr/>
        <p:txBody>
          <a:bodyPr/>
          <a:lstStyle/>
          <a:p>
            <a:fld id="{80B5E782-77DE-4131-814E-241AF4C22C78}" type="datetimeFigureOut">
              <a:rPr lang="fi-FI" smtClean="0"/>
              <a:t>21.1.2021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712BD15-402B-4703-8962-B728CE4077EF}" type="slidenum">
              <a:rPr lang="fi-FI" smtClean="0"/>
              <a:t>‹#›</a:t>
            </a:fld>
            <a:endParaRPr lang="fi-FI"/>
          </a:p>
        </p:txBody>
      </p:sp>
      <p:sp>
        <p:nvSpPr>
          <p:cNvPr id="9" name="Sisällön paikkamerkki 8"/>
          <p:cNvSpPr>
            <a:spLocks noGrp="1"/>
          </p:cNvSpPr>
          <p:nvPr>
            <p:ph sz="quarter" idx="1"/>
          </p:nvPr>
        </p:nvSpPr>
        <p:spPr>
          <a:xfrm>
            <a:off x="457200" y="1600200"/>
            <a:ext cx="3657600" cy="4572000"/>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11" name="Sisällön paikkamerkki 10"/>
          <p:cNvSpPr>
            <a:spLocks noGrp="1"/>
          </p:cNvSpPr>
          <p:nvPr>
            <p:ph sz="quarter" idx="2"/>
          </p:nvPr>
        </p:nvSpPr>
        <p:spPr>
          <a:xfrm>
            <a:off x="4270248" y="1600200"/>
            <a:ext cx="3657600" cy="4572000"/>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7543800" cy="1143000"/>
          </a:xfrm>
        </p:spPr>
        <p:txBody>
          <a:bodyPr anchor="b"/>
          <a:lstStyle>
            <a:lvl1pPr>
              <a:defRPr/>
            </a:lvl1pPr>
          </a:lstStyle>
          <a:p>
            <a:r>
              <a:rPr kumimoji="0" lang="fi-FI"/>
              <a:t>Muokkaa perustyyl. napsautt.</a:t>
            </a:r>
            <a:endParaRPr kumimoji="0" lang="en-US"/>
          </a:p>
        </p:txBody>
      </p:sp>
      <p:sp>
        <p:nvSpPr>
          <p:cNvPr id="7" name="Päivämäärän paikkamerkki 6"/>
          <p:cNvSpPr>
            <a:spLocks noGrp="1"/>
          </p:cNvSpPr>
          <p:nvPr>
            <p:ph type="dt" sz="half" idx="10"/>
          </p:nvPr>
        </p:nvSpPr>
        <p:spPr/>
        <p:txBody>
          <a:bodyPr/>
          <a:lstStyle/>
          <a:p>
            <a:fld id="{80B5E782-77DE-4131-814E-241AF4C22C78}" type="datetimeFigureOut">
              <a:rPr lang="fi-FI" smtClean="0"/>
              <a:t>21.1.2021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4712BD15-402B-4703-8962-B728CE4077EF}" type="slidenum">
              <a:rPr lang="fi-FI" smtClean="0"/>
              <a:t>‹#›</a:t>
            </a:fld>
            <a:endParaRPr lang="fi-FI"/>
          </a:p>
        </p:txBody>
      </p:sp>
      <p:sp>
        <p:nvSpPr>
          <p:cNvPr id="11" name="Sisällön paikkamerkki 10"/>
          <p:cNvSpPr>
            <a:spLocks noGrp="1"/>
          </p:cNvSpPr>
          <p:nvPr>
            <p:ph sz="quarter" idx="2"/>
          </p:nvPr>
        </p:nvSpPr>
        <p:spPr>
          <a:xfrm>
            <a:off x="457200" y="2362200"/>
            <a:ext cx="3657600" cy="3886200"/>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13" name="Sisällön paikkamerkki 12"/>
          <p:cNvSpPr>
            <a:spLocks noGrp="1"/>
          </p:cNvSpPr>
          <p:nvPr>
            <p:ph sz="quarter" idx="4"/>
          </p:nvPr>
        </p:nvSpPr>
        <p:spPr>
          <a:xfrm>
            <a:off x="4371975" y="2362200"/>
            <a:ext cx="3657600" cy="3886200"/>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12" name="Tekstin paikkamerkki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i-FI"/>
              <a:t>Muokkaa tekstin perustyylejä napsauttamalla</a:t>
            </a:r>
          </a:p>
        </p:txBody>
      </p:sp>
      <p:sp>
        <p:nvSpPr>
          <p:cNvPr id="14" name="Tekstin paikkamerkki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i-FI"/>
              <a:t>Muokkaa tekstin perustyylejä napsauttamalla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a:t>Muokkaa perustyyl. napsautt.</a:t>
            </a:r>
            <a:endParaRPr kumimoji="0" lang="en-US"/>
          </a:p>
        </p:txBody>
      </p:sp>
      <p:sp>
        <p:nvSpPr>
          <p:cNvPr id="6" name="Päivämäärän paikkamerkki 5"/>
          <p:cNvSpPr>
            <a:spLocks noGrp="1"/>
          </p:cNvSpPr>
          <p:nvPr>
            <p:ph type="dt" sz="half" idx="10"/>
          </p:nvPr>
        </p:nvSpPr>
        <p:spPr/>
        <p:txBody>
          <a:bodyPr rtlCol="0"/>
          <a:lstStyle/>
          <a:p>
            <a:fld id="{80B5E782-77DE-4131-814E-241AF4C22C78}" type="datetimeFigureOut">
              <a:rPr lang="fi-FI" smtClean="0"/>
              <a:t>21.1.2021</a:t>
            </a:fld>
            <a:endParaRPr lang="fi-FI"/>
          </a:p>
        </p:txBody>
      </p:sp>
      <p:sp>
        <p:nvSpPr>
          <p:cNvPr id="7" name="Dian numeron paikkamerkki 6"/>
          <p:cNvSpPr>
            <a:spLocks noGrp="1"/>
          </p:cNvSpPr>
          <p:nvPr>
            <p:ph type="sldNum" sz="quarter" idx="11"/>
          </p:nvPr>
        </p:nvSpPr>
        <p:spPr/>
        <p:txBody>
          <a:bodyPr rtlCol="0"/>
          <a:lstStyle/>
          <a:p>
            <a:fld id="{4712BD15-402B-4703-8962-B728CE4077EF}" type="slidenum">
              <a:rPr lang="fi-FI" smtClean="0"/>
              <a:t>‹#›</a:t>
            </a:fld>
            <a:endParaRPr lang="fi-FI"/>
          </a:p>
        </p:txBody>
      </p:sp>
      <p:sp>
        <p:nvSpPr>
          <p:cNvPr id="8" name="Alatunnisteen paikkamerkki 7"/>
          <p:cNvSpPr>
            <a:spLocks noGrp="1"/>
          </p:cNvSpPr>
          <p:nvPr>
            <p:ph type="ftr" sz="quarter" idx="12"/>
          </p:nvPr>
        </p:nvSpPr>
        <p:spPr/>
        <p:txBody>
          <a:bodyPr rtlCol="0"/>
          <a:lstStyle/>
          <a:p>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80B5E782-77DE-4131-814E-241AF4C22C78}" type="datetimeFigureOut">
              <a:rPr lang="fi-FI" smtClean="0"/>
              <a:t>21.1.2021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4712BD15-402B-4703-8962-B728CE4077EF}"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bg>
      <p:bgRef idx="1001">
        <a:schemeClr val="bg1"/>
      </p:bgRef>
    </p:bg>
    <p:spTree>
      <p:nvGrpSpPr>
        <p:cNvPr id="1" name=""/>
        <p:cNvGrpSpPr/>
        <p:nvPr/>
      </p:nvGrpSpPr>
      <p:grpSpPr>
        <a:xfrm>
          <a:off x="0" y="0"/>
          <a:ext cx="0" cy="0"/>
          <a:chOff x="0" y="0"/>
          <a:chExt cx="0" cy="0"/>
        </a:xfrm>
      </p:grpSpPr>
      <p:sp>
        <p:nvSpPr>
          <p:cNvPr id="10" name="Suora yhdysviiv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Otsikk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i-FI"/>
              <a:t>Muokkaa perustyyl. napsautt.</a:t>
            </a:r>
            <a:endParaRPr kumimoji="0" lang="en-US"/>
          </a:p>
        </p:txBody>
      </p:sp>
      <p:sp>
        <p:nvSpPr>
          <p:cNvPr id="3" name="Tekstin paikkamerkki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i-FI"/>
              <a:t>Muokkaa tekstin perustyylejä napsauttamalla</a:t>
            </a:r>
          </a:p>
        </p:txBody>
      </p:sp>
      <p:sp>
        <p:nvSpPr>
          <p:cNvPr id="8" name="Suora yhdysviiv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uora yhdysviiv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uora yhdysviiv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uorakulmi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uora yhdysviiv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i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isällön paikkamerkki 17"/>
          <p:cNvSpPr>
            <a:spLocks noGrp="1"/>
          </p:cNvSpPr>
          <p:nvPr>
            <p:ph sz="quarter" idx="1"/>
          </p:nvPr>
        </p:nvSpPr>
        <p:spPr>
          <a:xfrm>
            <a:off x="304800" y="274320"/>
            <a:ext cx="5638800" cy="6327648"/>
          </a:xfrm>
        </p:spPr>
        <p:txBody>
          <a:bodyPr/>
          <a:lstStyle/>
          <a:p>
            <a:pPr lvl="0" eaLnBrk="1" latinLnBrk="0" hangingPunct="1"/>
            <a:r>
              <a:rPr lang="fi-FI"/>
              <a:t>Muokkaa tekstin perustyylejä napsauttamalla</a:t>
            </a:r>
          </a:p>
          <a:p>
            <a:pPr lvl="1" eaLnBrk="1" latinLnBrk="0" hangingPunct="1"/>
            <a:r>
              <a:rPr lang="fi-FI"/>
              <a:t>toinen taso</a:t>
            </a:r>
          </a:p>
          <a:p>
            <a:pPr lvl="2" eaLnBrk="1" latinLnBrk="0" hangingPunct="1"/>
            <a:r>
              <a:rPr lang="fi-FI"/>
              <a:t>kolmas taso</a:t>
            </a:r>
          </a:p>
          <a:p>
            <a:pPr lvl="3" eaLnBrk="1" latinLnBrk="0" hangingPunct="1"/>
            <a:r>
              <a:rPr lang="fi-FI"/>
              <a:t>neljäs taso</a:t>
            </a:r>
          </a:p>
          <a:p>
            <a:pPr lvl="4" eaLnBrk="1" latinLnBrk="0" hangingPunct="1"/>
            <a:r>
              <a:rPr lang="fi-FI"/>
              <a:t>viides taso</a:t>
            </a:r>
            <a:endParaRPr kumimoji="0" lang="en-US"/>
          </a:p>
        </p:txBody>
      </p:sp>
      <p:sp>
        <p:nvSpPr>
          <p:cNvPr id="21" name="Päivämäärän paikkamerkki 20"/>
          <p:cNvSpPr>
            <a:spLocks noGrp="1"/>
          </p:cNvSpPr>
          <p:nvPr>
            <p:ph type="dt" sz="half" idx="14"/>
          </p:nvPr>
        </p:nvSpPr>
        <p:spPr/>
        <p:txBody>
          <a:bodyPr rtlCol="0"/>
          <a:lstStyle/>
          <a:p>
            <a:fld id="{80B5E782-77DE-4131-814E-241AF4C22C78}" type="datetimeFigureOut">
              <a:rPr lang="fi-FI" smtClean="0"/>
              <a:t>21.1.2021</a:t>
            </a:fld>
            <a:endParaRPr lang="fi-FI"/>
          </a:p>
        </p:txBody>
      </p:sp>
      <p:sp>
        <p:nvSpPr>
          <p:cNvPr id="22" name="Dian numeron paikkamerkki 21"/>
          <p:cNvSpPr>
            <a:spLocks noGrp="1"/>
          </p:cNvSpPr>
          <p:nvPr>
            <p:ph type="sldNum" sz="quarter" idx="15"/>
          </p:nvPr>
        </p:nvSpPr>
        <p:spPr/>
        <p:txBody>
          <a:bodyPr rtlCol="0"/>
          <a:lstStyle/>
          <a:p>
            <a:fld id="{4712BD15-402B-4703-8962-B728CE4077EF}" type="slidenum">
              <a:rPr lang="fi-FI" smtClean="0"/>
              <a:t>‹#›</a:t>
            </a:fld>
            <a:endParaRPr lang="fi-FI"/>
          </a:p>
        </p:txBody>
      </p:sp>
      <p:sp>
        <p:nvSpPr>
          <p:cNvPr id="23" name="Alatunnisteen paikkamerkki 22"/>
          <p:cNvSpPr>
            <a:spLocks noGrp="1"/>
          </p:cNvSpPr>
          <p:nvPr>
            <p:ph type="ftr" sz="quarter" idx="16"/>
          </p:nvPr>
        </p:nvSpPr>
        <p:spPr/>
        <p:txBody>
          <a:bodyPr rtlCol="0"/>
          <a:lstStyle/>
          <a:p>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9" name="Suora yhdysviiv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i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Otsikko 1"/>
          <p:cNvSpPr>
            <a:spLocks noGrp="1"/>
          </p:cNvSpPr>
          <p:nvPr>
            <p:ph type="title"/>
          </p:nvPr>
        </p:nvSpPr>
        <p:spPr>
          <a:xfrm rot="5400000">
            <a:off x="3350133" y="3200400"/>
            <a:ext cx="6309360" cy="457200"/>
          </a:xfrm>
        </p:spPr>
        <p:txBody>
          <a:bodyPr anchor="b"/>
          <a:lstStyle>
            <a:lvl1pPr algn="l">
              <a:buNone/>
              <a:defRPr sz="2000" b="1"/>
            </a:lvl1pPr>
          </a:lstStyle>
          <a:p>
            <a:r>
              <a:rPr kumimoji="0" lang="fi-FI"/>
              <a:t>Muokkaa perustyyl. napsautt.</a:t>
            </a:r>
            <a:endParaRPr kumimoji="0" lang="en-US"/>
          </a:p>
        </p:txBody>
      </p:sp>
      <p:sp>
        <p:nvSpPr>
          <p:cNvPr id="3" name="Kuvan paikkamerkki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i-FI"/>
              <a:t>Lisää kuva napsauttamalla kuvaketta</a:t>
            </a:r>
            <a:endParaRPr kumimoji="0" lang="en-US" dirty="0"/>
          </a:p>
        </p:txBody>
      </p:sp>
      <p:sp>
        <p:nvSpPr>
          <p:cNvPr id="4" name="Tekstin paikkamerkki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i-FI"/>
              <a:t>Muokkaa tekstin perustyylejä napsauttamalla</a:t>
            </a:r>
          </a:p>
        </p:txBody>
      </p:sp>
      <p:sp>
        <p:nvSpPr>
          <p:cNvPr id="10" name="Suora yhdysviiv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uorakulmi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uora yhdysviiv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uora yhdysviiv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uora yhdysviiv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Päivämäärän paikkamerkki 16"/>
          <p:cNvSpPr>
            <a:spLocks noGrp="1"/>
          </p:cNvSpPr>
          <p:nvPr>
            <p:ph type="dt" sz="half" idx="10"/>
          </p:nvPr>
        </p:nvSpPr>
        <p:spPr/>
        <p:txBody>
          <a:bodyPr rtlCol="0"/>
          <a:lstStyle/>
          <a:p>
            <a:fld id="{80B5E782-77DE-4131-814E-241AF4C22C78}" type="datetimeFigureOut">
              <a:rPr lang="fi-FI" smtClean="0"/>
              <a:t>21.1.2021</a:t>
            </a:fld>
            <a:endParaRPr lang="fi-FI"/>
          </a:p>
        </p:txBody>
      </p:sp>
      <p:sp>
        <p:nvSpPr>
          <p:cNvPr id="18" name="Dian numeron paikkamerkki 17"/>
          <p:cNvSpPr>
            <a:spLocks noGrp="1"/>
          </p:cNvSpPr>
          <p:nvPr>
            <p:ph type="sldNum" sz="quarter" idx="11"/>
          </p:nvPr>
        </p:nvSpPr>
        <p:spPr/>
        <p:txBody>
          <a:bodyPr rtlCol="0"/>
          <a:lstStyle/>
          <a:p>
            <a:fld id="{4712BD15-402B-4703-8962-B728CE4077EF}" type="slidenum">
              <a:rPr lang="fi-FI" smtClean="0"/>
              <a:t>‹#›</a:t>
            </a:fld>
            <a:endParaRPr lang="fi-FI"/>
          </a:p>
        </p:txBody>
      </p:sp>
      <p:sp>
        <p:nvSpPr>
          <p:cNvPr id="21" name="Alatunnisteen paikkamerkki 20"/>
          <p:cNvSpPr>
            <a:spLocks noGrp="1"/>
          </p:cNvSpPr>
          <p:nvPr>
            <p:ph type="ftr" sz="quarter" idx="12"/>
          </p:nvPr>
        </p:nvSpPr>
        <p:spPr/>
        <p:txBody>
          <a:bodyPr rtlCol="0"/>
          <a:lstStyle/>
          <a:p>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uora yhdysviiv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Otsikon paikkamerkki 21"/>
          <p:cNvSpPr>
            <a:spLocks noGrp="1"/>
          </p:cNvSpPr>
          <p:nvPr>
            <p:ph type="title"/>
          </p:nvPr>
        </p:nvSpPr>
        <p:spPr>
          <a:xfrm>
            <a:off x="457200" y="274638"/>
            <a:ext cx="7467600" cy="1143000"/>
          </a:xfrm>
          <a:prstGeom prst="rect">
            <a:avLst/>
          </a:prstGeom>
        </p:spPr>
        <p:txBody>
          <a:bodyPr vert="horz" anchor="b">
            <a:normAutofit/>
          </a:bodyPr>
          <a:lstStyle/>
          <a:p>
            <a:r>
              <a:rPr kumimoji="0" lang="fi-FI"/>
              <a:t>Muokkaa perustyyl. napsautt.</a:t>
            </a:r>
            <a:endParaRPr kumimoji="0" lang="en-US"/>
          </a:p>
        </p:txBody>
      </p:sp>
      <p:sp>
        <p:nvSpPr>
          <p:cNvPr id="13" name="Tekstin paikkamerkki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i-FI"/>
              <a:t>Muokkaa tekstin perustyylejä napsauttamalla</a:t>
            </a:r>
          </a:p>
          <a:p>
            <a:pPr lvl="1" eaLnBrk="1" latinLnBrk="0" hangingPunct="1"/>
            <a:r>
              <a:rPr kumimoji="0" lang="fi-FI"/>
              <a:t>toinen taso</a:t>
            </a:r>
          </a:p>
          <a:p>
            <a:pPr lvl="2" eaLnBrk="1" latinLnBrk="0" hangingPunct="1"/>
            <a:r>
              <a:rPr kumimoji="0" lang="fi-FI"/>
              <a:t>kolmas taso</a:t>
            </a:r>
          </a:p>
          <a:p>
            <a:pPr lvl="3" eaLnBrk="1" latinLnBrk="0" hangingPunct="1"/>
            <a:r>
              <a:rPr kumimoji="0" lang="fi-FI"/>
              <a:t>neljäs taso</a:t>
            </a:r>
          </a:p>
          <a:p>
            <a:pPr lvl="4" eaLnBrk="1" latinLnBrk="0" hangingPunct="1"/>
            <a:r>
              <a:rPr kumimoji="0" lang="fi-FI"/>
              <a:t>viides taso</a:t>
            </a:r>
            <a:endParaRPr kumimoji="0" lang="en-US"/>
          </a:p>
        </p:txBody>
      </p:sp>
      <p:sp>
        <p:nvSpPr>
          <p:cNvPr id="14" name="Päivämäärän paikkamerkki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0B5E782-77DE-4131-814E-241AF4C22C78}" type="datetimeFigureOut">
              <a:rPr lang="fi-FI" smtClean="0"/>
              <a:t>21.1.2021</a:t>
            </a:fld>
            <a:endParaRPr lang="fi-FI"/>
          </a:p>
        </p:txBody>
      </p:sp>
      <p:sp>
        <p:nvSpPr>
          <p:cNvPr id="3" name="Alatunnisteen paikkamerk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i-FI"/>
          </a:p>
        </p:txBody>
      </p:sp>
      <p:sp>
        <p:nvSpPr>
          <p:cNvPr id="7" name="Suora yhdysviiv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uora yhdysviiv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Suorakulmi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uora yhdysviiv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i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Dian numeron paikkamerkki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12BD15-402B-4703-8962-B728CE4077EF}"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VARHAISEN TUEN MALLIT VARHAISKASVATUKSESSA JA PALVELUOHJAUS</a:t>
            </a:r>
          </a:p>
        </p:txBody>
      </p:sp>
      <p:sp>
        <p:nvSpPr>
          <p:cNvPr id="3" name="Alaotsikko 2"/>
          <p:cNvSpPr>
            <a:spLocks noGrp="1"/>
          </p:cNvSpPr>
          <p:nvPr>
            <p:ph type="subTitle" idx="1"/>
          </p:nvPr>
        </p:nvSpPr>
        <p:spPr/>
        <p:txBody>
          <a:bodyPr/>
          <a:lstStyle/>
          <a:p>
            <a:r>
              <a:rPr lang="fi-FI" dirty="0"/>
              <a:t>Tanja </a:t>
            </a:r>
            <a:r>
              <a:rPr lang="fi-FI" dirty="0" err="1"/>
              <a:t>Alkula-Temonen</a:t>
            </a:r>
            <a:r>
              <a:rPr lang="fi-FI" dirty="0"/>
              <a:t> 2021</a:t>
            </a:r>
          </a:p>
        </p:txBody>
      </p:sp>
    </p:spTree>
    <p:extLst>
      <p:ext uri="{BB962C8B-B14F-4D97-AF65-F5344CB8AC3E}">
        <p14:creationId xmlns:p14="http://schemas.microsoft.com/office/powerpoint/2010/main" val="3104479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PALVELUOHJAUKSEN KOLME TYÖTAPAA</a:t>
            </a:r>
          </a:p>
        </p:txBody>
      </p:sp>
      <p:sp>
        <p:nvSpPr>
          <p:cNvPr id="3" name="Sisällön paikkamerkki 2"/>
          <p:cNvSpPr>
            <a:spLocks noGrp="1"/>
          </p:cNvSpPr>
          <p:nvPr>
            <p:ph sz="quarter" idx="1"/>
          </p:nvPr>
        </p:nvSpPr>
        <p:spPr/>
        <p:txBody>
          <a:bodyPr>
            <a:normAutofit fontScale="92500" lnSpcReduction="10000"/>
          </a:bodyPr>
          <a:lstStyle/>
          <a:p>
            <a:r>
              <a:rPr lang="fi-FI" sz="2000" b="1" u="sng" dirty="0"/>
              <a:t>PALVELUNEUVONTA</a:t>
            </a:r>
          </a:p>
          <a:p>
            <a:r>
              <a:rPr lang="fi-FI" sz="2000" b="1" dirty="0"/>
              <a:t>- Neuvoa ja ohjausta asiakkaan selvärajaisiin ongelmiin.</a:t>
            </a:r>
          </a:p>
          <a:p>
            <a:r>
              <a:rPr lang="fi-FI" sz="2000" b="1" dirty="0" err="1"/>
              <a:t>-Ammattilaisen</a:t>
            </a:r>
            <a:r>
              <a:rPr lang="fi-FI" sz="2000" b="1" dirty="0"/>
              <a:t> tietämys palvelujärjestelmästä korostuu</a:t>
            </a:r>
          </a:p>
          <a:p>
            <a:r>
              <a:rPr lang="fi-FI" sz="2000" b="1" dirty="0"/>
              <a:t>Asiakassuhde on lyhytkestoinen</a:t>
            </a:r>
          </a:p>
          <a:p>
            <a:r>
              <a:rPr lang="fi-FI" sz="2000" b="1" dirty="0"/>
              <a:t>Voi tapahtua myös puhelimessa tai verkon välityksellä</a:t>
            </a:r>
          </a:p>
          <a:p>
            <a:r>
              <a:rPr lang="fi-FI" sz="2000" b="1" u="sng" dirty="0"/>
              <a:t>PALVELUOHJAUKSELLINEN TYÖOTE TAI PALVELUOHJAUKSELLINEN ASIAKASTYÖ</a:t>
            </a:r>
          </a:p>
          <a:p>
            <a:r>
              <a:rPr lang="fi-FI" sz="2000" b="1" u="sng" dirty="0" err="1"/>
              <a:t>-</a:t>
            </a:r>
            <a:r>
              <a:rPr lang="fi-FI" sz="2000" b="1" dirty="0" err="1"/>
              <a:t>Asiakkaan</a:t>
            </a:r>
            <a:r>
              <a:rPr lang="fi-FI" sz="2000" b="1" dirty="0"/>
              <a:t> palveluiden varmistamiseen ja koordinointiin painottuvaa työtä</a:t>
            </a:r>
          </a:p>
          <a:p>
            <a:r>
              <a:rPr lang="fi-FI" sz="2000" b="1" dirty="0" err="1"/>
              <a:t>-Asiakkaan</a:t>
            </a:r>
            <a:r>
              <a:rPr lang="fi-FI" sz="2000" b="1" dirty="0"/>
              <a:t> tunteminen korostuu</a:t>
            </a:r>
          </a:p>
          <a:p>
            <a:r>
              <a:rPr lang="fi-FI" sz="2000" b="1" u="sng" dirty="0"/>
              <a:t>PALVELUOHJAUS</a:t>
            </a:r>
          </a:p>
          <a:p>
            <a:r>
              <a:rPr lang="fi-FI" sz="2000" b="1" dirty="0" err="1"/>
              <a:t>-Intensiivistä</a:t>
            </a:r>
            <a:r>
              <a:rPr lang="fi-FI" sz="2000" b="1" dirty="0"/>
              <a:t> asiakastyötä</a:t>
            </a:r>
          </a:p>
          <a:p>
            <a:r>
              <a:rPr lang="fi-FI" sz="2000" b="1" dirty="0" err="1"/>
              <a:t>-Ammattilaisella</a:t>
            </a:r>
            <a:r>
              <a:rPr lang="fi-FI" sz="2000" b="1" dirty="0"/>
              <a:t> vähän asiakkaita kerrallaan </a:t>
            </a:r>
          </a:p>
          <a:p>
            <a:r>
              <a:rPr lang="fi-FI" sz="2000" b="1" dirty="0" err="1"/>
              <a:t>-Asiakkaan</a:t>
            </a:r>
            <a:r>
              <a:rPr lang="fi-FI" sz="2000" b="1" dirty="0"/>
              <a:t> tunteminen ja intensiivinen  tukeminen erittäin tärkeää</a:t>
            </a:r>
          </a:p>
        </p:txBody>
      </p:sp>
    </p:spTree>
    <p:extLst>
      <p:ext uri="{BB962C8B-B14F-4D97-AF65-F5344CB8AC3E}">
        <p14:creationId xmlns:p14="http://schemas.microsoft.com/office/powerpoint/2010/main" val="35863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MIKSI PALVELUOHJAUSTA TARVITAAN ?</a:t>
            </a:r>
            <a:br>
              <a:rPr lang="fi-FI" dirty="0"/>
            </a:br>
            <a:endParaRPr lang="fi-FI" dirty="0"/>
          </a:p>
        </p:txBody>
      </p:sp>
      <p:sp>
        <p:nvSpPr>
          <p:cNvPr id="3" name="Sisällön paikkamerkki 2"/>
          <p:cNvSpPr>
            <a:spLocks noGrp="1"/>
          </p:cNvSpPr>
          <p:nvPr>
            <p:ph sz="quarter" idx="1"/>
          </p:nvPr>
        </p:nvSpPr>
        <p:spPr/>
        <p:txBody>
          <a:bodyPr>
            <a:normAutofit fontScale="85000" lnSpcReduction="20000"/>
          </a:bodyPr>
          <a:lstStyle/>
          <a:p>
            <a:r>
              <a:rPr lang="fi-FI" dirty="0"/>
              <a:t>MUUTTUNUT YHTEISKUNTA</a:t>
            </a:r>
          </a:p>
          <a:p>
            <a:r>
              <a:rPr lang="fi-FI" dirty="0"/>
              <a:t>Lainsäädännön monimutkaisuus ja hajanaisuus</a:t>
            </a:r>
          </a:p>
          <a:p>
            <a:r>
              <a:rPr lang="fi-FI" dirty="0"/>
              <a:t>Yksilökeskeisyys ja yhteiskunnassa korostuu itsenäisyys ja omatoimisuus.</a:t>
            </a:r>
          </a:p>
          <a:p>
            <a:r>
              <a:rPr lang="fi-FI" dirty="0"/>
              <a:t>PALVELUJÄRJESTELMÄ MUUTTUNUT LAITOSPAINOTTEISESTA AVOHOITOPAINOTTEISEKSI</a:t>
            </a:r>
          </a:p>
          <a:p>
            <a:endParaRPr lang="fi-FI" dirty="0"/>
          </a:p>
          <a:p>
            <a:r>
              <a:rPr lang="fi-FI" dirty="0"/>
              <a:t>PALVELUJÄRJESTELMÄ VOIDAAN KOKEA HAJANAISEKSI JA JOUSTAMATTOMAKSI</a:t>
            </a:r>
          </a:p>
          <a:p>
            <a:endParaRPr lang="fi-FI" dirty="0"/>
          </a:p>
          <a:p>
            <a:r>
              <a:rPr lang="fi-FI" dirty="0"/>
              <a:t>ASIAKKAAN TARPEET MONIMUTKAISIA JA HAASTEELLISIA</a:t>
            </a:r>
          </a:p>
          <a:p>
            <a:endParaRPr lang="fi-FI" dirty="0"/>
          </a:p>
          <a:p>
            <a:r>
              <a:rPr lang="fi-FI" dirty="0"/>
              <a:t>PALVELUT SEKTOROITUNEITA</a:t>
            </a:r>
          </a:p>
          <a:p>
            <a:endParaRPr lang="fi-FI" dirty="0"/>
          </a:p>
          <a:p>
            <a:r>
              <a:rPr lang="fi-FI" dirty="0"/>
              <a:t>ASIAKASLÄHTÖISYYS PRIORITEETTINA</a:t>
            </a:r>
          </a:p>
        </p:txBody>
      </p:sp>
    </p:spTree>
    <p:extLst>
      <p:ext uri="{BB962C8B-B14F-4D97-AF65-F5344CB8AC3E}">
        <p14:creationId xmlns:p14="http://schemas.microsoft.com/office/powerpoint/2010/main" val="803568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PALVELUOHJAAJAN ROOLI</a:t>
            </a:r>
          </a:p>
        </p:txBody>
      </p:sp>
      <p:sp>
        <p:nvSpPr>
          <p:cNvPr id="3" name="Sisällön paikkamerkki 2"/>
          <p:cNvSpPr>
            <a:spLocks noGrp="1"/>
          </p:cNvSpPr>
          <p:nvPr>
            <p:ph sz="quarter" idx="1"/>
          </p:nvPr>
        </p:nvSpPr>
        <p:spPr/>
        <p:txBody>
          <a:bodyPr>
            <a:normAutofit lnSpcReduction="10000"/>
          </a:bodyPr>
          <a:lstStyle/>
          <a:p>
            <a:r>
              <a:rPr lang="fi-FI" dirty="0"/>
              <a:t>Työ- ja tehtävänimike monissa ammattikunnissa</a:t>
            </a:r>
          </a:p>
          <a:p>
            <a:endParaRPr lang="fi-FI" dirty="0"/>
          </a:p>
          <a:p>
            <a:r>
              <a:rPr lang="fi-FI" dirty="0"/>
              <a:t>Edellyttää alalle soveltuvaa perus- ja ammatillista koulutusta, sekä työkokemusta ko. asiakasryhmän kanssa tehtävästä työstä</a:t>
            </a:r>
          </a:p>
          <a:p>
            <a:endParaRPr lang="fi-FI" dirty="0"/>
          </a:p>
          <a:p>
            <a:r>
              <a:rPr lang="fi-FI" dirty="0"/>
              <a:t>Palveluohjaaja on asiakkaan tasa-arvoinen rinnalla kulkija, joka tukee asiakkaan itsenäistä </a:t>
            </a:r>
            <a:r>
              <a:rPr lang="fi-FI" dirty="0" err="1"/>
              <a:t>toimijuutta</a:t>
            </a:r>
            <a:r>
              <a:rPr lang="fi-FI" dirty="0"/>
              <a:t> ja tarkastelee maailmaa asiakkaan silmin. </a:t>
            </a:r>
          </a:p>
          <a:p>
            <a:endParaRPr lang="fi-FI" dirty="0"/>
          </a:p>
          <a:p>
            <a:r>
              <a:rPr lang="fi-FI" dirty="0"/>
              <a:t>Toimeksiantaja yleensä asiakas, ei palvelujärjestelmä tai viranomainen</a:t>
            </a:r>
          </a:p>
        </p:txBody>
      </p:sp>
    </p:spTree>
    <p:extLst>
      <p:ext uri="{BB962C8B-B14F-4D97-AF65-F5344CB8AC3E}">
        <p14:creationId xmlns:p14="http://schemas.microsoft.com/office/powerpoint/2010/main" val="29815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PALVELUOHJAUS</a:t>
            </a:r>
          </a:p>
        </p:txBody>
      </p:sp>
      <p:sp>
        <p:nvSpPr>
          <p:cNvPr id="3" name="Sisällön paikkamerkki 2"/>
          <p:cNvSpPr>
            <a:spLocks noGrp="1"/>
          </p:cNvSpPr>
          <p:nvPr>
            <p:ph sz="quarter" idx="1"/>
          </p:nvPr>
        </p:nvSpPr>
        <p:spPr/>
        <p:txBody>
          <a:bodyPr/>
          <a:lstStyle/>
          <a:p>
            <a:r>
              <a:rPr lang="fi-FI" dirty="0"/>
              <a:t>- Toimintamalli, missä työtä tehdään jäsentyneesti ja suunnitelmallisesti asiakkaan tarpeita varten.</a:t>
            </a:r>
          </a:p>
          <a:p>
            <a:r>
              <a:rPr lang="fi-FI" dirty="0"/>
              <a:t>- Palveluohjaus voi olla esimerkiksi sitä että asiakas ymmärtää tarvitsevansa apua.</a:t>
            </a:r>
          </a:p>
          <a:p>
            <a:r>
              <a:rPr lang="fi-FI" dirty="0"/>
              <a:t>Ohjauksella pyritän madaltamaan kynnystä siirtyä tarvittaessa hoito- ja palvelupisteisiin</a:t>
            </a:r>
          </a:p>
          <a:p>
            <a:r>
              <a:rPr lang="fi-FI" dirty="0"/>
              <a:t>Asiakkaan ja työntekijän yhteistyö, rinnalla kulkeminen, saattaminen sopivaan palveluun</a:t>
            </a:r>
          </a:p>
          <a:p>
            <a:r>
              <a:rPr lang="fi-FI" dirty="0"/>
              <a:t>Palveluohjauksessa voidaan  hyödyntää monialalaista yhteistyötä</a:t>
            </a:r>
          </a:p>
          <a:p>
            <a:r>
              <a:rPr lang="fi-FI" dirty="0"/>
              <a:t>Taustalla on olemassa oleva palvelujärjestelmä</a:t>
            </a:r>
          </a:p>
        </p:txBody>
      </p:sp>
    </p:spTree>
    <p:extLst>
      <p:ext uri="{BB962C8B-B14F-4D97-AF65-F5344CB8AC3E}">
        <p14:creationId xmlns:p14="http://schemas.microsoft.com/office/powerpoint/2010/main" val="612123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Lähteet</a:t>
            </a:r>
          </a:p>
        </p:txBody>
      </p:sp>
      <p:sp>
        <p:nvSpPr>
          <p:cNvPr id="3" name="Sisällön paikkamerkki 2"/>
          <p:cNvSpPr>
            <a:spLocks noGrp="1"/>
          </p:cNvSpPr>
          <p:nvPr>
            <p:ph sz="quarter" idx="1"/>
          </p:nvPr>
        </p:nvSpPr>
        <p:spPr/>
        <p:txBody>
          <a:bodyPr/>
          <a:lstStyle/>
          <a:p>
            <a:r>
              <a:rPr lang="fi-FI" dirty="0"/>
              <a:t>Poken diat</a:t>
            </a:r>
          </a:p>
          <a:p>
            <a:endParaRPr lang="fi-FI" dirty="0"/>
          </a:p>
          <a:p>
            <a:r>
              <a:rPr lang="fi-FI"/>
              <a:t>www.sosiaalitaito.fi</a:t>
            </a:r>
            <a:endParaRPr lang="fi-FI" dirty="0"/>
          </a:p>
          <a:p>
            <a:endParaRPr lang="fi-FI" dirty="0"/>
          </a:p>
          <a:p>
            <a:r>
              <a:rPr lang="fi-FI" dirty="0" err="1"/>
              <a:t>www.aanekoski.fi</a:t>
            </a:r>
            <a:endParaRPr lang="fi-FI" dirty="0"/>
          </a:p>
        </p:txBody>
      </p:sp>
    </p:spTree>
    <p:extLst>
      <p:ext uri="{BB962C8B-B14F-4D97-AF65-F5344CB8AC3E}">
        <p14:creationId xmlns:p14="http://schemas.microsoft.com/office/powerpoint/2010/main" val="27055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MIKÄ ON VARHAISEN TUEN MALLI ?</a:t>
            </a:r>
          </a:p>
        </p:txBody>
      </p:sp>
      <p:sp>
        <p:nvSpPr>
          <p:cNvPr id="3" name="Sisällön paikkamerkki 2"/>
          <p:cNvSpPr>
            <a:spLocks noGrp="1"/>
          </p:cNvSpPr>
          <p:nvPr>
            <p:ph sz="quarter" idx="1"/>
          </p:nvPr>
        </p:nvSpPr>
        <p:spPr/>
        <p:txBody>
          <a:bodyPr/>
          <a:lstStyle/>
          <a:p>
            <a:endParaRPr lang="fi-FI" dirty="0"/>
          </a:p>
          <a:p>
            <a:endParaRPr lang="fi-FI" dirty="0"/>
          </a:p>
          <a:p>
            <a:endParaRPr lang="fi-FI" dirty="0"/>
          </a:p>
          <a:p>
            <a:r>
              <a:rPr lang="fi-FI" dirty="0"/>
              <a:t>Varhaisen tuen malli on työkalu yksilön, perheen, työyhteisön tai organisaation erilaisten ongelmien havaitsemiseen, puheeksi ottamiseen ja ratkaisemiseen. Varhainen tuki edistää huolenpidon ja välittämisen ilmapiiriä ja on siten on osa hyvin toimivan henkilön ja/tai työyksikön turvaverkkoa. </a:t>
            </a:r>
          </a:p>
        </p:txBody>
      </p:sp>
    </p:spTree>
    <p:extLst>
      <p:ext uri="{BB962C8B-B14F-4D97-AF65-F5344CB8AC3E}">
        <p14:creationId xmlns:p14="http://schemas.microsoft.com/office/powerpoint/2010/main" val="285473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MIKÄ VARHAISEN TUEN MALLI ?</a:t>
            </a:r>
          </a:p>
        </p:txBody>
      </p:sp>
      <p:sp>
        <p:nvSpPr>
          <p:cNvPr id="3" name="Sisällön paikkamerkki 2"/>
          <p:cNvSpPr>
            <a:spLocks noGrp="1"/>
          </p:cNvSpPr>
          <p:nvPr>
            <p:ph sz="quarter" idx="1"/>
          </p:nvPr>
        </p:nvSpPr>
        <p:spPr/>
        <p:txBody>
          <a:bodyPr>
            <a:normAutofit lnSpcReduction="10000"/>
          </a:bodyPr>
          <a:lstStyle/>
          <a:p>
            <a:pPr marL="0" indent="0">
              <a:buNone/>
            </a:pPr>
            <a:r>
              <a:rPr lang="fi-FI" dirty="0"/>
              <a:t> </a:t>
            </a:r>
            <a:r>
              <a:rPr lang="fi-FI" b="1" dirty="0"/>
              <a:t>'Empaattinen, kannustava vuorovaikutus kannattelee lasta" </a:t>
            </a:r>
          </a:p>
          <a:p>
            <a:pPr marL="0" indent="0">
              <a:buNone/>
            </a:pPr>
            <a:endParaRPr lang="fi-FI" b="1" dirty="0"/>
          </a:p>
          <a:p>
            <a:pPr marL="0" indent="0">
              <a:buNone/>
            </a:pPr>
            <a:r>
              <a:rPr lang="fi-FI" dirty="0"/>
              <a:t>Lapsen varhainen tuki, kuntoutus ja opetus järjestetään päiväkodissa, esiopetuspaikassa tai perhepäivähoidossa. Tuki toteutetaan lapsen vahvuuksia ja kehitystarpeita huomioivin toimintatavoin päivittäisen toiminnan yhteydessä. Mikäli arjen pedagogiset tukitoimet eivät riitä ja lapsi selkeästi hyötyisi pienemmästä ryhmästä ja tehostetummasta toiminnasta, varhaiskasvatuspaikasta keskustellaan huoltajien kanssa. </a:t>
            </a:r>
          </a:p>
        </p:txBody>
      </p:sp>
    </p:spTree>
    <p:extLst>
      <p:ext uri="{BB962C8B-B14F-4D97-AF65-F5344CB8AC3E}">
        <p14:creationId xmlns:p14="http://schemas.microsoft.com/office/powerpoint/2010/main" val="187990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dirty="0">
                <a:solidFill>
                  <a:srgbClr val="519B2F"/>
                </a:solidFill>
                <a:latin typeface="source sans pro"/>
              </a:rPr>
              <a:t>VARHAISERITYISKASVATUS</a:t>
            </a:r>
            <a:br>
              <a:rPr lang="fi-FI" b="1" dirty="0">
                <a:solidFill>
                  <a:srgbClr val="519B2F"/>
                </a:solidFill>
                <a:latin typeface="source sans pro"/>
              </a:rPr>
            </a:br>
            <a:endParaRPr lang="fi-FI" dirty="0"/>
          </a:p>
        </p:txBody>
      </p:sp>
      <p:sp>
        <p:nvSpPr>
          <p:cNvPr id="3" name="Sisällön paikkamerkki 2"/>
          <p:cNvSpPr>
            <a:spLocks noGrp="1"/>
          </p:cNvSpPr>
          <p:nvPr>
            <p:ph sz="quarter" idx="1"/>
          </p:nvPr>
        </p:nvSpPr>
        <p:spPr/>
        <p:txBody>
          <a:bodyPr>
            <a:normAutofit fontScale="85000" lnSpcReduction="10000"/>
          </a:bodyPr>
          <a:lstStyle/>
          <a:p>
            <a:r>
              <a:rPr lang="fi-FI" dirty="0"/>
              <a:t>Pienemmissä ryhmissä varhaiserityiskasvatus järjestetään ensisijaisesti niille lapsille, joilla on</a:t>
            </a:r>
          </a:p>
          <a:p>
            <a:r>
              <a:rPr lang="fi-FI" dirty="0"/>
              <a:t>: - laaja-alaiset neurologisen kehityksen poikkeamat ja erityisvaikeudet tai </a:t>
            </a:r>
            <a:r>
              <a:rPr lang="fi-FI" dirty="0" err="1"/>
              <a:t>vaikeaasteinen</a:t>
            </a:r>
            <a:r>
              <a:rPr lang="fi-FI" dirty="0"/>
              <a:t> pitkäaikainen sairaus; päivittäinen suuri hoidollinen tarve (katetrointi, ruokailu nenämahaletkulla): erikoissairaanhoidon lausunto erityisen tuen tarpeesta, esim. autismin kirjo, vaikea cp-vamma, vaikeahoitoinen epilepsia</a:t>
            </a:r>
          </a:p>
          <a:p>
            <a:r>
              <a:rPr lang="fi-FI" dirty="0"/>
              <a:t> - keskiasteinen tai vaikea kehityksen erityisvaikeus: kielelliset erityisvaikeudet, </a:t>
            </a:r>
            <a:r>
              <a:rPr lang="fi-FI" dirty="0" err="1"/>
              <a:t>dyspraksia</a:t>
            </a:r>
            <a:r>
              <a:rPr lang="fi-FI" dirty="0"/>
              <a:t>, sensomotorisen kehityksen erityisvaikeudet </a:t>
            </a:r>
          </a:p>
          <a:p>
            <a:r>
              <a:rPr lang="fi-FI" dirty="0"/>
              <a:t>- laaja-alaiset oppimisen vaikeudet: huomattava kehitysviivästymä, keskiasteinen tai vaikea kehitysvamma </a:t>
            </a:r>
          </a:p>
          <a:p>
            <a:r>
              <a:rPr lang="fi-FI" dirty="0"/>
              <a:t>- lapsen tunne-elämän ja varsinkin aggressiivisten tunteiden säätelyn pulmat, jotka johtavat vertaisryhmässä toimimisen huomattaviin vaikeuksiin</a:t>
            </a:r>
            <a:endParaRPr lang="fi-FI" dirty="0">
              <a:solidFill>
                <a:srgbClr val="333333"/>
              </a:solidFill>
              <a:latin typeface="source sans pro"/>
            </a:endParaRPr>
          </a:p>
          <a:p>
            <a:pPr marL="0" indent="0">
              <a:buNone/>
            </a:pPr>
            <a:endParaRPr lang="fi-FI" dirty="0">
              <a:solidFill>
                <a:srgbClr val="333333"/>
              </a:solidFill>
              <a:latin typeface="source sans pro"/>
            </a:endParaRPr>
          </a:p>
          <a:p>
            <a:endParaRPr lang="fi-FI" dirty="0"/>
          </a:p>
        </p:txBody>
      </p:sp>
    </p:spTree>
    <p:extLst>
      <p:ext uri="{BB962C8B-B14F-4D97-AF65-F5344CB8AC3E}">
        <p14:creationId xmlns:p14="http://schemas.microsoft.com/office/powerpoint/2010/main" val="209075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solidFill>
                  <a:srgbClr val="333333"/>
                </a:solidFill>
                <a:latin typeface="source sans pro"/>
              </a:rPr>
              <a:t>TUEN PORTAAT</a:t>
            </a:r>
            <a:br>
              <a:rPr lang="fi-FI" dirty="0">
                <a:solidFill>
                  <a:srgbClr val="333333"/>
                </a:solidFill>
                <a:latin typeface="source sans pro"/>
              </a:rPr>
            </a:br>
            <a:endParaRPr lang="fi-FI" dirty="0">
              <a:solidFill>
                <a:srgbClr val="333333"/>
              </a:solidFill>
              <a:latin typeface="source sans pro"/>
            </a:endParaRPr>
          </a:p>
        </p:txBody>
      </p:sp>
      <p:sp>
        <p:nvSpPr>
          <p:cNvPr id="3" name="Sisällön paikkamerkki 2"/>
          <p:cNvSpPr>
            <a:spLocks noGrp="1"/>
          </p:cNvSpPr>
          <p:nvPr>
            <p:ph sz="quarter" idx="1"/>
          </p:nvPr>
        </p:nvSpPr>
        <p:spPr/>
        <p:txBody>
          <a:bodyPr/>
          <a:lstStyle/>
          <a:p>
            <a:endParaRPr lang="fi-FI" dirty="0">
              <a:solidFill>
                <a:srgbClr val="333333"/>
              </a:solidFill>
              <a:latin typeface="source sans pro"/>
            </a:endParaRPr>
          </a:p>
          <a:p>
            <a:r>
              <a:rPr lang="fi-FI" dirty="0"/>
              <a:t>TUEN PORTAAT VARHAISKASVATUKSESSA JA ESIOPETUKSESSA </a:t>
            </a:r>
          </a:p>
          <a:p>
            <a:endParaRPr lang="fi-FI" dirty="0"/>
          </a:p>
          <a:p>
            <a:r>
              <a:rPr lang="fi-FI" dirty="0"/>
              <a:t>Yleinen tuki </a:t>
            </a:r>
          </a:p>
          <a:p>
            <a:r>
              <a:rPr lang="fi-FI" dirty="0"/>
              <a:t>Tehostettu tuki </a:t>
            </a:r>
          </a:p>
          <a:p>
            <a:r>
              <a:rPr lang="fi-FI" dirty="0"/>
              <a:t>Erityinen tuki </a:t>
            </a:r>
          </a:p>
        </p:txBody>
      </p:sp>
    </p:spTree>
    <p:extLst>
      <p:ext uri="{BB962C8B-B14F-4D97-AF65-F5344CB8AC3E}">
        <p14:creationId xmlns:p14="http://schemas.microsoft.com/office/powerpoint/2010/main" val="16069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YLEINEN TUKI</a:t>
            </a:r>
          </a:p>
        </p:txBody>
      </p:sp>
      <p:sp>
        <p:nvSpPr>
          <p:cNvPr id="3" name="Sisällön paikkamerkki 2"/>
          <p:cNvSpPr>
            <a:spLocks noGrp="1"/>
          </p:cNvSpPr>
          <p:nvPr>
            <p:ph sz="quarter" idx="1"/>
          </p:nvPr>
        </p:nvSpPr>
        <p:spPr/>
        <p:txBody>
          <a:bodyPr>
            <a:normAutofit fontScale="85000" lnSpcReduction="10000"/>
          </a:bodyPr>
          <a:lstStyle/>
          <a:p>
            <a:r>
              <a:rPr lang="fi-FI" dirty="0"/>
              <a:t>Yleinen tuki otetaan käyttöön, kun lapsen kehityksen seurannassa on havaittu tuen tarvetta. Lapselle luodaan hyvä varhaiskasvatus- ja oppimisympäristö, jossa arki on mietitty toimivaksi ja lapsen tarpeet ja edellytykset huomioivaksi. Lapsen tuen tavoitteisiin vastataan vertaisryhmässä yhteisen leikin, toiminnan ja oppimisen kautta. </a:t>
            </a:r>
          </a:p>
          <a:p>
            <a:r>
              <a:rPr lang="fi-FI" dirty="0"/>
              <a:t>Varhaiskasvatuksessa yleisen tuen tavoitteet kirjataan lapsen varhaiskasvatussuunnitelmaan ja esiopetuksessa lapsen esiopetuksen suunnitelmaan. Yleistä tukea arvioidaan yhdessä huoltajien kanssa. Tarvittaessa yleistä tukea tehostetaan. </a:t>
            </a:r>
            <a:r>
              <a:rPr lang="fi-FI" dirty="0" err="1"/>
              <a:t>Huoitajia</a:t>
            </a:r>
            <a:r>
              <a:rPr lang="fi-FI" dirty="0"/>
              <a:t> myös ohjataan ottamaan yhteyttä terapeutteihin, psykologiin tai perheneuvolaan mahdollisia jatkotutkimuksia varten. Mikäli tuki ei ole ollut riittävää tehdään pedagoginen arvio monialaisesti niiden toimijoiden kanssa, jotka lapsen asioihin olennaisesti liittyvät. Tarvittaessa siirrytään tehostetun tuen piiriin. </a:t>
            </a:r>
            <a:endParaRPr lang="fi-FI" dirty="0">
              <a:solidFill>
                <a:srgbClr val="333333"/>
              </a:solidFill>
              <a:latin typeface="source sans pro"/>
            </a:endParaRPr>
          </a:p>
          <a:p>
            <a:pPr marL="0" indent="0">
              <a:buNone/>
            </a:pPr>
            <a:endParaRPr lang="fi-FI" dirty="0">
              <a:solidFill>
                <a:srgbClr val="333333"/>
              </a:solidFill>
              <a:latin typeface="source sans pro"/>
            </a:endParaRPr>
          </a:p>
          <a:p>
            <a:endParaRPr lang="fi-FI" dirty="0"/>
          </a:p>
        </p:txBody>
      </p:sp>
    </p:spTree>
    <p:extLst>
      <p:ext uri="{BB962C8B-B14F-4D97-AF65-F5344CB8AC3E}">
        <p14:creationId xmlns:p14="http://schemas.microsoft.com/office/powerpoint/2010/main" val="195123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TEHOSTETTU TUKI</a:t>
            </a:r>
          </a:p>
        </p:txBody>
      </p:sp>
      <p:sp>
        <p:nvSpPr>
          <p:cNvPr id="3" name="Sisällön paikkamerkki 2"/>
          <p:cNvSpPr>
            <a:spLocks noGrp="1"/>
          </p:cNvSpPr>
          <p:nvPr>
            <p:ph sz="quarter" idx="1"/>
          </p:nvPr>
        </p:nvSpPr>
        <p:spPr>
          <a:xfrm>
            <a:off x="395536" y="1961622"/>
            <a:ext cx="7467600" cy="4873752"/>
          </a:xfrm>
        </p:spPr>
        <p:txBody>
          <a:bodyPr>
            <a:normAutofit fontScale="92500"/>
          </a:bodyPr>
          <a:lstStyle/>
          <a:p>
            <a:pPr marL="0" indent="0">
              <a:buNone/>
            </a:pPr>
            <a:r>
              <a:rPr lang="fi-FI" dirty="0"/>
              <a:t>Tehostettu tuki on yleistä tukea yksilöllisempää ja tavoitteiltaan eriytyneempää. Arjen käytännöissä joustetaan yksilöllisemmin kuin yleisessä tuessa lapsen tarpeiden mukaan. Tehostetun tuen tavoitteet kirjataan tehostetun tuen oppimissuunnitelmaan. </a:t>
            </a:r>
            <a:r>
              <a:rPr lang="fi-FI" dirty="0" err="1"/>
              <a:t>Wllmaan</a:t>
            </a:r>
            <a:r>
              <a:rPr lang="fi-FI" dirty="0"/>
              <a:t> kirjataan pedagoginen arvio ja tehostetun tuen oppimissuunnitelma. Tehostettua tukea arvioidaan säännöllisesti. Mikäli tehostettu tuki ei ole riittävää voidaan lapsen asiat ohjata vanhempien luvalla lasten kuntoutustyöryhmään tai muihin tutkimuksiin. Tarvittaessa tehdään monialaisesti pedagoginen selvitys, jolla arvioidaan, onko tehostettu tuki riittävää vai onko lapsella erityisen tuen tarve. Jos lapsi ei enää tarvitse tehostettua tukea, tehdään pedagoginen arvio ja palataan yleiseen tukeen. </a:t>
            </a:r>
          </a:p>
        </p:txBody>
      </p:sp>
    </p:spTree>
    <p:extLst>
      <p:ext uri="{BB962C8B-B14F-4D97-AF65-F5344CB8AC3E}">
        <p14:creationId xmlns:p14="http://schemas.microsoft.com/office/powerpoint/2010/main" val="153063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ERITYINEN TUKI</a:t>
            </a:r>
          </a:p>
        </p:txBody>
      </p:sp>
      <p:sp>
        <p:nvSpPr>
          <p:cNvPr id="3" name="Sisällön paikkamerkki 2"/>
          <p:cNvSpPr>
            <a:spLocks noGrp="1"/>
          </p:cNvSpPr>
          <p:nvPr>
            <p:ph sz="quarter" idx="1"/>
          </p:nvPr>
        </p:nvSpPr>
        <p:spPr/>
        <p:txBody>
          <a:bodyPr>
            <a:normAutofit fontScale="92500" lnSpcReduction="20000"/>
          </a:bodyPr>
          <a:lstStyle/>
          <a:p>
            <a:r>
              <a:rPr lang="fi-FI" dirty="0"/>
              <a:t>Erityisen tuen päätöksen tekee alle viisivuotiaiden osalta perhepalvelujohtaja ja yli viisivuotiaiden osalta opetus- ja kasvatusjohtaja. Erityisessä tuessa olevan lapsen tuen tarpeet ovat kokonaisvaltaisempia, säännöllisempiä ja vaativat kehityksen osa-alueittain eriytyneimpiä toimenpiteitä kuin tehostetussa tuessa. Erityisessä tuessa käytännöt ovat yksilöllisemmin suunnattuja. Käytössä on riittävästi erityisen tuen menetelmiä ja ammattitaitoa niiden käyttöön. Huoltajat voivat hakea vaikeasti vammaiselle lapselle pidennettyä oppioikeutta asiantuntijalausunnon perusteella. Hakemus osoitetaan </a:t>
            </a:r>
            <a:r>
              <a:rPr lang="fi-FI" dirty="0" err="1"/>
              <a:t>opetus-ja</a:t>
            </a:r>
            <a:r>
              <a:rPr lang="fi-FI" dirty="0"/>
              <a:t> kasvatusjohtajalle. Erityisen tuen piirissä olevalla lapselle laaditaan henkilökohtainen opetuksen järjestämistä koskeva suunnitelma eli HOJKS. Esiopetuksessa olevalle oppilaalle HOJKS kirjataan </a:t>
            </a:r>
            <a:r>
              <a:rPr lang="fi-FI" dirty="0" err="1"/>
              <a:t>Wilmaan</a:t>
            </a:r>
            <a:r>
              <a:rPr lang="fi-FI" dirty="0"/>
              <a:t>. Erityistä tukea ja sen tarvetta arvioidaan säännöllisesti monialaisesti. ( Äänekosken malli)</a:t>
            </a:r>
          </a:p>
        </p:txBody>
      </p:sp>
    </p:spTree>
    <p:extLst>
      <p:ext uri="{BB962C8B-B14F-4D97-AF65-F5344CB8AC3E}">
        <p14:creationId xmlns:p14="http://schemas.microsoft.com/office/powerpoint/2010/main" val="28483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PALVELUOHJAUS</a:t>
            </a:r>
          </a:p>
        </p:txBody>
      </p:sp>
      <p:sp>
        <p:nvSpPr>
          <p:cNvPr id="3" name="Sisällön paikkamerkki 2"/>
          <p:cNvSpPr>
            <a:spLocks noGrp="1"/>
          </p:cNvSpPr>
          <p:nvPr>
            <p:ph sz="quarter" idx="1"/>
          </p:nvPr>
        </p:nvSpPr>
        <p:spPr/>
        <p:txBody>
          <a:bodyPr>
            <a:normAutofit fontScale="92500"/>
          </a:bodyPr>
          <a:lstStyle/>
          <a:p>
            <a:pPr marL="0" indent="0">
              <a:buNone/>
            </a:pPr>
            <a:r>
              <a:rPr lang="fi-FI" dirty="0"/>
              <a:t>Palveluohjaus on lähtöisin Yhdysvalloista, Suomessa ollut käytössä 1990-luvulta alkaen.</a:t>
            </a:r>
          </a:p>
          <a:p>
            <a:pPr marL="0" indent="0">
              <a:buNone/>
            </a:pPr>
            <a:r>
              <a:rPr lang="fi-FI" dirty="0"/>
              <a:t>Palveluohjauksella </a:t>
            </a:r>
            <a:r>
              <a:rPr lang="fi-FI" u="sng" dirty="0"/>
              <a:t>tarkoitetaan asiakaslähtöistä sosiaali- ja terveysalan asiakastyötä, jossa vahvistetaan asiakkaan itsenäistä elämän hallintaa ja yksityistä verkostoa </a:t>
            </a:r>
            <a:r>
              <a:rPr lang="fi-FI" dirty="0"/>
              <a:t>hyödyntämällä asiakkaan voimavaroja hänen elämänsä haastekohdissa.</a:t>
            </a:r>
          </a:p>
          <a:p>
            <a:pPr marL="0" indent="0">
              <a:buNone/>
            </a:pPr>
            <a:r>
              <a:rPr lang="fi-FI" dirty="0"/>
              <a:t>Tarvitaan vähentämään ammattilaisten päällekkäistä työtä.</a:t>
            </a:r>
          </a:p>
          <a:p>
            <a:pPr marL="0" indent="0">
              <a:buNone/>
            </a:pPr>
            <a:r>
              <a:rPr lang="fi-FI" dirty="0"/>
              <a:t>Palveluohjauksen sisällössä painotuksia asiakkaasta ja asiakasryhmästä riippuen.</a:t>
            </a:r>
          </a:p>
          <a:p>
            <a:pPr marL="0" indent="0">
              <a:buNone/>
            </a:pPr>
            <a:r>
              <a:rPr lang="fi-FI" dirty="0"/>
              <a:t>Menetelmä, jonka avulla määritellään asiakkaan yksilölliset palvelutarpeet ja selvitetään niihin sopivat palvelut</a:t>
            </a:r>
          </a:p>
        </p:txBody>
      </p:sp>
    </p:spTree>
    <p:extLst>
      <p:ext uri="{BB962C8B-B14F-4D97-AF65-F5344CB8AC3E}">
        <p14:creationId xmlns:p14="http://schemas.microsoft.com/office/powerpoint/2010/main" val="31621169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rkkeri">
  <a:themeElements>
    <a:clrScheme name="Erkkeri">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Erkkeri">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rkkeri">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1188</TotalTime>
  <Words>869</Words>
  <Application>Microsoft Office PowerPoint</Application>
  <PresentationFormat>Näytössä katseltava diaesitys (4:3)</PresentationFormat>
  <Paragraphs>91</Paragraphs>
  <Slides>14</Slides>
  <Notes>4</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14</vt:i4>
      </vt:variant>
    </vt:vector>
  </HeadingPairs>
  <TitlesOfParts>
    <vt:vector size="20" baseType="lpstr">
      <vt:lpstr>Calibri</vt:lpstr>
      <vt:lpstr>Century Schoolbook</vt:lpstr>
      <vt:lpstr>source sans pro</vt:lpstr>
      <vt:lpstr>Wingdings</vt:lpstr>
      <vt:lpstr>Wingdings 2</vt:lpstr>
      <vt:lpstr>Erkkeri</vt:lpstr>
      <vt:lpstr>VARHAISEN TUEN MALLIT VARHAISKASVATUKSESSA JA PALVELUOHJAUS</vt:lpstr>
      <vt:lpstr>MIKÄ ON VARHAISEN TUEN MALLI ?</vt:lpstr>
      <vt:lpstr>MIKÄ VARHAISEN TUEN MALLI ?</vt:lpstr>
      <vt:lpstr>VARHAISERITYISKASVATUS </vt:lpstr>
      <vt:lpstr>TUEN PORTAAT </vt:lpstr>
      <vt:lpstr>YLEINEN TUKI</vt:lpstr>
      <vt:lpstr>TEHOSTETTU TUKI</vt:lpstr>
      <vt:lpstr>ERITYINEN TUKI</vt:lpstr>
      <vt:lpstr>PALVELUOHJAUS</vt:lpstr>
      <vt:lpstr>PALVELUOHJAUKSEN KOLME TYÖTAPAA</vt:lpstr>
      <vt:lpstr>MIKSI PALVELUOHJAUSTA TARVITAAN ? </vt:lpstr>
      <vt:lpstr>PALVELUOHJAAJAN ROOLI</vt:lpstr>
      <vt:lpstr>PALVELUOHJAUS</vt:lpstr>
      <vt:lpstr>Lähteet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VARHAISEN TUEN MALLIT JA PALVELUOHJAUS</dc:title>
  <dc:creator>omistaja</dc:creator>
  <cp:lastModifiedBy>Auli Toikkanen</cp:lastModifiedBy>
  <cp:revision>19</cp:revision>
  <dcterms:created xsi:type="dcterms:W3CDTF">2021-01-19T12:28:25Z</dcterms:created>
  <dcterms:modified xsi:type="dcterms:W3CDTF">2021-01-21T07:35:20Z</dcterms:modified>
</cp:coreProperties>
</file>