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ontserrat"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Nunito" panose="020B060402020202020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31680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limited.hamk.fi/ammatillinen-osaaminen-ja-opetus/miten-monialainen-yhteistyo-rakentuu/#.X6ujJkdxfI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Q1sZiTr3sTk&amp;authuser=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98f7a233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a98f7a233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98f7a233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98f7a233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e9f49bda82da7a6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e9f49bda82da7a6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u="sng">
                <a:solidFill>
                  <a:schemeClr val="hlink"/>
                </a:solidFill>
                <a:hlinkClick r:id="rId3"/>
              </a:rPr>
              <a:t>d.hamk.fi/ammatillinen-osaaminen-ja-opetus/miten-monialainen-yhteistyo-rakentuu/#.X6ujJkdxfIU</a:t>
            </a:r>
            <a:endParaRPr/>
          </a:p>
          <a:p>
            <a:pPr marL="0" lvl="0" indent="0" algn="l" rtl="0">
              <a:spcBef>
                <a:spcPts val="0"/>
              </a:spcBef>
              <a:spcAft>
                <a:spcPts val="0"/>
              </a:spcAft>
              <a:buNone/>
            </a:pPr>
            <a:r>
              <a:rPr lang="fi" u="sng">
                <a:solidFill>
                  <a:schemeClr val="hlink"/>
                </a:solidFill>
                <a:hlinkClick r:id="rId3"/>
              </a:rPr>
              <a:t>https://unlimite</a:t>
            </a:r>
            <a:endParaRPr/>
          </a:p>
          <a:p>
            <a:pPr marL="0" lvl="0" indent="0" algn="l" rtl="0">
              <a:spcBef>
                <a:spcPts val="0"/>
              </a:spcBef>
              <a:spcAft>
                <a:spcPts val="0"/>
              </a:spcAft>
              <a:buNone/>
            </a:pPr>
            <a:r>
              <a:rPr lang="fi"/>
              <a:t>kouluterveydenhuolto, työttömyydenhoito, monenlaiset päällekkäiset pulmat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98f7a233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98f7a233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98f7a233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98f7a233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i" sz="1200" i="1">
                <a:solidFill>
                  <a:schemeClr val="dk1"/>
                </a:solidFill>
                <a:highlight>
                  <a:srgbClr val="E5E5E5"/>
                </a:highlight>
                <a:latin typeface="Calibri"/>
                <a:ea typeface="Calibri"/>
                <a:cs typeface="Calibri"/>
                <a:sym typeface="Calibri"/>
              </a:rPr>
              <a:t>82 Varhaiskasvatuslaki 3 § 1 momentti 10 kohta</a:t>
            </a:r>
            <a:endParaRPr sz="1200" i="1">
              <a:solidFill>
                <a:schemeClr val="dk1"/>
              </a:solidFill>
              <a:highlight>
                <a:srgbClr val="E5E5E5"/>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 sz="1200" i="1">
                <a:solidFill>
                  <a:schemeClr val="dk1"/>
                </a:solidFill>
                <a:highlight>
                  <a:srgbClr val="E5E5E5"/>
                </a:highlight>
                <a:latin typeface="Calibri"/>
                <a:ea typeface="Calibri"/>
                <a:cs typeface="Calibri"/>
                <a:sym typeface="Calibri"/>
              </a:rPr>
              <a:t>83 Kielilaki (423/2003) 18 § ja ulkomaalaislaki (301/2014) 203 §</a:t>
            </a:r>
            <a:endParaRPr sz="1200" i="1">
              <a:solidFill>
                <a:schemeClr val="dk1"/>
              </a:solidFill>
              <a:highlight>
                <a:srgbClr val="E5E5E5"/>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 sz="1200" i="1">
                <a:solidFill>
                  <a:schemeClr val="dk1"/>
                </a:solidFill>
                <a:highlight>
                  <a:srgbClr val="E5E5E5"/>
                </a:highlight>
                <a:latin typeface="Calibri"/>
                <a:ea typeface="Calibri"/>
                <a:cs typeface="Calibri"/>
                <a:sym typeface="Calibri"/>
              </a:rPr>
              <a:t>84 Varhaiskasvatuslaki 7 ja 22 §</a:t>
            </a:r>
            <a:endParaRPr sz="1200" i="1">
              <a:solidFill>
                <a:schemeClr val="dk1"/>
              </a:solidFill>
              <a:highlight>
                <a:srgbClr val="E5E5E5"/>
              </a:highlight>
              <a:latin typeface="Calibri"/>
              <a:ea typeface="Calibri"/>
              <a:cs typeface="Calibri"/>
              <a:sym typeface="Calibri"/>
            </a:endParaRPr>
          </a:p>
          <a:p>
            <a:pPr marL="0" lvl="0" indent="0" algn="l" rtl="0">
              <a:spcBef>
                <a:spcPts val="0"/>
              </a:spcBef>
              <a:spcAft>
                <a:spcPts val="0"/>
              </a:spcAft>
              <a:buNone/>
            </a:pPr>
            <a:r>
              <a:rPr lang="fi" sz="1200" i="1">
                <a:solidFill>
                  <a:schemeClr val="dk1"/>
                </a:solidFill>
                <a:highlight>
                  <a:srgbClr val="E5E5E5"/>
                </a:highlight>
                <a:latin typeface="Calibri"/>
                <a:ea typeface="Calibri"/>
                <a:cs typeface="Calibri"/>
                <a:sym typeface="Calibri"/>
              </a:rPr>
              <a:t>85 Valtioneuvoston asetus neuvolatoiminnasta, koulu- ja opiskeluterveydenhuollosta sekä lasten ja nuorten ehkäisevästä suun terveydenhuollosta (338/2011) 7, 9 ja 13 § sekä varhaiskasvatuslaki 7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98f7a233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98f7a233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LÄHDE : oitetaan-monitoimijuutta-moniammatillisuus-monialaisuus-ja-monitoimijuus-toimialojen-diskurssihttps://sotepeda247.fi/2019/04/17/san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98f7a233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98f7a233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98f7a233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98f7a233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98f7a233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98f7a233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98f7a233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98f7a233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i" sz="1300" u="sng">
                <a:solidFill>
                  <a:schemeClr val="hlink"/>
                </a:solidFill>
                <a:latin typeface="Calibri"/>
                <a:ea typeface="Calibri"/>
                <a:cs typeface="Calibri"/>
                <a:sym typeface="Calibri"/>
                <a:hlinkClick r:id="rId3"/>
              </a:rPr>
              <a:t>https://www.youtube.com/watch?v=Q1sZiTr3sTk&amp;authuser=0</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fi" sz="1300">
                <a:solidFill>
                  <a:srgbClr val="233A44"/>
                </a:solidFill>
                <a:latin typeface="Calibri"/>
                <a:ea typeface="Calibri"/>
                <a:cs typeface="Calibri"/>
                <a:sym typeface="Calibri"/>
              </a:rPr>
              <a:t>https://www.youtube.com/watch?v=Q1sZiTr3sTk&amp;feature=youtu.be</a:t>
            </a:r>
            <a:endParaRPr sz="1300">
              <a:solidFill>
                <a:srgbClr val="233A44"/>
              </a:solidFill>
              <a:latin typeface="Calibri"/>
              <a:ea typeface="Calibri"/>
              <a:cs typeface="Calibri"/>
              <a:sym typeface="Calibri"/>
            </a:endParaRPr>
          </a:p>
          <a:p>
            <a:pPr marL="0" lvl="0" indent="0" algn="l" rtl="0">
              <a:spcBef>
                <a:spcPts val="1600"/>
              </a:spcBef>
              <a:spcAft>
                <a:spcPts val="0"/>
              </a:spcAft>
              <a:buNone/>
            </a:pPr>
            <a:r>
              <a:rPr lang="fi"/>
              <a:t>MITÄ AJATUKSIA VIDEO HERÄTTI ? JUTELLAAN RYHMISSÄ JA YHDESSÄ . MONIAMMATILLISEN RYHMÄN ARVOT ? -LAPUT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unlimited.hamk.fi/ammatillinen-osaaminen-ja-opetus/miten-monialainen-yhteistyo-rakentuu/#.X6uzmEdxfI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i" b="1"/>
              <a:t>Monialainen ja moniammatillinen yhteistyö</a:t>
            </a:r>
            <a:endParaRPr b="1"/>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Tanja Alkula-Temonen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RYHMÄTYÖ</a:t>
            </a:r>
            <a:endParaRPr/>
          </a:p>
        </p:txBody>
      </p:sp>
      <p:sp>
        <p:nvSpPr>
          <p:cNvPr id="183" name="Google Shape;183;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2000" b="1"/>
              <a:t>SUUNNITTELUA OMAN CASEN RYHMISSÄ :</a:t>
            </a:r>
            <a:endParaRPr sz="2000" b="1"/>
          </a:p>
          <a:p>
            <a:pPr marL="457200" lvl="0" indent="-355600" algn="l" rtl="0">
              <a:spcBef>
                <a:spcPts val="1600"/>
              </a:spcBef>
              <a:spcAft>
                <a:spcPts val="0"/>
              </a:spcAft>
              <a:buSzPts val="2000"/>
              <a:buChar char="-"/>
            </a:pPr>
            <a:r>
              <a:rPr lang="fi" sz="2000" b="1"/>
              <a:t>PÄÄHENKILÖ</a:t>
            </a:r>
            <a:endParaRPr sz="2000" b="1"/>
          </a:p>
          <a:p>
            <a:pPr marL="457200" lvl="0" indent="-355600" algn="l" rtl="0">
              <a:spcBef>
                <a:spcPts val="0"/>
              </a:spcBef>
              <a:spcAft>
                <a:spcPts val="0"/>
              </a:spcAft>
              <a:buSzPts val="2000"/>
              <a:buChar char="-"/>
            </a:pPr>
            <a:r>
              <a:rPr lang="fi" sz="2000" b="1"/>
              <a:t>PULMAT, JOIHIN HAETAAN RATKAISUA</a:t>
            </a:r>
            <a:endParaRPr sz="2000" b="1"/>
          </a:p>
          <a:p>
            <a:pPr marL="457200" lvl="0" indent="-355600" algn="l" rtl="0">
              <a:spcBef>
                <a:spcPts val="0"/>
              </a:spcBef>
              <a:spcAft>
                <a:spcPts val="0"/>
              </a:spcAft>
              <a:buSzPts val="2000"/>
              <a:buChar char="-"/>
            </a:pPr>
            <a:r>
              <a:rPr lang="fi" sz="2000" b="1"/>
              <a:t>MILLAINEN TYÖRYHMÄ, KETÄ MUKAAN</a:t>
            </a:r>
            <a:endParaRPr sz="2000" b="1"/>
          </a:p>
          <a:p>
            <a:pPr marL="457200" lvl="0" indent="-355600" algn="l" rtl="0">
              <a:spcBef>
                <a:spcPts val="0"/>
              </a:spcBef>
              <a:spcAft>
                <a:spcPts val="0"/>
              </a:spcAft>
              <a:buSzPts val="2000"/>
              <a:buChar char="-"/>
            </a:pPr>
            <a:r>
              <a:rPr lang="fi" sz="2000" b="1"/>
              <a:t>MILLAINEN SUUNNITELMA </a:t>
            </a:r>
            <a:endParaRPr sz="2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p:nvPr/>
        </p:nvSpPr>
        <p:spPr>
          <a:xfrm>
            <a:off x="1141500" y="1316100"/>
            <a:ext cx="7338000" cy="345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2100" b="1">
                <a:latin typeface="Calibri"/>
                <a:ea typeface="Calibri"/>
                <a:cs typeface="Calibri"/>
                <a:sym typeface="Calibri"/>
              </a:rPr>
              <a:t>LÄHTEET :</a:t>
            </a:r>
            <a:endParaRPr sz="2100" b="1">
              <a:latin typeface="Calibri"/>
              <a:ea typeface="Calibri"/>
              <a:cs typeface="Calibri"/>
              <a:sym typeface="Calibri"/>
            </a:endParaRPr>
          </a:p>
          <a:p>
            <a:pPr marL="0" lvl="0" indent="0" algn="l" rtl="0">
              <a:spcBef>
                <a:spcPts val="0"/>
              </a:spcBef>
              <a:spcAft>
                <a:spcPts val="0"/>
              </a:spcAft>
              <a:buNone/>
            </a:pPr>
            <a:endParaRPr sz="2100" b="1">
              <a:latin typeface="Calibri"/>
              <a:ea typeface="Calibri"/>
              <a:cs typeface="Calibri"/>
              <a:sym typeface="Calibri"/>
            </a:endParaRPr>
          </a:p>
          <a:p>
            <a:pPr marL="0" lvl="0" indent="0" algn="l" rtl="0">
              <a:spcBef>
                <a:spcPts val="0"/>
              </a:spcBef>
              <a:spcAft>
                <a:spcPts val="0"/>
              </a:spcAft>
              <a:buNone/>
            </a:pPr>
            <a:r>
              <a:rPr lang="fi" sz="1900">
                <a:latin typeface="Calibri"/>
                <a:ea typeface="Calibri"/>
                <a:cs typeface="Calibri"/>
                <a:sym typeface="Calibri"/>
              </a:rPr>
              <a:t>HAMK/ MITEN MONIALAINEN YHTEISTYÖ RAKENTUU</a:t>
            </a:r>
            <a:endParaRPr sz="1900">
              <a:latin typeface="Calibri"/>
              <a:ea typeface="Calibri"/>
              <a:cs typeface="Calibri"/>
              <a:sym typeface="Calibri"/>
            </a:endParaRPr>
          </a:p>
          <a:p>
            <a:pPr marL="0" lvl="0" indent="0" algn="l" rtl="0">
              <a:spcBef>
                <a:spcPts val="0"/>
              </a:spcBef>
              <a:spcAft>
                <a:spcPts val="0"/>
              </a:spcAft>
              <a:buNone/>
            </a:pPr>
            <a:r>
              <a:rPr lang="fi" sz="1200" u="sng">
                <a:solidFill>
                  <a:schemeClr val="hlink"/>
                </a:solidFill>
                <a:latin typeface="Calibri"/>
                <a:ea typeface="Calibri"/>
                <a:cs typeface="Calibri"/>
                <a:sym typeface="Calibri"/>
                <a:hlinkClick r:id="rId3"/>
              </a:rPr>
              <a:t>https://unlimited.hamk.fi/ammatillinen-osaaminen-ja-opetus/miten-monialainen-yhteistyo-rak</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l" rtl="0">
              <a:spcBef>
                <a:spcPts val="0"/>
              </a:spcBef>
              <a:spcAft>
                <a:spcPts val="0"/>
              </a:spcAft>
              <a:buNone/>
            </a:pPr>
            <a:r>
              <a:rPr lang="fi" sz="1900">
                <a:latin typeface="Calibri"/>
                <a:ea typeface="Calibri"/>
                <a:cs typeface="Calibri"/>
                <a:sym typeface="Calibri"/>
              </a:rPr>
              <a:t>POKE/ TANJA KUITUSEN DIAT</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l" rtl="0">
              <a:spcBef>
                <a:spcPts val="0"/>
              </a:spcBef>
              <a:spcAft>
                <a:spcPts val="0"/>
              </a:spcAft>
              <a:buNone/>
            </a:pPr>
            <a:r>
              <a:rPr lang="fi" sz="1900">
                <a:latin typeface="Calibri"/>
                <a:ea typeface="Calibri"/>
                <a:cs typeface="Calibri"/>
                <a:sym typeface="Calibri"/>
              </a:rPr>
              <a:t>SOTEPEDA</a:t>
            </a:r>
            <a:endParaRPr sz="1900">
              <a:latin typeface="Calibri"/>
              <a:ea typeface="Calibri"/>
              <a:cs typeface="Calibri"/>
              <a:sym typeface="Calibri"/>
            </a:endParaRPr>
          </a:p>
          <a:p>
            <a:pPr marL="0" lvl="0" indent="0" algn="l" rtl="0">
              <a:spcBef>
                <a:spcPts val="0"/>
              </a:spcBef>
              <a:spcAft>
                <a:spcPts val="0"/>
              </a:spcAft>
              <a:buNone/>
            </a:pPr>
            <a:r>
              <a:rPr lang="fi" sz="1900">
                <a:latin typeface="Calibri"/>
                <a:ea typeface="Calibri"/>
                <a:cs typeface="Calibri"/>
                <a:sym typeface="Calibri"/>
              </a:rPr>
              <a:t>https://sotepeda247.fi/2019/04/17/sanoitetaan-monitoimijuutta-moniammatillisuus-monialaisuus-ja-monitoimijuus-toimialojen-diskurssi</a:t>
            </a:r>
            <a:endParaRPr sz="1900">
              <a:latin typeface="Calibri"/>
              <a:ea typeface="Calibri"/>
              <a:cs typeface="Calibri"/>
              <a:sym typeface="Calibri"/>
            </a:endParaRPr>
          </a:p>
          <a:p>
            <a:pPr marL="0" lvl="0" indent="0" algn="l" rtl="0">
              <a:spcBef>
                <a:spcPts val="0"/>
              </a:spcBef>
              <a:spcAft>
                <a:spcPts val="0"/>
              </a:spcAft>
              <a:buNone/>
            </a:pPr>
            <a:endParaRPr sz="1200" u="sng">
              <a:solidFill>
                <a:schemeClr val="hlink"/>
              </a:solidFill>
              <a:latin typeface="Calibri"/>
              <a:ea typeface="Calibri"/>
              <a:cs typeface="Calibri"/>
              <a:sym typeface="Calibri"/>
            </a:endParaRPr>
          </a:p>
          <a:p>
            <a:pPr marL="0" lvl="0" indent="0" algn="l" rtl="0">
              <a:spcBef>
                <a:spcPts val="0"/>
              </a:spcBef>
              <a:spcAft>
                <a:spcPts val="0"/>
              </a:spcAft>
              <a:buNone/>
            </a:pPr>
            <a:r>
              <a:rPr lang="fi" sz="2100">
                <a:latin typeface="Calibri"/>
                <a:ea typeface="Calibri"/>
                <a:cs typeface="Calibri"/>
                <a:sym typeface="Calibri"/>
              </a:rPr>
              <a:t>VARHAISKASVATUSLAKI</a:t>
            </a:r>
            <a:endParaRPr sz="2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Mitä monialainen yhteistyö on ?</a:t>
            </a:r>
            <a:endParaRPr/>
          </a:p>
        </p:txBody>
      </p:sp>
      <p:sp>
        <p:nvSpPr>
          <p:cNvPr id="135" name="Google Shape;135;p14"/>
          <p:cNvSpPr txBox="1">
            <a:spLocks noGrp="1"/>
          </p:cNvSpPr>
          <p:nvPr>
            <p:ph type="body" idx="1"/>
          </p:nvPr>
        </p:nvSpPr>
        <p:spPr>
          <a:xfrm>
            <a:off x="1034025" y="1369800"/>
            <a:ext cx="7505700" cy="377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700" b="1"/>
              <a:t>Monialainen yhteistyö  = yhteistyötä organisaatiotasolla, hallintokuntarajojen ylityksiä, poikkisektorista yhteistyötä jonka tavoitteena on toimintakulttuurien ja/tai käytänteiden kehittäminen.</a:t>
            </a:r>
            <a:endParaRPr sz="1700" b="1"/>
          </a:p>
          <a:p>
            <a:pPr marL="0" lvl="0" indent="0" algn="l" rtl="0">
              <a:spcBef>
                <a:spcPts val="1600"/>
              </a:spcBef>
              <a:spcAft>
                <a:spcPts val="0"/>
              </a:spcAft>
              <a:buNone/>
            </a:pPr>
            <a:r>
              <a:rPr lang="fi" sz="1550" b="1">
                <a:solidFill>
                  <a:srgbClr val="333333"/>
                </a:solidFill>
                <a:highlight>
                  <a:srgbClr val="FFFFFF"/>
                </a:highlight>
                <a:latin typeface="Arial"/>
                <a:ea typeface="Arial"/>
                <a:cs typeface="Arial"/>
                <a:sym typeface="Arial"/>
              </a:rPr>
              <a:t>Monialainen työyhteisö voi koostua esimerkiksi eri koulutusalojen ja ammattiryhmien edustajista, opiskelijoista, asiakkaista ja yhteistyökumppaneista.</a:t>
            </a:r>
            <a:endParaRPr sz="1550" b="1">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r>
              <a:rPr lang="fi" sz="1450" b="1">
                <a:solidFill>
                  <a:srgbClr val="333333"/>
                </a:solidFill>
                <a:highlight>
                  <a:srgbClr val="FFFFFF"/>
                </a:highlight>
                <a:latin typeface="Arial"/>
                <a:ea typeface="Arial"/>
                <a:cs typeface="Arial"/>
                <a:sym typeface="Arial"/>
              </a:rPr>
              <a:t>Monialainen yhteistyö edustaa joustavaa tiimi- ja verkostotyötä. Tämänkaltainen neuvotteleva solmutyöskentely murtaa perinteistä verkostoajattelua ja voi toimia monialaisen työotteen perustana.</a:t>
            </a:r>
            <a:endParaRPr sz="1450" b="1">
              <a:solidFill>
                <a:srgbClr val="333333"/>
              </a:solidFill>
              <a:highlight>
                <a:srgbClr val="FFFFFF"/>
              </a:highlight>
              <a:latin typeface="Arial"/>
              <a:ea typeface="Arial"/>
              <a:cs typeface="Arial"/>
              <a:sym typeface="Arial"/>
            </a:endParaRPr>
          </a:p>
          <a:p>
            <a:pPr marL="0" lvl="0" indent="0" algn="l" rtl="0">
              <a:spcBef>
                <a:spcPts val="1600"/>
              </a:spcBef>
              <a:spcAft>
                <a:spcPts val="1600"/>
              </a:spcAft>
              <a:buNone/>
            </a:pPr>
            <a:r>
              <a:rPr lang="fi" sz="1450" b="1">
                <a:solidFill>
                  <a:srgbClr val="333333"/>
                </a:solidFill>
                <a:highlight>
                  <a:srgbClr val="FFFFFF"/>
                </a:highlight>
                <a:latin typeface="Arial"/>
                <a:ea typeface="Arial"/>
                <a:cs typeface="Arial"/>
                <a:sym typeface="Arial"/>
              </a:rPr>
              <a:t>Pyrkii ratkaisuihin, joita on pohdittu laajennetuin näkökulmin eri toimijapohjalta.</a:t>
            </a:r>
            <a:endParaRPr sz="1450" b="1">
              <a:solidFill>
                <a:srgbClr val="333333"/>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Monialainen yhteistyö laissa</a:t>
            </a:r>
            <a:endParaRPr/>
          </a:p>
        </p:txBody>
      </p:sp>
      <p:sp>
        <p:nvSpPr>
          <p:cNvPr id="141" name="Google Shape;141;p15"/>
          <p:cNvSpPr txBox="1">
            <a:spLocks noGrp="1"/>
          </p:cNvSpPr>
          <p:nvPr>
            <p:ph type="body" idx="1"/>
          </p:nvPr>
        </p:nvSpPr>
        <p:spPr>
          <a:xfrm>
            <a:off x="765425" y="19504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2100"/>
              <a:t>Useat lait edellyttävät  monialaisen työn tekemistä.  </a:t>
            </a:r>
            <a:endParaRPr sz="2100"/>
          </a:p>
          <a:p>
            <a:pPr marL="0" lvl="0" indent="0" algn="l" rtl="0">
              <a:spcBef>
                <a:spcPts val="1600"/>
              </a:spcBef>
              <a:spcAft>
                <a:spcPts val="0"/>
              </a:spcAft>
              <a:buNone/>
            </a:pPr>
            <a:r>
              <a:rPr lang="fi" sz="2100"/>
              <a:t>Esim.sosiaalihuoltolaki, nuorisolaki ja varhaiskasvatuslaki.</a:t>
            </a:r>
            <a:endParaRPr sz="2100"/>
          </a:p>
          <a:p>
            <a:pPr marL="0" lvl="0" indent="0" algn="l" rtl="0">
              <a:spcBef>
                <a:spcPts val="1600"/>
              </a:spcBef>
              <a:spcAft>
                <a:spcPts val="0"/>
              </a:spcAft>
              <a:buNone/>
            </a:pPr>
            <a:r>
              <a:rPr lang="fi" sz="1700">
                <a:solidFill>
                  <a:srgbClr val="000000"/>
                </a:solidFill>
                <a:highlight>
                  <a:srgbClr val="E5E5E5"/>
                </a:highlight>
              </a:rPr>
              <a:t>Va</a:t>
            </a:r>
            <a:r>
              <a:rPr lang="fi" sz="1900">
                <a:solidFill>
                  <a:srgbClr val="000000"/>
                </a:solidFill>
                <a:highlight>
                  <a:srgbClr val="E5E5E5"/>
                </a:highlight>
              </a:rPr>
              <a:t>rhaiskasvatuslain mukaan kunnan on varhaiskasvatusta järjestäessään toimittava monialaisessa yhteistyössä ja luotava tarvittavat yhteistyörakenteet</a:t>
            </a:r>
            <a:endParaRPr sz="2200"/>
          </a:p>
          <a:p>
            <a:pPr marL="0" lvl="0" indent="0" algn="l" rtl="0">
              <a:spcBef>
                <a:spcPts val="1600"/>
              </a:spcBef>
              <a:spcAft>
                <a:spcPts val="0"/>
              </a:spcAft>
              <a:buNone/>
            </a:pPr>
            <a:endParaRPr sz="1600"/>
          </a:p>
          <a:p>
            <a:pPr marL="0" lvl="0" indent="0" algn="l" rtl="0">
              <a:spcBef>
                <a:spcPts val="1600"/>
              </a:spcBef>
              <a:spcAft>
                <a:spcPts val="1600"/>
              </a:spcAft>
              <a:buNone/>
            </a:pP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Monialainen yhteistyö varhaiskasvatuslaissa</a:t>
            </a:r>
            <a:endParaRPr/>
          </a:p>
        </p:txBody>
      </p:sp>
      <p:sp>
        <p:nvSpPr>
          <p:cNvPr id="147" name="Google Shape;147;p16"/>
          <p:cNvSpPr txBox="1">
            <a:spLocks noGrp="1"/>
          </p:cNvSpPr>
          <p:nvPr>
            <p:ph type="body" idx="1"/>
          </p:nvPr>
        </p:nvSpPr>
        <p:spPr>
          <a:xfrm>
            <a:off x="993725" y="1745825"/>
            <a:ext cx="7505700" cy="3767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fi" sz="1200">
                <a:solidFill>
                  <a:srgbClr val="000000"/>
                </a:solidFill>
                <a:highlight>
                  <a:srgbClr val="E5E5E5"/>
                </a:highlight>
              </a:rPr>
              <a:t>Varhaiskasvatuksen yhteistyötahoilla tarkoitetaan kaikkia niitä alueellisia ja paikallisia toimijoita, joiden kanssa varhaiskasvatuksen on luontevaa tehdä yhteistyötä. Yhteistyö esimerkiksi opetuksesta, liikunnasta, kirjastosta ja kulttuurista vastaavien tahojen ja muiden lähiympäristön toimijoiden kanssa lisää oppimisympäristöjen monipuolisuutta ja tukee varhaiskasvatuksen tavoitteita. Kunnan varhaiskasvatuksen ja sen alueella toimivien yksityisten varhaiskasvatuspalvelujen tuottajien yhteistyö on tärkeää. Muita varhaiskasvatuksen yhteistyötahoja ovat esimerkiksi järjestöt, seurakunnat, poliisi sekä ravitsemus- ja siivouspalvelut.</a:t>
            </a:r>
            <a:endParaRPr sz="1200">
              <a:solidFill>
                <a:srgbClr val="000000"/>
              </a:solidFill>
              <a:highlight>
                <a:srgbClr val="E5E5E5"/>
              </a:highlight>
            </a:endParaRPr>
          </a:p>
          <a:p>
            <a:pPr marL="0" lvl="0" indent="0" algn="l" rtl="0">
              <a:spcBef>
                <a:spcPts val="1200"/>
              </a:spcBef>
              <a:spcAft>
                <a:spcPts val="0"/>
              </a:spcAft>
              <a:buNone/>
            </a:pPr>
            <a:r>
              <a:rPr lang="fi" sz="1200">
                <a:solidFill>
                  <a:srgbClr val="000000"/>
                </a:solidFill>
                <a:highlight>
                  <a:srgbClr val="E5E5E5"/>
                </a:highlight>
              </a:rPr>
              <a:t>Varhaiskasvatuksessa tehdään yhteistyötä myös neuvolan ammattilaisten, lastensuojelun sekä muiden terveydenhuollon ja sosiaalipalveluiden toimijoiden kanssa. Yhteistyön merkitys korostuu, kun jollain näistä tahoista herää huoli lapsen kehityksestä tai hyvinvoinnista tai kun lapsen tukea suunnitellaan ja järjestetään. Laajaan terveystarkastukseen sisällytetään varhaiskasvatuksen henkilöstön arvio alle kouluikäisen lapsen selviytymisestä ja hyvinvoinnista varhaiskasvatuksessa huoltajan kirjallisella suostumuksella. Varhaiskasvatuksen henkilökunnan antama arvio on tärkeä osa lapsen kokonaisvaltaisen kasvun, kehityksen ja hyvinvoinnin arviointia sekä tuen tarpeiden varhaista tunnistamista monialaisessa yhteistyössä</a:t>
            </a:r>
            <a:endParaRPr sz="1200">
              <a:solidFill>
                <a:srgbClr val="000000"/>
              </a:solidFill>
              <a:highlight>
                <a:srgbClr val="E5E5E5"/>
              </a:highlight>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MITÄ MONITOIMIJAINEN TYÖ ON ?</a:t>
            </a:r>
            <a:endParaRPr/>
          </a:p>
        </p:txBody>
      </p:sp>
      <p:sp>
        <p:nvSpPr>
          <p:cNvPr id="153" name="Google Shape;153;p17"/>
          <p:cNvSpPr txBox="1">
            <a:spLocks noGrp="1"/>
          </p:cNvSpPr>
          <p:nvPr>
            <p:ph type="body" idx="1"/>
          </p:nvPr>
        </p:nvSpPr>
        <p:spPr>
          <a:xfrm>
            <a:off x="819150" y="1665250"/>
            <a:ext cx="7505700" cy="3156000"/>
          </a:xfrm>
          <a:prstGeom prst="rect">
            <a:avLst/>
          </a:prstGeom>
        </p:spPr>
        <p:txBody>
          <a:bodyPr spcFirstLastPara="1" wrap="square" lIns="91425" tIns="91425" rIns="91425" bIns="91425" anchor="t" anchorCtr="0">
            <a:noAutofit/>
          </a:bodyPr>
          <a:lstStyle/>
          <a:p>
            <a:pPr marL="0" lvl="0" indent="0" algn="l" rtl="0">
              <a:spcBef>
                <a:spcPts val="2200"/>
              </a:spcBef>
              <a:spcAft>
                <a:spcPts val="0"/>
              </a:spcAft>
              <a:buNone/>
            </a:pPr>
            <a:r>
              <a:rPr lang="fi" sz="1350" b="1">
                <a:solidFill>
                  <a:srgbClr val="1E1E1E"/>
                </a:solidFill>
                <a:highlight>
                  <a:srgbClr val="FFFFFF"/>
                </a:highlight>
                <a:latin typeface="Montserrat"/>
                <a:ea typeface="Montserrat"/>
                <a:cs typeface="Montserrat"/>
                <a:sym typeface="Montserrat"/>
              </a:rPr>
              <a:t>Monitoimijuudella tarkoitetaan julkisen, yksityisen, kolmannen sektorin sekä kansalaisten yhteistä toimintaa. Monitoimijuuden lähikäsite on monialainen yhteistyö. Monitoimijuuden erottaa monialaisuudesta se, että edustettuina on ammattialojen lisäksi kolmas sektori ja kansalaiset. </a:t>
            </a:r>
            <a:endParaRPr sz="1350" b="1">
              <a:solidFill>
                <a:srgbClr val="1E1E1E"/>
              </a:solidFill>
              <a:highlight>
                <a:srgbClr val="FFFFFF"/>
              </a:highlight>
              <a:latin typeface="Montserrat"/>
              <a:ea typeface="Montserrat"/>
              <a:cs typeface="Montserrat"/>
              <a:sym typeface="Montserrat"/>
            </a:endParaRPr>
          </a:p>
          <a:p>
            <a:pPr marL="0" lvl="0" indent="0" algn="l" rtl="0">
              <a:spcBef>
                <a:spcPts val="2200"/>
              </a:spcBef>
              <a:spcAft>
                <a:spcPts val="0"/>
              </a:spcAft>
              <a:buNone/>
            </a:pPr>
            <a:r>
              <a:rPr lang="fi" sz="1350" b="1">
                <a:solidFill>
                  <a:srgbClr val="1E1E1E"/>
                </a:solidFill>
                <a:highlight>
                  <a:srgbClr val="FFFFFF"/>
                </a:highlight>
                <a:latin typeface="Montserrat"/>
                <a:ea typeface="Montserrat"/>
                <a:cs typeface="Montserrat"/>
                <a:sym typeface="Montserrat"/>
              </a:rPr>
              <a:t>Monitoimijainen kehittämisyhteisö tarkoittaa julkisen, yksityisen, kolmannen sektorin ja kansalaisten tuottamaa yhteistoimintaa, jonka tuloksena syntyy jotain uutta. Monitoimijuudella kehittämisyhteisöissä tarkoitetaan työskentelyä, jossa kaikkien osapuolten tieto, valta ja osallisuus toteutuvat tasavertaisina. Monitoimijainen kehittämisyhteisö pyrkii hyödyntämään toiminnassaan digitaalisuutta. Monitoimijainen kehittämisyhteisö käsittelee toimintoja ja prosesseja, ei yksittäisten asiakkaiden asioita.</a:t>
            </a:r>
            <a:endParaRPr sz="1350" b="1">
              <a:solidFill>
                <a:srgbClr val="1E1E1E"/>
              </a:solidFill>
              <a:highlight>
                <a:srgbClr val="FFFFFF"/>
              </a:highlight>
              <a:latin typeface="Montserrat"/>
              <a:ea typeface="Montserrat"/>
              <a:cs typeface="Montserrat"/>
              <a:sym typeface="Montserrat"/>
            </a:endParaRPr>
          </a:p>
          <a:p>
            <a:pPr marL="457200" lvl="0" indent="0" algn="l" rtl="0">
              <a:spcBef>
                <a:spcPts val="2200"/>
              </a:spcBef>
              <a:spcAft>
                <a:spcPts val="0"/>
              </a:spcAft>
              <a:buNone/>
            </a:pPr>
            <a:endParaRPr sz="1050">
              <a:solidFill>
                <a:srgbClr val="1E1E1E"/>
              </a:solidFill>
              <a:highlight>
                <a:srgbClr val="FFFFFF"/>
              </a:highlight>
              <a:latin typeface="Montserrat"/>
              <a:ea typeface="Montserrat"/>
              <a:cs typeface="Montserrat"/>
              <a:sym typeface="Montserrat"/>
            </a:endParaRPr>
          </a:p>
          <a:p>
            <a:pPr marL="0" lvl="0" indent="0" algn="l" rtl="0">
              <a:spcBef>
                <a:spcPts val="22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Mitä moniammatillinen yhteistyö on ?</a:t>
            </a:r>
            <a:endParaRPr/>
          </a:p>
        </p:txBody>
      </p:sp>
      <p:sp>
        <p:nvSpPr>
          <p:cNvPr id="159" name="Google Shape;159;p18"/>
          <p:cNvSpPr txBox="1">
            <a:spLocks noGrp="1"/>
          </p:cNvSpPr>
          <p:nvPr>
            <p:ph type="body" idx="1"/>
          </p:nvPr>
        </p:nvSpPr>
        <p:spPr>
          <a:xfrm>
            <a:off x="819150" y="1369800"/>
            <a:ext cx="7505700" cy="36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b="1"/>
              <a:t>Moniammatillinen yhteistyö =  eri ammattialoja edustavat henkilöt toimivat yhteistyössä asiakkaan parhaaksi.</a:t>
            </a:r>
            <a:endParaRPr b="1"/>
          </a:p>
          <a:p>
            <a:pPr marL="0" lvl="0" indent="0" algn="l" rtl="0">
              <a:spcBef>
                <a:spcPts val="1600"/>
              </a:spcBef>
              <a:spcAft>
                <a:spcPts val="0"/>
              </a:spcAft>
              <a:buNone/>
            </a:pPr>
            <a:r>
              <a:rPr lang="fi" sz="1350" b="1">
                <a:solidFill>
                  <a:srgbClr val="111111"/>
                </a:solidFill>
                <a:highlight>
                  <a:srgbClr val="FFFFFF"/>
                </a:highlight>
                <a:latin typeface="Roboto"/>
                <a:ea typeface="Roboto"/>
                <a:cs typeface="Roboto"/>
                <a:sym typeface="Roboto"/>
              </a:rPr>
              <a:t>Asiakaslähtöistä työskentely, jossa vuorovaikutuksessa asiakkaan ja eri ammattiryhmien kesken rakennetaan yhteinen käsitys asiakkaan tarpeista, tilanteesta, tarvittavista toimenpiteistä ja ongelmien ratkaisuista.</a:t>
            </a:r>
            <a:endParaRPr b="1"/>
          </a:p>
          <a:p>
            <a:pPr marL="0" lvl="0" indent="0" algn="l" rtl="0">
              <a:spcBef>
                <a:spcPts val="1600"/>
              </a:spcBef>
              <a:spcAft>
                <a:spcPts val="0"/>
              </a:spcAft>
              <a:buNone/>
            </a:pPr>
            <a:r>
              <a:rPr lang="fi" b="1"/>
              <a:t>E</a:t>
            </a:r>
            <a:r>
              <a:rPr lang="fi" sz="1400" b="1"/>
              <a:t>simerkkejä moniammatillisista työryhmistä ja toimintamalleista:</a:t>
            </a:r>
            <a:endParaRPr sz="1400" b="1"/>
          </a:p>
          <a:p>
            <a:pPr marL="0" lvl="0" indent="0" algn="l" rtl="0">
              <a:spcBef>
                <a:spcPts val="1600"/>
              </a:spcBef>
              <a:spcAft>
                <a:spcPts val="0"/>
              </a:spcAft>
              <a:buNone/>
            </a:pPr>
            <a:r>
              <a:rPr lang="fi" sz="1400" b="1"/>
              <a:t>LASTENSUOJELUN TUKIRYHMÄ TAI KUNTOUTUKSEN TYÖRYHMÄ</a:t>
            </a:r>
            <a:endParaRPr sz="1400" b="1"/>
          </a:p>
          <a:p>
            <a:pPr marL="0" lvl="0" indent="0" algn="l" rtl="0">
              <a:spcBef>
                <a:spcPts val="1600"/>
              </a:spcBef>
              <a:spcAft>
                <a:spcPts val="0"/>
              </a:spcAft>
              <a:buNone/>
            </a:pPr>
            <a:r>
              <a:rPr lang="fi" sz="1400" b="1"/>
              <a:t>OPPILASHUOLTORYHMÄ</a:t>
            </a:r>
            <a:endParaRPr sz="1400" b="1"/>
          </a:p>
          <a:p>
            <a:pPr marL="0" lvl="0" indent="0" algn="l" rtl="0">
              <a:spcBef>
                <a:spcPts val="1600"/>
              </a:spcBef>
              <a:spcAft>
                <a:spcPts val="0"/>
              </a:spcAft>
              <a:buNone/>
            </a:pPr>
            <a:r>
              <a:rPr lang="fi" sz="1400" b="1"/>
              <a:t>HUOLTO/- TAI HOITOSUUNNITELMA TAI KOTOUTTAMISPALAVERI</a:t>
            </a:r>
            <a:endParaRPr sz="1400" b="1"/>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MITÄ ETUA MONIAMMATILLISESTA YHTEISTYÖSTÄ ON ?</a:t>
            </a:r>
            <a:endParaRPr/>
          </a:p>
        </p:txBody>
      </p:sp>
      <p:sp>
        <p:nvSpPr>
          <p:cNvPr id="165" name="Google Shape;165;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b="1"/>
              <a:t>ASIAKAS HUOMIOIDAAN KOKONAISVALTAISESTI</a:t>
            </a:r>
            <a:endParaRPr b="1"/>
          </a:p>
          <a:p>
            <a:pPr marL="0" lvl="0" indent="0" algn="l" rtl="0">
              <a:spcBef>
                <a:spcPts val="1600"/>
              </a:spcBef>
              <a:spcAft>
                <a:spcPts val="0"/>
              </a:spcAft>
              <a:buNone/>
            </a:pPr>
            <a:r>
              <a:rPr lang="fi" b="1"/>
              <a:t>ERI AMMATTIALOJEN JA ASIANTUNTIJUUKSIEN MYÖTÄ  NÄIDEN  NÄKEMYKSISTÄ MUODOSTUU KOKONAISKUVA ASIAKKAAN TILANTEESTA, RESURSSIT KOHDENTUVAT OIKEIN JA TIEDONKULKU JA TYÖNJAKO SELKENEE.</a:t>
            </a:r>
            <a:endParaRPr b="1"/>
          </a:p>
          <a:p>
            <a:pPr marL="0" lvl="0" indent="0" algn="l" rtl="0">
              <a:spcBef>
                <a:spcPts val="1600"/>
              </a:spcBef>
              <a:spcAft>
                <a:spcPts val="0"/>
              </a:spcAft>
              <a:buNone/>
            </a:pPr>
            <a:r>
              <a:rPr lang="fi" b="1"/>
              <a:t>ASIAKKAALLA MAHDOLLISUUS SAMASSA TILANTEESSA KYSYÄ ASIOITA ERI TOIMIJOILTA JA SAADA VASTAUKSIA MIELTÄ ASKARRUTTAVIIN KYSYMYKSIIN.</a:t>
            </a:r>
            <a:endParaRPr b="1"/>
          </a:p>
          <a:p>
            <a:pPr marL="0" lvl="0" indent="0" algn="l" rtl="0">
              <a:spcBef>
                <a:spcPts val="1600"/>
              </a:spcBef>
              <a:spcAft>
                <a:spcPts val="1600"/>
              </a:spcAft>
              <a:buNone/>
            </a:pPr>
            <a:r>
              <a:rPr lang="fi" b="1"/>
              <a:t>AVOIN VUOROVAIKUTUS</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819150" y="845600"/>
            <a:ext cx="7505700" cy="143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MITÄ HAASTEITA MONIAMMATILLISESSA YHTEISTYÖSSÄ VOI OLLA ? </a:t>
            </a:r>
            <a:endParaRPr/>
          </a:p>
        </p:txBody>
      </p:sp>
      <p:sp>
        <p:nvSpPr>
          <p:cNvPr id="171" name="Google Shape;171;p20"/>
          <p:cNvSpPr txBox="1">
            <a:spLocks noGrp="1"/>
          </p:cNvSpPr>
          <p:nvPr>
            <p:ph type="body" idx="1"/>
          </p:nvPr>
        </p:nvSpPr>
        <p:spPr>
          <a:xfrm>
            <a:off x="819150" y="2282900"/>
            <a:ext cx="75057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i" sz="1800" b="1"/>
              <a:t>TYÖNTEKIJÖIDEN VAIHTUVUUS JA RESURSSIONGELMAT</a:t>
            </a:r>
            <a:endParaRPr sz="1800" b="1"/>
          </a:p>
          <a:p>
            <a:pPr marL="457200" lvl="0" indent="-342900" algn="l" rtl="0">
              <a:spcBef>
                <a:spcPts val="0"/>
              </a:spcBef>
              <a:spcAft>
                <a:spcPts val="0"/>
              </a:spcAft>
              <a:buSzPts val="1800"/>
              <a:buChar char="-"/>
            </a:pPr>
            <a:r>
              <a:rPr lang="fi" sz="1800" b="1"/>
              <a:t>SALASSAPITOSÄÄDÖKSET</a:t>
            </a:r>
            <a:endParaRPr sz="1800" b="1"/>
          </a:p>
          <a:p>
            <a:pPr marL="457200" lvl="0" indent="-342900" algn="l" rtl="0">
              <a:spcBef>
                <a:spcPts val="0"/>
              </a:spcBef>
              <a:spcAft>
                <a:spcPts val="0"/>
              </a:spcAft>
              <a:buSzPts val="1800"/>
              <a:buChar char="-"/>
            </a:pPr>
            <a:r>
              <a:rPr lang="fi" sz="1800" b="1"/>
              <a:t>HENKILÖKEMIAT</a:t>
            </a:r>
            <a:endParaRPr sz="1800" b="1"/>
          </a:p>
          <a:p>
            <a:pPr marL="457200" lvl="0" indent="-342900" algn="l" rtl="0">
              <a:spcBef>
                <a:spcPts val="0"/>
              </a:spcBef>
              <a:spcAft>
                <a:spcPts val="0"/>
              </a:spcAft>
              <a:buSzPts val="1800"/>
              <a:buChar char="-"/>
            </a:pPr>
            <a:r>
              <a:rPr lang="fi" sz="1800" b="1"/>
              <a:t>ERILAISET TAVOITTEET JA ODOTUKSET</a:t>
            </a:r>
            <a:endParaRPr sz="1800" b="1"/>
          </a:p>
          <a:p>
            <a:pPr marL="457200" lvl="0" indent="-342900" algn="l" rtl="0">
              <a:spcBef>
                <a:spcPts val="0"/>
              </a:spcBef>
              <a:spcAft>
                <a:spcPts val="0"/>
              </a:spcAft>
              <a:buSzPts val="1800"/>
              <a:buChar char="-"/>
            </a:pPr>
            <a:r>
              <a:rPr lang="fi" sz="1800" b="1"/>
              <a:t>LUOTTAMUKSEN PUUTE</a:t>
            </a:r>
            <a:endParaRPr sz="1800" b="1"/>
          </a:p>
          <a:p>
            <a:pPr marL="457200" lvl="0" indent="-342900" algn="l" rtl="0">
              <a:spcBef>
                <a:spcPts val="0"/>
              </a:spcBef>
              <a:spcAft>
                <a:spcPts val="0"/>
              </a:spcAft>
              <a:buSzPts val="1800"/>
              <a:buChar char="-"/>
            </a:pPr>
            <a:r>
              <a:rPr lang="fi" sz="1800" b="1"/>
              <a:t>PUUTTEELLISET TIIMITYÖ- TAI VUOROVAIKUTUSTAIDOT</a:t>
            </a:r>
            <a:endParaRPr sz="1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MONIALAINEN ASIANTUNTIJARYHMÄ -video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7" name="Google Shape;177;p21"/>
          <p:cNvSpPr txBox="1">
            <a:spLocks noGrp="1"/>
          </p:cNvSpPr>
          <p:nvPr>
            <p:ph type="body" idx="1"/>
          </p:nvPr>
        </p:nvSpPr>
        <p:spPr>
          <a:xfrm>
            <a:off x="1638300" y="211157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i" sz="1900" b="1"/>
              <a:t>https://www.youtube.com/watch?v=Q1sZiTr3sTk&amp;authuser=0</a:t>
            </a:r>
            <a:endParaRPr sz="1900" b="1"/>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625</Words>
  <Application>Microsoft Office PowerPoint</Application>
  <PresentationFormat>Näytössä katseltava esitys (16:9)</PresentationFormat>
  <Paragraphs>67</Paragraphs>
  <Slides>11</Slides>
  <Notes>11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Montserrat</vt:lpstr>
      <vt:lpstr>Calibri</vt:lpstr>
      <vt:lpstr>Nunito</vt:lpstr>
      <vt:lpstr>Roboto</vt:lpstr>
      <vt:lpstr>Shift</vt:lpstr>
      <vt:lpstr>Monialainen ja moniammatillinen yhteistyö</vt:lpstr>
      <vt:lpstr>Mitä monialainen yhteistyö on ?</vt:lpstr>
      <vt:lpstr>Monialainen yhteistyö laissa</vt:lpstr>
      <vt:lpstr>Monialainen yhteistyö varhaiskasvatuslaissa</vt:lpstr>
      <vt:lpstr>MITÄ MONITOIMIJAINEN TYÖ ON ?</vt:lpstr>
      <vt:lpstr>Mitä moniammatillinen yhteistyö on ?</vt:lpstr>
      <vt:lpstr>MITÄ ETUA MONIAMMATILLISESTA YHTEISTYÖSTÄ ON ?</vt:lpstr>
      <vt:lpstr>MITÄ HAASTEITA MONIAMMATILLISESSA YHTEISTYÖSSÄ VOI OLLA ? </vt:lpstr>
      <vt:lpstr>MONIALAINEN ASIANTUNTIJARYHMÄ -video   </vt:lpstr>
      <vt:lpstr>RYHMÄTYÖ</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Monialainen ja moniammatillinen yhteistyö</dc:title>
  <cp:lastModifiedBy>omistaja</cp:lastModifiedBy>
  <cp:revision>1</cp:revision>
  <dcterms:modified xsi:type="dcterms:W3CDTF">2020-11-15T18:15:59Z</dcterms:modified>
</cp:coreProperties>
</file>