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7" r:id="rId10"/>
    <p:sldId id="268" r:id="rId11"/>
    <p:sldId id="269" r:id="rId12"/>
    <p:sldId id="265" r:id="rId13"/>
    <p:sldId id="266" r:id="rId14"/>
    <p:sldId id="270" r:id="rId15"/>
    <p:sldId id="258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AF1F6-09DA-BF57-89D4-C0A6E8562095}" v="1070" dt="2021-01-26T12:01:50.915"/>
    <p1510:client id="{657EE67A-C3FE-4892-B358-F2E48229E43C}" v="144" dt="2020-06-01T06:50:59.289"/>
    <p1510:client id="{69F0084E-0272-8EDD-986D-88C87BD6FB52}" v="2637" dt="2021-01-28T18:24:19.936"/>
    <p1510:client id="{A380B7B7-0D7D-477F-B1C0-21E2C62977C0}" v="159" dt="2020-06-01T06:26:38.485"/>
    <p1510:client id="{B2034548-E78D-24F3-D1E2-B27E3A04D029}" v="3008" dt="2020-11-29T18:34:3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urminen" userId="S::marnurm@poke.fi::17c5a1dc-eab0-405b-a67f-bc2ed672bdff" providerId="AD" clId="Web-{69F0084E-0272-8EDD-986D-88C87BD6FB52}"/>
    <pc:docChg chg="addSld modSld">
      <pc:chgData name="Mari Nurminen" userId="S::marnurm@poke.fi::17c5a1dc-eab0-405b-a67f-bc2ed672bdff" providerId="AD" clId="Web-{69F0084E-0272-8EDD-986D-88C87BD6FB52}" dt="2021-01-28T18:24:19.936" v="1315" actId="20577"/>
      <pc:docMkLst>
        <pc:docMk/>
      </pc:docMkLst>
      <pc:sldChg chg="modSp">
        <pc:chgData name="Mari Nurminen" userId="S::marnurm@poke.fi::17c5a1dc-eab0-405b-a67f-bc2ed672bdff" providerId="AD" clId="Web-{69F0084E-0272-8EDD-986D-88C87BD6FB52}" dt="2021-01-28T17:48:32.636" v="480" actId="20577"/>
        <pc:sldMkLst>
          <pc:docMk/>
          <pc:sldMk cId="2604869653" sldId="267"/>
        </pc:sldMkLst>
        <pc:spChg chg="mod">
          <ac:chgData name="Mari Nurminen" userId="S::marnurm@poke.fi::17c5a1dc-eab0-405b-a67f-bc2ed672bdff" providerId="AD" clId="Web-{69F0084E-0272-8EDD-986D-88C87BD6FB52}" dt="2021-01-28T17:48:32.636" v="480" actId="20577"/>
          <ac:spMkLst>
            <pc:docMk/>
            <pc:sldMk cId="2604869653" sldId="267"/>
            <ac:spMk id="3" creationId="{7D50C5EE-5E02-4766-8FF3-CF9FF25D795A}"/>
          </ac:spMkLst>
        </pc:spChg>
      </pc:sldChg>
      <pc:sldChg chg="modSp new">
        <pc:chgData name="Mari Nurminen" userId="S::marnurm@poke.fi::17c5a1dc-eab0-405b-a67f-bc2ed672bdff" providerId="AD" clId="Web-{69F0084E-0272-8EDD-986D-88C87BD6FB52}" dt="2021-01-28T17:54:39.250" v="769" actId="20577"/>
        <pc:sldMkLst>
          <pc:docMk/>
          <pc:sldMk cId="1247713098" sldId="268"/>
        </pc:sldMkLst>
        <pc:spChg chg="mod">
          <ac:chgData name="Mari Nurminen" userId="S::marnurm@poke.fi::17c5a1dc-eab0-405b-a67f-bc2ed672bdff" providerId="AD" clId="Web-{69F0084E-0272-8EDD-986D-88C87BD6FB52}" dt="2021-01-28T17:44:27.274" v="300" actId="20577"/>
          <ac:spMkLst>
            <pc:docMk/>
            <pc:sldMk cId="1247713098" sldId="268"/>
            <ac:spMk id="2" creationId="{92F7873F-CAC7-40EF-914B-281CEF94A9E7}"/>
          </ac:spMkLst>
        </pc:spChg>
        <pc:spChg chg="mod">
          <ac:chgData name="Mari Nurminen" userId="S::marnurm@poke.fi::17c5a1dc-eab0-405b-a67f-bc2ed672bdff" providerId="AD" clId="Web-{69F0084E-0272-8EDD-986D-88C87BD6FB52}" dt="2021-01-28T17:54:39.250" v="769" actId="20577"/>
          <ac:spMkLst>
            <pc:docMk/>
            <pc:sldMk cId="1247713098" sldId="268"/>
            <ac:spMk id="3" creationId="{3A96B370-30AD-4FFE-9352-C4A8B931FDBF}"/>
          </ac:spMkLst>
        </pc:spChg>
      </pc:sldChg>
      <pc:sldChg chg="modSp new">
        <pc:chgData name="Mari Nurminen" userId="S::marnurm@poke.fi::17c5a1dc-eab0-405b-a67f-bc2ed672bdff" providerId="AD" clId="Web-{69F0084E-0272-8EDD-986D-88C87BD6FB52}" dt="2021-01-28T18:00:08.035" v="933" actId="20577"/>
        <pc:sldMkLst>
          <pc:docMk/>
          <pc:sldMk cId="246268387" sldId="269"/>
        </pc:sldMkLst>
        <pc:spChg chg="mod">
          <ac:chgData name="Mari Nurminen" userId="S::marnurm@poke.fi::17c5a1dc-eab0-405b-a67f-bc2ed672bdff" providerId="AD" clId="Web-{69F0084E-0272-8EDD-986D-88C87BD6FB52}" dt="2021-01-28T17:52:54.998" v="716" actId="20577"/>
          <ac:spMkLst>
            <pc:docMk/>
            <pc:sldMk cId="246268387" sldId="269"/>
            <ac:spMk id="2" creationId="{4EEFA242-937D-4A95-A67F-86CC22ED8FB6}"/>
          </ac:spMkLst>
        </pc:spChg>
        <pc:spChg chg="mod">
          <ac:chgData name="Mari Nurminen" userId="S::marnurm@poke.fi::17c5a1dc-eab0-405b-a67f-bc2ed672bdff" providerId="AD" clId="Web-{69F0084E-0272-8EDD-986D-88C87BD6FB52}" dt="2021-01-28T18:00:08.035" v="933" actId="20577"/>
          <ac:spMkLst>
            <pc:docMk/>
            <pc:sldMk cId="246268387" sldId="269"/>
            <ac:spMk id="3" creationId="{B7D2BE15-26A4-452E-8B70-1AADB51C0C8F}"/>
          </ac:spMkLst>
        </pc:spChg>
      </pc:sldChg>
      <pc:sldChg chg="modSp new">
        <pc:chgData name="Mari Nurminen" userId="S::marnurm@poke.fi::17c5a1dc-eab0-405b-a67f-bc2ed672bdff" providerId="AD" clId="Web-{69F0084E-0272-8EDD-986D-88C87BD6FB52}" dt="2021-01-28T18:24:19.936" v="1315" actId="20577"/>
        <pc:sldMkLst>
          <pc:docMk/>
          <pc:sldMk cId="927768497" sldId="270"/>
        </pc:sldMkLst>
        <pc:spChg chg="mod">
          <ac:chgData name="Mari Nurminen" userId="S::marnurm@poke.fi::17c5a1dc-eab0-405b-a67f-bc2ed672bdff" providerId="AD" clId="Web-{69F0084E-0272-8EDD-986D-88C87BD6FB52}" dt="2021-01-28T18:16:18.726" v="944" actId="20577"/>
          <ac:spMkLst>
            <pc:docMk/>
            <pc:sldMk cId="927768497" sldId="270"/>
            <ac:spMk id="2" creationId="{585816E6-F5F0-4152-9E07-F1716121D725}"/>
          </ac:spMkLst>
        </pc:spChg>
        <pc:spChg chg="mod">
          <ac:chgData name="Mari Nurminen" userId="S::marnurm@poke.fi::17c5a1dc-eab0-405b-a67f-bc2ed672bdff" providerId="AD" clId="Web-{69F0084E-0272-8EDD-986D-88C87BD6FB52}" dt="2021-01-28T18:24:19.936" v="1315" actId="20577"/>
          <ac:spMkLst>
            <pc:docMk/>
            <pc:sldMk cId="927768497" sldId="270"/>
            <ac:spMk id="3" creationId="{023264DB-A8C0-4BD1-B39E-B04A8FB9A01C}"/>
          </ac:spMkLst>
        </pc:spChg>
      </pc:sldChg>
    </pc:docChg>
  </pc:docChgLst>
  <pc:docChgLst>
    <pc:chgData name="Mari Nurminen" userId="S::marnurm@poke.fi::17c5a1dc-eab0-405b-a67f-bc2ed672bdff" providerId="AD" clId="Web-{38EAF1F6-09DA-BF57-89D4-C0A6E8562095}"/>
    <pc:docChg chg="addSld modSld">
      <pc:chgData name="Mari Nurminen" userId="S::marnurm@poke.fi::17c5a1dc-eab0-405b-a67f-bc2ed672bdff" providerId="AD" clId="Web-{38EAF1F6-09DA-BF57-89D4-C0A6E8562095}" dt="2021-01-26T11:59:46.241" v="533" actId="20577"/>
      <pc:docMkLst>
        <pc:docMk/>
      </pc:docMkLst>
      <pc:sldChg chg="modSp">
        <pc:chgData name="Mari Nurminen" userId="S::marnurm@poke.fi::17c5a1dc-eab0-405b-a67f-bc2ed672bdff" providerId="AD" clId="Web-{38EAF1F6-09DA-BF57-89D4-C0A6E8562095}" dt="2021-01-26T08:43:44.085" v="160" actId="20577"/>
        <pc:sldMkLst>
          <pc:docMk/>
          <pc:sldMk cId="1984996974" sldId="265"/>
        </pc:sldMkLst>
        <pc:spChg chg="mod">
          <ac:chgData name="Mari Nurminen" userId="S::marnurm@poke.fi::17c5a1dc-eab0-405b-a67f-bc2ed672bdff" providerId="AD" clId="Web-{38EAF1F6-09DA-BF57-89D4-C0A6E8562095}" dt="2021-01-26T08:43:44.085" v="160" actId="20577"/>
          <ac:spMkLst>
            <pc:docMk/>
            <pc:sldMk cId="1984996974" sldId="265"/>
            <ac:spMk id="3" creationId="{243FCDEF-C8D1-4D28-9B35-FD5253204873}"/>
          </ac:spMkLst>
        </pc:spChg>
      </pc:sldChg>
      <pc:sldChg chg="modSp new">
        <pc:chgData name="Mari Nurminen" userId="S::marnurm@poke.fi::17c5a1dc-eab0-405b-a67f-bc2ed672bdff" providerId="AD" clId="Web-{38EAF1F6-09DA-BF57-89D4-C0A6E8562095}" dt="2021-01-26T11:56:44.535" v="448" actId="20577"/>
        <pc:sldMkLst>
          <pc:docMk/>
          <pc:sldMk cId="2143380342" sldId="266"/>
        </pc:sldMkLst>
        <pc:spChg chg="mod">
          <ac:chgData name="Mari Nurminen" userId="S::marnurm@poke.fi::17c5a1dc-eab0-405b-a67f-bc2ed672bdff" providerId="AD" clId="Web-{38EAF1F6-09DA-BF57-89D4-C0A6E8562095}" dt="2021-01-26T08:46:42.228" v="168" actId="20577"/>
          <ac:spMkLst>
            <pc:docMk/>
            <pc:sldMk cId="2143380342" sldId="266"/>
            <ac:spMk id="2" creationId="{45B706B5-AC73-4A35-AD1F-6BBFF98464E8}"/>
          </ac:spMkLst>
        </pc:spChg>
        <pc:spChg chg="mod">
          <ac:chgData name="Mari Nurminen" userId="S::marnurm@poke.fi::17c5a1dc-eab0-405b-a67f-bc2ed672bdff" providerId="AD" clId="Web-{38EAF1F6-09DA-BF57-89D4-C0A6E8562095}" dt="2021-01-26T11:56:44.535" v="448" actId="20577"/>
          <ac:spMkLst>
            <pc:docMk/>
            <pc:sldMk cId="2143380342" sldId="266"/>
            <ac:spMk id="3" creationId="{5058694C-C0EE-4E1F-B8EA-EB5F232E8012}"/>
          </ac:spMkLst>
        </pc:spChg>
      </pc:sldChg>
      <pc:sldChg chg="modSp new">
        <pc:chgData name="Mari Nurminen" userId="S::marnurm@poke.fi::17c5a1dc-eab0-405b-a67f-bc2ed672bdff" providerId="AD" clId="Web-{38EAF1F6-09DA-BF57-89D4-C0A6E8562095}" dt="2021-01-26T11:59:46.241" v="533" actId="20577"/>
        <pc:sldMkLst>
          <pc:docMk/>
          <pc:sldMk cId="2604869653" sldId="267"/>
        </pc:sldMkLst>
        <pc:spChg chg="mod">
          <ac:chgData name="Mari Nurminen" userId="S::marnurm@poke.fi::17c5a1dc-eab0-405b-a67f-bc2ed672bdff" providerId="AD" clId="Web-{38EAF1F6-09DA-BF57-89D4-C0A6E8562095}" dt="2021-01-26T11:58:25.646" v="481" actId="20577"/>
          <ac:spMkLst>
            <pc:docMk/>
            <pc:sldMk cId="2604869653" sldId="267"/>
            <ac:spMk id="2" creationId="{0B51787C-4BC8-488A-852A-0FD6FE035AC7}"/>
          </ac:spMkLst>
        </pc:spChg>
        <pc:spChg chg="mod">
          <ac:chgData name="Mari Nurminen" userId="S::marnurm@poke.fi::17c5a1dc-eab0-405b-a67f-bc2ed672bdff" providerId="AD" clId="Web-{38EAF1F6-09DA-BF57-89D4-C0A6E8562095}" dt="2021-01-26T11:59:46.241" v="533" actId="20577"/>
          <ac:spMkLst>
            <pc:docMk/>
            <pc:sldMk cId="2604869653" sldId="267"/>
            <ac:spMk id="3" creationId="{7D50C5EE-5E02-4766-8FF3-CF9FF25D79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0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9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6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9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8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7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1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metka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62F516-74A0-4A45-9974-CC4B2F0EC0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37" r="-2" b="47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 fontScale="90000"/>
          </a:bodyPr>
          <a:lstStyle/>
          <a:p>
            <a:r>
              <a:rPr lang="fi-FI" sz="4000" dirty="0"/>
              <a:t>Taidekasvatus </a:t>
            </a:r>
            <a:r>
              <a:rPr lang="fi-FI" sz="3200" dirty="0"/>
              <a:t>varhaiskasvatuksessa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/>
              <a:t>Mari Nurminen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F7873F-CAC7-40EF-914B-281CEF94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Varhaisiän kuvataidekasvatus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96B370-30AD-4FFE-9352-C4A8B931F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3) Ympäristön esteettinen ja kulttuurinen kokeminen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Tavoitteena, että lapsi oppii havainnoimaan, jäsentämään ja arvottamaan omaa elinympäristöään</a:t>
            </a:r>
          </a:p>
          <a:p>
            <a:pPr lvl="1"/>
            <a:r>
              <a:rPr lang="fi-FI" dirty="0">
                <a:ea typeface="+mn-lt"/>
                <a:cs typeface="+mn-lt"/>
              </a:rPr>
              <a:t>Kokonaisvaltainen aistihavainnointi ja kulttuurinen näkökulma tärkeitä!</a:t>
            </a:r>
          </a:p>
          <a:p>
            <a:pPr lvl="1"/>
            <a:r>
              <a:rPr lang="fi-FI" dirty="0">
                <a:ea typeface="+mn-lt"/>
                <a:cs typeface="+mn-lt"/>
              </a:rPr>
              <a:t>Rakennusten tutkailu antaa ensikäsityksen arkkitehtuurista</a:t>
            </a:r>
          </a:p>
          <a:p>
            <a:pPr lvl="1"/>
            <a:r>
              <a:rPr lang="fi-FI" dirty="0">
                <a:ea typeface="+mn-lt"/>
                <a:cs typeface="+mn-lt"/>
              </a:rPr>
              <a:t>Tutun lähiluonnon tutkiminen vuodenaikojen vaihtuessa on myös omiaan tuomaan oivalluksia lapselle</a:t>
            </a:r>
          </a:p>
          <a:p>
            <a:pPr lvl="1"/>
            <a:r>
              <a:rPr lang="fi-FI" dirty="0"/>
              <a:t>Arjen esineistön tutkiminen (esimerkiksi näkökulman "kauneus, kestävyys ja tarkoituksenmukaisuus" kautta)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71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EFA242-937D-4A95-A67F-86CC22ED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Varhaisiän kuvataidekasvatus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D2BE15-26A4-452E-8B70-1AADB51C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4) Median tarkastelu</a:t>
            </a:r>
            <a:endParaRPr lang="fi-FI" dirty="0"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Mediatarjonnan tarkastelu yhdessä lapsen kanssa sekä </a:t>
            </a:r>
            <a:r>
              <a:rPr lang="fi-FI">
                <a:ea typeface="+mn-lt"/>
                <a:cs typeface="+mn-lt"/>
              </a:rPr>
              <a:t>lempiohjelmista / sisällöistä keskustelu </a:t>
            </a:r>
          </a:p>
          <a:p>
            <a:pPr lvl="1"/>
            <a:r>
              <a:rPr lang="fi-FI" dirty="0">
                <a:ea typeface="+mn-lt"/>
                <a:cs typeface="+mn-lt"/>
              </a:rPr>
              <a:t>Kun lapsi oppii itse tuottamaan mediaviestejä, hän oppii </a:t>
            </a:r>
            <a:r>
              <a:rPr lang="fi-FI">
                <a:ea typeface="+mn-lt"/>
                <a:cs typeface="+mn-lt"/>
              </a:rPr>
              <a:t>havainnoimaan median kuvakieltä ja sanomaa tarkemmin</a:t>
            </a:r>
          </a:p>
          <a:p>
            <a:pPr lvl="1"/>
            <a:r>
              <a:rPr lang="fi-FI">
                <a:ea typeface="+mn-lt"/>
                <a:cs typeface="+mn-lt"/>
              </a:rPr>
              <a:t>Kriittisen tarkastelun opettelu!</a:t>
            </a:r>
            <a:endParaRPr lang="fi-FI" dirty="0"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  <a:hlinkClick r:id="rId2"/>
              </a:rPr>
              <a:t>https://mediametka.fi/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26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F9986A-05CB-4B2C-976C-CED1DCF5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Kuvataidekasvatus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3FCDEF-C8D1-4D28-9B35-FD5253204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Painopiste lapsen esteettisen asennoitumisen ja luovuuden kehittämisessä --&gt; viime kädessä tavoitteena lapsen kokonaisvaltainen kasvu, aivan kuin muillakin taidekasvatuksen osa-alueilla</a:t>
            </a:r>
          </a:p>
          <a:p>
            <a:r>
              <a:rPr lang="fi-FI"/>
              <a:t>Esteettinen kokemus perustuu välittömään aistimiseen</a:t>
            </a:r>
            <a:endParaRPr lang="fi-FI" dirty="0"/>
          </a:p>
          <a:p>
            <a:pPr lvl="1"/>
            <a:r>
              <a:rPr lang="fi-FI">
                <a:ea typeface="+mn-lt"/>
                <a:cs typeface="+mn-lt"/>
              </a:rPr>
              <a:t>Taidekasvatuksessa loistavat mahdollisuudet lapsen aisti- ja havaintotoimintojen herkistämiseen sekä tietoiseen katsomiseen ja näkemiseen valmentamiseen</a:t>
            </a:r>
          </a:p>
          <a:p>
            <a:r>
              <a:rPr lang="fi-FI"/>
              <a:t>Esteettinen "asenne" on vähän kuin aloittelijan asenne: asiat havaitaan ikään kuin ensimmäistä kertaa --&gt; läsnäolo, ihmettely, hämmästys</a:t>
            </a: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4996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B706B5-AC73-4A35-AD1F-6BBFF984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Kuvataidekasvatus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58694C-C0EE-4E1F-B8EA-EB5F232E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Esteettisiä kokemuksia syntyy kuvataidekasvatuksessa myös erilaisiin materiaaleihin tutustumalla ja niiden kautta omia kokemuksia ja ajatuksia ilmaisemalla</a:t>
            </a:r>
          </a:p>
          <a:p>
            <a:r>
              <a:rPr lang="fi-FI"/>
              <a:t>Luovuuden kehittämisessä tärkeää on siirtää huomiota lopputuotoksen lisäksi prosessiin</a:t>
            </a:r>
          </a:p>
          <a:p>
            <a:pPr lvl="1"/>
            <a:r>
              <a:rPr lang="fi-FI"/>
              <a:t>Luova asenne näkyy, kun lapsi uskaltaa kokeilla omintakeisia toimintatapoja, ratkaista ongelmia ja ylittää omia rajojaan (yrityksen ja erehdyksen kautta)</a:t>
            </a:r>
            <a:endParaRPr lang="fi-FI" dirty="0"/>
          </a:p>
          <a:p>
            <a:pPr lvl="1"/>
            <a:r>
              <a:rPr lang="fi-FI"/>
              <a:t>Kiirettömälle työskentelylle pitäisi varata aikaa!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380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5816E6-F5F0-4152-9E07-F1716121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Kasvattajan roolista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3264DB-A8C0-4BD1-B39E-B04A8FB9A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/>
              <a:t>Innostus ja vastuullisuus!</a:t>
            </a:r>
          </a:p>
          <a:p>
            <a:r>
              <a:rPr lang="fi-FI"/>
              <a:t>Pidempään kestävät teemat antavat mahdollisuuden nähdä lapsen kehitys (varsinkin kun prosessia dokumentoidaan)</a:t>
            </a:r>
          </a:p>
          <a:p>
            <a:r>
              <a:rPr lang="fi-FI"/>
              <a:t>Havainnoinnin ja taitojen harjoittamisen merkitys</a:t>
            </a:r>
            <a:endParaRPr lang="fi-FI" dirty="0"/>
          </a:p>
          <a:p>
            <a:r>
              <a:rPr lang="fi-FI"/>
              <a:t>Konkreettisen tekemisen ja välineiden ja materiaalien kanssa ohjaaminen</a:t>
            </a:r>
          </a:p>
          <a:p>
            <a:r>
              <a:rPr lang="fi-FI"/>
              <a:t>Luovan prosessin ohjaaminen</a:t>
            </a:r>
          </a:p>
          <a:p>
            <a:r>
              <a:rPr lang="fi-FI"/>
              <a:t>Valmiiden töiden tarkastelu yhdessä (ja niistä kertominen)</a:t>
            </a:r>
          </a:p>
          <a:p>
            <a:r>
              <a:rPr lang="fi-FI"/>
              <a:t>Taidokkaan esittämisen ihannoinnista luovaan itseilmaisuun rohkaisemiseen!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7768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DFC02-9CB1-4513-BA13-3978227E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8D6D9B-BFF8-4628-9FB7-34F835EA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Ruokonen, Inkeri, Sinikka Rusanen, Anna-Leena Välimäki (toim.) 2009. </a:t>
            </a:r>
            <a:r>
              <a:rPr lang="fi-FI" b="1" i="1" dirty="0"/>
              <a:t>Taidekasvatus varhaiskasvatuksessa</a:t>
            </a:r>
            <a:r>
              <a:rPr lang="fi-FI" i="1" dirty="0"/>
              <a:t>.</a:t>
            </a:r>
            <a:r>
              <a:rPr lang="fi-FI" dirty="0"/>
              <a:t> Yliopistopaino Oy.</a:t>
            </a:r>
          </a:p>
          <a:p>
            <a:r>
              <a:rPr lang="fi-FI" dirty="0"/>
              <a:t>Varhaiskasvatussuunnitelman perusteet (2018).OPH.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392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72B01F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283938D-FBC8-4914-BF76-233DFE80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fi-FI" dirty="0"/>
              <a:t>Lapsen oikeus taiteeseen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9AF19E-8DA4-4D09-AEF4-FB915521D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000" dirty="0">
                <a:latin typeface="Calibri"/>
                <a:ea typeface="+mn-lt"/>
                <a:cs typeface="+mn-lt"/>
              </a:rPr>
              <a:t>YK:n lapsen oikeuksien sopimuksen 31. artiklassa todetaan näin: </a:t>
            </a:r>
            <a:endParaRPr lang="fi-FI" sz="2000" dirty="0">
              <a:latin typeface="Calibri"/>
              <a:cs typeface="Calibri"/>
            </a:endParaRPr>
          </a:p>
          <a:p>
            <a:r>
              <a:rPr lang="fi-FI" sz="2000" dirty="0">
                <a:latin typeface="Calibri"/>
                <a:ea typeface="+mn-lt"/>
                <a:cs typeface="+mn-lt"/>
              </a:rPr>
              <a:t>1. Sopimusvaltiot tunnustavat lapsen oikeuden lepoon ja vapaa-aikaan, hänen ikätasonsa mukaiseen leikkimiseen ja virkistystoimintaan sekä vapaaseen osallistumiseen kulttuurielämään ja taiteisiin.</a:t>
            </a:r>
            <a:endParaRPr lang="fi-FI" sz="2000" dirty="0">
              <a:latin typeface="Calibri"/>
              <a:cs typeface="Calibri"/>
            </a:endParaRPr>
          </a:p>
          <a:p>
            <a:r>
              <a:rPr lang="fi-FI" sz="2000" dirty="0">
                <a:latin typeface="Calibri"/>
                <a:ea typeface="+mn-lt"/>
                <a:cs typeface="+mn-lt"/>
              </a:rPr>
              <a:t>2. Sopimusvaltiot kunnioittavat ja edistävät lapsen oikeutta osallistua kaikkeen kulttuuri- ja taide-elämään ja kannustavat sopivien ja yhtäläisten mahdollisuuksien tarjoamista kulttuuri-, taide-, virkistys- ja vapaa-ajantoimintoihin.</a:t>
            </a:r>
            <a:endParaRPr lang="fi-FI" sz="2000" dirty="0">
              <a:latin typeface="Calibri"/>
              <a:cs typeface="Calibri"/>
            </a:endParaRPr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96145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9829F-800F-4DC4-AD65-A9D9274C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Ilmaisun monet muodot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22BBB3-EBE6-4E70-B9AF-857B63E85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3600" dirty="0"/>
              <a:t>Varhaiskasvatussuunnitelmassa linjataan, että varhaiskasvatuksen on määrä tukea lasten </a:t>
            </a:r>
            <a:r>
              <a:rPr lang="fi-FI" sz="3600" b="1" dirty="0"/>
              <a:t>musiikillisen</a:t>
            </a:r>
            <a:r>
              <a:rPr lang="fi-FI" sz="3600" dirty="0"/>
              <a:t>, </a:t>
            </a:r>
            <a:r>
              <a:rPr lang="fi-FI" sz="3600" b="1" dirty="0"/>
              <a:t>sanallisen</a:t>
            </a:r>
            <a:r>
              <a:rPr lang="fi-FI" sz="3600" dirty="0"/>
              <a:t>, </a:t>
            </a:r>
            <a:r>
              <a:rPr lang="fi-FI" sz="3600" b="1" dirty="0"/>
              <a:t>kuvallisen</a:t>
            </a:r>
            <a:r>
              <a:rPr lang="fi-FI" sz="3600" dirty="0"/>
              <a:t>, ja </a:t>
            </a:r>
            <a:r>
              <a:rPr lang="fi-FI" sz="3600" b="1" dirty="0"/>
              <a:t>kehollisen</a:t>
            </a:r>
            <a:r>
              <a:rPr lang="fi-FI" sz="3600" dirty="0"/>
              <a:t> ilmaisun kehittymistä</a:t>
            </a:r>
          </a:p>
          <a:p>
            <a:r>
              <a:rPr lang="fi-FI" sz="3600" dirty="0"/>
              <a:t>Lisäksi lapsia tulisi tutustuttaa eri taiteenaloihin ja kulttuuriperintöön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747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97CA188-69D2-4F10-B136-082F87FD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E11B28A-6C67-4380-9DD7-42F013C5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Taiteen itseisarvo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35A63C-ADB1-4636-97E5-14D8CF54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Taide </a:t>
            </a:r>
            <a:r>
              <a:rPr lang="en-US" dirty="0" err="1"/>
              <a:t>itsessään</a:t>
            </a:r>
            <a:r>
              <a:rPr lang="en-US" dirty="0"/>
              <a:t> on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koettuna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tuotettuna</a:t>
            </a:r>
            <a:r>
              <a:rPr lang="en-US" dirty="0"/>
              <a:t> </a:t>
            </a:r>
            <a:r>
              <a:rPr lang="en-US" dirty="0" err="1"/>
              <a:t>valtava</a:t>
            </a:r>
            <a:r>
              <a:rPr lang="en-US" dirty="0"/>
              <a:t> </a:t>
            </a:r>
            <a:r>
              <a:rPr lang="en-US" dirty="0" err="1"/>
              <a:t>ilon</a:t>
            </a:r>
            <a:r>
              <a:rPr lang="en-US" dirty="0"/>
              <a:t> ja </a:t>
            </a:r>
            <a:r>
              <a:rPr lang="en-US" dirty="0" err="1"/>
              <a:t>mielihyvän</a:t>
            </a:r>
            <a:r>
              <a:rPr lang="en-US" dirty="0"/>
              <a:t> </a:t>
            </a:r>
            <a:r>
              <a:rPr lang="en-US" dirty="0" err="1"/>
              <a:t>lähde</a:t>
            </a:r>
            <a:r>
              <a:rPr lang="en-US" dirty="0"/>
              <a:t>. </a:t>
            </a:r>
          </a:p>
          <a:p>
            <a:r>
              <a:rPr lang="en-US" err="1"/>
              <a:t>Taiteen</a:t>
            </a:r>
            <a:r>
              <a:rPr lang="en-US" dirty="0"/>
              <a:t> </a:t>
            </a:r>
            <a:r>
              <a:rPr lang="en-US" err="1"/>
              <a:t>olemassaoloa</a:t>
            </a:r>
            <a:r>
              <a:rPr lang="en-US" dirty="0"/>
              <a:t> ja </a:t>
            </a:r>
            <a:r>
              <a:rPr lang="en-US" err="1"/>
              <a:t>tärkeyttä</a:t>
            </a:r>
            <a:r>
              <a:rPr lang="en-US" dirty="0"/>
              <a:t> </a:t>
            </a:r>
            <a:r>
              <a:rPr lang="en-US" err="1"/>
              <a:t>ihmisen</a:t>
            </a:r>
            <a:r>
              <a:rPr lang="en-US" dirty="0"/>
              <a:t> </a:t>
            </a:r>
            <a:r>
              <a:rPr lang="en-US" err="1"/>
              <a:t>elämässä</a:t>
            </a:r>
            <a:r>
              <a:rPr lang="en-US" dirty="0"/>
              <a:t> </a:t>
            </a:r>
            <a:r>
              <a:rPr lang="en-US" err="1"/>
              <a:t>ei</a:t>
            </a:r>
            <a:r>
              <a:rPr lang="en-US" dirty="0"/>
              <a:t> </a:t>
            </a:r>
            <a:r>
              <a:rPr lang="en-US" err="1"/>
              <a:t>sinänsä</a:t>
            </a:r>
            <a:r>
              <a:rPr lang="en-US" dirty="0"/>
              <a:t> </a:t>
            </a:r>
            <a:r>
              <a:rPr lang="en-US" err="1"/>
              <a:t>tarvitse</a:t>
            </a:r>
            <a:r>
              <a:rPr lang="en-US" dirty="0"/>
              <a:t> </a:t>
            </a:r>
            <a:r>
              <a:rPr lang="en-US" err="1"/>
              <a:t>perustella</a:t>
            </a:r>
            <a:r>
              <a:rPr lang="en-US" dirty="0"/>
              <a:t> tai </a:t>
            </a:r>
            <a:r>
              <a:rPr lang="en-US" err="1"/>
              <a:t>välineellistää</a:t>
            </a:r>
            <a:r>
              <a:rPr lang="en-US" dirty="0"/>
              <a:t>.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5EBE9226-CBEF-4757-9BE9-FCE92FB54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67" r="36496" b="-1"/>
          <a:stretch/>
        </p:blipFill>
        <p:spPr>
          <a:xfrm>
            <a:off x="6045247" y="1844619"/>
            <a:ext cx="5004044" cy="4257439"/>
          </a:xfrm>
          <a:custGeom>
            <a:avLst/>
            <a:gdLst/>
            <a:ahLst/>
            <a:cxnLst/>
            <a:rect l="l" t="t" r="r" b="b"/>
            <a:pathLst>
              <a:path w="5004044" h="4257439">
                <a:moveTo>
                  <a:pt x="4996703" y="1884419"/>
                </a:moveTo>
                <a:lnTo>
                  <a:pt x="4999558" y="1895448"/>
                </a:lnTo>
                <a:cubicBezTo>
                  <a:pt x="5005407" y="1925309"/>
                  <a:pt x="5005885" y="1948588"/>
                  <a:pt x="4998919" y="1955002"/>
                </a:cubicBezTo>
                <a:lnTo>
                  <a:pt x="4997257" y="1954563"/>
                </a:lnTo>
                <a:lnTo>
                  <a:pt x="4997288" y="1935420"/>
                </a:lnTo>
                <a:cubicBezTo>
                  <a:pt x="4997241" y="1921584"/>
                  <a:pt x="4997129" y="1908567"/>
                  <a:pt x="4996971" y="1897199"/>
                </a:cubicBezTo>
                <a:close/>
                <a:moveTo>
                  <a:pt x="4995619" y="1855413"/>
                </a:moveTo>
                <a:cubicBezTo>
                  <a:pt x="4995887" y="1856868"/>
                  <a:pt x="4996145" y="1861630"/>
                  <a:pt x="4996377" y="1868871"/>
                </a:cubicBezTo>
                <a:lnTo>
                  <a:pt x="4996703" y="1884419"/>
                </a:lnTo>
                <a:lnTo>
                  <a:pt x="4993479" y="1871969"/>
                </a:lnTo>
                <a:lnTo>
                  <a:pt x="4994448" y="1857988"/>
                </a:lnTo>
                <a:cubicBezTo>
                  <a:pt x="4994836" y="1854434"/>
                  <a:pt x="4995221" y="1853309"/>
                  <a:pt x="4995619" y="1855413"/>
                </a:cubicBezTo>
                <a:close/>
                <a:moveTo>
                  <a:pt x="561880" y="1402651"/>
                </a:moveTo>
                <a:cubicBezTo>
                  <a:pt x="561124" y="1404050"/>
                  <a:pt x="560098" y="1405494"/>
                  <a:pt x="559343" y="1406893"/>
                </a:cubicBezTo>
                <a:cubicBezTo>
                  <a:pt x="564992" y="1411590"/>
                  <a:pt x="570885" y="1415610"/>
                  <a:pt x="576521" y="1419992"/>
                </a:cubicBezTo>
                <a:cubicBezTo>
                  <a:pt x="583100" y="1421044"/>
                  <a:pt x="589950" y="1422050"/>
                  <a:pt x="596259" y="1423150"/>
                </a:cubicBezTo>
                <a:cubicBezTo>
                  <a:pt x="584800" y="1416317"/>
                  <a:pt x="573340" y="1409483"/>
                  <a:pt x="561880" y="1402651"/>
                </a:cubicBezTo>
                <a:close/>
                <a:moveTo>
                  <a:pt x="741490" y="927208"/>
                </a:moveTo>
                <a:cubicBezTo>
                  <a:pt x="799034" y="985684"/>
                  <a:pt x="870087" y="1023113"/>
                  <a:pt x="944973" y="1054807"/>
                </a:cubicBezTo>
                <a:cubicBezTo>
                  <a:pt x="945998" y="1053361"/>
                  <a:pt x="946754" y="1051963"/>
                  <a:pt x="947781" y="1050516"/>
                </a:cubicBezTo>
                <a:cubicBezTo>
                  <a:pt x="879021" y="1009518"/>
                  <a:pt x="810249" y="968207"/>
                  <a:pt x="741490" y="927208"/>
                </a:cubicBezTo>
                <a:close/>
                <a:moveTo>
                  <a:pt x="4437179" y="969"/>
                </a:moveTo>
                <a:cubicBezTo>
                  <a:pt x="4443841" y="3904"/>
                  <a:pt x="4445992" y="9534"/>
                  <a:pt x="4444201" y="18389"/>
                </a:cubicBezTo>
                <a:cubicBezTo>
                  <a:pt x="4441695" y="29585"/>
                  <a:pt x="4436433" y="40002"/>
                  <a:pt x="4430319" y="49621"/>
                </a:cubicBezTo>
                <a:cubicBezTo>
                  <a:pt x="4401802" y="94822"/>
                  <a:pt x="4415372" y="106342"/>
                  <a:pt x="4455614" y="105249"/>
                </a:cubicBezTo>
                <a:cubicBezTo>
                  <a:pt x="4491507" y="104290"/>
                  <a:pt x="4527369" y="96378"/>
                  <a:pt x="4563529" y="89046"/>
                </a:cubicBezTo>
                <a:cubicBezTo>
                  <a:pt x="4581331" y="85271"/>
                  <a:pt x="4582237" y="87326"/>
                  <a:pt x="4575967" y="105828"/>
                </a:cubicBezTo>
                <a:cubicBezTo>
                  <a:pt x="4565867" y="136392"/>
                  <a:pt x="4565181" y="164346"/>
                  <a:pt x="4581177" y="187773"/>
                </a:cubicBezTo>
                <a:cubicBezTo>
                  <a:pt x="4584949" y="193117"/>
                  <a:pt x="4587668" y="199279"/>
                  <a:pt x="4586660" y="207364"/>
                </a:cubicBezTo>
                <a:cubicBezTo>
                  <a:pt x="4582114" y="240426"/>
                  <a:pt x="4591735" y="267509"/>
                  <a:pt x="4601641" y="294858"/>
                </a:cubicBezTo>
                <a:cubicBezTo>
                  <a:pt x="4618339" y="340618"/>
                  <a:pt x="4639505" y="382741"/>
                  <a:pt x="4662523" y="423590"/>
                </a:cubicBezTo>
                <a:cubicBezTo>
                  <a:pt x="4678751" y="452354"/>
                  <a:pt x="4689013" y="487863"/>
                  <a:pt x="4724560" y="497719"/>
                </a:cubicBezTo>
                <a:cubicBezTo>
                  <a:pt x="4733099" y="500006"/>
                  <a:pt x="4735915" y="508366"/>
                  <a:pt x="4732841" y="519029"/>
                </a:cubicBezTo>
                <a:cubicBezTo>
                  <a:pt x="4722677" y="554348"/>
                  <a:pt x="4730947" y="581670"/>
                  <a:pt x="4749643" y="604622"/>
                </a:cubicBezTo>
                <a:cubicBezTo>
                  <a:pt x="4756255" y="612626"/>
                  <a:pt x="4753773" y="618125"/>
                  <a:pt x="4744753" y="623512"/>
                </a:cubicBezTo>
                <a:cubicBezTo>
                  <a:pt x="4734394" y="629453"/>
                  <a:pt x="4726335" y="638149"/>
                  <a:pt x="4720006" y="649070"/>
                </a:cubicBezTo>
                <a:cubicBezTo>
                  <a:pt x="4709614" y="666719"/>
                  <a:pt x="4704721" y="685611"/>
                  <a:pt x="4700653" y="704672"/>
                </a:cubicBezTo>
                <a:cubicBezTo>
                  <a:pt x="4694336" y="734569"/>
                  <a:pt x="4686883" y="763401"/>
                  <a:pt x="4662297" y="786401"/>
                </a:cubicBezTo>
                <a:cubicBezTo>
                  <a:pt x="4654979" y="793386"/>
                  <a:pt x="4649109" y="802330"/>
                  <a:pt x="4642954" y="811006"/>
                </a:cubicBezTo>
                <a:cubicBezTo>
                  <a:pt x="4644917" y="818566"/>
                  <a:pt x="4649771" y="823719"/>
                  <a:pt x="4658781" y="824342"/>
                </a:cubicBezTo>
                <a:cubicBezTo>
                  <a:pt x="4716129" y="828453"/>
                  <a:pt x="4713587" y="870017"/>
                  <a:pt x="4713981" y="916441"/>
                </a:cubicBezTo>
                <a:cubicBezTo>
                  <a:pt x="4714583" y="973897"/>
                  <a:pt x="4682235" y="1006173"/>
                  <a:pt x="4642145" y="1035706"/>
                </a:cubicBezTo>
                <a:cubicBezTo>
                  <a:pt x="4628425" y="1045718"/>
                  <a:pt x="4608421" y="1048933"/>
                  <a:pt x="4604059" y="1073741"/>
                </a:cubicBezTo>
                <a:cubicBezTo>
                  <a:pt x="4628007" y="1092285"/>
                  <a:pt x="4655309" y="1069123"/>
                  <a:pt x="4680437" y="1071013"/>
                </a:cubicBezTo>
                <a:cubicBezTo>
                  <a:pt x="4701201" y="1072723"/>
                  <a:pt x="4734847" y="1063938"/>
                  <a:pt x="4708843" y="1110593"/>
                </a:cubicBezTo>
                <a:cubicBezTo>
                  <a:pt x="4701273" y="1124265"/>
                  <a:pt x="4711111" y="1131384"/>
                  <a:pt x="4721433" y="1130828"/>
                </a:cubicBezTo>
                <a:cubicBezTo>
                  <a:pt x="4805036" y="1125241"/>
                  <a:pt x="4770374" y="1216755"/>
                  <a:pt x="4799050" y="1256288"/>
                </a:cubicBezTo>
                <a:cubicBezTo>
                  <a:pt x="4807135" y="1266880"/>
                  <a:pt x="4800233" y="1289605"/>
                  <a:pt x="4788849" y="1296992"/>
                </a:cubicBezTo>
                <a:cubicBezTo>
                  <a:pt x="4716605" y="1344534"/>
                  <a:pt x="4710171" y="1427902"/>
                  <a:pt x="4677593" y="1504814"/>
                </a:cubicBezTo>
                <a:cubicBezTo>
                  <a:pt x="4717444" y="1525929"/>
                  <a:pt x="4764171" y="1523690"/>
                  <a:pt x="4806838" y="1534504"/>
                </a:cubicBezTo>
                <a:cubicBezTo>
                  <a:pt x="4851155" y="1545658"/>
                  <a:pt x="4851771" y="1559782"/>
                  <a:pt x="4818253" y="1621364"/>
                </a:cubicBezTo>
                <a:cubicBezTo>
                  <a:pt x="4912245" y="1616790"/>
                  <a:pt x="4912245" y="1616790"/>
                  <a:pt x="4887405" y="1708784"/>
                </a:cubicBezTo>
                <a:cubicBezTo>
                  <a:pt x="4926883" y="1705769"/>
                  <a:pt x="4965617" y="1779266"/>
                  <a:pt x="4987017" y="1847008"/>
                </a:cubicBezTo>
                <a:lnTo>
                  <a:pt x="4993479" y="1871969"/>
                </a:lnTo>
                <a:lnTo>
                  <a:pt x="4993260" y="1875137"/>
                </a:lnTo>
                <a:cubicBezTo>
                  <a:pt x="4992440" y="1890359"/>
                  <a:pt x="4991543" y="1912093"/>
                  <a:pt x="4990437" y="1933934"/>
                </a:cubicBezTo>
                <a:lnTo>
                  <a:pt x="4989378" y="1952477"/>
                </a:lnTo>
                <a:lnTo>
                  <a:pt x="4982628" y="1950690"/>
                </a:lnTo>
                <a:cubicBezTo>
                  <a:pt x="4977177" y="1945881"/>
                  <a:pt x="4973287" y="1944057"/>
                  <a:pt x="4970479" y="1944168"/>
                </a:cubicBezTo>
                <a:cubicBezTo>
                  <a:pt x="4962059" y="1944498"/>
                  <a:pt x="4963394" y="1962230"/>
                  <a:pt x="4961645" y="1968944"/>
                </a:cubicBezTo>
                <a:cubicBezTo>
                  <a:pt x="4955769" y="1990222"/>
                  <a:pt x="4970405" y="2001239"/>
                  <a:pt x="4980262" y="2014997"/>
                </a:cubicBezTo>
                <a:cubicBezTo>
                  <a:pt x="4983953" y="2020039"/>
                  <a:pt x="4986587" y="1996490"/>
                  <a:pt x="4988607" y="1965973"/>
                </a:cubicBezTo>
                <a:lnTo>
                  <a:pt x="4989378" y="1952477"/>
                </a:lnTo>
                <a:lnTo>
                  <a:pt x="4997257" y="1954563"/>
                </a:lnTo>
                <a:lnTo>
                  <a:pt x="4997217" y="1978557"/>
                </a:lnTo>
                <a:cubicBezTo>
                  <a:pt x="4996813" y="2037141"/>
                  <a:pt x="4995076" y="2095563"/>
                  <a:pt x="4990810" y="2100744"/>
                </a:cubicBezTo>
                <a:cubicBezTo>
                  <a:pt x="4945575" y="2155854"/>
                  <a:pt x="4978545" y="2256304"/>
                  <a:pt x="4889713" y="2285583"/>
                </a:cubicBezTo>
                <a:cubicBezTo>
                  <a:pt x="4849735" y="2298967"/>
                  <a:pt x="4831955" y="2340690"/>
                  <a:pt x="4803440" y="2367231"/>
                </a:cubicBezTo>
                <a:cubicBezTo>
                  <a:pt x="4704002" y="2459108"/>
                  <a:pt x="4639535" y="2566320"/>
                  <a:pt x="4613356" y="2702512"/>
                </a:cubicBezTo>
                <a:cubicBezTo>
                  <a:pt x="4606017" y="2740180"/>
                  <a:pt x="4573792" y="2775282"/>
                  <a:pt x="4553563" y="2810797"/>
                </a:cubicBezTo>
                <a:cubicBezTo>
                  <a:pt x="4565127" y="2832476"/>
                  <a:pt x="4619667" y="2772245"/>
                  <a:pt x="4602347" y="2836976"/>
                </a:cubicBezTo>
                <a:cubicBezTo>
                  <a:pt x="4589232" y="2885784"/>
                  <a:pt x="4551577" y="2921212"/>
                  <a:pt x="4516285" y="2954642"/>
                </a:cubicBezTo>
                <a:cubicBezTo>
                  <a:pt x="4475753" y="2992790"/>
                  <a:pt x="4430641" y="3025740"/>
                  <a:pt x="4414507" y="3086467"/>
                </a:cubicBezTo>
                <a:cubicBezTo>
                  <a:pt x="4410989" y="3099423"/>
                  <a:pt x="3564181" y="4149656"/>
                  <a:pt x="2327617" y="4253752"/>
                </a:cubicBezTo>
                <a:cubicBezTo>
                  <a:pt x="2125545" y="4270760"/>
                  <a:pt x="1322624" y="4224619"/>
                  <a:pt x="1214971" y="4203137"/>
                </a:cubicBezTo>
                <a:cubicBezTo>
                  <a:pt x="1104292" y="4180925"/>
                  <a:pt x="1007789" y="4121736"/>
                  <a:pt x="894535" y="4109150"/>
                </a:cubicBezTo>
                <a:cubicBezTo>
                  <a:pt x="834632" y="4102646"/>
                  <a:pt x="776274" y="4081635"/>
                  <a:pt x="781596" y="3991505"/>
                </a:cubicBezTo>
                <a:cubicBezTo>
                  <a:pt x="783201" y="3965920"/>
                  <a:pt x="766642" y="3948284"/>
                  <a:pt x="742373" y="3959843"/>
                </a:cubicBezTo>
                <a:cubicBezTo>
                  <a:pt x="696510" y="3981854"/>
                  <a:pt x="673849" y="3949166"/>
                  <a:pt x="646723" y="3926438"/>
                </a:cubicBezTo>
                <a:cubicBezTo>
                  <a:pt x="598687" y="3886210"/>
                  <a:pt x="552406" y="3842509"/>
                  <a:pt x="478839" y="3847272"/>
                </a:cubicBezTo>
                <a:cubicBezTo>
                  <a:pt x="491215" y="3806501"/>
                  <a:pt x="515519" y="3808222"/>
                  <a:pt x="537744" y="3812205"/>
                </a:cubicBezTo>
                <a:cubicBezTo>
                  <a:pt x="596474" y="3823029"/>
                  <a:pt x="654233" y="3836554"/>
                  <a:pt x="712950" y="3847065"/>
                </a:cubicBezTo>
                <a:cubicBezTo>
                  <a:pt x="751090" y="3853931"/>
                  <a:pt x="789463" y="3866135"/>
                  <a:pt x="839053" y="3842201"/>
                </a:cubicBezTo>
                <a:cubicBezTo>
                  <a:pt x="792472" y="3772935"/>
                  <a:pt x="718132" y="3772458"/>
                  <a:pt x="657388" y="3759142"/>
                </a:cubicBezTo>
                <a:cubicBezTo>
                  <a:pt x="581525" y="3742486"/>
                  <a:pt x="535038" y="3694078"/>
                  <a:pt x="479902" y="3640872"/>
                </a:cubicBezTo>
                <a:cubicBezTo>
                  <a:pt x="534356" y="3616078"/>
                  <a:pt x="570138" y="3656255"/>
                  <a:pt x="612982" y="3646162"/>
                </a:cubicBezTo>
                <a:cubicBezTo>
                  <a:pt x="615057" y="3637572"/>
                  <a:pt x="618333" y="3625291"/>
                  <a:pt x="617779" y="3625073"/>
                </a:cubicBezTo>
                <a:cubicBezTo>
                  <a:pt x="545776" y="3603308"/>
                  <a:pt x="510266" y="3544423"/>
                  <a:pt x="495792" y="3468542"/>
                </a:cubicBezTo>
                <a:cubicBezTo>
                  <a:pt x="488366" y="3429369"/>
                  <a:pt x="462153" y="3421345"/>
                  <a:pt x="436221" y="3407261"/>
                </a:cubicBezTo>
                <a:cubicBezTo>
                  <a:pt x="345019" y="3357258"/>
                  <a:pt x="249255" y="3315018"/>
                  <a:pt x="172652" y="3237768"/>
                </a:cubicBezTo>
                <a:cubicBezTo>
                  <a:pt x="256919" y="3234912"/>
                  <a:pt x="326749" y="3281731"/>
                  <a:pt x="417805" y="3290959"/>
                </a:cubicBezTo>
                <a:cubicBezTo>
                  <a:pt x="341913" y="3205043"/>
                  <a:pt x="246803" y="3171544"/>
                  <a:pt x="159629" y="3126522"/>
                </a:cubicBezTo>
                <a:cubicBezTo>
                  <a:pt x="119806" y="3106035"/>
                  <a:pt x="82625" y="3077492"/>
                  <a:pt x="35515" y="3070942"/>
                </a:cubicBezTo>
                <a:cubicBezTo>
                  <a:pt x="18803" y="3068516"/>
                  <a:pt x="-9231" y="3062395"/>
                  <a:pt x="3001" y="3030820"/>
                </a:cubicBezTo>
                <a:cubicBezTo>
                  <a:pt x="13293" y="3004651"/>
                  <a:pt x="35761" y="3007959"/>
                  <a:pt x="56337" y="3011602"/>
                </a:cubicBezTo>
                <a:cubicBezTo>
                  <a:pt x="105732" y="3020594"/>
                  <a:pt x="155993" y="3012038"/>
                  <a:pt x="221626" y="3000137"/>
                </a:cubicBezTo>
                <a:cubicBezTo>
                  <a:pt x="163022" y="2929831"/>
                  <a:pt x="63027" y="2971519"/>
                  <a:pt x="12079" y="2895750"/>
                </a:cubicBezTo>
                <a:cubicBezTo>
                  <a:pt x="70612" y="2870868"/>
                  <a:pt x="117312" y="2892988"/>
                  <a:pt x="165389" y="2890511"/>
                </a:cubicBezTo>
                <a:cubicBezTo>
                  <a:pt x="208846" y="2888217"/>
                  <a:pt x="219022" y="2871872"/>
                  <a:pt x="206743" y="2827546"/>
                </a:cubicBezTo>
                <a:cubicBezTo>
                  <a:pt x="187666" y="2758486"/>
                  <a:pt x="209823" y="2717255"/>
                  <a:pt x="273631" y="2725917"/>
                </a:cubicBezTo>
                <a:cubicBezTo>
                  <a:pt x="332792" y="2734135"/>
                  <a:pt x="337558" y="2706094"/>
                  <a:pt x="320364" y="2667696"/>
                </a:cubicBezTo>
                <a:cubicBezTo>
                  <a:pt x="295325" y="2611707"/>
                  <a:pt x="318706" y="2561087"/>
                  <a:pt x="334074" y="2507770"/>
                </a:cubicBezTo>
                <a:cubicBezTo>
                  <a:pt x="357219" y="2426828"/>
                  <a:pt x="344229" y="2391168"/>
                  <a:pt x="284207" y="2344516"/>
                </a:cubicBezTo>
                <a:cubicBezTo>
                  <a:pt x="250406" y="2318539"/>
                  <a:pt x="214378" y="2297698"/>
                  <a:pt x="166166" y="2278376"/>
                </a:cubicBezTo>
                <a:cubicBezTo>
                  <a:pt x="273852" y="2244503"/>
                  <a:pt x="158170" y="2213685"/>
                  <a:pt x="194891" y="2175576"/>
                </a:cubicBezTo>
                <a:cubicBezTo>
                  <a:pt x="270782" y="2149213"/>
                  <a:pt x="337571" y="2238633"/>
                  <a:pt x="440332" y="2191712"/>
                </a:cubicBezTo>
                <a:cubicBezTo>
                  <a:pt x="307946" y="2127472"/>
                  <a:pt x="161307" y="2042341"/>
                  <a:pt x="63051" y="1942979"/>
                </a:cubicBezTo>
                <a:cubicBezTo>
                  <a:pt x="83512" y="1912799"/>
                  <a:pt x="105922" y="1933513"/>
                  <a:pt x="123612" y="1920903"/>
                </a:cubicBezTo>
                <a:cubicBezTo>
                  <a:pt x="122527" y="1914768"/>
                  <a:pt x="123751" y="1905381"/>
                  <a:pt x="120386" y="1903128"/>
                </a:cubicBezTo>
                <a:cubicBezTo>
                  <a:pt x="47933" y="1852346"/>
                  <a:pt x="47054" y="1850919"/>
                  <a:pt x="119318" y="1791355"/>
                </a:cubicBezTo>
                <a:cubicBezTo>
                  <a:pt x="144540" y="1770456"/>
                  <a:pt x="141749" y="1756399"/>
                  <a:pt x="127081" y="1738431"/>
                </a:cubicBezTo>
                <a:cubicBezTo>
                  <a:pt x="116725" y="1725710"/>
                  <a:pt x="104020" y="1715301"/>
                  <a:pt x="108310" y="1682600"/>
                </a:cubicBezTo>
                <a:cubicBezTo>
                  <a:pt x="150870" y="1715887"/>
                  <a:pt x="350796" y="1749545"/>
                  <a:pt x="385468" y="1739315"/>
                </a:cubicBezTo>
                <a:cubicBezTo>
                  <a:pt x="424434" y="1727691"/>
                  <a:pt x="558776" y="1718211"/>
                  <a:pt x="599777" y="1722044"/>
                </a:cubicBezTo>
                <a:cubicBezTo>
                  <a:pt x="597521" y="1720227"/>
                  <a:pt x="595263" y="1718413"/>
                  <a:pt x="593006" y="1716597"/>
                </a:cubicBezTo>
                <a:cubicBezTo>
                  <a:pt x="552484" y="1680103"/>
                  <a:pt x="511421" y="1643705"/>
                  <a:pt x="485736" y="1591625"/>
                </a:cubicBezTo>
                <a:cubicBezTo>
                  <a:pt x="484560" y="1589619"/>
                  <a:pt x="483937" y="1587831"/>
                  <a:pt x="481534" y="1588888"/>
                </a:cubicBezTo>
                <a:cubicBezTo>
                  <a:pt x="460479" y="1599246"/>
                  <a:pt x="462468" y="1582449"/>
                  <a:pt x="461623" y="1569314"/>
                </a:cubicBezTo>
                <a:cubicBezTo>
                  <a:pt x="460764" y="1555866"/>
                  <a:pt x="456786" y="1545815"/>
                  <a:pt x="441172" y="1549836"/>
                </a:cubicBezTo>
                <a:cubicBezTo>
                  <a:pt x="440361" y="1549980"/>
                  <a:pt x="439267" y="1549855"/>
                  <a:pt x="438173" y="1549732"/>
                </a:cubicBezTo>
                <a:cubicBezTo>
                  <a:pt x="430782" y="1548823"/>
                  <a:pt x="406258" y="1517097"/>
                  <a:pt x="409482" y="1509886"/>
                </a:cubicBezTo>
                <a:cubicBezTo>
                  <a:pt x="416686" y="1494065"/>
                  <a:pt x="408267" y="1488277"/>
                  <a:pt x="401143" y="1480995"/>
                </a:cubicBezTo>
                <a:cubicBezTo>
                  <a:pt x="391181" y="1471051"/>
                  <a:pt x="381247" y="1461736"/>
                  <a:pt x="370772" y="1452514"/>
                </a:cubicBezTo>
                <a:cubicBezTo>
                  <a:pt x="360580" y="1443560"/>
                  <a:pt x="350146" y="1435280"/>
                  <a:pt x="339699" y="1426688"/>
                </a:cubicBezTo>
                <a:cubicBezTo>
                  <a:pt x="315473" y="1420526"/>
                  <a:pt x="291032" y="1415669"/>
                  <a:pt x="265593" y="1412885"/>
                </a:cubicBezTo>
                <a:cubicBezTo>
                  <a:pt x="246706" y="1410526"/>
                  <a:pt x="225589" y="1406978"/>
                  <a:pt x="215085" y="1372144"/>
                </a:cubicBezTo>
                <a:cubicBezTo>
                  <a:pt x="234985" y="1372744"/>
                  <a:pt x="254925" y="1374284"/>
                  <a:pt x="274865" y="1375825"/>
                </a:cubicBezTo>
                <a:cubicBezTo>
                  <a:pt x="255700" y="1360864"/>
                  <a:pt x="237075" y="1345807"/>
                  <a:pt x="219220" y="1329666"/>
                </a:cubicBezTo>
                <a:cubicBezTo>
                  <a:pt x="204474" y="1316138"/>
                  <a:pt x="192346" y="1300252"/>
                  <a:pt x="187322" y="1278682"/>
                </a:cubicBezTo>
                <a:cubicBezTo>
                  <a:pt x="185994" y="1273224"/>
                  <a:pt x="184924" y="1267404"/>
                  <a:pt x="189878" y="1262417"/>
                </a:cubicBezTo>
                <a:cubicBezTo>
                  <a:pt x="195346" y="1256708"/>
                  <a:pt x="199833" y="1259711"/>
                  <a:pt x="204036" y="1262449"/>
                </a:cubicBezTo>
                <a:cubicBezTo>
                  <a:pt x="221402" y="1273615"/>
                  <a:pt x="239024" y="1284422"/>
                  <a:pt x="256133" y="1295950"/>
                </a:cubicBezTo>
                <a:cubicBezTo>
                  <a:pt x="278851" y="1311233"/>
                  <a:pt x="301313" y="1326878"/>
                  <a:pt x="323760" y="1342208"/>
                </a:cubicBezTo>
                <a:cubicBezTo>
                  <a:pt x="292061" y="1308268"/>
                  <a:pt x="257298" y="1278982"/>
                  <a:pt x="219957" y="1252997"/>
                </a:cubicBezTo>
                <a:cubicBezTo>
                  <a:pt x="192995" y="1234035"/>
                  <a:pt x="166033" y="1215073"/>
                  <a:pt x="145267" y="1188376"/>
                </a:cubicBezTo>
                <a:cubicBezTo>
                  <a:pt x="134614" y="1175075"/>
                  <a:pt x="129282" y="1158938"/>
                  <a:pt x="127649" y="1140248"/>
                </a:cubicBezTo>
                <a:cubicBezTo>
                  <a:pt x="127430" y="1135227"/>
                  <a:pt x="127724" y="1129482"/>
                  <a:pt x="133301" y="1126283"/>
                </a:cubicBezTo>
                <a:cubicBezTo>
                  <a:pt x="138892" y="1123399"/>
                  <a:pt x="142312" y="1126907"/>
                  <a:pt x="144665" y="1130919"/>
                </a:cubicBezTo>
                <a:cubicBezTo>
                  <a:pt x="147316" y="1135513"/>
                  <a:pt x="150466" y="1139068"/>
                  <a:pt x="154924" y="1141443"/>
                </a:cubicBezTo>
                <a:cubicBezTo>
                  <a:pt x="194007" y="1163643"/>
                  <a:pt x="228472" y="1192350"/>
                  <a:pt x="263706" y="1219972"/>
                </a:cubicBezTo>
                <a:cubicBezTo>
                  <a:pt x="314160" y="1259456"/>
                  <a:pt x="363843" y="1300026"/>
                  <a:pt x="423231" y="1325916"/>
                </a:cubicBezTo>
                <a:cubicBezTo>
                  <a:pt x="445702" y="1335549"/>
                  <a:pt x="468901" y="1343155"/>
                  <a:pt x="486543" y="1341940"/>
                </a:cubicBezTo>
                <a:cubicBezTo>
                  <a:pt x="421673" y="1296460"/>
                  <a:pt x="360475" y="1247802"/>
                  <a:pt x="305459" y="1191095"/>
                </a:cubicBezTo>
                <a:cubicBezTo>
                  <a:pt x="249875" y="1133856"/>
                  <a:pt x="201123" y="1070982"/>
                  <a:pt x="165967" y="995271"/>
                </a:cubicBezTo>
                <a:cubicBezTo>
                  <a:pt x="162356" y="987370"/>
                  <a:pt x="160109" y="979543"/>
                  <a:pt x="148803" y="982487"/>
                </a:cubicBezTo>
                <a:cubicBezTo>
                  <a:pt x="143684" y="983707"/>
                  <a:pt x="141844" y="978971"/>
                  <a:pt x="142975" y="973711"/>
                </a:cubicBezTo>
                <a:cubicBezTo>
                  <a:pt x="150059" y="936405"/>
                  <a:pt x="133120" y="916307"/>
                  <a:pt x="107228" y="903165"/>
                </a:cubicBezTo>
                <a:cubicBezTo>
                  <a:pt x="99148" y="898899"/>
                  <a:pt x="98374" y="893659"/>
                  <a:pt x="103961" y="884449"/>
                </a:cubicBezTo>
                <a:cubicBezTo>
                  <a:pt x="111573" y="871720"/>
                  <a:pt x="110228" y="859623"/>
                  <a:pt x="105398" y="848773"/>
                </a:cubicBezTo>
                <a:cubicBezTo>
                  <a:pt x="102652" y="841984"/>
                  <a:pt x="99109" y="835651"/>
                  <a:pt x="96106" y="829222"/>
                </a:cubicBezTo>
                <a:cubicBezTo>
                  <a:pt x="94023" y="825161"/>
                  <a:pt x="90576" y="821026"/>
                  <a:pt x="95233" y="815459"/>
                </a:cubicBezTo>
                <a:cubicBezTo>
                  <a:pt x="99648" y="810569"/>
                  <a:pt x="104350" y="812269"/>
                  <a:pt x="108754" y="813390"/>
                </a:cubicBezTo>
                <a:cubicBezTo>
                  <a:pt x="129926" y="818192"/>
                  <a:pt x="142781" y="832053"/>
                  <a:pt x="149184" y="854012"/>
                </a:cubicBezTo>
                <a:cubicBezTo>
                  <a:pt x="153977" y="870244"/>
                  <a:pt x="158340" y="870424"/>
                  <a:pt x="169922" y="855094"/>
                </a:cubicBezTo>
                <a:cubicBezTo>
                  <a:pt x="178668" y="843430"/>
                  <a:pt x="186813" y="842941"/>
                  <a:pt x="194734" y="849766"/>
                </a:cubicBezTo>
                <a:cubicBezTo>
                  <a:pt x="198964" y="853131"/>
                  <a:pt x="201642" y="858351"/>
                  <a:pt x="204833" y="862849"/>
                </a:cubicBezTo>
                <a:cubicBezTo>
                  <a:pt x="220829" y="886276"/>
                  <a:pt x="237607" y="908933"/>
                  <a:pt x="262674" y="921903"/>
                </a:cubicBezTo>
                <a:cubicBezTo>
                  <a:pt x="273823" y="927843"/>
                  <a:pt x="285713" y="932069"/>
                  <a:pt x="302202" y="923150"/>
                </a:cubicBezTo>
                <a:cubicBezTo>
                  <a:pt x="291351" y="917791"/>
                  <a:pt x="280774" y="918709"/>
                  <a:pt x="270912" y="917286"/>
                </a:cubicBezTo>
                <a:cubicBezTo>
                  <a:pt x="261049" y="915865"/>
                  <a:pt x="255697" y="911748"/>
                  <a:pt x="262498" y="899162"/>
                </a:cubicBezTo>
                <a:cubicBezTo>
                  <a:pt x="266276" y="892170"/>
                  <a:pt x="265774" y="886883"/>
                  <a:pt x="261759" y="882214"/>
                </a:cubicBezTo>
                <a:cubicBezTo>
                  <a:pt x="248848" y="867099"/>
                  <a:pt x="241864" y="844294"/>
                  <a:pt x="216117" y="846941"/>
                </a:cubicBezTo>
                <a:cubicBezTo>
                  <a:pt x="214767" y="847179"/>
                  <a:pt x="213361" y="846162"/>
                  <a:pt x="211969" y="845458"/>
                </a:cubicBezTo>
                <a:cubicBezTo>
                  <a:pt x="206685" y="842913"/>
                  <a:pt x="200848" y="840147"/>
                  <a:pt x="202383" y="831653"/>
                </a:cubicBezTo>
                <a:cubicBezTo>
                  <a:pt x="204188" y="823111"/>
                  <a:pt x="211130" y="819988"/>
                  <a:pt x="217302" y="817950"/>
                </a:cubicBezTo>
                <a:cubicBezTo>
                  <a:pt x="233145" y="812939"/>
                  <a:pt x="245914" y="818592"/>
                  <a:pt x="258185" y="825283"/>
                </a:cubicBezTo>
                <a:cubicBezTo>
                  <a:pt x="288036" y="841837"/>
                  <a:pt x="313015" y="865260"/>
                  <a:pt x="339019" y="887237"/>
                </a:cubicBezTo>
                <a:cubicBezTo>
                  <a:pt x="378027" y="920202"/>
                  <a:pt x="412674" y="959314"/>
                  <a:pt x="455541" y="987171"/>
                </a:cubicBezTo>
                <a:cubicBezTo>
                  <a:pt x="583008" y="1069675"/>
                  <a:pt x="708694" y="1155025"/>
                  <a:pt x="839737" y="1232154"/>
                </a:cubicBezTo>
                <a:cubicBezTo>
                  <a:pt x="888076" y="1260626"/>
                  <a:pt x="937413" y="1287025"/>
                  <a:pt x="987251" y="1312386"/>
                </a:cubicBezTo>
                <a:cubicBezTo>
                  <a:pt x="987438" y="1310454"/>
                  <a:pt x="987654" y="1309151"/>
                  <a:pt x="987828" y="1306906"/>
                </a:cubicBezTo>
                <a:cubicBezTo>
                  <a:pt x="987759" y="1305338"/>
                  <a:pt x="987677" y="1303454"/>
                  <a:pt x="987609" y="1301885"/>
                </a:cubicBezTo>
                <a:cubicBezTo>
                  <a:pt x="952341" y="1285971"/>
                  <a:pt x="917544" y="1268392"/>
                  <a:pt x="883773" y="1249366"/>
                </a:cubicBezTo>
                <a:cubicBezTo>
                  <a:pt x="800867" y="1202326"/>
                  <a:pt x="724387" y="1146562"/>
                  <a:pt x="658689" y="1075926"/>
                </a:cubicBezTo>
                <a:cubicBezTo>
                  <a:pt x="653269" y="1070242"/>
                  <a:pt x="647527" y="1069673"/>
                  <a:pt x="639221" y="1072721"/>
                </a:cubicBezTo>
                <a:cubicBezTo>
                  <a:pt x="612439" y="1082826"/>
                  <a:pt x="603654" y="1074888"/>
                  <a:pt x="607837" y="1046001"/>
                </a:cubicBezTo>
                <a:cubicBezTo>
                  <a:pt x="608886" y="1038856"/>
                  <a:pt x="608910" y="1033160"/>
                  <a:pt x="604057" y="1028006"/>
                </a:cubicBezTo>
                <a:cubicBezTo>
                  <a:pt x="582361" y="1004953"/>
                  <a:pt x="559626" y="983032"/>
                  <a:pt x="535068" y="963012"/>
                </a:cubicBezTo>
                <a:cubicBezTo>
                  <a:pt x="489628" y="926121"/>
                  <a:pt x="441097" y="893257"/>
                  <a:pt x="398492" y="852702"/>
                </a:cubicBezTo>
                <a:cubicBezTo>
                  <a:pt x="385976" y="840363"/>
                  <a:pt x="376348" y="825616"/>
                  <a:pt x="370407" y="808003"/>
                </a:cubicBezTo>
                <a:cubicBezTo>
                  <a:pt x="368512" y="802013"/>
                  <a:pt x="367360" y="794309"/>
                  <a:pt x="373637" y="788457"/>
                </a:cubicBezTo>
                <a:cubicBezTo>
                  <a:pt x="379645" y="782652"/>
                  <a:pt x="384471" y="787178"/>
                  <a:pt x="388957" y="790181"/>
                </a:cubicBezTo>
                <a:cubicBezTo>
                  <a:pt x="407729" y="802365"/>
                  <a:pt x="426784" y="814815"/>
                  <a:pt x="445569" y="827313"/>
                </a:cubicBezTo>
                <a:cubicBezTo>
                  <a:pt x="464624" y="839764"/>
                  <a:pt x="483437" y="852889"/>
                  <a:pt x="503344" y="866138"/>
                </a:cubicBezTo>
                <a:cubicBezTo>
                  <a:pt x="504379" y="858682"/>
                  <a:pt x="500259" y="857827"/>
                  <a:pt x="497988" y="855698"/>
                </a:cubicBezTo>
                <a:cubicBezTo>
                  <a:pt x="465913" y="825620"/>
                  <a:pt x="431003" y="799206"/>
                  <a:pt x="395068" y="774238"/>
                </a:cubicBezTo>
                <a:cubicBezTo>
                  <a:pt x="367267" y="754791"/>
                  <a:pt x="340223" y="733946"/>
                  <a:pt x="321225" y="704090"/>
                </a:cubicBezTo>
                <a:cubicBezTo>
                  <a:pt x="313910" y="692415"/>
                  <a:pt x="309809" y="679538"/>
                  <a:pt x="310772" y="664187"/>
                </a:cubicBezTo>
                <a:cubicBezTo>
                  <a:pt x="311107" y="659384"/>
                  <a:pt x="311442" y="654580"/>
                  <a:pt x="316776" y="652057"/>
                </a:cubicBezTo>
                <a:cubicBezTo>
                  <a:pt x="321044" y="650039"/>
                  <a:pt x="323869" y="652386"/>
                  <a:pt x="326167" y="655144"/>
                </a:cubicBezTo>
                <a:cubicBezTo>
                  <a:pt x="330196" y="660125"/>
                  <a:pt x="334224" y="665107"/>
                  <a:pt x="339819" y="668549"/>
                </a:cubicBezTo>
                <a:cubicBezTo>
                  <a:pt x="373388" y="689190"/>
                  <a:pt x="404905" y="712724"/>
                  <a:pt x="435653" y="737342"/>
                </a:cubicBezTo>
                <a:cubicBezTo>
                  <a:pt x="486133" y="777455"/>
                  <a:pt x="536115" y="818606"/>
                  <a:pt x="594518" y="846882"/>
                </a:cubicBezTo>
                <a:cubicBezTo>
                  <a:pt x="616490" y="857553"/>
                  <a:pt x="639205" y="866511"/>
                  <a:pt x="665142" y="868257"/>
                </a:cubicBezTo>
                <a:cubicBezTo>
                  <a:pt x="664195" y="865262"/>
                  <a:pt x="662491" y="863665"/>
                  <a:pt x="660802" y="862382"/>
                </a:cubicBezTo>
                <a:cubicBezTo>
                  <a:pt x="604283" y="821121"/>
                  <a:pt x="549586" y="777958"/>
                  <a:pt x="499505" y="728286"/>
                </a:cubicBezTo>
                <a:cubicBezTo>
                  <a:pt x="437758" y="667074"/>
                  <a:pt x="384382" y="598058"/>
                  <a:pt x="345927" y="515339"/>
                </a:cubicBezTo>
                <a:cubicBezTo>
                  <a:pt x="344141" y="511860"/>
                  <a:pt x="342910" y="508598"/>
                  <a:pt x="338588" y="509361"/>
                </a:cubicBezTo>
                <a:cubicBezTo>
                  <a:pt x="327525" y="511630"/>
                  <a:pt x="326170" y="505543"/>
                  <a:pt x="327339" y="494900"/>
                </a:cubicBezTo>
                <a:cubicBezTo>
                  <a:pt x="330552" y="468714"/>
                  <a:pt x="322326" y="448660"/>
                  <a:pt x="303055" y="437512"/>
                </a:cubicBezTo>
                <a:cubicBezTo>
                  <a:pt x="289083" y="429226"/>
                  <a:pt x="277325" y="421812"/>
                  <a:pt x="292117" y="398959"/>
                </a:cubicBezTo>
                <a:cubicBezTo>
                  <a:pt x="295694" y="393584"/>
                  <a:pt x="294041" y="386918"/>
                  <a:pt x="292417" y="380879"/>
                </a:cubicBezTo>
                <a:cubicBezTo>
                  <a:pt x="290115" y="371796"/>
                  <a:pt x="285463" y="365027"/>
                  <a:pt x="280259" y="358039"/>
                </a:cubicBezTo>
                <a:cubicBezTo>
                  <a:pt x="277365" y="354122"/>
                  <a:pt x="273863" y="348731"/>
                  <a:pt x="277426" y="343041"/>
                </a:cubicBezTo>
                <a:cubicBezTo>
                  <a:pt x="281488" y="336315"/>
                  <a:pt x="287339" y="339394"/>
                  <a:pt x="292014" y="340466"/>
                </a:cubicBezTo>
                <a:cubicBezTo>
                  <a:pt x="313455" y="345221"/>
                  <a:pt x="326609" y="359662"/>
                  <a:pt x="333039" y="382248"/>
                </a:cubicBezTo>
                <a:cubicBezTo>
                  <a:pt x="337209" y="396693"/>
                  <a:pt x="342383" y="396728"/>
                  <a:pt x="352439" y="383884"/>
                </a:cubicBezTo>
                <a:cubicBezTo>
                  <a:pt x="363791" y="369545"/>
                  <a:pt x="373274" y="368504"/>
                  <a:pt x="381981" y="380883"/>
                </a:cubicBezTo>
                <a:cubicBezTo>
                  <a:pt x="388959" y="391037"/>
                  <a:pt x="394611" y="402058"/>
                  <a:pt x="402615" y="410767"/>
                </a:cubicBezTo>
                <a:cubicBezTo>
                  <a:pt x="424081" y="434810"/>
                  <a:pt x="444293" y="461289"/>
                  <a:pt x="488827" y="452479"/>
                </a:cubicBezTo>
                <a:cubicBezTo>
                  <a:pt x="476447" y="443279"/>
                  <a:pt x="464047" y="446100"/>
                  <a:pt x="453360" y="444507"/>
                </a:cubicBezTo>
                <a:cubicBezTo>
                  <a:pt x="445687" y="443331"/>
                  <a:pt x="437918" y="439958"/>
                  <a:pt x="444814" y="429568"/>
                </a:cubicBezTo>
                <a:cubicBezTo>
                  <a:pt x="452737" y="417733"/>
                  <a:pt x="447628" y="412942"/>
                  <a:pt x="442720" y="406534"/>
                </a:cubicBezTo>
                <a:cubicBezTo>
                  <a:pt x="431444" y="391445"/>
                  <a:pt x="422234" y="373778"/>
                  <a:pt x="399647" y="373970"/>
                </a:cubicBezTo>
                <a:cubicBezTo>
                  <a:pt x="396107" y="373962"/>
                  <a:pt x="393255" y="370986"/>
                  <a:pt x="390458" y="369266"/>
                </a:cubicBezTo>
                <a:cubicBezTo>
                  <a:pt x="386539" y="366795"/>
                  <a:pt x="383146" y="363915"/>
                  <a:pt x="384776" y="357618"/>
                </a:cubicBezTo>
                <a:cubicBezTo>
                  <a:pt x="386436" y="351948"/>
                  <a:pt x="390351" y="348094"/>
                  <a:pt x="395456" y="346561"/>
                </a:cubicBezTo>
                <a:cubicBezTo>
                  <a:pt x="400022" y="345122"/>
                  <a:pt x="404870" y="343950"/>
                  <a:pt x="409490" y="343767"/>
                </a:cubicBezTo>
                <a:cubicBezTo>
                  <a:pt x="430118" y="342340"/>
                  <a:pt x="444782" y="353984"/>
                  <a:pt x="459406" y="364686"/>
                </a:cubicBezTo>
                <a:cubicBezTo>
                  <a:pt x="510573" y="401831"/>
                  <a:pt x="556044" y="445675"/>
                  <a:pt x="603593" y="487253"/>
                </a:cubicBezTo>
                <a:cubicBezTo>
                  <a:pt x="651129" y="528518"/>
                  <a:pt x="706332" y="558308"/>
                  <a:pt x="758457" y="592438"/>
                </a:cubicBezTo>
                <a:cubicBezTo>
                  <a:pt x="878695" y="671475"/>
                  <a:pt x="999459" y="750102"/>
                  <a:pt x="1126835" y="818073"/>
                </a:cubicBezTo>
                <a:cubicBezTo>
                  <a:pt x="1251416" y="884324"/>
                  <a:pt x="1667647" y="915225"/>
                  <a:pt x="1748686" y="913256"/>
                </a:cubicBezTo>
                <a:cubicBezTo>
                  <a:pt x="1852285" y="910467"/>
                  <a:pt x="2096505" y="873683"/>
                  <a:pt x="2345605" y="842682"/>
                </a:cubicBezTo>
                <a:cubicBezTo>
                  <a:pt x="2373756" y="838977"/>
                  <a:pt x="2401379" y="835684"/>
                  <a:pt x="2430665" y="833044"/>
                </a:cubicBezTo>
                <a:cubicBezTo>
                  <a:pt x="3260397" y="757430"/>
                  <a:pt x="3845073" y="368944"/>
                  <a:pt x="3874549" y="345713"/>
                </a:cubicBezTo>
                <a:cubicBezTo>
                  <a:pt x="3921930" y="308568"/>
                  <a:pt x="4079617" y="235190"/>
                  <a:pt x="4079914" y="235770"/>
                </a:cubicBezTo>
                <a:cubicBezTo>
                  <a:pt x="4083430" y="241475"/>
                  <a:pt x="4101322" y="245987"/>
                  <a:pt x="4115814" y="249002"/>
                </a:cubicBezTo>
                <a:lnTo>
                  <a:pt x="4129591" y="251735"/>
                </a:lnTo>
                <a:lnTo>
                  <a:pt x="4131313" y="253264"/>
                </a:lnTo>
                <a:cubicBezTo>
                  <a:pt x="4136355" y="253402"/>
                  <a:pt x="4136103" y="253090"/>
                  <a:pt x="4132779" y="252368"/>
                </a:cubicBezTo>
                <a:lnTo>
                  <a:pt x="4129591" y="251735"/>
                </a:lnTo>
                <a:lnTo>
                  <a:pt x="4126781" y="249241"/>
                </a:lnTo>
                <a:cubicBezTo>
                  <a:pt x="4126067" y="246916"/>
                  <a:pt x="4126005" y="243923"/>
                  <a:pt x="4126159" y="241207"/>
                </a:cubicBezTo>
                <a:cubicBezTo>
                  <a:pt x="4126893" y="226844"/>
                  <a:pt x="4132343" y="214496"/>
                  <a:pt x="4145347" y="206824"/>
                </a:cubicBezTo>
                <a:cubicBezTo>
                  <a:pt x="4157825" y="199562"/>
                  <a:pt x="4170601" y="192878"/>
                  <a:pt x="4183377" y="186195"/>
                </a:cubicBezTo>
                <a:cubicBezTo>
                  <a:pt x="4194019" y="180522"/>
                  <a:pt x="4201312" y="179234"/>
                  <a:pt x="4203065" y="194422"/>
                </a:cubicBezTo>
                <a:cubicBezTo>
                  <a:pt x="4204816" y="209612"/>
                  <a:pt x="4219976" y="213894"/>
                  <a:pt x="4228763" y="203170"/>
                </a:cubicBezTo>
                <a:cubicBezTo>
                  <a:pt x="4263132" y="161048"/>
                  <a:pt x="4304408" y="127512"/>
                  <a:pt x="4343373" y="90903"/>
                </a:cubicBezTo>
                <a:cubicBezTo>
                  <a:pt x="4370579" y="65543"/>
                  <a:pt x="4399217" y="41828"/>
                  <a:pt x="4421541" y="10686"/>
                </a:cubicBezTo>
                <a:cubicBezTo>
                  <a:pt x="4425645" y="4902"/>
                  <a:pt x="4429395" y="-2718"/>
                  <a:pt x="4437179" y="96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233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47128B-0F5D-4875-826C-6AFE27CE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Taiteen vaikutuksista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725A7C-6D04-4A38-AF4C-0009E131F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Vaikka taiteella on itseisarvo, sen suotuisia vaikutuksia ihmiseen ei kannata jättää huomioimatta vaan hyödyntää niitä!</a:t>
            </a:r>
          </a:p>
          <a:p>
            <a:r>
              <a:rPr lang="fi-FI" dirty="0"/>
              <a:t>Taiteellinen kokeminen ja ilmaiseminen edistävät:</a:t>
            </a:r>
          </a:p>
          <a:p>
            <a:pPr lvl="1"/>
            <a:r>
              <a:rPr lang="fi-FI" dirty="0"/>
              <a:t>Lasten oppimisedellytyksiä</a:t>
            </a:r>
          </a:p>
          <a:p>
            <a:pPr lvl="1"/>
            <a:r>
              <a:rPr lang="fi-FI" dirty="0"/>
              <a:t>Sosiaalisia taitoja</a:t>
            </a:r>
          </a:p>
          <a:p>
            <a:pPr lvl="1"/>
            <a:r>
              <a:rPr lang="fi-FI" dirty="0"/>
              <a:t>Myönteistä minäkuvaa</a:t>
            </a:r>
          </a:p>
          <a:p>
            <a:pPr lvl="1"/>
            <a:r>
              <a:rPr lang="fi-FI" dirty="0"/>
              <a:t>Valmiuksia ymmärtää ja jäsentää ympäröivää maailmaa</a:t>
            </a:r>
          </a:p>
        </p:txBody>
      </p:sp>
    </p:spTree>
    <p:extLst>
      <p:ext uri="{BB962C8B-B14F-4D97-AF65-F5344CB8AC3E}">
        <p14:creationId xmlns:p14="http://schemas.microsoft.com/office/powerpoint/2010/main" val="378440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F1B0B4-CA7C-46E1-B7BB-B8028EAB2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Taiteen vaikutuksista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553541-7946-4D55-B1E2-2806C99B4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Kun lapset harjoittelevat eri ilmaisun taitoja, he tutkivat, tulkitsevat ja luovat merkityksiä --&gt; samalla kasvavat ajattelun ja oppimisen taidot</a:t>
            </a:r>
          </a:p>
          <a:p>
            <a:r>
              <a:rPr lang="fi-FI" dirty="0"/>
              <a:t>Se, että lapselle kehittyy taito kuvitella ja luoda mielikuvia, on pohjana myös lapsen eettiselle kasvulle.</a:t>
            </a:r>
          </a:p>
          <a:p>
            <a:r>
              <a:rPr lang="fi-FI" dirty="0"/>
              <a:t>Kulttuuriperintöön, taiteeseen ja ilmaisun eri muotoihin tutustuminen vahvistaa lasten taitoja myös monilukutaidon, osallistumisen ja vaikuttamisen alueilla.</a:t>
            </a:r>
          </a:p>
        </p:txBody>
      </p:sp>
    </p:spTree>
    <p:extLst>
      <p:ext uri="{BB962C8B-B14F-4D97-AF65-F5344CB8AC3E}">
        <p14:creationId xmlns:p14="http://schemas.microsoft.com/office/powerpoint/2010/main" val="129840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5C5E8A-FB4A-430C-8779-FF338614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Päivähoidon taiteellinen, esteettinen ja kulttuurinen kasvatus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1915A5-21FB-44A8-8543-1BDC50D55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fi-FI" dirty="0"/>
              <a:t>Taidekasvatus on kokonaisvaltaista, taiteiden maailmaa hyödyntävää kasvatusta, jossa lapsella on aktiivinen rooli kokijana ja tekijänä.</a:t>
            </a:r>
          </a:p>
          <a:p>
            <a:pPr marL="457200" indent="-457200"/>
            <a:r>
              <a:rPr lang="fi-FI" dirty="0"/>
              <a:t>Taidekasvatus nivoutuu esteettiseen ja kulttuuriseen kasvatukseen --&gt; taide on aina kytköksissä käsityksiin kauneudesta ja taide syntyy aina kulttuurissa.</a:t>
            </a:r>
          </a:p>
          <a:p>
            <a:pPr marL="457200" indent="-457200"/>
            <a:r>
              <a:rPr lang="fi-FI" dirty="0"/>
              <a:t>Oman kulttuuriperinteen tutkiskelun lisäksi kokonaisvaltainen taidekasvatus mahdollistaa muihin kulttuureihin tutustumisen </a:t>
            </a:r>
          </a:p>
          <a:p>
            <a:pPr marL="457200" indent="-457200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686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859F78-A181-4F77-B968-E123E9A0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Taidekasvatuksen tasot varhaiskasvatuksessa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5A998C-7FBA-4D89-B783-0E5D57417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1 Taiteen käyttö spontaaneissa arjen tilanteissa: unilaulut, pukemislorut, muu </a:t>
            </a:r>
            <a:r>
              <a:rPr lang="fi-FI" dirty="0" err="1"/>
              <a:t>loruttelu</a:t>
            </a:r>
            <a:r>
              <a:rPr lang="fi-FI" dirty="0"/>
              <a:t>, ulkona valojen ja varjojen tutkiskelu ym.</a:t>
            </a:r>
          </a:p>
          <a:p>
            <a:r>
              <a:rPr lang="fi-FI" dirty="0"/>
              <a:t>2 Lapsi aktiivisena toimijana ja tutkijana: laulamista, tanssimista, piirtämistä tms. lapsen aloitteesta / ehdoilla --&gt; aikuinen voi tarttua tilanteeseen ja jatkaa sitä eteenpäin</a:t>
            </a:r>
          </a:p>
          <a:p>
            <a:r>
              <a:rPr lang="fi-FI" dirty="0"/>
              <a:t>3 Tiedostava taidekasvatus: aikuisen suunnittelemaa, ohjaamaa, innostamaa, tavoitteellista. </a:t>
            </a:r>
          </a:p>
          <a:p>
            <a:r>
              <a:rPr lang="fi-FI" dirty="0"/>
              <a:t>4 Taiteellisesti eheyttävän kasvatus- ja opetussuunnitelman luomista ja toteuttamista paikallisessa varhaiskasvatussuunnitelmassa</a:t>
            </a:r>
          </a:p>
        </p:txBody>
      </p:sp>
    </p:spTree>
    <p:extLst>
      <p:ext uri="{BB962C8B-B14F-4D97-AF65-F5344CB8AC3E}">
        <p14:creationId xmlns:p14="http://schemas.microsoft.com/office/powerpoint/2010/main" val="177157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51787C-4BC8-488A-852A-0FD6FE03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Varhaisiän kuvataidekasvatus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50C5EE-5E02-4766-8FF3-CF9FF25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dirty="0"/>
              <a:t>1) Kuvataiteellinen ilmaisu</a:t>
            </a:r>
          </a:p>
          <a:p>
            <a:pPr lvl="1"/>
            <a:r>
              <a:rPr lang="fi-FI" dirty="0"/>
              <a:t>Lapsi harjoittelee ja kokeilee erilaisia kuvallisen ilmaisun muotoja</a:t>
            </a:r>
          </a:p>
          <a:p>
            <a:pPr lvl="1"/>
            <a:r>
              <a:rPr lang="fi-FI" dirty="0"/>
              <a:t>Kun lapsi antaa muodon kokemuksilleen, hän jäsentää havaintojaan ympäröivästä maailmasta ja tunnistaa omia tunteitaan</a:t>
            </a:r>
          </a:p>
          <a:p>
            <a:pPr lvl="1"/>
            <a:r>
              <a:rPr lang="fi-FI" dirty="0"/>
              <a:t>Jotta työskentely vahvistaa lapsen minäkuvaa, lähtökohtana pitää olla lapselle itselleen merkityksellinen kokemus, teema tai tehtävä</a:t>
            </a:r>
          </a:p>
          <a:p>
            <a:pPr lvl="1"/>
            <a:r>
              <a:rPr lang="fi-FI" dirty="0"/>
              <a:t>Lasten kulttuuri pääsee esiin, kun aikuiset ottavat tehtäväkseen tallentaa ja dokumentoida omaehtoista luovaa ilmaisua</a:t>
            </a:r>
          </a:p>
          <a:p>
            <a:r>
              <a:rPr lang="fi-FI" dirty="0"/>
              <a:t>2) Kuvataiteellinen kokeminen</a:t>
            </a:r>
          </a:p>
          <a:p>
            <a:pPr lvl="1"/>
            <a:r>
              <a:rPr lang="fi-FI" dirty="0"/>
              <a:t>Lapsen tulee saada mahdollisuus kokea sekä alkuperäisiä taideteoksia että kuvia niistä (sekä uusia että vanhoja)</a:t>
            </a:r>
          </a:p>
          <a:p>
            <a:pPr lvl="1"/>
            <a:r>
              <a:rPr lang="fi-FI" dirty="0"/>
              <a:t>Myös lastenkirjojen kuvitukset ovat tärkeitä kuvalliseen kulttuuriin tutustuttaessa</a:t>
            </a:r>
          </a:p>
          <a:p>
            <a:pPr lvl="1"/>
            <a:r>
              <a:rPr lang="fi-FI" dirty="0"/>
              <a:t>Päiväkodissa pitää huolehtia rikkaasta kuvallisesta ympäristöstä</a:t>
            </a:r>
          </a:p>
        </p:txBody>
      </p:sp>
    </p:spTree>
    <p:extLst>
      <p:ext uri="{BB962C8B-B14F-4D97-AF65-F5344CB8AC3E}">
        <p14:creationId xmlns:p14="http://schemas.microsoft.com/office/powerpoint/2010/main" val="260486965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392441"/>
      </a:dk2>
      <a:lt2>
        <a:srgbClr val="E5E2E8"/>
      </a:lt2>
      <a:accent1>
        <a:srgbClr val="72B01F"/>
      </a:accent1>
      <a:accent2>
        <a:srgbClr val="A4A612"/>
      </a:accent2>
      <a:accent3>
        <a:srgbClr val="D89126"/>
      </a:accent3>
      <a:accent4>
        <a:srgbClr val="D53A17"/>
      </a:accent4>
      <a:accent5>
        <a:srgbClr val="E72956"/>
      </a:accent5>
      <a:accent6>
        <a:srgbClr val="D51793"/>
      </a:accent6>
      <a:hlink>
        <a:srgbClr val="8C5EC9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BrushVTI</vt:lpstr>
      <vt:lpstr>Taidekasvatus varhaiskasvatuksessa</vt:lpstr>
      <vt:lpstr>Lapsen oikeus taiteeseen</vt:lpstr>
      <vt:lpstr>Ilmaisun monet muodot</vt:lpstr>
      <vt:lpstr>Taiteen itseisarvo</vt:lpstr>
      <vt:lpstr>Taiteen vaikutuksista</vt:lpstr>
      <vt:lpstr>Taiteen vaikutuksista 2</vt:lpstr>
      <vt:lpstr>Päivähoidon taiteellinen, esteettinen ja kulttuurinen kasvatus</vt:lpstr>
      <vt:lpstr>Taidekasvatuksen tasot varhaiskasvatuksessa</vt:lpstr>
      <vt:lpstr>Varhaisiän kuvataidekasvatus</vt:lpstr>
      <vt:lpstr>Varhaisiän kuvataidekasvatus jatkuu</vt:lpstr>
      <vt:lpstr>Varhaisiän kuvataidekasvatus jatkuu</vt:lpstr>
      <vt:lpstr>Kuvataidekasvatus</vt:lpstr>
      <vt:lpstr>Kuvataidekasvatus jatkuu</vt:lpstr>
      <vt:lpstr>Kasvattajan roolista</vt:lpstr>
      <vt:lpstr>Lähteet: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613</cp:revision>
  <dcterms:created xsi:type="dcterms:W3CDTF">2020-06-01T06:22:08Z</dcterms:created>
  <dcterms:modified xsi:type="dcterms:W3CDTF">2021-01-28T18:24:24Z</dcterms:modified>
</cp:coreProperties>
</file>