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sldIdLst>
    <p:sldId id="256" r:id="rId5"/>
    <p:sldId id="274" r:id="rId6"/>
    <p:sldId id="275" r:id="rId7"/>
    <p:sldId id="257" r:id="rId8"/>
    <p:sldId id="276" r:id="rId9"/>
    <p:sldId id="260" r:id="rId10"/>
    <p:sldId id="268" r:id="rId11"/>
    <p:sldId id="269" r:id="rId12"/>
    <p:sldId id="270" r:id="rId13"/>
    <p:sldId id="271" r:id="rId14"/>
    <p:sldId id="272" r:id="rId15"/>
    <p:sldId id="273" r:id="rId16"/>
    <p:sldId id="258" r:id="rId17"/>
    <p:sldId id="261" r:id="rId18"/>
    <p:sldId id="264" r:id="rId19"/>
    <p:sldId id="262" r:id="rId20"/>
    <p:sldId id="259" r:id="rId21"/>
    <p:sldId id="263" r:id="rId22"/>
    <p:sldId id="265" r:id="rId23"/>
    <p:sldId id="294" r:id="rId24"/>
    <p:sldId id="266" r:id="rId25"/>
    <p:sldId id="267" r:id="rId26"/>
    <p:sldId id="281" r:id="rId27"/>
    <p:sldId id="277" r:id="rId28"/>
    <p:sldId id="278" r:id="rId29"/>
    <p:sldId id="279" r:id="rId30"/>
    <p:sldId id="280" r:id="rId31"/>
    <p:sldId id="282" r:id="rId32"/>
    <p:sldId id="283" r:id="rId33"/>
    <p:sldId id="284" r:id="rId34"/>
    <p:sldId id="285" r:id="rId35"/>
    <p:sldId id="286" r:id="rId36"/>
    <p:sldId id="287" r:id="rId37"/>
    <p:sldId id="288" r:id="rId38"/>
    <p:sldId id="289" r:id="rId39"/>
    <p:sldId id="300" r:id="rId40"/>
    <p:sldId id="301" r:id="rId41"/>
    <p:sldId id="302" r:id="rId42"/>
    <p:sldId id="303" r:id="rId43"/>
    <p:sldId id="304" r:id="rId44"/>
    <p:sldId id="305" r:id="rId45"/>
    <p:sldId id="306" r:id="rId46"/>
    <p:sldId id="290" r:id="rId47"/>
    <p:sldId id="291" r:id="rId48"/>
    <p:sldId id="292" r:id="rId49"/>
    <p:sldId id="293" r:id="rId50"/>
    <p:sldId id="295" r:id="rId51"/>
    <p:sldId id="296" r:id="rId52"/>
    <p:sldId id="297" r:id="rId53"/>
    <p:sldId id="298" r:id="rId54"/>
    <p:sldId id="299"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39" r:id="rId70"/>
    <p:sldId id="342" r:id="rId71"/>
    <p:sldId id="321" r:id="rId72"/>
    <p:sldId id="322" r:id="rId73"/>
    <p:sldId id="323" r:id="rId74"/>
    <p:sldId id="324" r:id="rId75"/>
    <p:sldId id="325" r:id="rId76"/>
    <p:sldId id="341" r:id="rId77"/>
    <p:sldId id="326" r:id="rId78"/>
    <p:sldId id="327" r:id="rId79"/>
    <p:sldId id="328" r:id="rId80"/>
    <p:sldId id="329" r:id="rId81"/>
    <p:sldId id="330" r:id="rId82"/>
    <p:sldId id="331" r:id="rId83"/>
    <p:sldId id="332" r:id="rId84"/>
    <p:sldId id="343" r:id="rId85"/>
    <p:sldId id="333" r:id="rId86"/>
    <p:sldId id="334" r:id="rId87"/>
    <p:sldId id="335" r:id="rId88"/>
    <p:sldId id="336" r:id="rId89"/>
    <p:sldId id="337" r:id="rId90"/>
    <p:sldId id="338" r:id="rId9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3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1/13/2021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158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1/13/2021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16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1/13/2021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211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1/13/2021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797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1/13/2021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05004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1/13/2021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827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1/13/2021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711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1/13/2021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295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1/13/2021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130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1/13/2021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4512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1/13/2021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379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1/13/2021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18748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91" r:id="rId5"/>
    <p:sldLayoutId id="2147483685" r:id="rId6"/>
    <p:sldLayoutId id="2147483686" r:id="rId7"/>
    <p:sldLayoutId id="2147483687" r:id="rId8"/>
    <p:sldLayoutId id="2147483690"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HYToFLSBFp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JzkDntn52u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W5cpcMsXyE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ep4CMVH5a_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HPK7IaCFZ2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0HByXWgkMw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4ocaxLQ4ig8"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uCqCksQmIF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YKQZzhl0Ip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Dz9CcdauDr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i73G5i7G6y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4zAa4Gk8Ba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it-dV4IvA4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GlcpksqnXnI"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iBh3IyhUu7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hLbhcF64LU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video" Target="https://www.youtube.com/embed/CqGYb8G7Jrk"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C6AupXDqdm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O-kRfFVVw2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Lcz1LtL30VM"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HHc9_7AZ7Z8"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VvaD8V5i4Z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lAzc4e4BTqI"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SYoJ4fhMlC0"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E8A25791-D752-4355-B24B-9A36B7BE0F95}"/>
              </a:ext>
            </a:extLst>
          </p:cNvPr>
          <p:cNvPicPr>
            <a:picLocks noChangeAspect="1"/>
          </p:cNvPicPr>
          <p:nvPr/>
        </p:nvPicPr>
        <p:blipFill rotWithShape="1">
          <a:blip r:embed="rId2">
            <a:alphaModFix amt="35000"/>
          </a:blip>
          <a:srcRect t="9494" b="6237"/>
          <a:stretch/>
        </p:blipFill>
        <p:spPr>
          <a:xfrm>
            <a:off x="20" y="10"/>
            <a:ext cx="12191980" cy="6857990"/>
          </a:xfrm>
          <a:prstGeom prst="rect">
            <a:avLst/>
          </a:prstGeom>
        </p:spPr>
      </p:pic>
      <p:sp>
        <p:nvSpPr>
          <p:cNvPr id="2" name="Otsikko 1"/>
          <p:cNvSpPr>
            <a:spLocks noGrp="1"/>
          </p:cNvSpPr>
          <p:nvPr>
            <p:ph type="ctrTitle"/>
          </p:nvPr>
        </p:nvSpPr>
        <p:spPr>
          <a:xfrm>
            <a:off x="1097280" y="758952"/>
            <a:ext cx="10058400" cy="3566160"/>
          </a:xfrm>
        </p:spPr>
        <p:txBody>
          <a:bodyPr>
            <a:normAutofit/>
          </a:bodyPr>
          <a:lstStyle/>
          <a:p>
            <a:r>
              <a:rPr lang="fi-FI">
                <a:solidFill>
                  <a:srgbClr val="FFFFFF"/>
                </a:solidFill>
                <a:cs typeface="Calibri Light"/>
              </a:rPr>
              <a:t>Toiminnallinen satuseikkailupolku</a:t>
            </a:r>
          </a:p>
        </p:txBody>
      </p:sp>
      <p:sp>
        <p:nvSpPr>
          <p:cNvPr id="3" name="Alaotsikko 2"/>
          <p:cNvSpPr>
            <a:spLocks noGrp="1"/>
          </p:cNvSpPr>
          <p:nvPr>
            <p:ph type="subTitle" idx="1"/>
          </p:nvPr>
        </p:nvSpPr>
        <p:spPr>
          <a:xfrm>
            <a:off x="1100051" y="4645152"/>
            <a:ext cx="10058400" cy="1143000"/>
          </a:xfrm>
        </p:spPr>
        <p:txBody>
          <a:bodyPr vert="horz" lIns="91440" tIns="45720" rIns="91440" bIns="45720" rtlCol="0" anchor="t">
            <a:normAutofit/>
          </a:bodyPr>
          <a:lstStyle/>
          <a:p>
            <a:r>
              <a:rPr lang="fi-FI" dirty="0">
                <a:solidFill>
                  <a:srgbClr val="FFFFFF"/>
                </a:solidFill>
                <a:cs typeface="Calibri"/>
              </a:rPr>
              <a:t>-Menetelmäopas</a:t>
            </a:r>
            <a:endParaRPr lang="fi-FI" dirty="0">
              <a:solidFill>
                <a:srgbClr val="FFFFFF"/>
              </a:solidFill>
            </a:endParaRPr>
          </a:p>
        </p:txBody>
      </p:sp>
      <p:cxnSp>
        <p:nvCxnSpPr>
          <p:cNvPr id="17" name="Straight Connector 16">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23856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5F409A0A-5436-4848-A6C6-F5E24C6E927E}"/>
              </a:ext>
            </a:extLst>
          </p:cNvPr>
          <p:cNvPicPr>
            <a:picLocks noChangeAspect="1"/>
          </p:cNvPicPr>
          <p:nvPr/>
        </p:nvPicPr>
        <p:blipFill rotWithShape="1">
          <a:blip r:embed="rId2"/>
          <a:srcRect l="18750" t="14983" r="18646" b="10907"/>
          <a:stretch/>
        </p:blipFill>
        <p:spPr>
          <a:xfrm>
            <a:off x="2286000" y="1028700"/>
            <a:ext cx="7632700" cy="5080000"/>
          </a:xfrm>
          <a:prstGeom prst="rect">
            <a:avLst/>
          </a:prstGeom>
        </p:spPr>
      </p:pic>
    </p:spTree>
    <p:extLst>
      <p:ext uri="{BB962C8B-B14F-4D97-AF65-F5344CB8AC3E}">
        <p14:creationId xmlns:p14="http://schemas.microsoft.com/office/powerpoint/2010/main" val="300223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670E5ACD-FEE7-4B7D-B942-C29B3C01851C}"/>
              </a:ext>
            </a:extLst>
          </p:cNvPr>
          <p:cNvPicPr>
            <a:picLocks noChangeAspect="1"/>
          </p:cNvPicPr>
          <p:nvPr/>
        </p:nvPicPr>
        <p:blipFill rotWithShape="1">
          <a:blip r:embed="rId2"/>
          <a:srcRect l="18854" t="14612" r="18750" b="11092"/>
          <a:stretch/>
        </p:blipFill>
        <p:spPr>
          <a:xfrm>
            <a:off x="2298700" y="1003300"/>
            <a:ext cx="7607300" cy="5092700"/>
          </a:xfrm>
          <a:prstGeom prst="rect">
            <a:avLst/>
          </a:prstGeom>
        </p:spPr>
      </p:pic>
    </p:spTree>
    <p:extLst>
      <p:ext uri="{BB962C8B-B14F-4D97-AF65-F5344CB8AC3E}">
        <p14:creationId xmlns:p14="http://schemas.microsoft.com/office/powerpoint/2010/main" val="114914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DB88D5D3-80D8-419F-94F6-7BA1B7AF6F7B}"/>
              </a:ext>
            </a:extLst>
          </p:cNvPr>
          <p:cNvPicPr>
            <a:picLocks noChangeAspect="1"/>
          </p:cNvPicPr>
          <p:nvPr/>
        </p:nvPicPr>
        <p:blipFill rotWithShape="1">
          <a:blip r:embed="rId2"/>
          <a:srcRect l="18750" t="14983" r="18854" b="10722"/>
          <a:stretch/>
        </p:blipFill>
        <p:spPr>
          <a:xfrm>
            <a:off x="2286000" y="1028700"/>
            <a:ext cx="7607300" cy="5092700"/>
          </a:xfrm>
          <a:prstGeom prst="rect">
            <a:avLst/>
          </a:prstGeom>
        </p:spPr>
      </p:pic>
    </p:spTree>
    <p:extLst>
      <p:ext uri="{BB962C8B-B14F-4D97-AF65-F5344CB8AC3E}">
        <p14:creationId xmlns:p14="http://schemas.microsoft.com/office/powerpoint/2010/main" val="256029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AEDC7-D506-41EA-8805-D6F6930DE460}"/>
              </a:ext>
            </a:extLst>
          </p:cNvPr>
          <p:cNvSpPr>
            <a:spLocks noGrp="1"/>
          </p:cNvSpPr>
          <p:nvPr>
            <p:ph type="title"/>
          </p:nvPr>
        </p:nvSpPr>
        <p:spPr/>
        <p:txBody>
          <a:bodyPr/>
          <a:lstStyle/>
          <a:p>
            <a:pPr algn="ctr"/>
            <a:r>
              <a:rPr lang="fi-FI" dirty="0"/>
              <a:t>Seikkailu alkaa</a:t>
            </a:r>
          </a:p>
        </p:txBody>
      </p:sp>
      <p:pic>
        <p:nvPicPr>
          <p:cNvPr id="7" name="Online-media 6">
            <a:hlinkClick r:id="" action="ppaction://media"/>
            <a:extLst>
              <a:ext uri="{FF2B5EF4-FFF2-40B4-BE49-F238E27FC236}">
                <a16:creationId xmlns:a16="http://schemas.microsoft.com/office/drawing/2014/main" id="{1B5A8669-285A-4B02-9CC5-FAC9A0610269}"/>
              </a:ext>
            </a:extLst>
          </p:cNvPr>
          <p:cNvPicPr>
            <a:picLocks noGrp="1" noRot="1" noChangeAspect="1"/>
          </p:cNvPicPr>
          <p:nvPr>
            <p:ph idx="1"/>
            <a:videoFile r:link="rId1"/>
          </p:nvPr>
        </p:nvPicPr>
        <p:blipFill>
          <a:blip r:embed="rId3"/>
          <a:stretch>
            <a:fillRect/>
          </a:stretch>
        </p:blipFill>
        <p:spPr>
          <a:xfrm>
            <a:off x="1815548" y="1868557"/>
            <a:ext cx="8613913" cy="4545495"/>
          </a:xfrm>
          <a:prstGeom prst="rect">
            <a:avLst/>
          </a:prstGeom>
        </p:spPr>
      </p:pic>
    </p:spTree>
    <p:extLst>
      <p:ext uri="{BB962C8B-B14F-4D97-AF65-F5344CB8AC3E}">
        <p14:creationId xmlns:p14="http://schemas.microsoft.com/office/powerpoint/2010/main" val="413423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934641-D29A-473B-8067-2A364CAA06D3}"/>
              </a:ext>
            </a:extLst>
          </p:cNvPr>
          <p:cNvSpPr>
            <a:spLocks noGrp="1"/>
          </p:cNvSpPr>
          <p:nvPr>
            <p:ph type="title"/>
          </p:nvPr>
        </p:nvSpPr>
        <p:spPr/>
        <p:txBody>
          <a:bodyPr/>
          <a:lstStyle/>
          <a:p>
            <a:r>
              <a:rPr lang="fi-FI" dirty="0"/>
              <a:t>1. Tapaaminen</a:t>
            </a:r>
          </a:p>
        </p:txBody>
      </p:sp>
      <p:sp>
        <p:nvSpPr>
          <p:cNvPr id="3" name="Sisällön paikkamerkki 2">
            <a:extLst>
              <a:ext uri="{FF2B5EF4-FFF2-40B4-BE49-F238E27FC236}">
                <a16:creationId xmlns:a16="http://schemas.microsoft.com/office/drawing/2014/main" id="{BE4DF590-55DB-43B7-A4E5-72B64EF34868}"/>
              </a:ext>
            </a:extLst>
          </p:cNvPr>
          <p:cNvSpPr>
            <a:spLocks noGrp="1"/>
          </p:cNvSpPr>
          <p:nvPr>
            <p:ph idx="1"/>
          </p:nvPr>
        </p:nvSpPr>
        <p:spPr>
          <a:xfrm>
            <a:off x="5458984" y="2032000"/>
            <a:ext cx="5928344" cy="4075556"/>
          </a:xfrm>
        </p:spPr>
        <p:txBody>
          <a:bodyPr/>
          <a:lstStyle/>
          <a:p>
            <a:r>
              <a:rPr lang="fi-FI" dirty="0"/>
              <a:t>Tämän jälkeen lähdetään metsään ja lauletaan yhdessä opeteltua Satupolku-laulua, joka virittää tunnelmaan. Metsässä esitellään luontonimet ja mietitään nimeen sopiva liike. Kulkeeko Kaisa Kettu loikkien? Entäpä miten Leo Lumisade tai Viola Voikukka? Kokeillaan yhdessä jokaista liikettä vuorollaan. Aivan yllättäen kohdataan metsän siimeksessä metsänhaltijat </a:t>
            </a:r>
            <a:r>
              <a:rPr lang="fi-FI" b="1" dirty="0"/>
              <a:t>Kanerva</a:t>
            </a:r>
            <a:r>
              <a:rPr lang="fi-FI" dirty="0"/>
              <a:t> ja </a:t>
            </a:r>
            <a:r>
              <a:rPr lang="fi-FI" b="1" dirty="0"/>
              <a:t>Metsätuuli</a:t>
            </a:r>
            <a:r>
              <a:rPr lang="fi-FI" dirty="0"/>
              <a:t>. Miettikää valmiiksi, ketkä aikuisista hahmoja esittävät. Kanerva ja Metsätuuli lukevat </a:t>
            </a:r>
            <a:r>
              <a:rPr lang="fi-FI" b="1" dirty="0"/>
              <a:t>kehystarinan</a:t>
            </a:r>
            <a:r>
              <a:rPr lang="fi-FI" dirty="0"/>
              <a:t>, josta selviää että hiisipeikko on vienyt metsänemäntä Mielikin taikahuivin. </a:t>
            </a:r>
          </a:p>
        </p:txBody>
      </p:sp>
      <p:sp>
        <p:nvSpPr>
          <p:cNvPr id="4" name="Tekstin paikkamerkki 3">
            <a:extLst>
              <a:ext uri="{FF2B5EF4-FFF2-40B4-BE49-F238E27FC236}">
                <a16:creationId xmlns:a16="http://schemas.microsoft.com/office/drawing/2014/main" id="{92200E78-3051-4913-A2B2-8D5204423179}"/>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402060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AF41AD-2645-4A67-B327-D461FD9EC347}"/>
              </a:ext>
            </a:extLst>
          </p:cNvPr>
          <p:cNvSpPr>
            <a:spLocks noGrp="1"/>
          </p:cNvSpPr>
          <p:nvPr>
            <p:ph type="ctrTitle"/>
          </p:nvPr>
        </p:nvSpPr>
        <p:spPr/>
        <p:txBody>
          <a:bodyPr/>
          <a:lstStyle/>
          <a:p>
            <a:pPr algn="ctr"/>
            <a:r>
              <a:rPr lang="fi-FI" dirty="0"/>
              <a:t>KEHYSTARINA</a:t>
            </a:r>
          </a:p>
        </p:txBody>
      </p:sp>
      <p:sp>
        <p:nvSpPr>
          <p:cNvPr id="3" name="Alaotsikko 2">
            <a:extLst>
              <a:ext uri="{FF2B5EF4-FFF2-40B4-BE49-F238E27FC236}">
                <a16:creationId xmlns:a16="http://schemas.microsoft.com/office/drawing/2014/main" id="{722ADEB3-8287-4E53-869A-EFDCE616140D}"/>
              </a:ext>
            </a:extLst>
          </p:cNvPr>
          <p:cNvSpPr>
            <a:spLocks noGrp="1"/>
          </p:cNvSpPr>
          <p:nvPr>
            <p:ph type="subTitle" idx="1"/>
          </p:nvPr>
        </p:nvSpPr>
        <p:spPr/>
        <p:txBody>
          <a:bodyPr/>
          <a:lstStyle/>
          <a:p>
            <a:pPr algn="ctr"/>
            <a:r>
              <a:rPr lang="fi-FI" dirty="0"/>
              <a:t>Kanerva ja metsätuuli lukevat lapsille metsässä</a:t>
            </a:r>
          </a:p>
        </p:txBody>
      </p:sp>
    </p:spTree>
    <p:extLst>
      <p:ext uri="{BB962C8B-B14F-4D97-AF65-F5344CB8AC3E}">
        <p14:creationId xmlns:p14="http://schemas.microsoft.com/office/powerpoint/2010/main" val="111328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CBF53F-899B-47B3-9B41-04A3DDBE5415}"/>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004328DD-840A-45E5-9D8B-BDEDEC72F2E8}"/>
              </a:ext>
            </a:extLst>
          </p:cNvPr>
          <p:cNvSpPr>
            <a:spLocks noGrp="1"/>
          </p:cNvSpPr>
          <p:nvPr>
            <p:ph idx="1"/>
          </p:nvPr>
        </p:nvSpPr>
        <p:spPr>
          <a:xfrm>
            <a:off x="1097280" y="3429000"/>
            <a:ext cx="10058400" cy="1181100"/>
          </a:xfrm>
        </p:spPr>
        <p:txBody>
          <a:bodyPr/>
          <a:lstStyle/>
          <a:p>
            <a:r>
              <a:rPr lang="fi-FI" dirty="0"/>
              <a:t>Haltijat kertovat, että hiisipeikko saattaa olla lähellä, niinpä he esittelevät hiiden karkotusliikkeen: käännä pää nopeasti sivulle ja laita käsi polvelle! Haltijat kannustavat lapsia tekemään liikkeen aina, kun näkevät jotakin hiisipeikkoon liittyvää. </a:t>
            </a:r>
          </a:p>
        </p:txBody>
      </p:sp>
    </p:spTree>
    <p:extLst>
      <p:ext uri="{BB962C8B-B14F-4D97-AF65-F5344CB8AC3E}">
        <p14:creationId xmlns:p14="http://schemas.microsoft.com/office/powerpoint/2010/main" val="408295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7EBC2-03D1-43AD-82D7-AE5F11D2E8F6}"/>
              </a:ext>
            </a:extLst>
          </p:cNvPr>
          <p:cNvSpPr>
            <a:spLocks noGrp="1"/>
          </p:cNvSpPr>
          <p:nvPr>
            <p:ph type="title"/>
          </p:nvPr>
        </p:nvSpPr>
        <p:spPr/>
        <p:txBody>
          <a:bodyPr/>
          <a:lstStyle/>
          <a:p>
            <a:endParaRPr lang="fi-FI"/>
          </a:p>
        </p:txBody>
      </p:sp>
      <p:pic>
        <p:nvPicPr>
          <p:cNvPr id="4" name="Online-media 3">
            <a:hlinkClick r:id="" action="ppaction://media"/>
            <a:extLst>
              <a:ext uri="{FF2B5EF4-FFF2-40B4-BE49-F238E27FC236}">
                <a16:creationId xmlns:a16="http://schemas.microsoft.com/office/drawing/2014/main" id="{CE9E9959-8A49-4880-822B-7D301C335F59}"/>
              </a:ext>
            </a:extLst>
          </p:cNvPr>
          <p:cNvPicPr>
            <a:picLocks noGrp="1" noRot="1" noChangeAspect="1"/>
          </p:cNvPicPr>
          <p:nvPr>
            <p:ph idx="1"/>
            <a:videoFile r:link="rId1"/>
          </p:nvPr>
        </p:nvPicPr>
        <p:blipFill>
          <a:blip r:embed="rId3"/>
          <a:stretch>
            <a:fillRect/>
          </a:stretch>
        </p:blipFill>
        <p:spPr>
          <a:xfrm>
            <a:off x="1908313" y="1895061"/>
            <a:ext cx="8547652" cy="4479235"/>
          </a:xfrm>
          <a:prstGeom prst="rect">
            <a:avLst/>
          </a:prstGeom>
        </p:spPr>
      </p:pic>
    </p:spTree>
    <p:extLst>
      <p:ext uri="{BB962C8B-B14F-4D97-AF65-F5344CB8AC3E}">
        <p14:creationId xmlns:p14="http://schemas.microsoft.com/office/powerpoint/2010/main" val="517348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0AD4E4-481D-405E-A530-B9484E5522AE}"/>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550EDC84-AE2D-41EB-AD64-674A0BE7C13F}"/>
              </a:ext>
            </a:extLst>
          </p:cNvPr>
          <p:cNvSpPr>
            <a:spLocks noGrp="1"/>
          </p:cNvSpPr>
          <p:nvPr>
            <p:ph idx="1"/>
          </p:nvPr>
        </p:nvSpPr>
        <p:spPr>
          <a:xfrm>
            <a:off x="1097280" y="2895600"/>
            <a:ext cx="10058400" cy="1790700"/>
          </a:xfrm>
        </p:spPr>
        <p:txBody>
          <a:bodyPr/>
          <a:lstStyle/>
          <a:p>
            <a:r>
              <a:rPr lang="fi-FI" dirty="0"/>
              <a:t>Metsäretkeläiset palaavat takaisin päiväkotiin. Haltijat lähtevät metsään kysymään Mielikiltä hänen suunnitelmastaan. Pian tapaamisen jälkeen metsän emäntä Mielikiltä saapuu päiväkotiin kirje (Mielikin kirje nro 1.), jossa hän pyytää lapsilta apua taikahuivin etsimiseen.</a:t>
            </a:r>
          </a:p>
        </p:txBody>
      </p:sp>
    </p:spTree>
    <p:extLst>
      <p:ext uri="{BB962C8B-B14F-4D97-AF65-F5344CB8AC3E}">
        <p14:creationId xmlns:p14="http://schemas.microsoft.com/office/powerpoint/2010/main" val="417242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768720-0983-4443-BEA3-5DA029377D60}"/>
              </a:ext>
            </a:extLst>
          </p:cNvPr>
          <p:cNvSpPr>
            <a:spLocks noGrp="1"/>
          </p:cNvSpPr>
          <p:nvPr>
            <p:ph type="title"/>
          </p:nvPr>
        </p:nvSpPr>
        <p:spPr/>
        <p:txBody>
          <a:bodyPr/>
          <a:lstStyle/>
          <a:p>
            <a:r>
              <a:rPr lang="fi-FI" dirty="0"/>
              <a:t>Mielikin kirje nro 1</a:t>
            </a:r>
          </a:p>
        </p:txBody>
      </p:sp>
      <p:pic>
        <p:nvPicPr>
          <p:cNvPr id="5" name="Sisällön paikkamerkki 4">
            <a:extLst>
              <a:ext uri="{FF2B5EF4-FFF2-40B4-BE49-F238E27FC236}">
                <a16:creationId xmlns:a16="http://schemas.microsoft.com/office/drawing/2014/main" id="{DA0E80CB-95C0-425E-B120-885CE321C6AA}"/>
              </a:ext>
            </a:extLst>
          </p:cNvPr>
          <p:cNvPicPr>
            <a:picLocks noGrp="1" noChangeAspect="1"/>
          </p:cNvPicPr>
          <p:nvPr>
            <p:ph idx="1"/>
          </p:nvPr>
        </p:nvPicPr>
        <p:blipFill rotWithShape="1">
          <a:blip r:embed="rId2"/>
          <a:srcRect l="25094" t="9821" r="25844" b="5581"/>
          <a:stretch/>
        </p:blipFill>
        <p:spPr>
          <a:xfrm>
            <a:off x="5130800" y="0"/>
            <a:ext cx="6667500" cy="6654800"/>
          </a:xfrm>
          <a:prstGeom prst="rect">
            <a:avLst/>
          </a:prstGeom>
        </p:spPr>
      </p:pic>
      <p:sp>
        <p:nvSpPr>
          <p:cNvPr id="4" name="Tekstin paikkamerkki 3">
            <a:extLst>
              <a:ext uri="{FF2B5EF4-FFF2-40B4-BE49-F238E27FC236}">
                <a16:creationId xmlns:a16="http://schemas.microsoft.com/office/drawing/2014/main" id="{B3CF47E1-BD7E-42C4-9CD7-3F5E099FA5E6}"/>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06778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D3320F-CB28-47BD-9032-FA78857F22D7}"/>
              </a:ext>
            </a:extLst>
          </p:cNvPr>
          <p:cNvSpPr>
            <a:spLocks noGrp="1"/>
          </p:cNvSpPr>
          <p:nvPr>
            <p:ph type="title"/>
          </p:nvPr>
        </p:nvSpPr>
        <p:spPr/>
        <p:txBody>
          <a:bodyPr/>
          <a:lstStyle/>
          <a:p>
            <a:pPr algn="ctr"/>
            <a:r>
              <a:rPr lang="fi-FI" dirty="0">
                <a:solidFill>
                  <a:srgbClr val="FF0000"/>
                </a:solidFill>
              </a:rPr>
              <a:t>Toiminnallinen satuseikkailupolku</a:t>
            </a:r>
          </a:p>
        </p:txBody>
      </p:sp>
      <p:pic>
        <p:nvPicPr>
          <p:cNvPr id="4" name="Sisällön paikkamerkki 3">
            <a:extLst>
              <a:ext uri="{FF2B5EF4-FFF2-40B4-BE49-F238E27FC236}">
                <a16:creationId xmlns:a16="http://schemas.microsoft.com/office/drawing/2014/main" id="{DD98F1E7-9FBA-49FA-8B86-96961A005A4F}"/>
              </a:ext>
            </a:extLst>
          </p:cNvPr>
          <p:cNvPicPr>
            <a:picLocks noGrp="1" noChangeAspect="1"/>
          </p:cNvPicPr>
          <p:nvPr>
            <p:ph idx="1"/>
          </p:nvPr>
        </p:nvPicPr>
        <p:blipFill rotWithShape="1">
          <a:blip r:embed="rId2"/>
          <a:srcRect l="25057" t="37484" r="26149" b="47658"/>
          <a:stretch/>
        </p:blipFill>
        <p:spPr>
          <a:xfrm>
            <a:off x="1097280" y="2819400"/>
            <a:ext cx="10058400" cy="2019300"/>
          </a:xfrm>
          <a:prstGeom prst="rect">
            <a:avLst/>
          </a:prstGeom>
        </p:spPr>
      </p:pic>
    </p:spTree>
    <p:extLst>
      <p:ext uri="{BB962C8B-B14F-4D97-AF65-F5344CB8AC3E}">
        <p14:creationId xmlns:p14="http://schemas.microsoft.com/office/powerpoint/2010/main" val="342803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079DBA-B50E-427D-B83E-FC0673AEF9A0}"/>
              </a:ext>
            </a:extLst>
          </p:cNvPr>
          <p:cNvSpPr>
            <a:spLocks noGrp="1"/>
          </p:cNvSpPr>
          <p:nvPr>
            <p:ph type="title"/>
          </p:nvPr>
        </p:nvSpPr>
        <p:spPr/>
        <p:txBody>
          <a:bodyPr/>
          <a:lstStyle/>
          <a:p>
            <a:pPr algn="ctr"/>
            <a:r>
              <a:rPr lang="fi-FI" dirty="0">
                <a:solidFill>
                  <a:srgbClr val="FF0000"/>
                </a:solidFill>
              </a:rPr>
              <a:t>Tanssi-/ liikeohje</a:t>
            </a:r>
          </a:p>
        </p:txBody>
      </p:sp>
      <p:sp>
        <p:nvSpPr>
          <p:cNvPr id="3" name="Sisällön paikkamerkki 2">
            <a:extLst>
              <a:ext uri="{FF2B5EF4-FFF2-40B4-BE49-F238E27FC236}">
                <a16:creationId xmlns:a16="http://schemas.microsoft.com/office/drawing/2014/main" id="{A62004D7-CB5B-40E6-9BCF-9FABA6A8607F}"/>
              </a:ext>
            </a:extLst>
          </p:cNvPr>
          <p:cNvSpPr>
            <a:spLocks noGrp="1"/>
          </p:cNvSpPr>
          <p:nvPr>
            <p:ph idx="1"/>
          </p:nvPr>
        </p:nvSpPr>
        <p:spPr/>
        <p:txBody>
          <a:bodyPr/>
          <a:lstStyle/>
          <a:p>
            <a:r>
              <a:rPr lang="fi-FI" dirty="0"/>
              <a:t>Keräännytään metsässä piiriin jossa jokainen lapsi saa vuorotellen kertoa oman metsä- /voimanimensä. Lapsi saa näyttää tai mietitään yhdessä miten hahmo liikkuisi. Esim. Saara-siili voi ottaa pikkuruisia askeleita ja näyttää piikit (kädet edessä/pään päällä ja sormet piikkeinä), Niilo-näätä loikkii puulta puulle ja heiluttaa häntää, Raili-rapu hyppää kiveltä alas, </a:t>
            </a:r>
            <a:r>
              <a:rPr lang="fi-FI" dirty="0" err="1"/>
              <a:t>Pekkapupu</a:t>
            </a:r>
            <a:r>
              <a:rPr lang="fi-FI" dirty="0"/>
              <a:t> hyppii kiveltä kivelle. </a:t>
            </a:r>
          </a:p>
          <a:p>
            <a:r>
              <a:rPr lang="fi-FI" b="1" dirty="0"/>
              <a:t>Hiisipeikon karkotusliike: </a:t>
            </a:r>
            <a:r>
              <a:rPr lang="fi-FI" dirty="0"/>
              <a:t>pään kääntö nopeasti sivulle ja voimakortin näyttö Tee tämä aina kun näet Hiisipeikon karvaa tai jotakin mielestäsi Hiisipeikolle kuuluvaa</a:t>
            </a:r>
          </a:p>
        </p:txBody>
      </p:sp>
    </p:spTree>
    <p:extLst>
      <p:ext uri="{BB962C8B-B14F-4D97-AF65-F5344CB8AC3E}">
        <p14:creationId xmlns:p14="http://schemas.microsoft.com/office/powerpoint/2010/main" val="212903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1B02E7-C303-4917-A381-6FD4AE66FDD1}"/>
              </a:ext>
            </a:extLst>
          </p:cNvPr>
          <p:cNvSpPr>
            <a:spLocks noGrp="1"/>
          </p:cNvSpPr>
          <p:nvPr>
            <p:ph type="title"/>
          </p:nvPr>
        </p:nvSpPr>
        <p:spPr/>
        <p:txBody>
          <a:bodyPr/>
          <a:lstStyle/>
          <a:p>
            <a:r>
              <a:rPr lang="fi-FI" dirty="0"/>
              <a:t>Tehtävät ennen toista tapaamiskertaa</a:t>
            </a:r>
          </a:p>
        </p:txBody>
      </p:sp>
      <p:pic>
        <p:nvPicPr>
          <p:cNvPr id="6" name="Sisällön paikkamerkki 5">
            <a:extLst>
              <a:ext uri="{FF2B5EF4-FFF2-40B4-BE49-F238E27FC236}">
                <a16:creationId xmlns:a16="http://schemas.microsoft.com/office/drawing/2014/main" id="{C8020E67-03A1-43A2-8767-8C7DC698B9C8}"/>
              </a:ext>
            </a:extLst>
          </p:cNvPr>
          <p:cNvPicPr>
            <a:picLocks noGrp="1" noChangeAspect="1"/>
          </p:cNvPicPr>
          <p:nvPr>
            <p:ph idx="1"/>
          </p:nvPr>
        </p:nvPicPr>
        <p:blipFill rotWithShape="1">
          <a:blip r:embed="rId2"/>
          <a:srcRect l="24879" t="13250" r="26058" b="27302"/>
          <a:stretch/>
        </p:blipFill>
        <p:spPr>
          <a:xfrm>
            <a:off x="4787900" y="139700"/>
            <a:ext cx="7277100" cy="6553200"/>
          </a:xfrm>
          <a:prstGeom prst="rect">
            <a:avLst/>
          </a:prstGeom>
        </p:spPr>
      </p:pic>
      <p:sp>
        <p:nvSpPr>
          <p:cNvPr id="4" name="Tekstin paikkamerkki 3">
            <a:extLst>
              <a:ext uri="{FF2B5EF4-FFF2-40B4-BE49-F238E27FC236}">
                <a16:creationId xmlns:a16="http://schemas.microsoft.com/office/drawing/2014/main" id="{28E5783D-A2AD-4AEC-9A77-403EF90B00EB}"/>
              </a:ext>
            </a:extLst>
          </p:cNvPr>
          <p:cNvSpPr>
            <a:spLocks noGrp="1"/>
          </p:cNvSpPr>
          <p:nvPr>
            <p:ph type="body" sz="half" idx="2"/>
          </p:nvPr>
        </p:nvSpPr>
        <p:spPr/>
        <p:txBody>
          <a:bodyPr>
            <a:normAutofit fontScale="92500" lnSpcReduction="10000"/>
          </a:bodyPr>
          <a:lstStyle/>
          <a:p>
            <a:pPr marL="285750" indent="-285750">
              <a:buFont typeface="Courier New" panose="02070309020205020404" pitchFamily="49" charset="0"/>
              <a:buChar char="o"/>
            </a:pPr>
            <a:r>
              <a:rPr lang="fi-FI" dirty="0"/>
              <a:t>Piirretään postikortin kokoisella pahville oma metsäolento</a:t>
            </a:r>
          </a:p>
          <a:p>
            <a:pPr marL="285750" indent="-285750">
              <a:buFont typeface="Courier New" panose="02070309020205020404" pitchFamily="49" charset="0"/>
              <a:buChar char="o"/>
            </a:pPr>
            <a:r>
              <a:rPr lang="fi-FI" dirty="0"/>
              <a:t>Kirjataan kuvan taakse salaiset supervoimat, jotka suojaavat hiisipeikon hämäriltä voimilta</a:t>
            </a:r>
          </a:p>
          <a:p>
            <a:pPr marL="285750" indent="-285750">
              <a:buFont typeface="Courier New" panose="02070309020205020404" pitchFamily="49" charset="0"/>
              <a:buChar char="o"/>
            </a:pPr>
            <a:r>
              <a:rPr lang="fi-FI" dirty="0"/>
              <a:t>Ripustetaan suojaavat kortit kaulaan roikkumaan seuraavalle metsäretkelle lähdettäessä</a:t>
            </a:r>
          </a:p>
          <a:p>
            <a:pPr marL="285750" indent="-285750">
              <a:buFont typeface="Courier New" panose="02070309020205020404" pitchFamily="49" charset="0"/>
              <a:buChar char="o"/>
            </a:pPr>
            <a:r>
              <a:rPr lang="fi-FI" dirty="0"/>
              <a:t>Kerätään havaintoja hiisipeikosta. Kirjataan ne muistiin</a:t>
            </a:r>
          </a:p>
        </p:txBody>
      </p:sp>
    </p:spTree>
    <p:extLst>
      <p:ext uri="{BB962C8B-B14F-4D97-AF65-F5344CB8AC3E}">
        <p14:creationId xmlns:p14="http://schemas.microsoft.com/office/powerpoint/2010/main" val="195739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3C1DD581-1C15-4623-9B8E-2DCF593E892F}"/>
              </a:ext>
            </a:extLst>
          </p:cNvPr>
          <p:cNvPicPr>
            <a:picLocks noChangeAspect="1"/>
          </p:cNvPicPr>
          <p:nvPr/>
        </p:nvPicPr>
        <p:blipFill rotWithShape="1">
          <a:blip r:embed="rId2"/>
          <a:srcRect l="24479" t="10744" r="25833" b="5163"/>
          <a:stretch/>
        </p:blipFill>
        <p:spPr>
          <a:xfrm>
            <a:off x="2984500" y="736600"/>
            <a:ext cx="6057900" cy="5651500"/>
          </a:xfrm>
          <a:prstGeom prst="rect">
            <a:avLst/>
          </a:prstGeom>
        </p:spPr>
      </p:pic>
    </p:spTree>
    <p:extLst>
      <p:ext uri="{BB962C8B-B14F-4D97-AF65-F5344CB8AC3E}">
        <p14:creationId xmlns:p14="http://schemas.microsoft.com/office/powerpoint/2010/main" val="218194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7B4B1B-DC01-443A-8F2B-19392FE679F8}"/>
              </a:ext>
            </a:extLst>
          </p:cNvPr>
          <p:cNvSpPr>
            <a:spLocks noGrp="1"/>
          </p:cNvSpPr>
          <p:nvPr>
            <p:ph type="title"/>
          </p:nvPr>
        </p:nvSpPr>
        <p:spPr>
          <a:xfrm>
            <a:off x="1097280" y="286603"/>
            <a:ext cx="10058400" cy="1631097"/>
          </a:xfrm>
        </p:spPr>
        <p:txBody>
          <a:bodyPr/>
          <a:lstStyle/>
          <a:p>
            <a:pPr algn="ctr"/>
            <a:r>
              <a:rPr lang="fi-FI" dirty="0"/>
              <a:t>Esimerkkejä laululeikeistä, musiikkikasvatuksesta, luovuudesta, jne.</a:t>
            </a:r>
          </a:p>
        </p:txBody>
      </p:sp>
    </p:spTree>
    <p:extLst>
      <p:ext uri="{BB962C8B-B14F-4D97-AF65-F5344CB8AC3E}">
        <p14:creationId xmlns:p14="http://schemas.microsoft.com/office/powerpoint/2010/main" val="1322584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33C0E9-951B-41EF-A8FC-6C1B795E6E64}"/>
              </a:ext>
            </a:extLst>
          </p:cNvPr>
          <p:cNvSpPr>
            <a:spLocks noGrp="1"/>
          </p:cNvSpPr>
          <p:nvPr>
            <p:ph type="title"/>
          </p:nvPr>
        </p:nvSpPr>
        <p:spPr/>
        <p:txBody>
          <a:bodyPr>
            <a:normAutofit/>
          </a:bodyPr>
          <a:lstStyle/>
          <a:p>
            <a:pPr algn="ctr"/>
            <a:r>
              <a:rPr lang="fi-FI" sz="4000" dirty="0"/>
              <a:t>Revontulitanssi, Uittamon päiväkoti</a:t>
            </a:r>
          </a:p>
        </p:txBody>
      </p:sp>
      <p:pic>
        <p:nvPicPr>
          <p:cNvPr id="4" name="Online-media 3">
            <a:hlinkClick r:id="" action="ppaction://media"/>
            <a:extLst>
              <a:ext uri="{FF2B5EF4-FFF2-40B4-BE49-F238E27FC236}">
                <a16:creationId xmlns:a16="http://schemas.microsoft.com/office/drawing/2014/main" id="{B0F29C14-B209-4AB6-A91D-FF8BC5A72AC0}"/>
              </a:ext>
            </a:extLst>
          </p:cNvPr>
          <p:cNvPicPr>
            <a:picLocks noGrp="1" noRot="1" noChangeAspect="1"/>
          </p:cNvPicPr>
          <p:nvPr>
            <p:ph idx="1"/>
            <a:videoFile r:link="rId1"/>
          </p:nvPr>
        </p:nvPicPr>
        <p:blipFill>
          <a:blip r:embed="rId3"/>
          <a:stretch>
            <a:fillRect/>
          </a:stretch>
        </p:blipFill>
        <p:spPr>
          <a:xfrm>
            <a:off x="1219200" y="1879600"/>
            <a:ext cx="9936480" cy="4521200"/>
          </a:xfrm>
          <a:prstGeom prst="rect">
            <a:avLst/>
          </a:prstGeom>
        </p:spPr>
      </p:pic>
    </p:spTree>
    <p:extLst>
      <p:ext uri="{BB962C8B-B14F-4D97-AF65-F5344CB8AC3E}">
        <p14:creationId xmlns:p14="http://schemas.microsoft.com/office/powerpoint/2010/main" val="240346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A2CFA9-627D-4BBB-BF6B-285A98293A10}"/>
              </a:ext>
            </a:extLst>
          </p:cNvPr>
          <p:cNvSpPr>
            <a:spLocks noGrp="1"/>
          </p:cNvSpPr>
          <p:nvPr>
            <p:ph type="title"/>
          </p:nvPr>
        </p:nvSpPr>
        <p:spPr/>
        <p:txBody>
          <a:bodyPr/>
          <a:lstStyle/>
          <a:p>
            <a:pPr algn="ctr"/>
            <a:r>
              <a:rPr lang="fi-FI" dirty="0"/>
              <a:t>Räpäten sinistä iloa, avoin päiväkoti Sinilintu</a:t>
            </a:r>
          </a:p>
        </p:txBody>
      </p:sp>
      <p:pic>
        <p:nvPicPr>
          <p:cNvPr id="4" name="Online-media 3">
            <a:hlinkClick r:id="" action="ppaction://media"/>
            <a:extLst>
              <a:ext uri="{FF2B5EF4-FFF2-40B4-BE49-F238E27FC236}">
                <a16:creationId xmlns:a16="http://schemas.microsoft.com/office/drawing/2014/main" id="{6C10C5C9-20F8-4887-A015-7E67AAF4155A}"/>
              </a:ext>
            </a:extLst>
          </p:cNvPr>
          <p:cNvPicPr>
            <a:picLocks noGrp="1" noRot="1" noChangeAspect="1"/>
          </p:cNvPicPr>
          <p:nvPr>
            <p:ph idx="1"/>
            <a:videoFile r:link="rId1"/>
          </p:nvPr>
        </p:nvPicPr>
        <p:blipFill>
          <a:blip r:embed="rId3"/>
          <a:stretch>
            <a:fillRect/>
          </a:stretch>
        </p:blipFill>
        <p:spPr>
          <a:xfrm>
            <a:off x="1206500" y="1892300"/>
            <a:ext cx="9949180" cy="4508500"/>
          </a:xfrm>
          <a:prstGeom prst="rect">
            <a:avLst/>
          </a:prstGeom>
        </p:spPr>
      </p:pic>
    </p:spTree>
    <p:extLst>
      <p:ext uri="{BB962C8B-B14F-4D97-AF65-F5344CB8AC3E}">
        <p14:creationId xmlns:p14="http://schemas.microsoft.com/office/powerpoint/2010/main" val="2561443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B8B7F8-7400-491C-B058-E08C798405FC}"/>
              </a:ext>
            </a:extLst>
          </p:cNvPr>
          <p:cNvSpPr>
            <a:spLocks noGrp="1"/>
          </p:cNvSpPr>
          <p:nvPr>
            <p:ph type="title"/>
          </p:nvPr>
        </p:nvSpPr>
        <p:spPr/>
        <p:txBody>
          <a:bodyPr/>
          <a:lstStyle/>
          <a:p>
            <a:pPr algn="ctr"/>
            <a:r>
              <a:rPr lang="fi-FI" dirty="0" err="1"/>
              <a:t>Hokitika</a:t>
            </a:r>
            <a:r>
              <a:rPr lang="fi-FI" dirty="0"/>
              <a:t> </a:t>
            </a:r>
            <a:r>
              <a:rPr lang="fi-FI" dirty="0" err="1"/>
              <a:t>song</a:t>
            </a:r>
            <a:r>
              <a:rPr lang="fi-FI" dirty="0"/>
              <a:t>, Elina Kivelä-Taskinen</a:t>
            </a:r>
          </a:p>
        </p:txBody>
      </p:sp>
      <p:pic>
        <p:nvPicPr>
          <p:cNvPr id="4" name="Online-media 3">
            <a:hlinkClick r:id="" action="ppaction://media"/>
            <a:extLst>
              <a:ext uri="{FF2B5EF4-FFF2-40B4-BE49-F238E27FC236}">
                <a16:creationId xmlns:a16="http://schemas.microsoft.com/office/drawing/2014/main" id="{068101FA-884D-4ABC-84AC-ABC98A0BB1A2}"/>
              </a:ext>
            </a:extLst>
          </p:cNvPr>
          <p:cNvPicPr>
            <a:picLocks noGrp="1" noRot="1" noChangeAspect="1"/>
          </p:cNvPicPr>
          <p:nvPr>
            <p:ph idx="1"/>
            <a:videoFile r:link="rId1"/>
          </p:nvPr>
        </p:nvPicPr>
        <p:blipFill>
          <a:blip r:embed="rId3"/>
          <a:stretch>
            <a:fillRect/>
          </a:stretch>
        </p:blipFill>
        <p:spPr>
          <a:xfrm>
            <a:off x="1097280" y="1892300"/>
            <a:ext cx="10058400" cy="4521200"/>
          </a:xfrm>
          <a:prstGeom prst="rect">
            <a:avLst/>
          </a:prstGeom>
        </p:spPr>
      </p:pic>
    </p:spTree>
    <p:extLst>
      <p:ext uri="{BB962C8B-B14F-4D97-AF65-F5344CB8AC3E}">
        <p14:creationId xmlns:p14="http://schemas.microsoft.com/office/powerpoint/2010/main" val="252249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9BFBF5-6CBB-448F-A964-15FB46073A22}"/>
              </a:ext>
            </a:extLst>
          </p:cNvPr>
          <p:cNvSpPr>
            <a:spLocks noGrp="1"/>
          </p:cNvSpPr>
          <p:nvPr>
            <p:ph type="title"/>
          </p:nvPr>
        </p:nvSpPr>
        <p:spPr/>
        <p:txBody>
          <a:bodyPr/>
          <a:lstStyle/>
          <a:p>
            <a:pPr algn="ctr"/>
            <a:r>
              <a:rPr lang="fi-FI" dirty="0" err="1"/>
              <a:t>Clap</a:t>
            </a:r>
            <a:r>
              <a:rPr lang="fi-FI" dirty="0"/>
              <a:t>, </a:t>
            </a:r>
            <a:r>
              <a:rPr lang="fi-FI" dirty="0" err="1"/>
              <a:t>clap</a:t>
            </a:r>
            <a:r>
              <a:rPr lang="fi-FI" dirty="0"/>
              <a:t> </a:t>
            </a:r>
            <a:r>
              <a:rPr lang="fi-FI" dirty="0" err="1"/>
              <a:t>song</a:t>
            </a:r>
            <a:endParaRPr lang="fi-FI" dirty="0"/>
          </a:p>
        </p:txBody>
      </p:sp>
      <p:pic>
        <p:nvPicPr>
          <p:cNvPr id="4" name="Online-media 3">
            <a:hlinkClick r:id="" action="ppaction://media"/>
            <a:extLst>
              <a:ext uri="{FF2B5EF4-FFF2-40B4-BE49-F238E27FC236}">
                <a16:creationId xmlns:a16="http://schemas.microsoft.com/office/drawing/2014/main" id="{CFF94154-B497-4933-A7E4-13742740851F}"/>
              </a:ext>
            </a:extLst>
          </p:cNvPr>
          <p:cNvPicPr>
            <a:picLocks noGrp="1" noRot="1" noChangeAspect="1"/>
          </p:cNvPicPr>
          <p:nvPr>
            <p:ph idx="1"/>
            <a:videoFile r:link="rId1"/>
          </p:nvPr>
        </p:nvPicPr>
        <p:blipFill>
          <a:blip r:embed="rId3"/>
          <a:stretch>
            <a:fillRect/>
          </a:stretch>
        </p:blipFill>
        <p:spPr>
          <a:xfrm>
            <a:off x="1097280" y="1905000"/>
            <a:ext cx="10058400" cy="4495800"/>
          </a:xfrm>
          <a:prstGeom prst="rect">
            <a:avLst/>
          </a:prstGeom>
        </p:spPr>
      </p:pic>
    </p:spTree>
    <p:extLst>
      <p:ext uri="{BB962C8B-B14F-4D97-AF65-F5344CB8AC3E}">
        <p14:creationId xmlns:p14="http://schemas.microsoft.com/office/powerpoint/2010/main" val="13020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488B79-00E0-4829-A29E-E38C4D6472BF}"/>
              </a:ext>
            </a:extLst>
          </p:cNvPr>
          <p:cNvSpPr>
            <a:spLocks noGrp="1"/>
          </p:cNvSpPr>
          <p:nvPr>
            <p:ph type="title"/>
          </p:nvPr>
        </p:nvSpPr>
        <p:spPr/>
        <p:txBody>
          <a:bodyPr/>
          <a:lstStyle/>
          <a:p>
            <a:pPr algn="ctr"/>
            <a:r>
              <a:rPr lang="fi-FI" dirty="0" err="1"/>
              <a:t>Body</a:t>
            </a:r>
            <a:r>
              <a:rPr lang="fi-FI" dirty="0"/>
              <a:t> </a:t>
            </a:r>
            <a:r>
              <a:rPr lang="fi-FI" dirty="0" err="1"/>
              <a:t>percussion</a:t>
            </a:r>
            <a:r>
              <a:rPr lang="fi-FI" dirty="0"/>
              <a:t>, </a:t>
            </a:r>
            <a:br>
              <a:rPr lang="fi-FI" dirty="0"/>
            </a:br>
            <a:r>
              <a:rPr lang="fi-FI" dirty="0" err="1"/>
              <a:t>corso</a:t>
            </a:r>
            <a:r>
              <a:rPr lang="fi-FI" dirty="0"/>
              <a:t> </a:t>
            </a:r>
            <a:r>
              <a:rPr lang="fi-FI" dirty="0" err="1"/>
              <a:t>diretto</a:t>
            </a:r>
            <a:r>
              <a:rPr lang="fi-FI" dirty="0"/>
              <a:t> da Salvo </a:t>
            </a:r>
            <a:r>
              <a:rPr lang="fi-FI" dirty="0" err="1"/>
              <a:t>Russo</a:t>
            </a:r>
            <a:endParaRPr lang="fi-FI" dirty="0"/>
          </a:p>
        </p:txBody>
      </p:sp>
      <p:pic>
        <p:nvPicPr>
          <p:cNvPr id="4" name="Online-media 3">
            <a:hlinkClick r:id="" action="ppaction://media"/>
            <a:extLst>
              <a:ext uri="{FF2B5EF4-FFF2-40B4-BE49-F238E27FC236}">
                <a16:creationId xmlns:a16="http://schemas.microsoft.com/office/drawing/2014/main" id="{91C90657-547C-46C1-B751-4263EFD57F4B}"/>
              </a:ext>
            </a:extLst>
          </p:cNvPr>
          <p:cNvPicPr>
            <a:picLocks noGrp="1" noRot="1" noChangeAspect="1"/>
          </p:cNvPicPr>
          <p:nvPr>
            <p:ph idx="1"/>
            <a:videoFile r:link="rId1"/>
          </p:nvPr>
        </p:nvPicPr>
        <p:blipFill>
          <a:blip r:embed="rId3"/>
          <a:stretch>
            <a:fillRect/>
          </a:stretch>
        </p:blipFill>
        <p:spPr>
          <a:xfrm>
            <a:off x="1097280" y="1905000"/>
            <a:ext cx="10058400" cy="4495800"/>
          </a:xfrm>
          <a:prstGeom prst="rect">
            <a:avLst/>
          </a:prstGeom>
        </p:spPr>
      </p:pic>
    </p:spTree>
    <p:extLst>
      <p:ext uri="{BB962C8B-B14F-4D97-AF65-F5344CB8AC3E}">
        <p14:creationId xmlns:p14="http://schemas.microsoft.com/office/powerpoint/2010/main" val="33232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9978EB-DDA1-4E3F-8280-71B01BD40AFE}"/>
              </a:ext>
            </a:extLst>
          </p:cNvPr>
          <p:cNvSpPr>
            <a:spLocks noGrp="1"/>
          </p:cNvSpPr>
          <p:nvPr>
            <p:ph type="title"/>
          </p:nvPr>
        </p:nvSpPr>
        <p:spPr/>
        <p:txBody>
          <a:bodyPr/>
          <a:lstStyle/>
          <a:p>
            <a:r>
              <a:rPr lang="fi-FI" dirty="0"/>
              <a:t>2. Tapaaminen</a:t>
            </a:r>
          </a:p>
        </p:txBody>
      </p:sp>
      <p:pic>
        <p:nvPicPr>
          <p:cNvPr id="5" name="Sisällön paikkamerkki 4">
            <a:extLst>
              <a:ext uri="{FF2B5EF4-FFF2-40B4-BE49-F238E27FC236}">
                <a16:creationId xmlns:a16="http://schemas.microsoft.com/office/drawing/2014/main" id="{38809CD3-4922-4268-8F66-376903898F39}"/>
              </a:ext>
            </a:extLst>
          </p:cNvPr>
          <p:cNvPicPr>
            <a:picLocks noGrp="1" noChangeAspect="1"/>
          </p:cNvPicPr>
          <p:nvPr>
            <p:ph idx="1"/>
          </p:nvPr>
        </p:nvPicPr>
        <p:blipFill rotWithShape="1">
          <a:blip r:embed="rId2"/>
          <a:srcRect l="24664" t="9920" r="26059" b="5582"/>
          <a:stretch/>
        </p:blipFill>
        <p:spPr>
          <a:xfrm>
            <a:off x="5575300" y="901699"/>
            <a:ext cx="5715000" cy="5205855"/>
          </a:xfrm>
          <a:prstGeom prst="rect">
            <a:avLst/>
          </a:prstGeom>
        </p:spPr>
      </p:pic>
      <p:sp>
        <p:nvSpPr>
          <p:cNvPr id="4" name="Tekstin paikkamerkki 3">
            <a:extLst>
              <a:ext uri="{FF2B5EF4-FFF2-40B4-BE49-F238E27FC236}">
                <a16:creationId xmlns:a16="http://schemas.microsoft.com/office/drawing/2014/main" id="{61AD29ED-B3DC-4F9B-B026-0BC8DC7A74EF}"/>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09017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201F7-437C-410B-A18D-227BC93A531A}"/>
              </a:ext>
            </a:extLst>
          </p:cNvPr>
          <p:cNvSpPr>
            <a:spLocks noGrp="1"/>
          </p:cNvSpPr>
          <p:nvPr>
            <p:ph type="title"/>
          </p:nvPr>
        </p:nvSpPr>
        <p:spPr/>
        <p:txBody>
          <a:bodyPr/>
          <a:lstStyle/>
          <a:p>
            <a:endParaRPr lang="fi-FI"/>
          </a:p>
        </p:txBody>
      </p:sp>
      <p:pic>
        <p:nvPicPr>
          <p:cNvPr id="4" name="Sisällön paikkamerkki 3">
            <a:extLst>
              <a:ext uri="{FF2B5EF4-FFF2-40B4-BE49-F238E27FC236}">
                <a16:creationId xmlns:a16="http://schemas.microsoft.com/office/drawing/2014/main" id="{77239470-5E31-45AB-A703-000393E70134}"/>
              </a:ext>
            </a:extLst>
          </p:cNvPr>
          <p:cNvPicPr>
            <a:picLocks noGrp="1" noChangeAspect="1"/>
          </p:cNvPicPr>
          <p:nvPr>
            <p:ph idx="1"/>
          </p:nvPr>
        </p:nvPicPr>
        <p:blipFill rotWithShape="1">
          <a:blip r:embed="rId2"/>
          <a:srcRect l="24677" t="21613" r="25959" b="19898"/>
          <a:stretch/>
        </p:blipFill>
        <p:spPr>
          <a:xfrm>
            <a:off x="1097280" y="286603"/>
            <a:ext cx="10058399" cy="6126897"/>
          </a:xfrm>
          <a:prstGeom prst="rect">
            <a:avLst/>
          </a:prstGeom>
        </p:spPr>
      </p:pic>
    </p:spTree>
    <p:extLst>
      <p:ext uri="{BB962C8B-B14F-4D97-AF65-F5344CB8AC3E}">
        <p14:creationId xmlns:p14="http://schemas.microsoft.com/office/powerpoint/2010/main" val="1071169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ECE794-D4BD-4524-B617-CC0549532C89}"/>
              </a:ext>
            </a:extLst>
          </p:cNvPr>
          <p:cNvSpPr>
            <a:spLocks noGrp="1"/>
          </p:cNvSpPr>
          <p:nvPr>
            <p:ph type="title"/>
          </p:nvPr>
        </p:nvSpPr>
        <p:spPr/>
        <p:txBody>
          <a:bodyPr/>
          <a:lstStyle/>
          <a:p>
            <a:endParaRPr lang="fi-FI"/>
          </a:p>
        </p:txBody>
      </p:sp>
      <p:pic>
        <p:nvPicPr>
          <p:cNvPr id="4" name="Sisällön paikkamerkki 3">
            <a:extLst>
              <a:ext uri="{FF2B5EF4-FFF2-40B4-BE49-F238E27FC236}">
                <a16:creationId xmlns:a16="http://schemas.microsoft.com/office/drawing/2014/main" id="{4DE1B954-2CE2-4E26-B227-694CB5647D15}"/>
              </a:ext>
            </a:extLst>
          </p:cNvPr>
          <p:cNvPicPr>
            <a:picLocks noGrp="1" noChangeAspect="1"/>
          </p:cNvPicPr>
          <p:nvPr>
            <p:ph idx="1"/>
          </p:nvPr>
        </p:nvPicPr>
        <p:blipFill rotWithShape="1">
          <a:blip r:embed="rId2"/>
          <a:srcRect l="24488" t="10130" r="26148" b="28409"/>
          <a:stretch/>
        </p:blipFill>
        <p:spPr>
          <a:xfrm>
            <a:off x="2857500" y="1905000"/>
            <a:ext cx="5727699" cy="4483100"/>
          </a:xfrm>
          <a:prstGeom prst="rect">
            <a:avLst/>
          </a:prstGeom>
        </p:spPr>
      </p:pic>
    </p:spTree>
    <p:extLst>
      <p:ext uri="{BB962C8B-B14F-4D97-AF65-F5344CB8AC3E}">
        <p14:creationId xmlns:p14="http://schemas.microsoft.com/office/powerpoint/2010/main" val="1386214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750524-80A1-4730-85A9-7F5E05FDB98C}"/>
              </a:ext>
            </a:extLst>
          </p:cNvPr>
          <p:cNvSpPr>
            <a:spLocks noGrp="1"/>
          </p:cNvSpPr>
          <p:nvPr>
            <p:ph type="title"/>
          </p:nvPr>
        </p:nvSpPr>
        <p:spPr/>
        <p:txBody>
          <a:bodyPr/>
          <a:lstStyle/>
          <a:p>
            <a:pPr algn="ctr"/>
            <a:r>
              <a:rPr lang="fi-FI" dirty="0"/>
              <a:t>Liikuntaleikit</a:t>
            </a:r>
          </a:p>
        </p:txBody>
      </p:sp>
      <p:pic>
        <p:nvPicPr>
          <p:cNvPr id="4" name="Online-media 3">
            <a:hlinkClick r:id="" action="ppaction://media"/>
            <a:extLst>
              <a:ext uri="{FF2B5EF4-FFF2-40B4-BE49-F238E27FC236}">
                <a16:creationId xmlns:a16="http://schemas.microsoft.com/office/drawing/2014/main" id="{BDCF3B34-E5E5-4E6A-AA36-7407B6AFE934}"/>
              </a:ext>
            </a:extLst>
          </p:cNvPr>
          <p:cNvPicPr>
            <a:picLocks noGrp="1" noRot="1" noChangeAspect="1"/>
          </p:cNvPicPr>
          <p:nvPr>
            <p:ph idx="1"/>
            <a:videoFile r:link="rId1"/>
          </p:nvPr>
        </p:nvPicPr>
        <p:blipFill>
          <a:blip r:embed="rId3"/>
          <a:stretch>
            <a:fillRect/>
          </a:stretch>
        </p:blipFill>
        <p:spPr>
          <a:xfrm>
            <a:off x="1097280" y="1905000"/>
            <a:ext cx="10058400" cy="4495800"/>
          </a:xfrm>
          <a:prstGeom prst="rect">
            <a:avLst/>
          </a:prstGeom>
        </p:spPr>
      </p:pic>
    </p:spTree>
    <p:extLst>
      <p:ext uri="{BB962C8B-B14F-4D97-AF65-F5344CB8AC3E}">
        <p14:creationId xmlns:p14="http://schemas.microsoft.com/office/powerpoint/2010/main" val="3561848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E6FDC5-9B98-44A0-802B-23FBB46CF95E}"/>
              </a:ext>
            </a:extLst>
          </p:cNvPr>
          <p:cNvSpPr>
            <a:spLocks noGrp="1"/>
          </p:cNvSpPr>
          <p:nvPr>
            <p:ph type="title"/>
          </p:nvPr>
        </p:nvSpPr>
        <p:spPr/>
        <p:txBody>
          <a:bodyPr/>
          <a:lstStyle/>
          <a:p>
            <a:r>
              <a:rPr lang="fi-FI" dirty="0"/>
              <a:t>2. Tapaaminen</a:t>
            </a:r>
          </a:p>
        </p:txBody>
      </p:sp>
      <p:sp>
        <p:nvSpPr>
          <p:cNvPr id="4" name="Tekstin paikkamerkki 3">
            <a:extLst>
              <a:ext uri="{FF2B5EF4-FFF2-40B4-BE49-F238E27FC236}">
                <a16:creationId xmlns:a16="http://schemas.microsoft.com/office/drawing/2014/main" id="{6879FF97-304D-4AFE-B1A8-9AB120EAD0F6}"/>
              </a:ext>
            </a:extLst>
          </p:cNvPr>
          <p:cNvSpPr>
            <a:spLocks noGrp="1"/>
          </p:cNvSpPr>
          <p:nvPr>
            <p:ph type="body" sz="half" idx="2"/>
          </p:nvPr>
        </p:nvSpPr>
        <p:spPr/>
        <p:txBody>
          <a:bodyPr/>
          <a:lstStyle/>
          <a:p>
            <a:endParaRPr lang="fi-FI"/>
          </a:p>
        </p:txBody>
      </p:sp>
      <p:sp>
        <p:nvSpPr>
          <p:cNvPr id="6" name="Sisällön paikkamerkki 5">
            <a:extLst>
              <a:ext uri="{FF2B5EF4-FFF2-40B4-BE49-F238E27FC236}">
                <a16:creationId xmlns:a16="http://schemas.microsoft.com/office/drawing/2014/main" id="{87BD2FF6-CF23-42FD-ACD4-77A0219B34BD}"/>
              </a:ext>
            </a:extLst>
          </p:cNvPr>
          <p:cNvSpPr>
            <a:spLocks noGrp="1"/>
          </p:cNvSpPr>
          <p:nvPr>
            <p:ph idx="1"/>
          </p:nvPr>
        </p:nvSpPr>
        <p:spPr>
          <a:xfrm>
            <a:off x="5458984" y="1739900"/>
            <a:ext cx="5928344" cy="4367656"/>
          </a:xfrm>
        </p:spPr>
        <p:txBody>
          <a:bodyPr/>
          <a:lstStyle/>
          <a:p>
            <a:r>
              <a:rPr lang="fi-FI" dirty="0"/>
              <a:t>Voimakorttien valmistuksen jälkeen lähdetään metsään. Metsänhaltijat Kanerva ja Metsätuuli odottavat samassa paikassa puuhastelemassa puiden parissa. He ovat aidosti yllättyneitä nähdessään retkeläiset. Lapset kertovat Mielikin kirjeestä ja lasten havainnoista: hiisipeikon jäljistä, karvoista, tuhotöistä tms. Muistutetaan karkotusliikkeestä, tehdään liike yhdessä kerran. Kokoonnutaan piiriin, jossa jokainen saa esitellä oman voimakorttinsa. Huomataan merkkejä hiisipeikosta, esim. peikon karvaa ympäriinsä. Lisätään uusi toiminta karkotusliikkeeseen: käännä pää nopeasti sivulle, laita käsi polvelle ja näytä voimakorttiasi! </a:t>
            </a:r>
          </a:p>
        </p:txBody>
      </p:sp>
    </p:spTree>
    <p:extLst>
      <p:ext uri="{BB962C8B-B14F-4D97-AF65-F5344CB8AC3E}">
        <p14:creationId xmlns:p14="http://schemas.microsoft.com/office/powerpoint/2010/main" val="358637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2A62A3-9051-4DDC-83E8-E06ECBF76BEE}"/>
              </a:ext>
            </a:extLst>
          </p:cNvPr>
          <p:cNvSpPr>
            <a:spLocks noGrp="1"/>
          </p:cNvSpPr>
          <p:nvPr>
            <p:ph type="title"/>
          </p:nvPr>
        </p:nvSpPr>
        <p:spPr/>
        <p:txBody>
          <a:bodyPr/>
          <a:lstStyle/>
          <a:p>
            <a:endParaRPr lang="fi-FI"/>
          </a:p>
        </p:txBody>
      </p:sp>
      <p:sp>
        <p:nvSpPr>
          <p:cNvPr id="5" name="Sisällön paikkamerkki 4">
            <a:extLst>
              <a:ext uri="{FF2B5EF4-FFF2-40B4-BE49-F238E27FC236}">
                <a16:creationId xmlns:a16="http://schemas.microsoft.com/office/drawing/2014/main" id="{8D2DFC7D-C034-4C6F-97D5-32F70E613472}"/>
              </a:ext>
            </a:extLst>
          </p:cNvPr>
          <p:cNvSpPr>
            <a:spLocks noGrp="1"/>
          </p:cNvSpPr>
          <p:nvPr>
            <p:ph idx="1"/>
          </p:nvPr>
        </p:nvSpPr>
        <p:spPr>
          <a:xfrm>
            <a:off x="1097280" y="2781300"/>
            <a:ext cx="10058400" cy="3087792"/>
          </a:xfrm>
        </p:spPr>
        <p:txBody>
          <a:bodyPr/>
          <a:lstStyle/>
          <a:p>
            <a:r>
              <a:rPr lang="fi-FI" dirty="0"/>
              <a:t>Äkkiä jostain kuuluu nyyhkytystä, lähdetään äänen suuntaan. Pyydetään lapsia liikkumaan luontonimensä mukaan vaikkapa hiipien, pomppien tai liitäen. Löydetään metsänolento Sinipiika itkemässä kannon nokassa. Sinipiika esittelee itsensä ja kertoo, että hiisipeikko on kätkenyt hänen soittimensa eikä hän voi herättää keväällä luontoa vihreyteen. </a:t>
            </a:r>
          </a:p>
        </p:txBody>
      </p:sp>
    </p:spTree>
    <p:extLst>
      <p:ext uri="{BB962C8B-B14F-4D97-AF65-F5344CB8AC3E}">
        <p14:creationId xmlns:p14="http://schemas.microsoft.com/office/powerpoint/2010/main" val="175040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410C01-7B05-480F-9D33-EE0C20B5219E}"/>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92C84194-BE3C-4503-BF50-187D0D149977}"/>
              </a:ext>
            </a:extLst>
          </p:cNvPr>
          <p:cNvSpPr>
            <a:spLocks noGrp="1"/>
          </p:cNvSpPr>
          <p:nvPr>
            <p:ph idx="1"/>
          </p:nvPr>
        </p:nvSpPr>
        <p:spPr>
          <a:xfrm>
            <a:off x="1097280" y="2971800"/>
            <a:ext cx="10058400" cy="2897292"/>
          </a:xfrm>
        </p:spPr>
        <p:txBody>
          <a:bodyPr/>
          <a:lstStyle/>
          <a:p>
            <a:r>
              <a:rPr lang="fi-FI" dirty="0"/>
              <a:t>Hiisipeikko haluaa tuhota koko metsän. Päätetään lähteä yhdessä etsimään soittimet. Sinipiika näyttää millaisissa pusseissa soittimet ovat. Kokoonnutaan ryhmiin eläimen </a:t>
            </a:r>
            <a:r>
              <a:rPr lang="fi-FI" dirty="0" err="1"/>
              <a:t>liikkumistason</a:t>
            </a:r>
            <a:r>
              <a:rPr lang="fi-FI" dirty="0"/>
              <a:t> mukaan: matalalla kulkevat, keskitasolla liikkuvat ja </a:t>
            </a:r>
            <a:r>
              <a:rPr lang="fi-FI" dirty="0" err="1"/>
              <a:t>ylätasolla</a:t>
            </a:r>
            <a:r>
              <a:rPr lang="fi-FI" dirty="0"/>
              <a:t> liitelevät. Kun löydetään soitinpussit, nostetaan molemmat kädet ilmaan ja huudetaan jee! </a:t>
            </a:r>
          </a:p>
        </p:txBody>
      </p:sp>
    </p:spTree>
    <p:extLst>
      <p:ext uri="{BB962C8B-B14F-4D97-AF65-F5344CB8AC3E}">
        <p14:creationId xmlns:p14="http://schemas.microsoft.com/office/powerpoint/2010/main" val="96997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96A965-5E3F-4D5D-A292-C0F68F1D6219}"/>
              </a:ext>
            </a:extLst>
          </p:cNvPr>
          <p:cNvSpPr>
            <a:spLocks noGrp="1"/>
          </p:cNvSpPr>
          <p:nvPr>
            <p:ph type="title"/>
          </p:nvPr>
        </p:nvSpPr>
        <p:spPr/>
        <p:txBody>
          <a:bodyPr/>
          <a:lstStyle/>
          <a:p>
            <a:r>
              <a:rPr lang="fi-FI" dirty="0"/>
              <a:t>2. Tapaaminen</a:t>
            </a:r>
          </a:p>
        </p:txBody>
      </p:sp>
      <p:sp>
        <p:nvSpPr>
          <p:cNvPr id="3" name="Sisällön paikkamerkki 2">
            <a:extLst>
              <a:ext uri="{FF2B5EF4-FFF2-40B4-BE49-F238E27FC236}">
                <a16:creationId xmlns:a16="http://schemas.microsoft.com/office/drawing/2014/main" id="{318A354D-1CE3-4338-A1CA-9146EB2A1A5C}"/>
              </a:ext>
            </a:extLst>
          </p:cNvPr>
          <p:cNvSpPr>
            <a:spLocks noGrp="1"/>
          </p:cNvSpPr>
          <p:nvPr>
            <p:ph idx="1"/>
          </p:nvPr>
        </p:nvSpPr>
        <p:spPr>
          <a:xfrm>
            <a:off x="5458984" y="2880358"/>
            <a:ext cx="5928344" cy="3227198"/>
          </a:xfrm>
        </p:spPr>
        <p:txBody>
          <a:bodyPr/>
          <a:lstStyle/>
          <a:p>
            <a:r>
              <a:rPr lang="fi-FI" dirty="0"/>
              <a:t>Viedään soitinpussit Sinipiialle ja retken lopuksi lauletaan ja soitetaan yhdessä Sinipiian kanssa lauluja metsästä eläimistä, kasveista ja ystävyydestä (liitteenä laululista). </a:t>
            </a:r>
          </a:p>
        </p:txBody>
      </p:sp>
      <p:sp>
        <p:nvSpPr>
          <p:cNvPr id="4" name="Tekstin paikkamerkki 3">
            <a:extLst>
              <a:ext uri="{FF2B5EF4-FFF2-40B4-BE49-F238E27FC236}">
                <a16:creationId xmlns:a16="http://schemas.microsoft.com/office/drawing/2014/main" id="{D94F8646-9369-4CB9-B5DC-FE335736EB5D}"/>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408514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068829-C193-4DD4-B9CD-64D594B5C143}"/>
              </a:ext>
            </a:extLst>
          </p:cNvPr>
          <p:cNvSpPr>
            <a:spLocks noGrp="1"/>
          </p:cNvSpPr>
          <p:nvPr>
            <p:ph type="title"/>
          </p:nvPr>
        </p:nvSpPr>
        <p:spPr/>
        <p:txBody>
          <a:bodyPr/>
          <a:lstStyle/>
          <a:p>
            <a:pPr algn="ctr"/>
            <a:r>
              <a:rPr lang="fi-FI" dirty="0"/>
              <a:t>Kissankello kilkkaa</a:t>
            </a:r>
          </a:p>
        </p:txBody>
      </p:sp>
      <p:pic>
        <p:nvPicPr>
          <p:cNvPr id="4" name="Online-media 3">
            <a:hlinkClick r:id="" action="ppaction://media"/>
            <a:extLst>
              <a:ext uri="{FF2B5EF4-FFF2-40B4-BE49-F238E27FC236}">
                <a16:creationId xmlns:a16="http://schemas.microsoft.com/office/drawing/2014/main" id="{234C1F3E-29A3-494B-8B51-4409145B426A}"/>
              </a:ext>
            </a:extLst>
          </p:cNvPr>
          <p:cNvPicPr>
            <a:picLocks noGrp="1" noRot="1" noChangeAspect="1"/>
          </p:cNvPicPr>
          <p:nvPr>
            <p:ph idx="1"/>
            <a:videoFile r:link="rId1"/>
          </p:nvPr>
        </p:nvPicPr>
        <p:blipFill>
          <a:blip r:embed="rId3"/>
          <a:stretch>
            <a:fillRect/>
          </a:stretch>
        </p:blipFill>
        <p:spPr>
          <a:xfrm>
            <a:off x="1193800" y="1905000"/>
            <a:ext cx="9961880" cy="4495800"/>
          </a:xfrm>
          <a:prstGeom prst="rect">
            <a:avLst/>
          </a:prstGeom>
        </p:spPr>
      </p:pic>
    </p:spTree>
    <p:extLst>
      <p:ext uri="{BB962C8B-B14F-4D97-AF65-F5344CB8AC3E}">
        <p14:creationId xmlns:p14="http://schemas.microsoft.com/office/powerpoint/2010/main" val="418021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1A7EAE-AF7A-46DE-96A2-709262700F20}"/>
              </a:ext>
            </a:extLst>
          </p:cNvPr>
          <p:cNvSpPr>
            <a:spLocks noGrp="1"/>
          </p:cNvSpPr>
          <p:nvPr>
            <p:ph type="title"/>
          </p:nvPr>
        </p:nvSpPr>
        <p:spPr/>
        <p:txBody>
          <a:bodyPr/>
          <a:lstStyle/>
          <a:p>
            <a:pPr algn="ctr"/>
            <a:r>
              <a:rPr lang="fi-FI" dirty="0"/>
              <a:t>Paimenen </a:t>
            </a:r>
            <a:r>
              <a:rPr lang="fi-FI" dirty="0" err="1"/>
              <a:t>syyslaulu</a:t>
            </a:r>
            <a:endParaRPr lang="fi-FI" dirty="0"/>
          </a:p>
        </p:txBody>
      </p:sp>
      <p:pic>
        <p:nvPicPr>
          <p:cNvPr id="4" name="Online-media 3">
            <a:hlinkClick r:id="" action="ppaction://media"/>
            <a:extLst>
              <a:ext uri="{FF2B5EF4-FFF2-40B4-BE49-F238E27FC236}">
                <a16:creationId xmlns:a16="http://schemas.microsoft.com/office/drawing/2014/main" id="{F3C17BB8-BA57-4D61-8A64-C3982F0B2157}"/>
              </a:ext>
            </a:extLst>
          </p:cNvPr>
          <p:cNvPicPr>
            <a:picLocks noGrp="1" noRot="1" noChangeAspect="1"/>
          </p:cNvPicPr>
          <p:nvPr>
            <p:ph idx="1"/>
            <a:videoFile r:link="rId1"/>
          </p:nvPr>
        </p:nvPicPr>
        <p:blipFill>
          <a:blip r:embed="rId3"/>
          <a:stretch>
            <a:fillRect/>
          </a:stretch>
        </p:blipFill>
        <p:spPr>
          <a:xfrm>
            <a:off x="1206500" y="1905000"/>
            <a:ext cx="9949180" cy="4508500"/>
          </a:xfrm>
          <a:prstGeom prst="rect">
            <a:avLst/>
          </a:prstGeom>
        </p:spPr>
      </p:pic>
    </p:spTree>
    <p:extLst>
      <p:ext uri="{BB962C8B-B14F-4D97-AF65-F5344CB8AC3E}">
        <p14:creationId xmlns:p14="http://schemas.microsoft.com/office/powerpoint/2010/main" val="925456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50C819-D731-41F2-85E6-6E00EC45C086}"/>
              </a:ext>
            </a:extLst>
          </p:cNvPr>
          <p:cNvSpPr>
            <a:spLocks noGrp="1"/>
          </p:cNvSpPr>
          <p:nvPr>
            <p:ph type="title"/>
          </p:nvPr>
        </p:nvSpPr>
        <p:spPr/>
        <p:txBody>
          <a:bodyPr/>
          <a:lstStyle/>
          <a:p>
            <a:pPr algn="ctr"/>
            <a:r>
              <a:rPr lang="fi-FI" dirty="0"/>
              <a:t>Etkö ymmärrä</a:t>
            </a:r>
          </a:p>
        </p:txBody>
      </p:sp>
      <p:pic>
        <p:nvPicPr>
          <p:cNvPr id="4" name="Online-media 3">
            <a:hlinkClick r:id="" action="ppaction://media"/>
            <a:extLst>
              <a:ext uri="{FF2B5EF4-FFF2-40B4-BE49-F238E27FC236}">
                <a16:creationId xmlns:a16="http://schemas.microsoft.com/office/drawing/2014/main" id="{2AA5DE8C-B8D2-4DB0-9782-7022AF2D37AC}"/>
              </a:ext>
            </a:extLst>
          </p:cNvPr>
          <p:cNvPicPr>
            <a:picLocks noGrp="1" noRot="1" noChangeAspect="1"/>
          </p:cNvPicPr>
          <p:nvPr>
            <p:ph idx="1"/>
            <a:videoFile r:link="rId1"/>
          </p:nvPr>
        </p:nvPicPr>
        <p:blipFill>
          <a:blip r:embed="rId3"/>
          <a:stretch>
            <a:fillRect/>
          </a:stretch>
        </p:blipFill>
        <p:spPr>
          <a:xfrm>
            <a:off x="1193800" y="1905000"/>
            <a:ext cx="9961880" cy="4495800"/>
          </a:xfrm>
          <a:prstGeom prst="rect">
            <a:avLst/>
          </a:prstGeom>
        </p:spPr>
      </p:pic>
    </p:spTree>
    <p:extLst>
      <p:ext uri="{BB962C8B-B14F-4D97-AF65-F5344CB8AC3E}">
        <p14:creationId xmlns:p14="http://schemas.microsoft.com/office/powerpoint/2010/main" val="407523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8846A7-EB6C-4388-ACFD-D5E4DD42C1FE}"/>
              </a:ext>
            </a:extLst>
          </p:cNvPr>
          <p:cNvSpPr>
            <a:spLocks noGrp="1"/>
          </p:cNvSpPr>
          <p:nvPr>
            <p:ph type="title"/>
          </p:nvPr>
        </p:nvSpPr>
        <p:spPr/>
        <p:txBody>
          <a:bodyPr/>
          <a:lstStyle/>
          <a:p>
            <a:pPr algn="ctr"/>
            <a:r>
              <a:rPr lang="fi-FI" dirty="0"/>
              <a:t>Pingviinitanssi</a:t>
            </a:r>
          </a:p>
        </p:txBody>
      </p:sp>
      <p:pic>
        <p:nvPicPr>
          <p:cNvPr id="4" name="Online-media 3">
            <a:hlinkClick r:id="" action="ppaction://media"/>
            <a:extLst>
              <a:ext uri="{FF2B5EF4-FFF2-40B4-BE49-F238E27FC236}">
                <a16:creationId xmlns:a16="http://schemas.microsoft.com/office/drawing/2014/main" id="{CDEDC455-BB6D-4282-9596-8A673BBAD7EE}"/>
              </a:ext>
            </a:extLst>
          </p:cNvPr>
          <p:cNvPicPr>
            <a:picLocks noGrp="1" noRot="1" noChangeAspect="1"/>
          </p:cNvPicPr>
          <p:nvPr>
            <p:ph idx="1"/>
            <a:videoFile r:link="rId1"/>
          </p:nvPr>
        </p:nvPicPr>
        <p:blipFill>
          <a:blip r:embed="rId3"/>
          <a:stretch>
            <a:fillRect/>
          </a:stretch>
        </p:blipFill>
        <p:spPr>
          <a:xfrm>
            <a:off x="1206500" y="1905000"/>
            <a:ext cx="9949180" cy="4495800"/>
          </a:xfrm>
          <a:prstGeom prst="rect">
            <a:avLst/>
          </a:prstGeom>
        </p:spPr>
      </p:pic>
    </p:spTree>
    <p:extLst>
      <p:ext uri="{BB962C8B-B14F-4D97-AF65-F5344CB8AC3E}">
        <p14:creationId xmlns:p14="http://schemas.microsoft.com/office/powerpoint/2010/main" val="7524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62D2C7-53B2-459D-8B5B-98F34FE4A98C}"/>
              </a:ext>
            </a:extLst>
          </p:cNvPr>
          <p:cNvSpPr>
            <a:spLocks noGrp="1"/>
          </p:cNvSpPr>
          <p:nvPr>
            <p:ph type="title"/>
          </p:nvPr>
        </p:nvSpPr>
        <p:spPr/>
        <p:txBody>
          <a:bodyPr/>
          <a:lstStyle/>
          <a:p>
            <a:pPr algn="ctr"/>
            <a:r>
              <a:rPr lang="fi-FI" dirty="0">
                <a:cs typeface="Calibri Light"/>
              </a:rPr>
              <a:t>SATUPOLKU -LAULU</a:t>
            </a:r>
          </a:p>
        </p:txBody>
      </p:sp>
      <p:pic>
        <p:nvPicPr>
          <p:cNvPr id="4" name="Kuva 4" descr="Kuva, joka sisältää kohteen näyttökuva&#10;&#10;Kuvaus luotu, erittäin korkea luotettavuus">
            <a:extLst>
              <a:ext uri="{FF2B5EF4-FFF2-40B4-BE49-F238E27FC236}">
                <a16:creationId xmlns:a16="http://schemas.microsoft.com/office/drawing/2014/main" id="{F9FD1E0E-0EE0-47A7-8328-2AD65874338F}"/>
              </a:ext>
            </a:extLst>
          </p:cNvPr>
          <p:cNvPicPr>
            <a:picLocks noGrp="1" noChangeAspect="1"/>
          </p:cNvPicPr>
          <p:nvPr>
            <p:ph idx="1"/>
          </p:nvPr>
        </p:nvPicPr>
        <p:blipFill rotWithShape="1">
          <a:blip r:embed="rId2"/>
          <a:srcRect l="24781" t="9484" r="25890" b="5243"/>
          <a:stretch/>
        </p:blipFill>
        <p:spPr>
          <a:xfrm>
            <a:off x="3816626" y="1934817"/>
            <a:ext cx="4227444" cy="4452731"/>
          </a:xfrm>
        </p:spPr>
      </p:pic>
    </p:spTree>
    <p:extLst>
      <p:ext uri="{BB962C8B-B14F-4D97-AF65-F5344CB8AC3E}">
        <p14:creationId xmlns:p14="http://schemas.microsoft.com/office/powerpoint/2010/main" val="742095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CB7E5E-B311-46EF-B9CD-2BFF8C42A910}"/>
              </a:ext>
            </a:extLst>
          </p:cNvPr>
          <p:cNvSpPr>
            <a:spLocks noGrp="1"/>
          </p:cNvSpPr>
          <p:nvPr>
            <p:ph type="title"/>
          </p:nvPr>
        </p:nvSpPr>
        <p:spPr/>
        <p:txBody>
          <a:bodyPr/>
          <a:lstStyle/>
          <a:p>
            <a:pPr algn="ctr"/>
            <a:r>
              <a:rPr lang="fi-FI" dirty="0"/>
              <a:t>Hyttys-Hubert</a:t>
            </a:r>
          </a:p>
        </p:txBody>
      </p:sp>
      <p:pic>
        <p:nvPicPr>
          <p:cNvPr id="4" name="Online-media 3">
            <a:hlinkClick r:id="" action="ppaction://media"/>
            <a:extLst>
              <a:ext uri="{FF2B5EF4-FFF2-40B4-BE49-F238E27FC236}">
                <a16:creationId xmlns:a16="http://schemas.microsoft.com/office/drawing/2014/main" id="{B1619754-E0F5-41E4-8084-0EEEE69EB389}"/>
              </a:ext>
            </a:extLst>
          </p:cNvPr>
          <p:cNvPicPr>
            <a:picLocks noGrp="1" noRot="1" noChangeAspect="1"/>
          </p:cNvPicPr>
          <p:nvPr>
            <p:ph idx="1"/>
            <a:videoFile r:link="rId1"/>
          </p:nvPr>
        </p:nvPicPr>
        <p:blipFill>
          <a:blip r:embed="rId3"/>
          <a:stretch>
            <a:fillRect/>
          </a:stretch>
        </p:blipFill>
        <p:spPr>
          <a:xfrm>
            <a:off x="1206500" y="1905000"/>
            <a:ext cx="9949180" cy="4508500"/>
          </a:xfrm>
          <a:prstGeom prst="rect">
            <a:avLst/>
          </a:prstGeom>
        </p:spPr>
      </p:pic>
    </p:spTree>
    <p:extLst>
      <p:ext uri="{BB962C8B-B14F-4D97-AF65-F5344CB8AC3E}">
        <p14:creationId xmlns:p14="http://schemas.microsoft.com/office/powerpoint/2010/main" val="4203207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7BDF8-4988-48C9-9B4F-4B9D69BE5D00}"/>
              </a:ext>
            </a:extLst>
          </p:cNvPr>
          <p:cNvSpPr>
            <a:spLocks noGrp="1"/>
          </p:cNvSpPr>
          <p:nvPr>
            <p:ph type="title"/>
          </p:nvPr>
        </p:nvSpPr>
        <p:spPr/>
        <p:txBody>
          <a:bodyPr/>
          <a:lstStyle/>
          <a:p>
            <a:pPr algn="ctr"/>
            <a:r>
              <a:rPr lang="fi-FI" dirty="0"/>
              <a:t>Vokaalilaulu</a:t>
            </a:r>
          </a:p>
        </p:txBody>
      </p:sp>
      <p:pic>
        <p:nvPicPr>
          <p:cNvPr id="4" name="Online-media 3">
            <a:hlinkClick r:id="" action="ppaction://media"/>
            <a:extLst>
              <a:ext uri="{FF2B5EF4-FFF2-40B4-BE49-F238E27FC236}">
                <a16:creationId xmlns:a16="http://schemas.microsoft.com/office/drawing/2014/main" id="{A1BBBD0E-11CC-4480-85FC-0336EBE92658}"/>
              </a:ext>
            </a:extLst>
          </p:cNvPr>
          <p:cNvPicPr>
            <a:picLocks noGrp="1" noRot="1" noChangeAspect="1"/>
          </p:cNvPicPr>
          <p:nvPr>
            <p:ph idx="1"/>
            <a:videoFile r:link="rId1"/>
          </p:nvPr>
        </p:nvPicPr>
        <p:blipFill>
          <a:blip r:embed="rId3"/>
          <a:stretch>
            <a:fillRect/>
          </a:stretch>
        </p:blipFill>
        <p:spPr>
          <a:xfrm>
            <a:off x="1231900" y="1905000"/>
            <a:ext cx="9923780" cy="4495800"/>
          </a:xfrm>
          <a:prstGeom prst="rect">
            <a:avLst/>
          </a:prstGeom>
        </p:spPr>
      </p:pic>
    </p:spTree>
    <p:extLst>
      <p:ext uri="{BB962C8B-B14F-4D97-AF65-F5344CB8AC3E}">
        <p14:creationId xmlns:p14="http://schemas.microsoft.com/office/powerpoint/2010/main" val="1775675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5F7446-1E50-4EF6-A3F5-A67DFF8CC1D8}"/>
              </a:ext>
            </a:extLst>
          </p:cNvPr>
          <p:cNvSpPr>
            <a:spLocks noGrp="1"/>
          </p:cNvSpPr>
          <p:nvPr>
            <p:ph type="title"/>
          </p:nvPr>
        </p:nvSpPr>
        <p:spPr/>
        <p:txBody>
          <a:bodyPr/>
          <a:lstStyle/>
          <a:p>
            <a:r>
              <a:rPr lang="fi-FI" dirty="0"/>
              <a:t>2. Tapaaminen</a:t>
            </a:r>
          </a:p>
        </p:txBody>
      </p:sp>
      <p:sp>
        <p:nvSpPr>
          <p:cNvPr id="3" name="Sisällön paikkamerkki 2">
            <a:extLst>
              <a:ext uri="{FF2B5EF4-FFF2-40B4-BE49-F238E27FC236}">
                <a16:creationId xmlns:a16="http://schemas.microsoft.com/office/drawing/2014/main" id="{45DF7737-8416-44E6-A2E4-100EC9256F40}"/>
              </a:ext>
            </a:extLst>
          </p:cNvPr>
          <p:cNvSpPr>
            <a:spLocks noGrp="1"/>
          </p:cNvSpPr>
          <p:nvPr>
            <p:ph idx="1"/>
          </p:nvPr>
        </p:nvSpPr>
        <p:spPr>
          <a:xfrm>
            <a:off x="5458984" y="2880358"/>
            <a:ext cx="5928344" cy="3227198"/>
          </a:xfrm>
        </p:spPr>
        <p:txBody>
          <a:bodyPr/>
          <a:lstStyle/>
          <a:p>
            <a:r>
              <a:rPr lang="fi-FI" dirty="0"/>
              <a:t>Laulut sujahtavat Sinipiian pussiin ja hän kiittää lapsia. Haltijat lähtevät selvittämään, joko hiisipeikko olisi palauttanut huivin Mielikille, nyt kun lapset olivat jo näin paljon auttaneet. Retkeläiset lähtevät takaisin päiväkotiin. Metsäretken jälkeen Mielikiltä saapuu jälleen kirje päiväkodille (Mielikin kirje nro 2.).</a:t>
            </a:r>
          </a:p>
        </p:txBody>
      </p:sp>
      <p:sp>
        <p:nvSpPr>
          <p:cNvPr id="4" name="Tekstin paikkamerkki 3">
            <a:extLst>
              <a:ext uri="{FF2B5EF4-FFF2-40B4-BE49-F238E27FC236}">
                <a16:creationId xmlns:a16="http://schemas.microsoft.com/office/drawing/2014/main" id="{B7D6206D-2343-4A0D-A640-00CA875F070F}"/>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753973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0E47B36-EBA7-4CC6-80AF-98D5DB6EC6BA}"/>
              </a:ext>
            </a:extLst>
          </p:cNvPr>
          <p:cNvPicPr>
            <a:picLocks noChangeAspect="1"/>
          </p:cNvPicPr>
          <p:nvPr/>
        </p:nvPicPr>
        <p:blipFill rotWithShape="1">
          <a:blip r:embed="rId2"/>
          <a:srcRect l="24479" t="9610" r="25833" b="5534"/>
          <a:stretch/>
        </p:blipFill>
        <p:spPr>
          <a:xfrm>
            <a:off x="2070100" y="0"/>
            <a:ext cx="8115300" cy="6388100"/>
          </a:xfrm>
          <a:prstGeom prst="rect">
            <a:avLst/>
          </a:prstGeom>
        </p:spPr>
      </p:pic>
    </p:spTree>
    <p:extLst>
      <p:ext uri="{BB962C8B-B14F-4D97-AF65-F5344CB8AC3E}">
        <p14:creationId xmlns:p14="http://schemas.microsoft.com/office/powerpoint/2010/main" val="2901642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022AFCF-E102-4DD7-B5A7-7C3EE3F25076}"/>
              </a:ext>
            </a:extLst>
          </p:cNvPr>
          <p:cNvPicPr>
            <a:picLocks noChangeAspect="1"/>
          </p:cNvPicPr>
          <p:nvPr/>
        </p:nvPicPr>
        <p:blipFill rotWithShape="1">
          <a:blip r:embed="rId2"/>
          <a:srcRect l="25729" t="16280" r="27292" b="26470"/>
          <a:stretch/>
        </p:blipFill>
        <p:spPr>
          <a:xfrm>
            <a:off x="2349500" y="0"/>
            <a:ext cx="7416800" cy="6388100"/>
          </a:xfrm>
          <a:prstGeom prst="rect">
            <a:avLst/>
          </a:prstGeom>
        </p:spPr>
      </p:pic>
    </p:spTree>
    <p:extLst>
      <p:ext uri="{BB962C8B-B14F-4D97-AF65-F5344CB8AC3E}">
        <p14:creationId xmlns:p14="http://schemas.microsoft.com/office/powerpoint/2010/main" val="69369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8FF66A-2885-4F0C-B72F-454E7CE70ED2}"/>
              </a:ext>
            </a:extLst>
          </p:cNvPr>
          <p:cNvSpPr>
            <a:spLocks noGrp="1"/>
          </p:cNvSpPr>
          <p:nvPr>
            <p:ph type="title"/>
          </p:nvPr>
        </p:nvSpPr>
        <p:spPr/>
        <p:txBody>
          <a:bodyPr>
            <a:normAutofit/>
          </a:bodyPr>
          <a:lstStyle/>
          <a:p>
            <a:r>
              <a:rPr lang="fi-FI" sz="4000" dirty="0">
                <a:solidFill>
                  <a:srgbClr val="FF0000"/>
                </a:solidFill>
              </a:rPr>
              <a:t>Tanssi-/liikeohje</a:t>
            </a:r>
          </a:p>
        </p:txBody>
      </p:sp>
      <p:sp>
        <p:nvSpPr>
          <p:cNvPr id="3" name="Sisällön paikkamerkki 2">
            <a:extLst>
              <a:ext uri="{FF2B5EF4-FFF2-40B4-BE49-F238E27FC236}">
                <a16:creationId xmlns:a16="http://schemas.microsoft.com/office/drawing/2014/main" id="{4DCAB38E-1577-4B9C-952C-5134BD9E2A7D}"/>
              </a:ext>
            </a:extLst>
          </p:cNvPr>
          <p:cNvSpPr>
            <a:spLocks noGrp="1"/>
          </p:cNvSpPr>
          <p:nvPr>
            <p:ph idx="1"/>
          </p:nvPr>
        </p:nvSpPr>
        <p:spPr>
          <a:xfrm>
            <a:off x="5458984" y="1752600"/>
            <a:ext cx="5928344" cy="4354956"/>
          </a:xfrm>
        </p:spPr>
        <p:txBody>
          <a:bodyPr/>
          <a:lstStyle/>
          <a:p>
            <a:r>
              <a:rPr lang="fi-FI" b="1" dirty="0"/>
              <a:t>Hiisipeikon karkotusliike: </a:t>
            </a:r>
            <a:r>
              <a:rPr lang="fi-FI" dirty="0"/>
              <a:t>pään kääntö nopeasti sivulla, toinen käsi pään päälle ja toinen käsi polvelle ja voimakortin näyttö </a:t>
            </a:r>
          </a:p>
          <a:p>
            <a:r>
              <a:rPr lang="fi-FI" b="1" dirty="0"/>
              <a:t>Soitinpussien etsintä metsästä: </a:t>
            </a:r>
            <a:r>
              <a:rPr lang="fi-FI" dirty="0"/>
              <a:t>Lapset lähtevät etsimään soitinpusseja eri tasoilta. Ryhmäjako tapahtuu oman Voimakortin perusteella: Esim. hiiret ja madot etsivät soitinpusseja </a:t>
            </a:r>
            <a:r>
              <a:rPr lang="fi-FI" dirty="0" err="1"/>
              <a:t>alatasolta</a:t>
            </a:r>
            <a:r>
              <a:rPr lang="fi-FI" dirty="0"/>
              <a:t> liikkuen kyykyssä, kontaten (jokin </a:t>
            </a:r>
            <a:r>
              <a:rPr lang="fi-FI" dirty="0" err="1"/>
              <a:t>alatason</a:t>
            </a:r>
            <a:r>
              <a:rPr lang="fi-FI" dirty="0"/>
              <a:t> liike). Karhut/hirvet etsivät soitinpusseja keskitasolta karhunkävelyllä, loikkien (jokin keskitason liike). Lepakot/perhoset/linnut (lentävät) etsivät soitinpusseja </a:t>
            </a:r>
            <a:r>
              <a:rPr lang="fi-FI" dirty="0" err="1"/>
              <a:t>ylätasolta</a:t>
            </a:r>
            <a:r>
              <a:rPr lang="fi-FI" dirty="0"/>
              <a:t>. Kaikki: kun löydät soitinpussin, nosta molemmat kädet ylös ja sano JEE!</a:t>
            </a:r>
          </a:p>
        </p:txBody>
      </p:sp>
      <p:sp>
        <p:nvSpPr>
          <p:cNvPr id="4" name="Tekstin paikkamerkki 3">
            <a:extLst>
              <a:ext uri="{FF2B5EF4-FFF2-40B4-BE49-F238E27FC236}">
                <a16:creationId xmlns:a16="http://schemas.microsoft.com/office/drawing/2014/main" id="{90282950-B802-4B03-8177-3F8A00E10ADA}"/>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990553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6B4237-4F5A-4D48-8F5D-7DED00A58CD0}"/>
              </a:ext>
            </a:extLst>
          </p:cNvPr>
          <p:cNvSpPr>
            <a:spLocks noGrp="1"/>
          </p:cNvSpPr>
          <p:nvPr>
            <p:ph type="title"/>
          </p:nvPr>
        </p:nvSpPr>
        <p:spPr/>
        <p:txBody>
          <a:bodyPr/>
          <a:lstStyle/>
          <a:p>
            <a:pPr algn="ctr"/>
            <a:r>
              <a:rPr lang="fi-FI" dirty="0"/>
              <a:t>Ennen seuraavaa tapaamista</a:t>
            </a:r>
          </a:p>
        </p:txBody>
      </p:sp>
      <p:sp>
        <p:nvSpPr>
          <p:cNvPr id="3" name="Sisällön paikkamerkki 2">
            <a:extLst>
              <a:ext uri="{FF2B5EF4-FFF2-40B4-BE49-F238E27FC236}">
                <a16:creationId xmlns:a16="http://schemas.microsoft.com/office/drawing/2014/main" id="{35F4C859-D8D9-4631-BA89-F16D3CD0F2FF}"/>
              </a:ext>
            </a:extLst>
          </p:cNvPr>
          <p:cNvSpPr>
            <a:spLocks noGrp="1"/>
          </p:cNvSpPr>
          <p:nvPr>
            <p:ph idx="1"/>
          </p:nvPr>
        </p:nvSpPr>
        <p:spPr>
          <a:xfrm>
            <a:off x="1097280" y="3149600"/>
            <a:ext cx="10058400" cy="2719492"/>
          </a:xfrm>
        </p:spPr>
        <p:txBody>
          <a:bodyPr/>
          <a:lstStyle/>
          <a:p>
            <a:pPr>
              <a:buFont typeface="Courier New" panose="02070309020205020404" pitchFamily="49" charset="0"/>
              <a:buChar char="o"/>
            </a:pPr>
            <a:r>
              <a:rPr lang="fi-FI" dirty="0"/>
              <a:t> ohjaajat miettivät 3. tapaamisen loitsulaatikoihin sopivia sanoja, joiden avulla loitsut laaditaan   metsäretkellä.</a:t>
            </a:r>
          </a:p>
        </p:txBody>
      </p:sp>
    </p:spTree>
    <p:extLst>
      <p:ext uri="{BB962C8B-B14F-4D97-AF65-F5344CB8AC3E}">
        <p14:creationId xmlns:p14="http://schemas.microsoft.com/office/powerpoint/2010/main" val="3691106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F6D512-90B0-459A-8371-49016A330148}"/>
              </a:ext>
            </a:extLst>
          </p:cNvPr>
          <p:cNvSpPr>
            <a:spLocks noGrp="1"/>
          </p:cNvSpPr>
          <p:nvPr>
            <p:ph type="title"/>
          </p:nvPr>
        </p:nvSpPr>
        <p:spPr/>
        <p:txBody>
          <a:bodyPr/>
          <a:lstStyle/>
          <a:p>
            <a:pPr algn="ctr"/>
            <a:r>
              <a:rPr lang="fi-FI" dirty="0"/>
              <a:t>Esimerkkejä lauluista</a:t>
            </a:r>
          </a:p>
        </p:txBody>
      </p:sp>
    </p:spTree>
    <p:extLst>
      <p:ext uri="{BB962C8B-B14F-4D97-AF65-F5344CB8AC3E}">
        <p14:creationId xmlns:p14="http://schemas.microsoft.com/office/powerpoint/2010/main" val="2560645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FA0893-5AB4-407B-B561-44A98675371C}"/>
              </a:ext>
            </a:extLst>
          </p:cNvPr>
          <p:cNvSpPr>
            <a:spLocks noGrp="1"/>
          </p:cNvSpPr>
          <p:nvPr>
            <p:ph type="title"/>
          </p:nvPr>
        </p:nvSpPr>
        <p:spPr/>
        <p:txBody>
          <a:bodyPr/>
          <a:lstStyle/>
          <a:p>
            <a:pPr algn="ctr"/>
            <a:r>
              <a:rPr lang="fi-FI" dirty="0"/>
              <a:t>Rajaton: Hyvin hiljaa</a:t>
            </a:r>
          </a:p>
        </p:txBody>
      </p:sp>
      <p:pic>
        <p:nvPicPr>
          <p:cNvPr id="4" name="Online-media 3">
            <a:hlinkClick r:id="" action="ppaction://media"/>
            <a:extLst>
              <a:ext uri="{FF2B5EF4-FFF2-40B4-BE49-F238E27FC236}">
                <a16:creationId xmlns:a16="http://schemas.microsoft.com/office/drawing/2014/main" id="{02FDE97A-8988-4679-B7D4-C027E34DFBD0}"/>
              </a:ext>
            </a:extLst>
          </p:cNvPr>
          <p:cNvPicPr>
            <a:picLocks noGrp="1" noRot="1" noChangeAspect="1"/>
          </p:cNvPicPr>
          <p:nvPr>
            <p:ph idx="1"/>
            <a:videoFile r:link="rId1"/>
          </p:nvPr>
        </p:nvPicPr>
        <p:blipFill>
          <a:blip r:embed="rId3"/>
          <a:stretch>
            <a:fillRect/>
          </a:stretch>
        </p:blipFill>
        <p:spPr>
          <a:xfrm>
            <a:off x="1193800" y="1905000"/>
            <a:ext cx="9961880" cy="4483100"/>
          </a:xfrm>
          <a:prstGeom prst="rect">
            <a:avLst/>
          </a:prstGeom>
        </p:spPr>
      </p:pic>
    </p:spTree>
    <p:extLst>
      <p:ext uri="{BB962C8B-B14F-4D97-AF65-F5344CB8AC3E}">
        <p14:creationId xmlns:p14="http://schemas.microsoft.com/office/powerpoint/2010/main" val="514490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4811F6-38B6-4EC6-A811-D5E536157898}"/>
              </a:ext>
            </a:extLst>
          </p:cNvPr>
          <p:cNvSpPr>
            <a:spLocks noGrp="1"/>
          </p:cNvSpPr>
          <p:nvPr>
            <p:ph type="title"/>
          </p:nvPr>
        </p:nvSpPr>
        <p:spPr/>
        <p:txBody>
          <a:bodyPr/>
          <a:lstStyle/>
          <a:p>
            <a:pPr algn="ctr"/>
            <a:r>
              <a:rPr lang="fi-FI" dirty="0"/>
              <a:t>Eeva-Leena Sariola, Matti Kontio ja Martti Pokela: </a:t>
            </a:r>
            <a:r>
              <a:rPr lang="fi-FI" dirty="0" err="1"/>
              <a:t>Mörri</a:t>
            </a:r>
            <a:r>
              <a:rPr lang="fi-FI" dirty="0"/>
              <a:t>-Möykky tanssii</a:t>
            </a:r>
          </a:p>
        </p:txBody>
      </p:sp>
      <p:pic>
        <p:nvPicPr>
          <p:cNvPr id="4" name="Online-media 3">
            <a:hlinkClick r:id="" action="ppaction://media"/>
            <a:extLst>
              <a:ext uri="{FF2B5EF4-FFF2-40B4-BE49-F238E27FC236}">
                <a16:creationId xmlns:a16="http://schemas.microsoft.com/office/drawing/2014/main" id="{B9229373-1968-4498-B004-BC06FB918A64}"/>
              </a:ext>
            </a:extLst>
          </p:cNvPr>
          <p:cNvPicPr>
            <a:picLocks noGrp="1" noRot="1" noChangeAspect="1"/>
          </p:cNvPicPr>
          <p:nvPr>
            <p:ph idx="1"/>
            <a:videoFile r:link="rId1"/>
          </p:nvPr>
        </p:nvPicPr>
        <p:blipFill>
          <a:blip r:embed="rId3"/>
          <a:stretch>
            <a:fillRect/>
          </a:stretch>
        </p:blipFill>
        <p:spPr>
          <a:xfrm>
            <a:off x="1193800" y="1905000"/>
            <a:ext cx="9961880" cy="4495800"/>
          </a:xfrm>
          <a:prstGeom prst="rect">
            <a:avLst/>
          </a:prstGeom>
        </p:spPr>
      </p:pic>
    </p:spTree>
    <p:extLst>
      <p:ext uri="{BB962C8B-B14F-4D97-AF65-F5344CB8AC3E}">
        <p14:creationId xmlns:p14="http://schemas.microsoft.com/office/powerpoint/2010/main" val="86456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88AFF5-598C-4B48-AC0C-D06E102C1968}"/>
              </a:ext>
            </a:extLst>
          </p:cNvPr>
          <p:cNvSpPr>
            <a:spLocks noGrp="1"/>
          </p:cNvSpPr>
          <p:nvPr>
            <p:ph type="title"/>
          </p:nvPr>
        </p:nvSpPr>
        <p:spPr/>
        <p:txBody>
          <a:bodyPr/>
          <a:lstStyle/>
          <a:p>
            <a:r>
              <a:rPr lang="fi-FI" dirty="0"/>
              <a:t>SATUPOLKU -LAULU</a:t>
            </a:r>
          </a:p>
        </p:txBody>
      </p:sp>
      <p:pic>
        <p:nvPicPr>
          <p:cNvPr id="5" name="Online-media 4">
            <a:hlinkClick r:id="" action="ppaction://media"/>
            <a:extLst>
              <a:ext uri="{FF2B5EF4-FFF2-40B4-BE49-F238E27FC236}">
                <a16:creationId xmlns:a16="http://schemas.microsoft.com/office/drawing/2014/main" id="{9F051726-43EC-4422-AECE-D9FD583C1A36}"/>
              </a:ext>
            </a:extLst>
          </p:cNvPr>
          <p:cNvPicPr>
            <a:picLocks noGrp="1" noRot="1" noChangeAspect="1"/>
          </p:cNvPicPr>
          <p:nvPr>
            <p:ph idx="1"/>
            <a:videoFile r:link="rId1"/>
          </p:nvPr>
        </p:nvPicPr>
        <p:blipFill>
          <a:blip r:embed="rId3"/>
          <a:stretch>
            <a:fillRect/>
          </a:stretch>
        </p:blipFill>
        <p:spPr>
          <a:xfrm>
            <a:off x="4851400" y="786383"/>
            <a:ext cx="7099300" cy="5321172"/>
          </a:xfrm>
          <a:prstGeom prst="rect">
            <a:avLst/>
          </a:prstGeom>
        </p:spPr>
      </p:pic>
      <p:sp>
        <p:nvSpPr>
          <p:cNvPr id="4" name="Tekstin paikkamerkki 3">
            <a:extLst>
              <a:ext uri="{FF2B5EF4-FFF2-40B4-BE49-F238E27FC236}">
                <a16:creationId xmlns:a16="http://schemas.microsoft.com/office/drawing/2014/main" id="{D4590B36-F954-4ADC-80C7-600C1D57283C}"/>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439278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20B14B-CC64-4F3C-A723-3D05EE5CB503}"/>
              </a:ext>
            </a:extLst>
          </p:cNvPr>
          <p:cNvSpPr>
            <a:spLocks noGrp="1"/>
          </p:cNvSpPr>
          <p:nvPr>
            <p:ph type="title"/>
          </p:nvPr>
        </p:nvSpPr>
        <p:spPr/>
        <p:txBody>
          <a:bodyPr/>
          <a:lstStyle/>
          <a:p>
            <a:pPr algn="ctr"/>
            <a:r>
              <a:rPr lang="fi-FI" dirty="0"/>
              <a:t>Pentti Rasinkangas ja Ohilyönti: Meidän uusi vauva</a:t>
            </a:r>
          </a:p>
        </p:txBody>
      </p:sp>
      <p:pic>
        <p:nvPicPr>
          <p:cNvPr id="4" name="Online-media 3">
            <a:hlinkClick r:id="" action="ppaction://media"/>
            <a:extLst>
              <a:ext uri="{FF2B5EF4-FFF2-40B4-BE49-F238E27FC236}">
                <a16:creationId xmlns:a16="http://schemas.microsoft.com/office/drawing/2014/main" id="{27E2C4D4-F593-4EED-8CD9-63954C6C477C}"/>
              </a:ext>
            </a:extLst>
          </p:cNvPr>
          <p:cNvPicPr>
            <a:picLocks noGrp="1" noRot="1" noChangeAspect="1"/>
          </p:cNvPicPr>
          <p:nvPr>
            <p:ph idx="1"/>
            <a:videoFile r:link="rId1"/>
          </p:nvPr>
        </p:nvPicPr>
        <p:blipFill>
          <a:blip r:embed="rId3"/>
          <a:stretch>
            <a:fillRect/>
          </a:stretch>
        </p:blipFill>
        <p:spPr>
          <a:xfrm>
            <a:off x="1206500" y="1892300"/>
            <a:ext cx="9949180" cy="4495800"/>
          </a:xfrm>
          <a:prstGeom prst="rect">
            <a:avLst/>
          </a:prstGeom>
        </p:spPr>
      </p:pic>
    </p:spTree>
    <p:extLst>
      <p:ext uri="{BB962C8B-B14F-4D97-AF65-F5344CB8AC3E}">
        <p14:creationId xmlns:p14="http://schemas.microsoft.com/office/powerpoint/2010/main" val="3383984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B45CA7-1300-4E21-9754-E44F8EE92273}"/>
              </a:ext>
            </a:extLst>
          </p:cNvPr>
          <p:cNvSpPr>
            <a:spLocks noGrp="1"/>
          </p:cNvSpPr>
          <p:nvPr>
            <p:ph type="title"/>
          </p:nvPr>
        </p:nvSpPr>
        <p:spPr/>
        <p:txBody>
          <a:bodyPr/>
          <a:lstStyle/>
          <a:p>
            <a:pPr algn="ctr"/>
            <a:r>
              <a:rPr lang="fi-FI" dirty="0"/>
              <a:t>Tuomo </a:t>
            </a:r>
            <a:r>
              <a:rPr lang="fi-FI" dirty="0" err="1"/>
              <a:t>Rannankari</a:t>
            </a:r>
            <a:r>
              <a:rPr lang="fi-FI" dirty="0"/>
              <a:t>: Leikki on lasten työtä</a:t>
            </a:r>
          </a:p>
        </p:txBody>
      </p:sp>
      <p:pic>
        <p:nvPicPr>
          <p:cNvPr id="4" name="Online-media 3">
            <a:hlinkClick r:id="" action="ppaction://media"/>
            <a:extLst>
              <a:ext uri="{FF2B5EF4-FFF2-40B4-BE49-F238E27FC236}">
                <a16:creationId xmlns:a16="http://schemas.microsoft.com/office/drawing/2014/main" id="{5D260B5C-64D5-414F-AAA2-BC2C8D36855E}"/>
              </a:ext>
            </a:extLst>
          </p:cNvPr>
          <p:cNvPicPr>
            <a:picLocks noGrp="1" noRot="1" noChangeAspect="1"/>
          </p:cNvPicPr>
          <p:nvPr>
            <p:ph idx="1"/>
            <a:videoFile r:link="rId1"/>
          </p:nvPr>
        </p:nvPicPr>
        <p:blipFill>
          <a:blip r:embed="rId3"/>
          <a:stretch>
            <a:fillRect/>
          </a:stretch>
        </p:blipFill>
        <p:spPr>
          <a:xfrm>
            <a:off x="1206500" y="1892300"/>
            <a:ext cx="9949180" cy="4483100"/>
          </a:xfrm>
          <a:prstGeom prst="rect">
            <a:avLst/>
          </a:prstGeom>
        </p:spPr>
      </p:pic>
    </p:spTree>
    <p:extLst>
      <p:ext uri="{BB962C8B-B14F-4D97-AF65-F5344CB8AC3E}">
        <p14:creationId xmlns:p14="http://schemas.microsoft.com/office/powerpoint/2010/main" val="715604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879E7E-9EAC-45AE-92C7-59EF5183514B}"/>
              </a:ext>
            </a:extLst>
          </p:cNvPr>
          <p:cNvSpPr>
            <a:spLocks noGrp="1"/>
          </p:cNvSpPr>
          <p:nvPr>
            <p:ph type="title"/>
          </p:nvPr>
        </p:nvSpPr>
        <p:spPr/>
        <p:txBody>
          <a:bodyPr/>
          <a:lstStyle/>
          <a:p>
            <a:r>
              <a:rPr lang="fi-FI" dirty="0"/>
              <a:t>3. Tapaaminen</a:t>
            </a:r>
          </a:p>
        </p:txBody>
      </p:sp>
      <p:pic>
        <p:nvPicPr>
          <p:cNvPr id="5" name="Sisällön paikkamerkki 4">
            <a:extLst>
              <a:ext uri="{FF2B5EF4-FFF2-40B4-BE49-F238E27FC236}">
                <a16:creationId xmlns:a16="http://schemas.microsoft.com/office/drawing/2014/main" id="{7F3BEF4C-3C01-43FF-9C9F-F882C3598B2C}"/>
              </a:ext>
            </a:extLst>
          </p:cNvPr>
          <p:cNvPicPr>
            <a:picLocks noGrp="1" noChangeAspect="1"/>
          </p:cNvPicPr>
          <p:nvPr>
            <p:ph idx="1"/>
          </p:nvPr>
        </p:nvPicPr>
        <p:blipFill rotWithShape="1">
          <a:blip r:embed="rId2"/>
          <a:srcRect l="24600" t="9406" r="26439" b="16633"/>
          <a:stretch/>
        </p:blipFill>
        <p:spPr>
          <a:xfrm>
            <a:off x="4638261" y="0"/>
            <a:ext cx="7553739" cy="6858000"/>
          </a:xfrm>
          <a:prstGeom prst="rect">
            <a:avLst/>
          </a:prstGeom>
        </p:spPr>
      </p:pic>
      <p:sp>
        <p:nvSpPr>
          <p:cNvPr id="4" name="Tekstin paikkamerkki 3">
            <a:extLst>
              <a:ext uri="{FF2B5EF4-FFF2-40B4-BE49-F238E27FC236}">
                <a16:creationId xmlns:a16="http://schemas.microsoft.com/office/drawing/2014/main" id="{AEB3BD8C-AEA4-451F-9569-12B93AF65958}"/>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63788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02F9E5-05D1-408B-9921-A6DA7DD7782A}"/>
              </a:ext>
            </a:extLst>
          </p:cNvPr>
          <p:cNvSpPr>
            <a:spLocks noGrp="1"/>
          </p:cNvSpPr>
          <p:nvPr>
            <p:ph type="title"/>
          </p:nvPr>
        </p:nvSpPr>
        <p:spPr/>
        <p:txBody>
          <a:bodyPr/>
          <a:lstStyle/>
          <a:p>
            <a:endParaRPr lang="fi-FI"/>
          </a:p>
        </p:txBody>
      </p:sp>
      <p:pic>
        <p:nvPicPr>
          <p:cNvPr id="4" name="Sisällön paikkamerkki 3">
            <a:extLst>
              <a:ext uri="{FF2B5EF4-FFF2-40B4-BE49-F238E27FC236}">
                <a16:creationId xmlns:a16="http://schemas.microsoft.com/office/drawing/2014/main" id="{27758F02-3CAC-456B-94B6-78CF77AC4197}"/>
              </a:ext>
            </a:extLst>
          </p:cNvPr>
          <p:cNvPicPr>
            <a:picLocks noGrp="1" noChangeAspect="1"/>
          </p:cNvPicPr>
          <p:nvPr>
            <p:ph idx="1"/>
          </p:nvPr>
        </p:nvPicPr>
        <p:blipFill rotWithShape="1">
          <a:blip r:embed="rId2"/>
          <a:srcRect l="24785" t="10190" r="26083" b="27642"/>
          <a:stretch/>
        </p:blipFill>
        <p:spPr>
          <a:xfrm>
            <a:off x="3061252" y="1948070"/>
            <a:ext cx="5897217" cy="4452730"/>
          </a:xfrm>
          <a:prstGeom prst="rect">
            <a:avLst/>
          </a:prstGeom>
        </p:spPr>
      </p:pic>
    </p:spTree>
    <p:extLst>
      <p:ext uri="{BB962C8B-B14F-4D97-AF65-F5344CB8AC3E}">
        <p14:creationId xmlns:p14="http://schemas.microsoft.com/office/powerpoint/2010/main" val="3202869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3AA495-635D-4893-9D25-19550648159C}"/>
              </a:ext>
            </a:extLst>
          </p:cNvPr>
          <p:cNvSpPr>
            <a:spLocks noGrp="1"/>
          </p:cNvSpPr>
          <p:nvPr>
            <p:ph type="title"/>
          </p:nvPr>
        </p:nvSpPr>
        <p:spPr>
          <a:xfrm>
            <a:off x="643466" y="786383"/>
            <a:ext cx="3517567" cy="2093975"/>
          </a:xfrm>
        </p:spPr>
        <p:txBody>
          <a:bodyPr/>
          <a:lstStyle/>
          <a:p>
            <a:r>
              <a:rPr lang="fi-FI" dirty="0"/>
              <a:t>3.Tapaaminen</a:t>
            </a:r>
          </a:p>
        </p:txBody>
      </p:sp>
      <p:sp>
        <p:nvSpPr>
          <p:cNvPr id="3" name="Sisällön paikkamerkki 2">
            <a:extLst>
              <a:ext uri="{FF2B5EF4-FFF2-40B4-BE49-F238E27FC236}">
                <a16:creationId xmlns:a16="http://schemas.microsoft.com/office/drawing/2014/main" id="{51080FE7-7956-40D1-BE0C-86EFF780D0D2}"/>
              </a:ext>
            </a:extLst>
          </p:cNvPr>
          <p:cNvSpPr>
            <a:spLocks noGrp="1"/>
          </p:cNvSpPr>
          <p:nvPr>
            <p:ph idx="1"/>
          </p:nvPr>
        </p:nvSpPr>
        <p:spPr>
          <a:xfrm>
            <a:off x="5458984" y="1828800"/>
            <a:ext cx="5928344" cy="4278756"/>
          </a:xfrm>
        </p:spPr>
        <p:txBody>
          <a:bodyPr/>
          <a:lstStyle/>
          <a:p>
            <a:r>
              <a:rPr lang="fi-FI" dirty="0"/>
              <a:t>Ennen metsäretkeä keksitään haltijoille oma laulu (tai valitaan laulu liitteen listasta). Sen jälkeen lähdetään viemään sitä metsään. Haltijat Kanerva ja Metsätuuli kuuntelevat laulun, sulkevat pussin tiukasti kiinni ja lupaavat toimittaa pussin Sinipiialle. Haltijat kertovat, että hiisipeikko on kulkenut metsässä näkymättömänä, suuret jalanjäljet löytyivät aivan kuusen juurelta. Huomataan merkkejä hiisipeikosta. Lisätään taas uusi toiminta karkotusliikkeeseen: käännä pää nopeasti sivulle, laita käsi polvelle, toinen käsi pään päälle ja näytä voimakorttiasi! </a:t>
            </a:r>
          </a:p>
        </p:txBody>
      </p:sp>
      <p:sp>
        <p:nvSpPr>
          <p:cNvPr id="4" name="Tekstin paikkamerkki 3">
            <a:extLst>
              <a:ext uri="{FF2B5EF4-FFF2-40B4-BE49-F238E27FC236}">
                <a16:creationId xmlns:a16="http://schemas.microsoft.com/office/drawing/2014/main" id="{EC21B1F0-87A5-4CC0-9F47-BB66EA80C229}"/>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471607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6524C3-476B-48D0-8BCC-50D4A133C018}"/>
              </a:ext>
            </a:extLst>
          </p:cNvPr>
          <p:cNvSpPr>
            <a:spLocks noGrp="1"/>
          </p:cNvSpPr>
          <p:nvPr>
            <p:ph type="title"/>
          </p:nvPr>
        </p:nvSpPr>
        <p:spPr/>
        <p:txBody>
          <a:bodyPr/>
          <a:lstStyle/>
          <a:p>
            <a:r>
              <a:rPr lang="fi-FI" dirty="0"/>
              <a:t>3.Tapaaminen</a:t>
            </a:r>
          </a:p>
        </p:txBody>
      </p:sp>
      <p:sp>
        <p:nvSpPr>
          <p:cNvPr id="3" name="Sisällön paikkamerkki 2">
            <a:extLst>
              <a:ext uri="{FF2B5EF4-FFF2-40B4-BE49-F238E27FC236}">
                <a16:creationId xmlns:a16="http://schemas.microsoft.com/office/drawing/2014/main" id="{65BD8C84-17D7-41F2-AA15-945311E51D8B}"/>
              </a:ext>
            </a:extLst>
          </p:cNvPr>
          <p:cNvSpPr>
            <a:spLocks noGrp="1"/>
          </p:cNvSpPr>
          <p:nvPr>
            <p:ph idx="1"/>
          </p:nvPr>
        </p:nvSpPr>
        <p:spPr>
          <a:xfrm>
            <a:off x="5458984" y="2756452"/>
            <a:ext cx="5928344" cy="3351104"/>
          </a:xfrm>
        </p:spPr>
        <p:txBody>
          <a:bodyPr/>
          <a:lstStyle/>
          <a:p>
            <a:r>
              <a:rPr lang="fi-FI" dirty="0"/>
              <a:t>Hiiden karkottamiseen ja huivin löytymiseen tarvitaan vielä voimaloitsuja. Loitsujen ohjeet löytyvät laatikoista, jotka on piilotettu metsään. Metsänhaltijat voivat helpottaa lapsia löytämään laatikot, laittamalla etukäteen kepeistä nuolia maahan. </a:t>
            </a:r>
          </a:p>
        </p:txBody>
      </p:sp>
      <p:sp>
        <p:nvSpPr>
          <p:cNvPr id="4" name="Tekstin paikkamerkki 3">
            <a:extLst>
              <a:ext uri="{FF2B5EF4-FFF2-40B4-BE49-F238E27FC236}">
                <a16:creationId xmlns:a16="http://schemas.microsoft.com/office/drawing/2014/main" id="{47F2E133-6D09-49DC-90B3-FD8E1F4D3B29}"/>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4103542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9D050B-5DFA-481D-8665-B590BE1DFD27}"/>
              </a:ext>
            </a:extLst>
          </p:cNvPr>
          <p:cNvSpPr>
            <a:spLocks noGrp="1"/>
          </p:cNvSpPr>
          <p:nvPr>
            <p:ph type="title"/>
          </p:nvPr>
        </p:nvSpPr>
        <p:spPr/>
        <p:txBody>
          <a:bodyPr/>
          <a:lstStyle/>
          <a:p>
            <a:r>
              <a:rPr lang="fi-FI" dirty="0"/>
              <a:t>3.Tapaaminen</a:t>
            </a:r>
          </a:p>
        </p:txBody>
      </p:sp>
      <p:sp>
        <p:nvSpPr>
          <p:cNvPr id="3" name="Sisällön paikkamerkki 2">
            <a:extLst>
              <a:ext uri="{FF2B5EF4-FFF2-40B4-BE49-F238E27FC236}">
                <a16:creationId xmlns:a16="http://schemas.microsoft.com/office/drawing/2014/main" id="{0BEDAFDD-DE42-4A64-87A6-A39F483ECF71}"/>
              </a:ext>
            </a:extLst>
          </p:cNvPr>
          <p:cNvSpPr>
            <a:spLocks noGrp="1"/>
          </p:cNvSpPr>
          <p:nvPr>
            <p:ph idx="1"/>
          </p:nvPr>
        </p:nvSpPr>
        <p:spPr>
          <a:xfrm>
            <a:off x="5458984" y="2319130"/>
            <a:ext cx="5928344" cy="3788426"/>
          </a:xfrm>
        </p:spPr>
        <p:txBody>
          <a:bodyPr/>
          <a:lstStyle/>
          <a:p>
            <a:r>
              <a:rPr lang="fi-FI" dirty="0"/>
              <a:t>Kokoonnutaan kolmeen eri ryhmään. Salaisia laatikoita etsitään erilaisilla liikkeillä vaikkapa hiipien, jonossa marssien tai hiiren askelilla. Laatikoissa on erilaisia sanoja, joiden pohjalta keksitään yhdessä loitsu ja siihen liikemaailma. Loitsitaan yhdessä kaikki loitsut. Kanerva ja Metsätuuli juoksevat kertomaan metsään Mielikille loitsuista ja lapset palaavat päiväkodille. Toivotaan, että huivi viimeinkin löytyisi.</a:t>
            </a:r>
          </a:p>
        </p:txBody>
      </p:sp>
      <p:sp>
        <p:nvSpPr>
          <p:cNvPr id="4" name="Tekstin paikkamerkki 3">
            <a:extLst>
              <a:ext uri="{FF2B5EF4-FFF2-40B4-BE49-F238E27FC236}">
                <a16:creationId xmlns:a16="http://schemas.microsoft.com/office/drawing/2014/main" id="{4D86A113-3925-47CA-AA28-F391E31CE709}"/>
              </a:ext>
            </a:extLst>
          </p:cNvPr>
          <p:cNvSpPr>
            <a:spLocks noGrp="1"/>
          </p:cNvSpPr>
          <p:nvPr>
            <p:ph type="body" sz="half" idx="2"/>
          </p:nvPr>
        </p:nvSpPr>
        <p:spPr>
          <a:xfrm>
            <a:off x="643465" y="3043050"/>
            <a:ext cx="3663492" cy="3064505"/>
          </a:xfrm>
        </p:spPr>
        <p:txBody>
          <a:bodyPr/>
          <a:lstStyle/>
          <a:p>
            <a:r>
              <a:rPr lang="fi-FI" sz="2400" dirty="0"/>
              <a:t>Loitsuesimerkki: </a:t>
            </a:r>
          </a:p>
          <a:p>
            <a:r>
              <a:rPr lang="fi-FI" dirty="0"/>
              <a:t>Aurinko nauraa, (tee käsillä aurinko)</a:t>
            </a:r>
          </a:p>
          <a:p>
            <a:r>
              <a:rPr lang="fi-FI" dirty="0"/>
              <a:t>kuu toivoo, (ojenna kädet eteen) </a:t>
            </a:r>
          </a:p>
          <a:p>
            <a:r>
              <a:rPr lang="fi-FI" dirty="0"/>
              <a:t>että aurinko nauraa. (tee käsillä aurinko)</a:t>
            </a:r>
          </a:p>
        </p:txBody>
      </p:sp>
    </p:spTree>
    <p:extLst>
      <p:ext uri="{BB962C8B-B14F-4D97-AF65-F5344CB8AC3E}">
        <p14:creationId xmlns:p14="http://schemas.microsoft.com/office/powerpoint/2010/main" val="3243930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B1343B-186E-4505-9148-07D5E8008FB5}"/>
              </a:ext>
            </a:extLst>
          </p:cNvPr>
          <p:cNvSpPr>
            <a:spLocks noGrp="1"/>
          </p:cNvSpPr>
          <p:nvPr>
            <p:ph type="title"/>
          </p:nvPr>
        </p:nvSpPr>
        <p:spPr/>
        <p:txBody>
          <a:bodyPr/>
          <a:lstStyle/>
          <a:p>
            <a:pPr algn="ctr"/>
            <a:r>
              <a:rPr lang="fi-FI" dirty="0"/>
              <a:t>Oravan pesä</a:t>
            </a:r>
          </a:p>
        </p:txBody>
      </p:sp>
      <p:pic>
        <p:nvPicPr>
          <p:cNvPr id="4" name="Online-media 3">
            <a:hlinkClick r:id="" action="ppaction://media"/>
            <a:extLst>
              <a:ext uri="{FF2B5EF4-FFF2-40B4-BE49-F238E27FC236}">
                <a16:creationId xmlns:a16="http://schemas.microsoft.com/office/drawing/2014/main" id="{67077C4E-554B-4E66-8F83-3EEF09561FD1}"/>
              </a:ext>
            </a:extLst>
          </p:cNvPr>
          <p:cNvPicPr>
            <a:picLocks noGrp="1" noRot="1" noChangeAspect="1"/>
          </p:cNvPicPr>
          <p:nvPr>
            <p:ph idx="1"/>
            <a:videoFile r:link="rId1"/>
          </p:nvPr>
        </p:nvPicPr>
        <p:blipFill>
          <a:blip r:embed="rId3"/>
          <a:stretch>
            <a:fillRect/>
          </a:stretch>
        </p:blipFill>
        <p:spPr>
          <a:xfrm>
            <a:off x="1205948" y="1737360"/>
            <a:ext cx="9949732" cy="4505739"/>
          </a:xfrm>
          <a:prstGeom prst="rect">
            <a:avLst/>
          </a:prstGeom>
        </p:spPr>
      </p:pic>
    </p:spTree>
    <p:extLst>
      <p:ext uri="{BB962C8B-B14F-4D97-AF65-F5344CB8AC3E}">
        <p14:creationId xmlns:p14="http://schemas.microsoft.com/office/powerpoint/2010/main" val="397775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2372D15-F82C-4898-8937-26FFDF181B6A}"/>
              </a:ext>
            </a:extLst>
          </p:cNvPr>
          <p:cNvPicPr>
            <a:picLocks noChangeAspect="1"/>
          </p:cNvPicPr>
          <p:nvPr/>
        </p:nvPicPr>
        <p:blipFill rotWithShape="1">
          <a:blip r:embed="rId2"/>
          <a:srcRect l="24674" t="9835" r="25870" b="11478"/>
          <a:stretch/>
        </p:blipFill>
        <p:spPr>
          <a:xfrm>
            <a:off x="2809461" y="106017"/>
            <a:ext cx="6559826" cy="6268279"/>
          </a:xfrm>
          <a:prstGeom prst="rect">
            <a:avLst/>
          </a:prstGeom>
        </p:spPr>
      </p:pic>
    </p:spTree>
    <p:extLst>
      <p:ext uri="{BB962C8B-B14F-4D97-AF65-F5344CB8AC3E}">
        <p14:creationId xmlns:p14="http://schemas.microsoft.com/office/powerpoint/2010/main" val="3389265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4BE15D-F003-427C-AC26-D94667A90F16}"/>
              </a:ext>
            </a:extLst>
          </p:cNvPr>
          <p:cNvSpPr>
            <a:spLocks noGrp="1"/>
          </p:cNvSpPr>
          <p:nvPr>
            <p:ph type="title"/>
          </p:nvPr>
        </p:nvSpPr>
        <p:spPr/>
        <p:txBody>
          <a:bodyPr/>
          <a:lstStyle/>
          <a:p>
            <a:r>
              <a:rPr lang="fi-FI" dirty="0"/>
              <a:t>Tanssi-/liikeohje</a:t>
            </a:r>
          </a:p>
        </p:txBody>
      </p:sp>
      <p:sp>
        <p:nvSpPr>
          <p:cNvPr id="3" name="Sisällön paikkamerkki 2">
            <a:extLst>
              <a:ext uri="{FF2B5EF4-FFF2-40B4-BE49-F238E27FC236}">
                <a16:creationId xmlns:a16="http://schemas.microsoft.com/office/drawing/2014/main" id="{FECC029D-15F5-4FD9-9B9E-35DE3CFCB057}"/>
              </a:ext>
            </a:extLst>
          </p:cNvPr>
          <p:cNvSpPr>
            <a:spLocks noGrp="1"/>
          </p:cNvSpPr>
          <p:nvPr>
            <p:ph idx="1"/>
          </p:nvPr>
        </p:nvSpPr>
        <p:spPr/>
        <p:txBody>
          <a:bodyPr/>
          <a:lstStyle/>
          <a:p>
            <a:r>
              <a:rPr lang="fi-FI" b="1" dirty="0"/>
              <a:t>Hiisipeikon karkotusliike: </a:t>
            </a:r>
            <a:r>
              <a:rPr lang="fi-FI" dirty="0"/>
              <a:t>pään kääntö nopeasti sivulle, toinen käsi pään päälle ja toinen polvelle, pyörähdä kerran itsesi ympäri ja voimakortin näyttö (metsään piilotettu salaisia laatikoita)</a:t>
            </a:r>
          </a:p>
          <a:p>
            <a:r>
              <a:rPr lang="fi-FI" b="1" dirty="0"/>
              <a:t>Lapset lähtevät ryhmissä etsimään salaisia laatikoita: </a:t>
            </a:r>
            <a:r>
              <a:rPr lang="fi-FI" dirty="0"/>
              <a:t>yksi ryhmä kävelee käsi kädessä pieniä askeleita (kaikkein pienimmät?), toinen ryhmä marssii jonossa, kolmas ryhmä hiipii. Kun löydetään salaiset laatikot, keksitään niistä löydetyillä vihjeillä oma loitsu johon keksitään omat liikkeet. Liikutaan samoilla liikkeillä takaisin yhteiseen tapaamispaikkaan ja kerrotaan loitsut ja näytetään liikkeet muille ryhmille. </a:t>
            </a:r>
          </a:p>
          <a:p>
            <a:r>
              <a:rPr lang="fi-FI" dirty="0"/>
              <a:t>Esim. Aurinko nauraa (tee käsillä aurinko), kuu toivoo (ojenna kädet eteen) että aurinko nauraa (tee käsillä aurinko)</a:t>
            </a:r>
          </a:p>
        </p:txBody>
      </p:sp>
      <p:pic>
        <p:nvPicPr>
          <p:cNvPr id="5" name="Kuva 4">
            <a:extLst>
              <a:ext uri="{FF2B5EF4-FFF2-40B4-BE49-F238E27FC236}">
                <a16:creationId xmlns:a16="http://schemas.microsoft.com/office/drawing/2014/main" id="{AF479F1B-7D0A-4048-AAA4-C427B85265F7}"/>
              </a:ext>
            </a:extLst>
          </p:cNvPr>
          <p:cNvPicPr>
            <a:picLocks noChangeAspect="1"/>
          </p:cNvPicPr>
          <p:nvPr/>
        </p:nvPicPr>
        <p:blipFill rotWithShape="1">
          <a:blip r:embed="rId2"/>
          <a:srcRect l="41257" t="30328" r="29891" b="33905"/>
          <a:stretch/>
        </p:blipFill>
        <p:spPr>
          <a:xfrm>
            <a:off x="643464" y="3162341"/>
            <a:ext cx="3517567" cy="2129914"/>
          </a:xfrm>
          <a:prstGeom prst="rect">
            <a:avLst/>
          </a:prstGeom>
        </p:spPr>
      </p:pic>
      <p:sp>
        <p:nvSpPr>
          <p:cNvPr id="4" name="Tekstin paikkamerkki 3">
            <a:extLst>
              <a:ext uri="{FF2B5EF4-FFF2-40B4-BE49-F238E27FC236}">
                <a16:creationId xmlns:a16="http://schemas.microsoft.com/office/drawing/2014/main" id="{633F7CBE-9E82-428E-B91A-890D18A302C6}"/>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145660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3C02DB-42E3-42B2-9AB3-7B1C6A330821}"/>
              </a:ext>
            </a:extLst>
          </p:cNvPr>
          <p:cNvSpPr>
            <a:spLocks noGrp="1"/>
          </p:cNvSpPr>
          <p:nvPr>
            <p:ph type="title"/>
          </p:nvPr>
        </p:nvSpPr>
        <p:spPr/>
        <p:txBody>
          <a:bodyPr/>
          <a:lstStyle/>
          <a:p>
            <a:endParaRPr lang="fi-FI"/>
          </a:p>
        </p:txBody>
      </p:sp>
      <p:pic>
        <p:nvPicPr>
          <p:cNvPr id="6" name="Sisällön paikkamerkki 5">
            <a:extLst>
              <a:ext uri="{FF2B5EF4-FFF2-40B4-BE49-F238E27FC236}">
                <a16:creationId xmlns:a16="http://schemas.microsoft.com/office/drawing/2014/main" id="{EFA9714C-C4D6-454B-B834-576ECAFCB575}"/>
              </a:ext>
            </a:extLst>
          </p:cNvPr>
          <p:cNvPicPr>
            <a:picLocks noGrp="1" noChangeAspect="1"/>
          </p:cNvPicPr>
          <p:nvPr>
            <p:ph idx="1"/>
          </p:nvPr>
        </p:nvPicPr>
        <p:blipFill rotWithShape="1">
          <a:blip r:embed="rId2"/>
          <a:srcRect l="29738" t="20056" r="30441" b="19899"/>
          <a:stretch/>
        </p:blipFill>
        <p:spPr>
          <a:xfrm>
            <a:off x="3167270" y="1908312"/>
            <a:ext cx="5393634" cy="4492487"/>
          </a:xfrm>
          <a:prstGeom prst="rect">
            <a:avLst/>
          </a:prstGeom>
        </p:spPr>
      </p:pic>
    </p:spTree>
    <p:extLst>
      <p:ext uri="{BB962C8B-B14F-4D97-AF65-F5344CB8AC3E}">
        <p14:creationId xmlns:p14="http://schemas.microsoft.com/office/powerpoint/2010/main" val="1443716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1D58CFA-9054-4076-B199-2F8CA967AC4B}"/>
              </a:ext>
            </a:extLst>
          </p:cNvPr>
          <p:cNvPicPr>
            <a:picLocks noChangeAspect="1"/>
          </p:cNvPicPr>
          <p:nvPr/>
        </p:nvPicPr>
        <p:blipFill rotWithShape="1">
          <a:blip r:embed="rId2"/>
          <a:srcRect l="27065" t="9642" r="28153" b="6452"/>
          <a:stretch/>
        </p:blipFill>
        <p:spPr>
          <a:xfrm>
            <a:off x="3034748" y="251792"/>
            <a:ext cx="5989982" cy="6135756"/>
          </a:xfrm>
          <a:prstGeom prst="rect">
            <a:avLst/>
          </a:prstGeom>
        </p:spPr>
      </p:pic>
    </p:spTree>
    <p:extLst>
      <p:ext uri="{BB962C8B-B14F-4D97-AF65-F5344CB8AC3E}">
        <p14:creationId xmlns:p14="http://schemas.microsoft.com/office/powerpoint/2010/main" val="144963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5A6156-572F-48D4-B8FF-24BCAA33B3E7}"/>
              </a:ext>
            </a:extLst>
          </p:cNvPr>
          <p:cNvSpPr>
            <a:spLocks noGrp="1"/>
          </p:cNvSpPr>
          <p:nvPr>
            <p:ph type="title"/>
          </p:nvPr>
        </p:nvSpPr>
        <p:spPr/>
        <p:txBody>
          <a:bodyPr/>
          <a:lstStyle/>
          <a:p>
            <a:r>
              <a:rPr lang="fi-FI" dirty="0"/>
              <a:t>4. Tapaaminen</a:t>
            </a:r>
          </a:p>
        </p:txBody>
      </p:sp>
      <p:pic>
        <p:nvPicPr>
          <p:cNvPr id="5" name="Sisällön paikkamerkki 4">
            <a:extLst>
              <a:ext uri="{FF2B5EF4-FFF2-40B4-BE49-F238E27FC236}">
                <a16:creationId xmlns:a16="http://schemas.microsoft.com/office/drawing/2014/main" id="{F4FE8B8E-5A69-4F04-AC43-14CE298BAAE7}"/>
              </a:ext>
            </a:extLst>
          </p:cNvPr>
          <p:cNvPicPr>
            <a:picLocks noGrp="1" noChangeAspect="1"/>
          </p:cNvPicPr>
          <p:nvPr>
            <p:ph idx="1"/>
          </p:nvPr>
        </p:nvPicPr>
        <p:blipFill rotWithShape="1">
          <a:blip r:embed="rId2"/>
          <a:srcRect l="24600" t="9406" r="26217" b="5101"/>
          <a:stretch/>
        </p:blipFill>
        <p:spPr>
          <a:xfrm>
            <a:off x="4638262" y="0"/>
            <a:ext cx="7553738" cy="6857999"/>
          </a:xfrm>
          <a:prstGeom prst="rect">
            <a:avLst/>
          </a:prstGeom>
        </p:spPr>
      </p:pic>
      <p:sp>
        <p:nvSpPr>
          <p:cNvPr id="4" name="Tekstin paikkamerkki 3">
            <a:extLst>
              <a:ext uri="{FF2B5EF4-FFF2-40B4-BE49-F238E27FC236}">
                <a16:creationId xmlns:a16="http://schemas.microsoft.com/office/drawing/2014/main" id="{A85BE3AA-145C-40D3-88EC-DFF6C3914418}"/>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588064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D0358420-4B2D-4D6D-B36E-730700F81DFB}"/>
              </a:ext>
            </a:extLst>
          </p:cNvPr>
          <p:cNvPicPr>
            <a:picLocks noChangeAspect="1"/>
          </p:cNvPicPr>
          <p:nvPr/>
        </p:nvPicPr>
        <p:blipFill rotWithShape="1">
          <a:blip r:embed="rId2"/>
          <a:srcRect l="24565" t="12156" r="26087" b="23658"/>
          <a:stretch/>
        </p:blipFill>
        <p:spPr>
          <a:xfrm>
            <a:off x="2511287" y="516836"/>
            <a:ext cx="7169426" cy="5526156"/>
          </a:xfrm>
          <a:prstGeom prst="rect">
            <a:avLst/>
          </a:prstGeom>
        </p:spPr>
      </p:pic>
    </p:spTree>
    <p:extLst>
      <p:ext uri="{BB962C8B-B14F-4D97-AF65-F5344CB8AC3E}">
        <p14:creationId xmlns:p14="http://schemas.microsoft.com/office/powerpoint/2010/main" val="2401431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BE0F6F-D04E-44BA-B966-4E1C2F8F0D2D}"/>
              </a:ext>
            </a:extLst>
          </p:cNvPr>
          <p:cNvSpPr>
            <a:spLocks noGrp="1"/>
          </p:cNvSpPr>
          <p:nvPr>
            <p:ph type="title"/>
          </p:nvPr>
        </p:nvSpPr>
        <p:spPr/>
        <p:txBody>
          <a:bodyPr/>
          <a:lstStyle/>
          <a:p>
            <a:r>
              <a:rPr lang="fi-FI" dirty="0"/>
              <a:t>4. Tapaaminen</a:t>
            </a:r>
          </a:p>
        </p:txBody>
      </p:sp>
      <p:sp>
        <p:nvSpPr>
          <p:cNvPr id="3" name="Sisällön paikkamerkki 2">
            <a:extLst>
              <a:ext uri="{FF2B5EF4-FFF2-40B4-BE49-F238E27FC236}">
                <a16:creationId xmlns:a16="http://schemas.microsoft.com/office/drawing/2014/main" id="{3207B26E-55F9-431B-BDAF-3525F3C9103C}"/>
              </a:ext>
            </a:extLst>
          </p:cNvPr>
          <p:cNvSpPr>
            <a:spLocks noGrp="1"/>
          </p:cNvSpPr>
          <p:nvPr>
            <p:ph idx="1"/>
          </p:nvPr>
        </p:nvSpPr>
        <p:spPr>
          <a:xfrm>
            <a:off x="5458984" y="1590261"/>
            <a:ext cx="5928344" cy="4517295"/>
          </a:xfrm>
        </p:spPr>
        <p:txBody>
          <a:bodyPr/>
          <a:lstStyle/>
          <a:p>
            <a:r>
              <a:rPr lang="fi-FI" dirty="0"/>
              <a:t>Luetaan Mielikin kolmas kirje ennen metsäretkeä. Kanerva ja Metsätuuli ottavat lapset vastaan metsässä. Kerrataan yhdessä viime kerran loitsut liikkeineen. Muistellaan hiisipeikon karkotusliikettä ja lisätään siihen uusi toiminta: pään kääntö nopeasti sivulle, toinen käsi pään päälle ja toinen käsi polvelle, pyörähdä kerran itsesi ympäri ja voimakortin näyttö. Kokoonnutaan piiriin tekemään loruloitsuja. Jokaisen lorun jälkeen lähdetään erilaisella liikkeellä hakemaan materiaalia taikasauvaa varten luonnosta: jotakin maasta, jotakin puun oksalta, jotakin korkealta. Kerätyt materiaalit sujautetaan suureen pussiin tai kangaskassiin mukaan päiväkotiin. </a:t>
            </a:r>
          </a:p>
        </p:txBody>
      </p:sp>
      <p:sp>
        <p:nvSpPr>
          <p:cNvPr id="4" name="Tekstin paikkamerkki 3">
            <a:extLst>
              <a:ext uri="{FF2B5EF4-FFF2-40B4-BE49-F238E27FC236}">
                <a16:creationId xmlns:a16="http://schemas.microsoft.com/office/drawing/2014/main" id="{4AE83354-3F27-40AE-9D07-F306A362EF54}"/>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619255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63796D-B5FC-4C06-AEB5-F6EB03D79CD5}"/>
              </a:ext>
            </a:extLst>
          </p:cNvPr>
          <p:cNvSpPr>
            <a:spLocks noGrp="1"/>
          </p:cNvSpPr>
          <p:nvPr>
            <p:ph type="title"/>
          </p:nvPr>
        </p:nvSpPr>
        <p:spPr/>
        <p:txBody>
          <a:bodyPr/>
          <a:lstStyle/>
          <a:p>
            <a:r>
              <a:rPr lang="fi-FI" dirty="0"/>
              <a:t>4. Tapaaminen</a:t>
            </a:r>
          </a:p>
        </p:txBody>
      </p:sp>
      <p:sp>
        <p:nvSpPr>
          <p:cNvPr id="3" name="Sisällön paikkamerkki 2">
            <a:extLst>
              <a:ext uri="{FF2B5EF4-FFF2-40B4-BE49-F238E27FC236}">
                <a16:creationId xmlns:a16="http://schemas.microsoft.com/office/drawing/2014/main" id="{E81FC92D-DCCC-42C3-82BD-53C385B1D88C}"/>
              </a:ext>
            </a:extLst>
          </p:cNvPr>
          <p:cNvSpPr>
            <a:spLocks noGrp="1"/>
          </p:cNvSpPr>
          <p:nvPr>
            <p:ph idx="1"/>
          </p:nvPr>
        </p:nvSpPr>
        <p:spPr>
          <a:xfrm>
            <a:off x="5458984" y="2451652"/>
            <a:ext cx="5928344" cy="3655904"/>
          </a:xfrm>
        </p:spPr>
        <p:txBody>
          <a:bodyPr/>
          <a:lstStyle/>
          <a:p>
            <a:r>
              <a:rPr lang="fi-FI" dirty="0"/>
              <a:t>Päätetään lähteä syvemmälle metsään etsimään hiisipeikon kotia rohkeina loitsuista ja taioista. Liikutaan eri tavoin: hiipien, marssien käsi kädessä, astuen vain lehtien päälle. Lapset saavat itse ehdottaa eri tapoja liikkua. Löydetään hiisipeikon kirje ja todetaan, että vielä tarvitaan voimia.</a:t>
            </a:r>
          </a:p>
        </p:txBody>
      </p:sp>
      <p:pic>
        <p:nvPicPr>
          <p:cNvPr id="5" name="Kuva 4">
            <a:extLst>
              <a:ext uri="{FF2B5EF4-FFF2-40B4-BE49-F238E27FC236}">
                <a16:creationId xmlns:a16="http://schemas.microsoft.com/office/drawing/2014/main" id="{019CBA2B-55C4-43A6-9D14-1A8BBE6F1FCD}"/>
              </a:ext>
            </a:extLst>
          </p:cNvPr>
          <p:cNvPicPr>
            <a:picLocks noChangeAspect="1"/>
          </p:cNvPicPr>
          <p:nvPr/>
        </p:nvPicPr>
        <p:blipFill rotWithShape="1">
          <a:blip r:embed="rId2"/>
          <a:srcRect l="37935" t="35742" r="39782" b="22892"/>
          <a:stretch/>
        </p:blipFill>
        <p:spPr>
          <a:xfrm>
            <a:off x="1043900" y="3043050"/>
            <a:ext cx="2716695" cy="2893924"/>
          </a:xfrm>
          <a:prstGeom prst="rect">
            <a:avLst/>
          </a:prstGeom>
        </p:spPr>
      </p:pic>
      <p:sp>
        <p:nvSpPr>
          <p:cNvPr id="4" name="Tekstin paikkamerkki 3">
            <a:extLst>
              <a:ext uri="{FF2B5EF4-FFF2-40B4-BE49-F238E27FC236}">
                <a16:creationId xmlns:a16="http://schemas.microsoft.com/office/drawing/2014/main" id="{C78C0F9C-69C0-44ED-8968-6E6B936D14F7}"/>
              </a:ext>
            </a:extLst>
          </p:cNvPr>
          <p:cNvSpPr>
            <a:spLocks noGrp="1"/>
          </p:cNvSpPr>
          <p:nvPr>
            <p:ph type="body" sz="half" idx="2"/>
          </p:nvPr>
        </p:nvSpPr>
        <p:spPr>
          <a:xfrm>
            <a:off x="643466" y="2965659"/>
            <a:ext cx="3517567" cy="3064505"/>
          </a:xfrm>
        </p:spPr>
        <p:txBody>
          <a:bodyPr/>
          <a:lstStyle/>
          <a:p>
            <a:endParaRPr lang="fi-FI" dirty="0"/>
          </a:p>
        </p:txBody>
      </p:sp>
    </p:spTree>
    <p:extLst>
      <p:ext uri="{BB962C8B-B14F-4D97-AF65-F5344CB8AC3E}">
        <p14:creationId xmlns:p14="http://schemas.microsoft.com/office/powerpoint/2010/main" val="3955044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F6B8884-71FB-4D67-A9E7-5E4FACA32B3D}"/>
              </a:ext>
            </a:extLst>
          </p:cNvPr>
          <p:cNvPicPr>
            <a:picLocks noChangeAspect="1"/>
          </p:cNvPicPr>
          <p:nvPr/>
        </p:nvPicPr>
        <p:blipFill rotWithShape="1">
          <a:blip r:embed="rId2"/>
          <a:srcRect l="24674" t="9643" r="26087" b="5872"/>
          <a:stretch/>
        </p:blipFill>
        <p:spPr>
          <a:xfrm>
            <a:off x="2716696" y="0"/>
            <a:ext cx="6718852" cy="6387548"/>
          </a:xfrm>
          <a:prstGeom prst="rect">
            <a:avLst/>
          </a:prstGeom>
        </p:spPr>
      </p:pic>
    </p:spTree>
    <p:extLst>
      <p:ext uri="{BB962C8B-B14F-4D97-AF65-F5344CB8AC3E}">
        <p14:creationId xmlns:p14="http://schemas.microsoft.com/office/powerpoint/2010/main" val="1685254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C77A66-0F9A-45A4-8F4D-269BD2B0F626}"/>
              </a:ext>
            </a:extLst>
          </p:cNvPr>
          <p:cNvSpPr>
            <a:spLocks noGrp="1"/>
          </p:cNvSpPr>
          <p:nvPr>
            <p:ph type="title"/>
          </p:nvPr>
        </p:nvSpPr>
        <p:spPr/>
        <p:txBody>
          <a:bodyPr/>
          <a:lstStyle/>
          <a:p>
            <a:pPr algn="ctr"/>
            <a:r>
              <a:rPr lang="fi-FI" dirty="0"/>
              <a:t>Kaksi pientä peikkolasta</a:t>
            </a:r>
          </a:p>
        </p:txBody>
      </p:sp>
      <p:pic>
        <p:nvPicPr>
          <p:cNvPr id="4" name="Online-media 3">
            <a:hlinkClick r:id="" action="ppaction://media"/>
            <a:extLst>
              <a:ext uri="{FF2B5EF4-FFF2-40B4-BE49-F238E27FC236}">
                <a16:creationId xmlns:a16="http://schemas.microsoft.com/office/drawing/2014/main" id="{0A64BB0C-BB4E-4406-933C-3B86F4F0D7FC}"/>
              </a:ext>
            </a:extLst>
          </p:cNvPr>
          <p:cNvPicPr>
            <a:picLocks noGrp="1" noRot="1" noChangeAspect="1"/>
          </p:cNvPicPr>
          <p:nvPr>
            <p:ph idx="1"/>
            <a:videoFile r:link="rId1"/>
          </p:nvPr>
        </p:nvPicPr>
        <p:blipFill>
          <a:blip r:embed="rId3"/>
          <a:stretch>
            <a:fillRect/>
          </a:stretch>
        </p:blipFill>
        <p:spPr>
          <a:xfrm>
            <a:off x="1473200" y="1892300"/>
            <a:ext cx="9398000" cy="4495800"/>
          </a:xfrm>
          <a:prstGeom prst="rect">
            <a:avLst/>
          </a:prstGeom>
        </p:spPr>
      </p:pic>
    </p:spTree>
    <p:extLst>
      <p:ext uri="{BB962C8B-B14F-4D97-AF65-F5344CB8AC3E}">
        <p14:creationId xmlns:p14="http://schemas.microsoft.com/office/powerpoint/2010/main" val="4020783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C153D-2F4B-4188-B194-D108177F12C5}"/>
              </a:ext>
            </a:extLst>
          </p:cNvPr>
          <p:cNvSpPr>
            <a:spLocks noGrp="1"/>
          </p:cNvSpPr>
          <p:nvPr>
            <p:ph type="title"/>
          </p:nvPr>
        </p:nvSpPr>
        <p:spPr/>
        <p:txBody>
          <a:bodyPr/>
          <a:lstStyle/>
          <a:p>
            <a:pPr algn="ctr"/>
            <a:r>
              <a:rPr lang="fi-FI" dirty="0"/>
              <a:t>Peikkoäidin kehtolaulu</a:t>
            </a:r>
          </a:p>
        </p:txBody>
      </p:sp>
      <p:pic>
        <p:nvPicPr>
          <p:cNvPr id="4" name="Online-media 3">
            <a:hlinkClick r:id="" action="ppaction://media"/>
            <a:extLst>
              <a:ext uri="{FF2B5EF4-FFF2-40B4-BE49-F238E27FC236}">
                <a16:creationId xmlns:a16="http://schemas.microsoft.com/office/drawing/2014/main" id="{69B1A6AE-C1C8-4262-95EC-48DC0F70E07E}"/>
              </a:ext>
            </a:extLst>
          </p:cNvPr>
          <p:cNvPicPr>
            <a:picLocks noGrp="1" noRot="1" noChangeAspect="1"/>
          </p:cNvPicPr>
          <p:nvPr>
            <p:ph idx="1"/>
            <a:videoFile r:link="rId1"/>
          </p:nvPr>
        </p:nvPicPr>
        <p:blipFill>
          <a:blip r:embed="rId3"/>
          <a:stretch>
            <a:fillRect/>
          </a:stretch>
        </p:blipFill>
        <p:spPr>
          <a:xfrm>
            <a:off x="1422400" y="1917700"/>
            <a:ext cx="9499600" cy="4483100"/>
          </a:xfrm>
          <a:prstGeom prst="rect">
            <a:avLst/>
          </a:prstGeom>
        </p:spPr>
      </p:pic>
    </p:spTree>
    <p:extLst>
      <p:ext uri="{BB962C8B-B14F-4D97-AF65-F5344CB8AC3E}">
        <p14:creationId xmlns:p14="http://schemas.microsoft.com/office/powerpoint/2010/main" val="1831279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DD5F28A-4F66-44C2-9D7D-FD8D8A308C92}"/>
              </a:ext>
            </a:extLst>
          </p:cNvPr>
          <p:cNvPicPr>
            <a:picLocks noChangeAspect="1"/>
          </p:cNvPicPr>
          <p:nvPr/>
        </p:nvPicPr>
        <p:blipFill rotWithShape="1">
          <a:blip r:embed="rId2"/>
          <a:srcRect l="25652" t="40575" r="60326" b="33518"/>
          <a:stretch/>
        </p:blipFill>
        <p:spPr>
          <a:xfrm>
            <a:off x="1547483" y="945474"/>
            <a:ext cx="1709530" cy="1775791"/>
          </a:xfrm>
          <a:prstGeom prst="rect">
            <a:avLst/>
          </a:prstGeom>
        </p:spPr>
      </p:pic>
      <p:sp>
        <p:nvSpPr>
          <p:cNvPr id="2" name="Otsikko 1">
            <a:extLst>
              <a:ext uri="{FF2B5EF4-FFF2-40B4-BE49-F238E27FC236}">
                <a16:creationId xmlns:a16="http://schemas.microsoft.com/office/drawing/2014/main" id="{3422AF73-24EA-4DE2-BBD1-6DB80B9C2B9B}"/>
              </a:ext>
            </a:extLst>
          </p:cNvPr>
          <p:cNvSpPr>
            <a:spLocks noGrp="1"/>
          </p:cNvSpPr>
          <p:nvPr>
            <p:ph type="title"/>
          </p:nvPr>
        </p:nvSpPr>
        <p:spPr/>
        <p:txBody>
          <a:bodyPr/>
          <a:lstStyle/>
          <a:p>
            <a:endParaRPr lang="fi-FI" dirty="0"/>
          </a:p>
        </p:txBody>
      </p:sp>
      <p:pic>
        <p:nvPicPr>
          <p:cNvPr id="5" name="Sisällön paikkamerkki 4">
            <a:extLst>
              <a:ext uri="{FF2B5EF4-FFF2-40B4-BE49-F238E27FC236}">
                <a16:creationId xmlns:a16="http://schemas.microsoft.com/office/drawing/2014/main" id="{BCF1E41D-2AD2-4FA3-B712-A76F61CAC8E9}"/>
              </a:ext>
            </a:extLst>
          </p:cNvPr>
          <p:cNvPicPr>
            <a:picLocks noGrp="1" noChangeAspect="1"/>
          </p:cNvPicPr>
          <p:nvPr>
            <p:ph idx="1"/>
          </p:nvPr>
        </p:nvPicPr>
        <p:blipFill rotWithShape="1">
          <a:blip r:embed="rId3"/>
          <a:srcRect l="42072" t="17004" r="32206" b="48100"/>
          <a:stretch/>
        </p:blipFill>
        <p:spPr>
          <a:xfrm>
            <a:off x="4651512" y="371061"/>
            <a:ext cx="7540487" cy="6122504"/>
          </a:xfrm>
          <a:prstGeom prst="rect">
            <a:avLst/>
          </a:prstGeom>
        </p:spPr>
      </p:pic>
      <p:sp>
        <p:nvSpPr>
          <p:cNvPr id="4" name="Tekstin paikkamerkki 3">
            <a:extLst>
              <a:ext uri="{FF2B5EF4-FFF2-40B4-BE49-F238E27FC236}">
                <a16:creationId xmlns:a16="http://schemas.microsoft.com/office/drawing/2014/main" id="{3843C9BB-15DF-465C-93A2-381450B00865}"/>
              </a:ext>
            </a:extLst>
          </p:cNvPr>
          <p:cNvSpPr>
            <a:spLocks noGrp="1"/>
          </p:cNvSpPr>
          <p:nvPr>
            <p:ph type="body" sz="half" idx="2"/>
          </p:nvPr>
        </p:nvSpPr>
        <p:spPr/>
        <p:txBody>
          <a:bodyPr/>
          <a:lstStyle/>
          <a:p>
            <a:r>
              <a:rPr lang="fi-FI" dirty="0"/>
              <a:t>Kerrataan edellisellä kerralla tehdyt loitsut. </a:t>
            </a:r>
          </a:p>
          <a:p>
            <a:r>
              <a:rPr lang="fi-FI" b="1" dirty="0"/>
              <a:t>Hiisipeikon karkotusliike: </a:t>
            </a:r>
            <a:r>
              <a:rPr lang="fi-FI" dirty="0"/>
              <a:t>pään kääntö nopeasti sivulle, toinen käsi pään päälle ja toinen käsi polvelle, pyörähdä kerran itsesi ympäri, tasajalkahyppy eteenpäin ja voimakortin näyttö (Kanervalla on pussi johon kerätään tärkeitä asioita)</a:t>
            </a:r>
          </a:p>
        </p:txBody>
      </p:sp>
    </p:spTree>
    <p:extLst>
      <p:ext uri="{BB962C8B-B14F-4D97-AF65-F5344CB8AC3E}">
        <p14:creationId xmlns:p14="http://schemas.microsoft.com/office/powerpoint/2010/main" val="3185114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87CC37-83C5-4330-94D3-0EF92226F75C}"/>
              </a:ext>
            </a:extLst>
          </p:cNvPr>
          <p:cNvSpPr>
            <a:spLocks noGrp="1"/>
          </p:cNvSpPr>
          <p:nvPr>
            <p:ph type="title"/>
          </p:nvPr>
        </p:nvSpPr>
        <p:spPr/>
        <p:txBody>
          <a:bodyPr/>
          <a:lstStyle/>
          <a:p>
            <a:pPr algn="ctr"/>
            <a:r>
              <a:rPr lang="fi-FI" dirty="0"/>
              <a:t>Loruile oma tuttu loru, tai joku näistä</a:t>
            </a:r>
          </a:p>
        </p:txBody>
      </p:sp>
      <p:sp>
        <p:nvSpPr>
          <p:cNvPr id="3" name="Sisällön paikkamerkki 2">
            <a:extLst>
              <a:ext uri="{FF2B5EF4-FFF2-40B4-BE49-F238E27FC236}">
                <a16:creationId xmlns:a16="http://schemas.microsoft.com/office/drawing/2014/main" id="{33E47D22-EB85-4023-BFE2-144C2B31B348}"/>
              </a:ext>
            </a:extLst>
          </p:cNvPr>
          <p:cNvSpPr>
            <a:spLocks noGrp="1"/>
          </p:cNvSpPr>
          <p:nvPr>
            <p:ph idx="1"/>
          </p:nvPr>
        </p:nvSpPr>
        <p:spPr/>
        <p:txBody>
          <a:bodyPr/>
          <a:lstStyle/>
          <a:p>
            <a:r>
              <a:rPr lang="fi-FI" b="1" dirty="0"/>
              <a:t>Hiiri keittää hilloa </a:t>
            </a:r>
          </a:p>
          <a:p>
            <a:r>
              <a:rPr lang="fi-FI" dirty="0"/>
              <a:t>Hiiri hilloa keittää, kapustallansa omalla (käsissä kuvitteellinen kauha jota pyöritetään) Hännällänsä hämmentää (heiluta peppua puolelta toiselle) </a:t>
            </a:r>
          </a:p>
          <a:p>
            <a:r>
              <a:rPr lang="fi-FI" dirty="0"/>
              <a:t>Antaa tuolle, antaa tuolle, antaa tuolle ja antaa tuolle (ojenna käsi joka kerta eri lasta kohti) </a:t>
            </a:r>
          </a:p>
          <a:p>
            <a:r>
              <a:rPr lang="fi-FI" dirty="0"/>
              <a:t>ja lähtee hakemaan kaunista lehteä maasta (lähdetään pikkuruisilla askeleilla hakemaan lehti)</a:t>
            </a:r>
          </a:p>
          <a:p>
            <a:r>
              <a:rPr lang="fi-FI" dirty="0"/>
              <a:t>Jokainen lapsi tuo löytämänsä lehden (</a:t>
            </a:r>
            <a:r>
              <a:rPr lang="fi-FI" dirty="0" err="1"/>
              <a:t>alataso</a:t>
            </a:r>
            <a:r>
              <a:rPr lang="fi-FI" dirty="0"/>
              <a:t>) samoilla pikkuruisilla askeleilla Kanervan pussiin. Aina kun annat jotakin Kanervan pussiin, keksi joku oma liike (kumarrus, niiaus, pyörähdys)</a:t>
            </a:r>
          </a:p>
        </p:txBody>
      </p:sp>
    </p:spTree>
    <p:extLst>
      <p:ext uri="{BB962C8B-B14F-4D97-AF65-F5344CB8AC3E}">
        <p14:creationId xmlns:p14="http://schemas.microsoft.com/office/powerpoint/2010/main" val="357477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BEE3C3A-FC90-4306-905B-CC0FE65B2F56}"/>
              </a:ext>
            </a:extLst>
          </p:cNvPr>
          <p:cNvPicPr>
            <a:picLocks noChangeAspect="1"/>
          </p:cNvPicPr>
          <p:nvPr/>
        </p:nvPicPr>
        <p:blipFill rotWithShape="1">
          <a:blip r:embed="rId2"/>
          <a:srcRect l="34375" t="14797" r="34479" b="10907"/>
          <a:stretch/>
        </p:blipFill>
        <p:spPr>
          <a:xfrm>
            <a:off x="4191000" y="1016000"/>
            <a:ext cx="3797300" cy="5092700"/>
          </a:xfrm>
          <a:prstGeom prst="rect">
            <a:avLst/>
          </a:prstGeom>
        </p:spPr>
      </p:pic>
    </p:spTree>
    <p:extLst>
      <p:ext uri="{BB962C8B-B14F-4D97-AF65-F5344CB8AC3E}">
        <p14:creationId xmlns:p14="http://schemas.microsoft.com/office/powerpoint/2010/main" val="1794503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DE1604-00A9-4B12-A2C4-40E6BAB13E57}"/>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3DC6ABD3-6B98-4C1C-9BA4-CA6A0ECE2C64}"/>
              </a:ext>
            </a:extLst>
          </p:cNvPr>
          <p:cNvSpPr>
            <a:spLocks noGrp="1"/>
          </p:cNvSpPr>
          <p:nvPr>
            <p:ph idx="1"/>
          </p:nvPr>
        </p:nvSpPr>
        <p:spPr>
          <a:xfrm>
            <a:off x="1097280" y="1892300"/>
            <a:ext cx="10058400" cy="4483099"/>
          </a:xfrm>
        </p:spPr>
        <p:txBody>
          <a:bodyPr>
            <a:normAutofit/>
          </a:bodyPr>
          <a:lstStyle/>
          <a:p>
            <a:r>
              <a:rPr lang="fi-FI" b="1" dirty="0"/>
              <a:t>Koira taputtaa </a:t>
            </a:r>
          </a:p>
          <a:p>
            <a:r>
              <a:rPr lang="fi-FI" dirty="0"/>
              <a:t>Tassut menee eteen (vie kädet vartalon eteen) </a:t>
            </a:r>
          </a:p>
          <a:p>
            <a:r>
              <a:rPr lang="fi-FI" dirty="0"/>
              <a:t>Ja tassut menee taa (vie kädet vartalon taakse) </a:t>
            </a:r>
          </a:p>
          <a:p>
            <a:r>
              <a:rPr lang="fi-FI" dirty="0"/>
              <a:t>tassut menee ylös (nosta kädet pään päälle) </a:t>
            </a:r>
          </a:p>
          <a:p>
            <a:r>
              <a:rPr lang="fi-FI" dirty="0"/>
              <a:t>ja koiraa naurattaa (pyöritä käsiä pienesti vartalon edessä ja mene kyykkyyn)</a:t>
            </a:r>
          </a:p>
          <a:p>
            <a:r>
              <a:rPr lang="fi-FI" dirty="0"/>
              <a:t> Koira menee eteen (kävele käsillä eteenpäin) </a:t>
            </a:r>
          </a:p>
          <a:p>
            <a:r>
              <a:rPr lang="fi-FI" dirty="0"/>
              <a:t>ja koira menee taa (kävele käsillä takaisin)</a:t>
            </a:r>
          </a:p>
          <a:p>
            <a:r>
              <a:rPr lang="fi-FI" dirty="0"/>
              <a:t> Koira pomppaa (hyppää ylös)</a:t>
            </a:r>
          </a:p>
          <a:p>
            <a:r>
              <a:rPr lang="fi-FI" dirty="0"/>
              <a:t> ja koira taputtaa (taputa käsiä pään päällä)</a:t>
            </a:r>
          </a:p>
        </p:txBody>
      </p:sp>
    </p:spTree>
    <p:extLst>
      <p:ext uri="{BB962C8B-B14F-4D97-AF65-F5344CB8AC3E}">
        <p14:creationId xmlns:p14="http://schemas.microsoft.com/office/powerpoint/2010/main" val="2227629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58A3BB-DF11-4944-93B1-082F09F9D642}"/>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55920B87-EB6F-46B8-98E2-D84AF446D6BC}"/>
              </a:ext>
            </a:extLst>
          </p:cNvPr>
          <p:cNvSpPr>
            <a:spLocks noGrp="1"/>
          </p:cNvSpPr>
          <p:nvPr>
            <p:ph idx="1"/>
          </p:nvPr>
        </p:nvSpPr>
        <p:spPr>
          <a:xfrm>
            <a:off x="1097280" y="1892300"/>
            <a:ext cx="10058400" cy="4495799"/>
          </a:xfrm>
        </p:spPr>
        <p:txBody>
          <a:bodyPr>
            <a:normAutofit/>
          </a:bodyPr>
          <a:lstStyle/>
          <a:p>
            <a:r>
              <a:rPr lang="fi-FI" b="1" dirty="0"/>
              <a:t>Nallekarhu</a:t>
            </a:r>
            <a:r>
              <a:rPr lang="fi-FI" dirty="0"/>
              <a:t> </a:t>
            </a:r>
          </a:p>
          <a:p>
            <a:r>
              <a:rPr lang="fi-FI" dirty="0"/>
              <a:t>Nallekarhu, nallekarhu (taputa kädet yhteen)</a:t>
            </a:r>
          </a:p>
          <a:p>
            <a:r>
              <a:rPr lang="fi-FI" dirty="0"/>
              <a:t> </a:t>
            </a:r>
            <a:r>
              <a:rPr lang="fi-FI" dirty="0" err="1"/>
              <a:t>kätes</a:t>
            </a:r>
            <a:r>
              <a:rPr lang="fi-FI" dirty="0"/>
              <a:t> ojenna (ojenna kädet vartalon eteen) </a:t>
            </a:r>
          </a:p>
          <a:p>
            <a:r>
              <a:rPr lang="fi-FI" dirty="0"/>
              <a:t>Nallekarhu, nallekarhu (taputa kädet yhteen) </a:t>
            </a:r>
          </a:p>
          <a:p>
            <a:r>
              <a:rPr lang="fi-FI" dirty="0"/>
              <a:t>pyöri ympäri (pyöri itsesi ympäri) </a:t>
            </a:r>
          </a:p>
          <a:p>
            <a:r>
              <a:rPr lang="fi-FI" dirty="0"/>
              <a:t>Nallekarhu, nallekarhu (taputa kädet yhteen) </a:t>
            </a:r>
          </a:p>
          <a:p>
            <a:r>
              <a:rPr lang="fi-FI" dirty="0"/>
              <a:t>istu potalle (mene kyykkyyn) </a:t>
            </a:r>
          </a:p>
          <a:p>
            <a:r>
              <a:rPr lang="fi-FI" dirty="0"/>
              <a:t>Nallekarhu, nallekarhu (taputa kädet yhteen) </a:t>
            </a:r>
          </a:p>
          <a:p>
            <a:r>
              <a:rPr lang="fi-FI" dirty="0"/>
              <a:t>juokse pois etsimään (isoja loikkia)</a:t>
            </a:r>
          </a:p>
        </p:txBody>
      </p:sp>
    </p:spTree>
    <p:extLst>
      <p:ext uri="{BB962C8B-B14F-4D97-AF65-F5344CB8AC3E}">
        <p14:creationId xmlns:p14="http://schemas.microsoft.com/office/powerpoint/2010/main" val="1777374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0F1B2C-3319-4FB6-8A62-2F35422C9DB9}"/>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27E88866-F42F-4B4E-81F7-337DFE432F8F}"/>
              </a:ext>
            </a:extLst>
          </p:cNvPr>
          <p:cNvSpPr>
            <a:spLocks noGrp="1"/>
          </p:cNvSpPr>
          <p:nvPr>
            <p:ph idx="1"/>
          </p:nvPr>
        </p:nvSpPr>
        <p:spPr>
          <a:xfrm>
            <a:off x="1097280" y="1879600"/>
            <a:ext cx="10058400" cy="4521200"/>
          </a:xfrm>
        </p:spPr>
        <p:txBody>
          <a:bodyPr>
            <a:normAutofit fontScale="92500" lnSpcReduction="20000"/>
          </a:bodyPr>
          <a:lstStyle/>
          <a:p>
            <a:r>
              <a:rPr lang="fi-FI" b="1" dirty="0"/>
              <a:t>Hyppyruutu</a:t>
            </a:r>
            <a:r>
              <a:rPr lang="fi-FI" dirty="0"/>
              <a:t> </a:t>
            </a:r>
          </a:p>
          <a:p>
            <a:r>
              <a:rPr lang="fi-FI" dirty="0"/>
              <a:t>Piirrä hyppyruutu (piirrä käsillä ruutu) </a:t>
            </a:r>
          </a:p>
          <a:p>
            <a:r>
              <a:rPr lang="fi-FI" dirty="0"/>
              <a:t>ja hyppijäksi muutu (hyppää tasajalkahyppy) </a:t>
            </a:r>
          </a:p>
          <a:p>
            <a:r>
              <a:rPr lang="fi-FI" dirty="0"/>
              <a:t>Tikkuna hyppää tik, tik, tik (hyppää 5 kpl tasajalkahyppyjä) </a:t>
            </a:r>
          </a:p>
          <a:p>
            <a:r>
              <a:rPr lang="fi-FI" dirty="0"/>
              <a:t>ikkunat auki </a:t>
            </a:r>
            <a:r>
              <a:rPr lang="fi-FI" dirty="0" err="1"/>
              <a:t>vik</a:t>
            </a:r>
            <a:r>
              <a:rPr lang="fi-FI" dirty="0"/>
              <a:t>, </a:t>
            </a:r>
            <a:r>
              <a:rPr lang="fi-FI" dirty="0" err="1"/>
              <a:t>vik</a:t>
            </a:r>
            <a:r>
              <a:rPr lang="fi-FI" dirty="0"/>
              <a:t>, </a:t>
            </a:r>
            <a:r>
              <a:rPr lang="fi-FI" dirty="0" err="1"/>
              <a:t>vik</a:t>
            </a:r>
            <a:r>
              <a:rPr lang="fi-FI" dirty="0"/>
              <a:t> (hyppää 5 kpl X-hyppyjä) </a:t>
            </a:r>
          </a:p>
          <a:p>
            <a:r>
              <a:rPr lang="fi-FI" dirty="0"/>
              <a:t>tik, tik, tik (hyppää 3 kpl tasajalkahyppyjä) </a:t>
            </a:r>
          </a:p>
          <a:p>
            <a:r>
              <a:rPr lang="fi-FI" dirty="0" err="1"/>
              <a:t>vik</a:t>
            </a:r>
            <a:r>
              <a:rPr lang="fi-FI" dirty="0"/>
              <a:t>, </a:t>
            </a:r>
            <a:r>
              <a:rPr lang="fi-FI" dirty="0" err="1"/>
              <a:t>vik</a:t>
            </a:r>
            <a:r>
              <a:rPr lang="fi-FI" dirty="0"/>
              <a:t>, </a:t>
            </a:r>
            <a:r>
              <a:rPr lang="fi-FI" dirty="0" err="1"/>
              <a:t>vik</a:t>
            </a:r>
            <a:r>
              <a:rPr lang="fi-FI" dirty="0"/>
              <a:t> (hyppää 3 kpl X-hyppyjä) </a:t>
            </a:r>
          </a:p>
          <a:p>
            <a:r>
              <a:rPr lang="fi-FI" dirty="0"/>
              <a:t>tik, tik, tik (hyppää 3 kpl tasajalkahyppyjä) </a:t>
            </a:r>
          </a:p>
          <a:p>
            <a:r>
              <a:rPr lang="fi-FI" dirty="0"/>
              <a:t>Vik, </a:t>
            </a:r>
            <a:r>
              <a:rPr lang="fi-FI" dirty="0" err="1"/>
              <a:t>vik</a:t>
            </a:r>
            <a:r>
              <a:rPr lang="fi-FI" dirty="0"/>
              <a:t>, </a:t>
            </a:r>
            <a:r>
              <a:rPr lang="fi-FI" dirty="0" err="1"/>
              <a:t>vik</a:t>
            </a:r>
            <a:r>
              <a:rPr lang="fi-FI" dirty="0"/>
              <a:t> (hyppää 3 kpl X-hyppyjä)</a:t>
            </a:r>
          </a:p>
          <a:p>
            <a:r>
              <a:rPr lang="fi-FI" dirty="0"/>
              <a:t> Potkaise auki ovi (potkaise toinen jalka eteen) </a:t>
            </a:r>
          </a:p>
          <a:p>
            <a:r>
              <a:rPr lang="fi-FI" dirty="0"/>
              <a:t>ja pieneen kyykkyyn sovi (mene kyykkyyn)</a:t>
            </a:r>
          </a:p>
        </p:txBody>
      </p:sp>
    </p:spTree>
    <p:extLst>
      <p:ext uri="{BB962C8B-B14F-4D97-AF65-F5344CB8AC3E}">
        <p14:creationId xmlns:p14="http://schemas.microsoft.com/office/powerpoint/2010/main" val="2493210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4E3721-F597-4DD5-93AB-9C2478D83CBD}"/>
              </a:ext>
            </a:extLst>
          </p:cNvPr>
          <p:cNvSpPr>
            <a:spLocks noGrp="1"/>
          </p:cNvSpPr>
          <p:nvPr>
            <p:ph type="title"/>
          </p:nvPr>
        </p:nvSpPr>
        <p:spPr/>
        <p:txBody>
          <a:bodyPr/>
          <a:lstStyle/>
          <a:p>
            <a:pPr algn="ctr"/>
            <a:r>
              <a:rPr lang="fi-FI" dirty="0"/>
              <a:t>Juoksee metsän hiiroset</a:t>
            </a:r>
          </a:p>
        </p:txBody>
      </p:sp>
      <p:pic>
        <p:nvPicPr>
          <p:cNvPr id="4" name="Online-media 3">
            <a:hlinkClick r:id="" action="ppaction://media"/>
            <a:extLst>
              <a:ext uri="{FF2B5EF4-FFF2-40B4-BE49-F238E27FC236}">
                <a16:creationId xmlns:a16="http://schemas.microsoft.com/office/drawing/2014/main" id="{D5E396F3-253B-4B66-B054-601241FB9896}"/>
              </a:ext>
            </a:extLst>
          </p:cNvPr>
          <p:cNvPicPr>
            <a:picLocks noGrp="1" noRot="1" noChangeAspect="1"/>
          </p:cNvPicPr>
          <p:nvPr>
            <p:ph idx="1"/>
            <a:videoFile r:link="rId1"/>
          </p:nvPr>
        </p:nvPicPr>
        <p:blipFill>
          <a:blip r:embed="rId3"/>
          <a:stretch>
            <a:fillRect/>
          </a:stretch>
        </p:blipFill>
        <p:spPr>
          <a:xfrm>
            <a:off x="1485900" y="1892300"/>
            <a:ext cx="9448800" cy="4521200"/>
          </a:xfrm>
          <a:prstGeom prst="rect">
            <a:avLst/>
          </a:prstGeom>
        </p:spPr>
      </p:pic>
    </p:spTree>
    <p:extLst>
      <p:ext uri="{BB962C8B-B14F-4D97-AF65-F5344CB8AC3E}">
        <p14:creationId xmlns:p14="http://schemas.microsoft.com/office/powerpoint/2010/main" val="3323600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4CE820FA-16D8-4A89-B231-99F0139C1B35}"/>
              </a:ext>
            </a:extLst>
          </p:cNvPr>
          <p:cNvPicPr>
            <a:picLocks noChangeAspect="1"/>
          </p:cNvPicPr>
          <p:nvPr/>
        </p:nvPicPr>
        <p:blipFill rotWithShape="1">
          <a:blip r:embed="rId2"/>
          <a:srcRect l="24791" t="9610" r="26042" b="5163"/>
          <a:stretch/>
        </p:blipFill>
        <p:spPr>
          <a:xfrm>
            <a:off x="2540000" y="0"/>
            <a:ext cx="6667500" cy="6350000"/>
          </a:xfrm>
          <a:prstGeom prst="rect">
            <a:avLst/>
          </a:prstGeom>
        </p:spPr>
      </p:pic>
    </p:spTree>
    <p:extLst>
      <p:ext uri="{BB962C8B-B14F-4D97-AF65-F5344CB8AC3E}">
        <p14:creationId xmlns:p14="http://schemas.microsoft.com/office/powerpoint/2010/main" val="3070036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6128B0-EC94-413A-887E-A14360E6FF17}"/>
              </a:ext>
            </a:extLst>
          </p:cNvPr>
          <p:cNvSpPr>
            <a:spLocks noGrp="1"/>
          </p:cNvSpPr>
          <p:nvPr>
            <p:ph type="title"/>
          </p:nvPr>
        </p:nvSpPr>
        <p:spPr/>
        <p:txBody>
          <a:bodyPr/>
          <a:lstStyle/>
          <a:p>
            <a:r>
              <a:rPr lang="fi-FI" dirty="0"/>
              <a:t>5. Tapaaminen</a:t>
            </a:r>
          </a:p>
        </p:txBody>
      </p:sp>
      <p:pic>
        <p:nvPicPr>
          <p:cNvPr id="5" name="Sisällön paikkamerkki 4">
            <a:extLst>
              <a:ext uri="{FF2B5EF4-FFF2-40B4-BE49-F238E27FC236}">
                <a16:creationId xmlns:a16="http://schemas.microsoft.com/office/drawing/2014/main" id="{05737838-F7DC-4990-BE4D-07F03EF42DB0}"/>
              </a:ext>
            </a:extLst>
          </p:cNvPr>
          <p:cNvPicPr>
            <a:picLocks noGrp="1" noChangeAspect="1"/>
          </p:cNvPicPr>
          <p:nvPr>
            <p:ph idx="1"/>
          </p:nvPr>
        </p:nvPicPr>
        <p:blipFill rotWithShape="1">
          <a:blip r:embed="rId2"/>
          <a:srcRect l="24451" t="10964" r="26058" b="7105"/>
          <a:stretch/>
        </p:blipFill>
        <p:spPr>
          <a:xfrm>
            <a:off x="4635500" y="0"/>
            <a:ext cx="7556500" cy="6857999"/>
          </a:xfrm>
          <a:prstGeom prst="rect">
            <a:avLst/>
          </a:prstGeom>
        </p:spPr>
      </p:pic>
      <p:sp>
        <p:nvSpPr>
          <p:cNvPr id="4" name="Tekstin paikkamerkki 3">
            <a:extLst>
              <a:ext uri="{FF2B5EF4-FFF2-40B4-BE49-F238E27FC236}">
                <a16:creationId xmlns:a16="http://schemas.microsoft.com/office/drawing/2014/main" id="{264F70CB-8EAA-47E3-9B03-69C363492484}"/>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462790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F1757F60-9CB0-4595-AA89-FF67FAEE62C5}"/>
              </a:ext>
            </a:extLst>
          </p:cNvPr>
          <p:cNvPicPr>
            <a:picLocks noChangeAspect="1"/>
          </p:cNvPicPr>
          <p:nvPr/>
        </p:nvPicPr>
        <p:blipFill rotWithShape="1">
          <a:blip r:embed="rId2"/>
          <a:srcRect l="25833" t="14612" r="27188" b="24802"/>
          <a:stretch/>
        </p:blipFill>
        <p:spPr>
          <a:xfrm>
            <a:off x="2171700" y="0"/>
            <a:ext cx="7493000" cy="6350000"/>
          </a:xfrm>
          <a:prstGeom prst="rect">
            <a:avLst/>
          </a:prstGeom>
        </p:spPr>
      </p:pic>
    </p:spTree>
    <p:extLst>
      <p:ext uri="{BB962C8B-B14F-4D97-AF65-F5344CB8AC3E}">
        <p14:creationId xmlns:p14="http://schemas.microsoft.com/office/powerpoint/2010/main" val="3901896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6550BD-55B9-46CE-9F36-687E76A5703D}"/>
              </a:ext>
            </a:extLst>
          </p:cNvPr>
          <p:cNvSpPr>
            <a:spLocks noGrp="1"/>
          </p:cNvSpPr>
          <p:nvPr>
            <p:ph type="title"/>
          </p:nvPr>
        </p:nvSpPr>
        <p:spPr/>
        <p:txBody>
          <a:bodyPr/>
          <a:lstStyle/>
          <a:p>
            <a:r>
              <a:rPr lang="fi-FI" dirty="0"/>
              <a:t>5. Tapaaminen</a:t>
            </a:r>
          </a:p>
        </p:txBody>
      </p:sp>
      <p:sp>
        <p:nvSpPr>
          <p:cNvPr id="3" name="Sisällön paikkamerkki 2">
            <a:extLst>
              <a:ext uri="{FF2B5EF4-FFF2-40B4-BE49-F238E27FC236}">
                <a16:creationId xmlns:a16="http://schemas.microsoft.com/office/drawing/2014/main" id="{CE746722-7472-42A3-A4BA-EEDC1F6F310E}"/>
              </a:ext>
            </a:extLst>
          </p:cNvPr>
          <p:cNvSpPr>
            <a:spLocks noGrp="1"/>
          </p:cNvSpPr>
          <p:nvPr>
            <p:ph idx="1"/>
          </p:nvPr>
        </p:nvSpPr>
        <p:spPr/>
        <p:txBody>
          <a:bodyPr/>
          <a:lstStyle/>
          <a:p>
            <a:r>
              <a:rPr lang="fi-FI" dirty="0"/>
              <a:t>Satuseikkailun loppuhuipentuma, jossa metsän emäntä Mielikki ilmestyy taikahuivinsa kanssa. Miettikää kuka aikuisista on Mielikki. Metsässä Kanerva ja Metsätuuli kertovat, että taikasauvoilla tehdään taikoja. Heillä on myös omat taikasauvat. Keksitään erilaisia taikasanoja ja mietitään, millainen liike niistä syntyy. Tuleeko esimerkiksi voimaa enemmän, kun ollaan supussa ja nostetaan taikasauva ilmaan? Huudetaan viimeinen taikasana niin voimakkaasti, että piilossa oleva Mielikki kuulee. Mielikki saapuu paikalle liitäen huivi kädessään. Tässä kohden lapset saattavat epäröidä, jos Mielikkinä on tuttu ohjaaja. Kannattaa vaan jatkaa ja uskoa leikin voimaan! Mielikki kertoo, että taikasanat auttoivat ja hiisipeikko luopui huivistaan: </a:t>
            </a:r>
          </a:p>
          <a:p>
            <a:r>
              <a:rPr lang="fi-FI" dirty="0"/>
              <a:t>”Lapset, huivi löytyi, huivi on turvassa</a:t>
            </a:r>
          </a:p>
        </p:txBody>
      </p:sp>
      <p:sp>
        <p:nvSpPr>
          <p:cNvPr id="4" name="Tekstin paikkamerkki 3">
            <a:extLst>
              <a:ext uri="{FF2B5EF4-FFF2-40B4-BE49-F238E27FC236}">
                <a16:creationId xmlns:a16="http://schemas.microsoft.com/office/drawing/2014/main" id="{25B7A9F9-1EA4-41DC-B9A5-AD67C83DD898}"/>
              </a:ext>
            </a:extLst>
          </p:cNvPr>
          <p:cNvSpPr>
            <a:spLocks noGrp="1"/>
          </p:cNvSpPr>
          <p:nvPr>
            <p:ph type="body" sz="half" idx="2"/>
          </p:nvPr>
        </p:nvSpPr>
        <p:spPr/>
        <p:txBody>
          <a:bodyPr>
            <a:normAutofit/>
          </a:bodyPr>
          <a:lstStyle/>
          <a:p>
            <a:pPr algn="ctr"/>
            <a:r>
              <a:rPr lang="fi-FI" sz="4000" dirty="0">
                <a:latin typeface="Arial Black" panose="020B0A04020102020204" pitchFamily="34" charset="0"/>
              </a:rPr>
              <a:t>Huivi löytyy!</a:t>
            </a:r>
          </a:p>
        </p:txBody>
      </p:sp>
    </p:spTree>
    <p:extLst>
      <p:ext uri="{BB962C8B-B14F-4D97-AF65-F5344CB8AC3E}">
        <p14:creationId xmlns:p14="http://schemas.microsoft.com/office/powerpoint/2010/main" val="883840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6C2AC-D05F-4AF6-A71A-37F322DD2D3F}"/>
              </a:ext>
            </a:extLst>
          </p:cNvPr>
          <p:cNvSpPr>
            <a:spLocks noGrp="1"/>
          </p:cNvSpPr>
          <p:nvPr>
            <p:ph type="title"/>
          </p:nvPr>
        </p:nvSpPr>
        <p:spPr/>
        <p:txBody>
          <a:bodyPr/>
          <a:lstStyle/>
          <a:p>
            <a:r>
              <a:rPr lang="fi-FI" dirty="0"/>
              <a:t>5. Tapaaminen</a:t>
            </a:r>
          </a:p>
        </p:txBody>
      </p:sp>
      <p:sp>
        <p:nvSpPr>
          <p:cNvPr id="3" name="Sisällön paikkamerkki 2">
            <a:extLst>
              <a:ext uri="{FF2B5EF4-FFF2-40B4-BE49-F238E27FC236}">
                <a16:creationId xmlns:a16="http://schemas.microsoft.com/office/drawing/2014/main" id="{B2EB561E-7317-43A0-A465-3E7B5EC874DB}"/>
              </a:ext>
            </a:extLst>
          </p:cNvPr>
          <p:cNvSpPr>
            <a:spLocks noGrp="1"/>
          </p:cNvSpPr>
          <p:nvPr>
            <p:ph idx="1"/>
          </p:nvPr>
        </p:nvSpPr>
        <p:spPr>
          <a:xfrm>
            <a:off x="5458984" y="1536700"/>
            <a:ext cx="5928344" cy="4570856"/>
          </a:xfrm>
        </p:spPr>
        <p:txBody>
          <a:bodyPr/>
          <a:lstStyle/>
          <a:p>
            <a:r>
              <a:rPr lang="fi-FI" dirty="0"/>
              <a:t>Arvatkaa kuka siellä oli? Hiisipeikko! Kyllä, Hiisipeikko itki niin, että kyyneleet kastelivat pihaani lammikon. Siinä itkiessään suuri Hiisipeikko ei vaikuttanut enää yhtään pelottavalta, vaan minun tuli häntä sääli ja kysyin häneltä miksi hän itkee. Hiisipeikko kertoi, kuinka häntä oli kiusattu pienestä pitäen häntänsä vuoksi, joka oli muiden mielestä liian lyhyt ja jonka karvat olivat liian kiharat. Hiisi jatkoi kertomalla kuinka monesti hän ei päässyt mukaan leikkiin, eikä aikuisena Hiisien vuosikokouksiin tai pelotteluretkille. Tämän vuoksi hän oli varastanut huivin, sotkenut pihamaata ja metsää. Hiisi siis halusi vain ystäviä ja hyväksyntää ja halusi kostaa pahan olonsa kaikille.</a:t>
            </a:r>
          </a:p>
        </p:txBody>
      </p:sp>
      <p:sp>
        <p:nvSpPr>
          <p:cNvPr id="4" name="Tekstin paikkamerkki 3">
            <a:extLst>
              <a:ext uri="{FF2B5EF4-FFF2-40B4-BE49-F238E27FC236}">
                <a16:creationId xmlns:a16="http://schemas.microsoft.com/office/drawing/2014/main" id="{A78D767B-8408-4E49-876C-EEBC9BF2FAC7}"/>
              </a:ext>
            </a:extLst>
          </p:cNvPr>
          <p:cNvSpPr>
            <a:spLocks noGrp="1"/>
          </p:cNvSpPr>
          <p:nvPr>
            <p:ph type="body" sz="half" idx="2"/>
          </p:nvPr>
        </p:nvSpPr>
        <p:spPr/>
        <p:txBody>
          <a:bodyPr/>
          <a:lstStyle/>
          <a:p>
            <a:r>
              <a:rPr lang="fi-FI" dirty="0"/>
              <a:t>(Mielikki asettuu lasten luokse piiriin ja madaltaa ääntään kertoessaan suurta ilouutista)</a:t>
            </a:r>
          </a:p>
          <a:p>
            <a:r>
              <a:rPr lang="fi-FI" dirty="0"/>
              <a:t> ”Tänä aamuna kun olin nauttimassa yrttiteetäni havahduin siihen, että joku itki ulkona ikkunani alla. </a:t>
            </a:r>
          </a:p>
        </p:txBody>
      </p:sp>
    </p:spTree>
    <p:extLst>
      <p:ext uri="{BB962C8B-B14F-4D97-AF65-F5344CB8AC3E}">
        <p14:creationId xmlns:p14="http://schemas.microsoft.com/office/powerpoint/2010/main" val="1844589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85D1CF-9A63-4E35-8C0F-68A6E506BD25}"/>
              </a:ext>
            </a:extLst>
          </p:cNvPr>
          <p:cNvSpPr>
            <a:spLocks noGrp="1"/>
          </p:cNvSpPr>
          <p:nvPr>
            <p:ph type="title"/>
          </p:nvPr>
        </p:nvSpPr>
        <p:spPr/>
        <p:txBody>
          <a:bodyPr/>
          <a:lstStyle/>
          <a:p>
            <a:r>
              <a:rPr lang="fi-FI" dirty="0"/>
              <a:t>5. Tapaaminen</a:t>
            </a:r>
          </a:p>
        </p:txBody>
      </p:sp>
      <p:sp>
        <p:nvSpPr>
          <p:cNvPr id="3" name="Sisällön paikkamerkki 2">
            <a:extLst>
              <a:ext uri="{FF2B5EF4-FFF2-40B4-BE49-F238E27FC236}">
                <a16:creationId xmlns:a16="http://schemas.microsoft.com/office/drawing/2014/main" id="{C004FB81-4082-4ADC-9F78-8DEE0C4318C5}"/>
              </a:ext>
            </a:extLst>
          </p:cNvPr>
          <p:cNvSpPr>
            <a:spLocks noGrp="1"/>
          </p:cNvSpPr>
          <p:nvPr>
            <p:ph idx="1"/>
          </p:nvPr>
        </p:nvSpPr>
        <p:spPr>
          <a:xfrm>
            <a:off x="5458984" y="1536700"/>
            <a:ext cx="5928344" cy="4570856"/>
          </a:xfrm>
        </p:spPr>
        <p:txBody>
          <a:bodyPr/>
          <a:lstStyle/>
          <a:p>
            <a:r>
              <a:rPr lang="fi-FI" dirty="0"/>
              <a:t>Nyt Hiisipeikko oli kuitenkin alkanut miettiä asioita. </a:t>
            </a:r>
          </a:p>
          <a:p>
            <a:r>
              <a:rPr lang="fi-FI" dirty="0"/>
              <a:t>Ei hänelle tullut koskaan hyvä mieli sotkemisen tai pelottelun jälkeen, joten hän päätti palauttaa huivin Mielikille ja muulle metsänväelle. Ja nyt... (Mielikki jatkaa), Hiisipeikko on matkalla metsän ja vuorten taa Hiisimaahan selvittämään asioita.</a:t>
            </a:r>
          </a:p>
          <a:p>
            <a:r>
              <a:rPr lang="fi-FI" dirty="0"/>
              <a:t>Hiisi ei pelottele meitä enää koskaan, vaan haluaa olla meidän kaikkien metsänhaltijoiden, eläinten, kasvien ja teidän ihmisten kaveri. Ja tässä on siis huivi ja toivon, että voisimme juhlistaa huivin löytymistä!”</a:t>
            </a:r>
          </a:p>
        </p:txBody>
      </p:sp>
      <p:sp>
        <p:nvSpPr>
          <p:cNvPr id="4" name="Tekstin paikkamerkki 3">
            <a:extLst>
              <a:ext uri="{FF2B5EF4-FFF2-40B4-BE49-F238E27FC236}">
                <a16:creationId xmlns:a16="http://schemas.microsoft.com/office/drawing/2014/main" id="{FE9C9808-B05F-496E-95FA-CF3E8556FC02}"/>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52986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4E3257EA-D28F-4B6B-A341-9B831A3172D9}"/>
              </a:ext>
            </a:extLst>
          </p:cNvPr>
          <p:cNvPicPr>
            <a:picLocks noChangeAspect="1"/>
          </p:cNvPicPr>
          <p:nvPr/>
        </p:nvPicPr>
        <p:blipFill rotWithShape="1">
          <a:blip r:embed="rId2"/>
          <a:srcRect l="18854" t="15168" r="18750" b="11092"/>
          <a:stretch/>
        </p:blipFill>
        <p:spPr>
          <a:xfrm>
            <a:off x="2298700" y="1041400"/>
            <a:ext cx="7607300" cy="5054600"/>
          </a:xfrm>
          <a:prstGeom prst="rect">
            <a:avLst/>
          </a:prstGeom>
        </p:spPr>
      </p:pic>
    </p:spTree>
    <p:extLst>
      <p:ext uri="{BB962C8B-B14F-4D97-AF65-F5344CB8AC3E}">
        <p14:creationId xmlns:p14="http://schemas.microsoft.com/office/powerpoint/2010/main" val="2557966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C4D8DD7C-A5B2-4AE0-BACB-9458B8213B8C}"/>
              </a:ext>
            </a:extLst>
          </p:cNvPr>
          <p:cNvPicPr>
            <a:picLocks noChangeAspect="1"/>
          </p:cNvPicPr>
          <p:nvPr/>
        </p:nvPicPr>
        <p:blipFill rotWithShape="1">
          <a:blip r:embed="rId2"/>
          <a:srcRect l="24687" t="10722" r="25938" b="6831"/>
          <a:stretch/>
        </p:blipFill>
        <p:spPr>
          <a:xfrm>
            <a:off x="2616200" y="0"/>
            <a:ext cx="6781800" cy="6388100"/>
          </a:xfrm>
          <a:prstGeom prst="rect">
            <a:avLst/>
          </a:prstGeom>
        </p:spPr>
      </p:pic>
    </p:spTree>
    <p:extLst>
      <p:ext uri="{BB962C8B-B14F-4D97-AF65-F5344CB8AC3E}">
        <p14:creationId xmlns:p14="http://schemas.microsoft.com/office/powerpoint/2010/main" val="1897236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5ECE27-FBB4-4EB9-81DD-8DFAC0CDFAEA}"/>
              </a:ext>
            </a:extLst>
          </p:cNvPr>
          <p:cNvSpPr>
            <a:spLocks noGrp="1"/>
          </p:cNvSpPr>
          <p:nvPr>
            <p:ph type="title"/>
          </p:nvPr>
        </p:nvSpPr>
        <p:spPr/>
        <p:txBody>
          <a:bodyPr/>
          <a:lstStyle/>
          <a:p>
            <a:pPr algn="ctr"/>
            <a:r>
              <a:rPr lang="fi-FI" dirty="0"/>
              <a:t>Jean Sibelius Intermezzo 1</a:t>
            </a:r>
          </a:p>
        </p:txBody>
      </p:sp>
      <p:pic>
        <p:nvPicPr>
          <p:cNvPr id="4" name="Online-media 3">
            <a:hlinkClick r:id="" action="ppaction://media"/>
            <a:extLst>
              <a:ext uri="{FF2B5EF4-FFF2-40B4-BE49-F238E27FC236}">
                <a16:creationId xmlns:a16="http://schemas.microsoft.com/office/drawing/2014/main" id="{40711489-02DF-4D9F-9D7D-CD8927953E7A}"/>
              </a:ext>
            </a:extLst>
          </p:cNvPr>
          <p:cNvPicPr>
            <a:picLocks noGrp="1" noRot="1" noChangeAspect="1"/>
          </p:cNvPicPr>
          <p:nvPr>
            <p:ph idx="1"/>
            <a:videoFile r:link="rId1"/>
          </p:nvPr>
        </p:nvPicPr>
        <p:blipFill>
          <a:blip r:embed="rId3"/>
          <a:stretch>
            <a:fillRect/>
          </a:stretch>
        </p:blipFill>
        <p:spPr>
          <a:xfrm>
            <a:off x="1511300" y="1892300"/>
            <a:ext cx="9347200" cy="4508500"/>
          </a:xfrm>
          <a:prstGeom prst="rect">
            <a:avLst/>
          </a:prstGeom>
        </p:spPr>
      </p:pic>
    </p:spTree>
    <p:extLst>
      <p:ext uri="{BB962C8B-B14F-4D97-AF65-F5344CB8AC3E}">
        <p14:creationId xmlns:p14="http://schemas.microsoft.com/office/powerpoint/2010/main" val="1859986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C2F4B0E0-BCC9-410F-A7B1-8B70FE365F5A}"/>
              </a:ext>
            </a:extLst>
          </p:cNvPr>
          <p:cNvPicPr>
            <a:picLocks noChangeAspect="1"/>
          </p:cNvPicPr>
          <p:nvPr/>
        </p:nvPicPr>
        <p:blipFill rotWithShape="1">
          <a:blip r:embed="rId2"/>
          <a:srcRect l="25104" t="9981" r="26459" b="6090"/>
          <a:stretch/>
        </p:blipFill>
        <p:spPr>
          <a:xfrm>
            <a:off x="2679700" y="0"/>
            <a:ext cx="6578600" cy="6210300"/>
          </a:xfrm>
          <a:prstGeom prst="rect">
            <a:avLst/>
          </a:prstGeom>
        </p:spPr>
      </p:pic>
    </p:spTree>
    <p:extLst>
      <p:ext uri="{BB962C8B-B14F-4D97-AF65-F5344CB8AC3E}">
        <p14:creationId xmlns:p14="http://schemas.microsoft.com/office/powerpoint/2010/main" val="3723273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8F0242B3-4311-4CA4-B694-72B63C143EBE}"/>
              </a:ext>
            </a:extLst>
          </p:cNvPr>
          <p:cNvPicPr>
            <a:picLocks noChangeAspect="1"/>
          </p:cNvPicPr>
          <p:nvPr/>
        </p:nvPicPr>
        <p:blipFill rotWithShape="1">
          <a:blip r:embed="rId2"/>
          <a:srcRect l="24479" t="10907" r="26562" b="6646"/>
          <a:stretch/>
        </p:blipFill>
        <p:spPr>
          <a:xfrm>
            <a:off x="2552700" y="0"/>
            <a:ext cx="6883400" cy="6400800"/>
          </a:xfrm>
          <a:prstGeom prst="rect">
            <a:avLst/>
          </a:prstGeom>
        </p:spPr>
      </p:pic>
    </p:spTree>
    <p:extLst>
      <p:ext uri="{BB962C8B-B14F-4D97-AF65-F5344CB8AC3E}">
        <p14:creationId xmlns:p14="http://schemas.microsoft.com/office/powerpoint/2010/main" val="1068834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CD5F246D-142E-4643-B0F3-035CD23276D1}"/>
              </a:ext>
            </a:extLst>
          </p:cNvPr>
          <p:cNvPicPr>
            <a:picLocks noChangeAspect="1"/>
          </p:cNvPicPr>
          <p:nvPr/>
        </p:nvPicPr>
        <p:blipFill rotWithShape="1">
          <a:blip r:embed="rId2"/>
          <a:srcRect l="24792" t="9795" r="25833" b="6460"/>
          <a:stretch/>
        </p:blipFill>
        <p:spPr>
          <a:xfrm>
            <a:off x="2641600" y="88900"/>
            <a:ext cx="6794500" cy="6286500"/>
          </a:xfrm>
          <a:prstGeom prst="rect">
            <a:avLst/>
          </a:prstGeom>
        </p:spPr>
      </p:pic>
    </p:spTree>
    <p:extLst>
      <p:ext uri="{BB962C8B-B14F-4D97-AF65-F5344CB8AC3E}">
        <p14:creationId xmlns:p14="http://schemas.microsoft.com/office/powerpoint/2010/main" val="522558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B56405AD-9B9E-4750-B393-82743FDBD998}"/>
              </a:ext>
            </a:extLst>
          </p:cNvPr>
          <p:cNvPicPr>
            <a:picLocks noChangeAspect="1"/>
          </p:cNvPicPr>
          <p:nvPr/>
        </p:nvPicPr>
        <p:blipFill rotWithShape="1">
          <a:blip r:embed="rId2"/>
          <a:srcRect l="24583" t="10165" r="26146" b="5534"/>
          <a:stretch/>
        </p:blipFill>
        <p:spPr>
          <a:xfrm>
            <a:off x="2654300" y="88900"/>
            <a:ext cx="6654800" cy="6273800"/>
          </a:xfrm>
          <a:prstGeom prst="rect">
            <a:avLst/>
          </a:prstGeom>
        </p:spPr>
      </p:pic>
    </p:spTree>
    <p:extLst>
      <p:ext uri="{BB962C8B-B14F-4D97-AF65-F5344CB8AC3E}">
        <p14:creationId xmlns:p14="http://schemas.microsoft.com/office/powerpoint/2010/main" val="369059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5BB16CDF-A3EE-43B6-9306-B3B40C0D2D48}"/>
              </a:ext>
            </a:extLst>
          </p:cNvPr>
          <p:cNvPicPr>
            <a:picLocks noChangeAspect="1"/>
          </p:cNvPicPr>
          <p:nvPr/>
        </p:nvPicPr>
        <p:blipFill rotWithShape="1">
          <a:blip r:embed="rId2"/>
          <a:srcRect l="24583" t="9239" r="26042" b="6460"/>
          <a:stretch/>
        </p:blipFill>
        <p:spPr>
          <a:xfrm>
            <a:off x="2540000" y="203200"/>
            <a:ext cx="6743700" cy="6115050"/>
          </a:xfrm>
          <a:prstGeom prst="rect">
            <a:avLst/>
          </a:prstGeom>
        </p:spPr>
      </p:pic>
    </p:spTree>
    <p:extLst>
      <p:ext uri="{BB962C8B-B14F-4D97-AF65-F5344CB8AC3E}">
        <p14:creationId xmlns:p14="http://schemas.microsoft.com/office/powerpoint/2010/main" val="1782179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6127CC20-C5D4-4DCD-A175-2E7C793A054B}"/>
              </a:ext>
            </a:extLst>
          </p:cNvPr>
          <p:cNvPicPr>
            <a:picLocks noChangeAspect="1"/>
          </p:cNvPicPr>
          <p:nvPr/>
        </p:nvPicPr>
        <p:blipFill rotWithShape="1">
          <a:blip r:embed="rId2"/>
          <a:srcRect l="24583" t="9054" r="26042" b="6089"/>
          <a:stretch/>
        </p:blipFill>
        <p:spPr>
          <a:xfrm>
            <a:off x="2768600" y="101600"/>
            <a:ext cx="6578600" cy="6299200"/>
          </a:xfrm>
          <a:prstGeom prst="rect">
            <a:avLst/>
          </a:prstGeom>
        </p:spPr>
      </p:pic>
    </p:spTree>
    <p:extLst>
      <p:ext uri="{BB962C8B-B14F-4D97-AF65-F5344CB8AC3E}">
        <p14:creationId xmlns:p14="http://schemas.microsoft.com/office/powerpoint/2010/main" val="60224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585DB8F0-50C3-4DF4-AC8A-53D51DF05A6D}"/>
              </a:ext>
            </a:extLst>
          </p:cNvPr>
          <p:cNvPicPr>
            <a:picLocks noChangeAspect="1"/>
          </p:cNvPicPr>
          <p:nvPr/>
        </p:nvPicPr>
        <p:blipFill rotWithShape="1">
          <a:blip r:embed="rId2"/>
          <a:srcRect l="18959" t="15168" r="18959" b="11092"/>
          <a:stretch/>
        </p:blipFill>
        <p:spPr>
          <a:xfrm>
            <a:off x="2311400" y="1041400"/>
            <a:ext cx="7569200" cy="5054600"/>
          </a:xfrm>
          <a:prstGeom prst="rect">
            <a:avLst/>
          </a:prstGeom>
        </p:spPr>
      </p:pic>
    </p:spTree>
    <p:extLst>
      <p:ext uri="{BB962C8B-B14F-4D97-AF65-F5344CB8AC3E}">
        <p14:creationId xmlns:p14="http://schemas.microsoft.com/office/powerpoint/2010/main" val="1086686713"/>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3324"/>
      </a:dk2>
      <a:lt2>
        <a:srgbClr val="E8E2E8"/>
      </a:lt2>
      <a:accent1>
        <a:srgbClr val="21B927"/>
      </a:accent1>
      <a:accent2>
        <a:srgbClr val="52B714"/>
      </a:accent2>
      <a:accent3>
        <a:srgbClr val="8EAB1E"/>
      </a:accent3>
      <a:accent4>
        <a:srgbClr val="C19D15"/>
      </a:accent4>
      <a:accent5>
        <a:srgbClr val="E77029"/>
      </a:accent5>
      <a:accent6>
        <a:srgbClr val="D5171F"/>
      </a:accent6>
      <a:hlink>
        <a:srgbClr val="AA7638"/>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CF06EDD7CBB904AB46AA517B2F9B33A" ma:contentTypeVersion="30" ma:contentTypeDescription="Luo uusi asiakirja." ma:contentTypeScope="" ma:versionID="812d8b839d2ee210c5e8c9ab93e8805b">
  <xsd:schema xmlns:xsd="http://www.w3.org/2001/XMLSchema" xmlns:xs="http://www.w3.org/2001/XMLSchema" xmlns:p="http://schemas.microsoft.com/office/2006/metadata/properties" xmlns:ns3="bcd43d10-d0f6-4345-bf03-9cf4573e1cdb" xmlns:ns4="bb1ef51b-751c-4cd6-aa1b-bfc7cd62de23" targetNamespace="http://schemas.microsoft.com/office/2006/metadata/properties" ma:root="true" ma:fieldsID="04f5ae0753b279b93080cf0d4c14a81b" ns3:_="" ns4:_="">
    <xsd:import namespace="bcd43d10-d0f6-4345-bf03-9cf4573e1cdb"/>
    <xsd:import namespace="bb1ef51b-751c-4cd6-aa1b-bfc7cd62de23"/>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TeamsChannelId" minOccurs="0"/>
                <xsd:element ref="ns4:Math_Settings" minOccurs="0"/>
                <xsd:element ref="ns4:Distribution_Groups" minOccurs="0"/>
                <xsd:element ref="ns4:LMS_Mappings" minOccurs="0"/>
                <xsd:element ref="ns4:IsNotebookLocked"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d43d10-d0f6-4345-bf03-9cf4573e1c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ef51b-751c-4cd6-aa1b-bfc7cd62de23"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DateTaken" ma:index="28" nillable="true" ma:displayName="MediaServiceDateTaken" ma:description="" ma:hidden="true" ma:internalName="MediaServiceDateTaken" ma:readOnly="true">
      <xsd:simpleType>
        <xsd:restriction base="dms:Text"/>
      </xsd:simpleType>
    </xsd:element>
    <xsd:element name="MediaServiceAutoTags" ma:index="29" nillable="true" ma:displayName="Tags" ma:internalName="MediaServiceAutoTags" ma:readOnly="true">
      <xsd:simpleType>
        <xsd:restriction base="dms:Text"/>
      </xsd:simpleType>
    </xsd:element>
    <xsd:element name="TeamsChannelId" ma:index="30" nillable="true" ma:displayName="Teams Channel Id" ma:internalName="TeamsChannelId">
      <xsd:simpleType>
        <xsd:restriction base="dms:Text"/>
      </xsd:simpleType>
    </xsd:element>
    <xsd:element name="Math_Settings" ma:index="31" nillable="true" ma:displayName="Math Settings" ma:internalName="Math_Settings">
      <xsd:simpleType>
        <xsd:restriction base="dms:Text"/>
      </xsd:simple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sNotebookLocked" ma:index="34" nillable="true" ma:displayName="Is Notebook Locked" ma:internalName="IsNotebookLocked">
      <xsd:simpleType>
        <xsd:restriction base="dms:Boolea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mplates xmlns="bb1ef51b-751c-4cd6-aa1b-bfc7cd62de23" xsi:nil="true"/>
    <Self_Registration_Enabled xmlns="bb1ef51b-751c-4cd6-aa1b-bfc7cd62de23" xsi:nil="true"/>
    <Teachers xmlns="bb1ef51b-751c-4cd6-aa1b-bfc7cd62de23">
      <UserInfo>
        <DisplayName/>
        <AccountId xsi:nil="true"/>
        <AccountType/>
      </UserInfo>
    </Teachers>
    <Invited_Teachers xmlns="bb1ef51b-751c-4cd6-aa1b-bfc7cd62de23" xsi:nil="true"/>
    <TeamsChannelId xmlns="bb1ef51b-751c-4cd6-aa1b-bfc7cd62de23" xsi:nil="true"/>
    <DefaultSectionNames xmlns="bb1ef51b-751c-4cd6-aa1b-bfc7cd62de23" xsi:nil="true"/>
    <Has_Teacher_Only_SectionGroup xmlns="bb1ef51b-751c-4cd6-aa1b-bfc7cd62de23" xsi:nil="true"/>
    <Math_Settings xmlns="bb1ef51b-751c-4cd6-aa1b-bfc7cd62de23" xsi:nil="true"/>
    <NotebookType xmlns="bb1ef51b-751c-4cd6-aa1b-bfc7cd62de23" xsi:nil="true"/>
    <Students xmlns="bb1ef51b-751c-4cd6-aa1b-bfc7cd62de23">
      <UserInfo>
        <DisplayName/>
        <AccountId xsi:nil="true"/>
        <AccountType/>
      </UserInfo>
    </Students>
    <Is_Collaboration_Space_Locked xmlns="bb1ef51b-751c-4cd6-aa1b-bfc7cd62de23" xsi:nil="true"/>
    <Owner xmlns="bb1ef51b-751c-4cd6-aa1b-bfc7cd62de23">
      <UserInfo>
        <DisplayName/>
        <AccountId xsi:nil="true"/>
        <AccountType/>
      </UserInfo>
    </Owner>
    <Distribution_Groups xmlns="bb1ef51b-751c-4cd6-aa1b-bfc7cd62de23" xsi:nil="true"/>
    <AppVersion xmlns="bb1ef51b-751c-4cd6-aa1b-bfc7cd62de23" xsi:nil="true"/>
    <Invited_Students xmlns="bb1ef51b-751c-4cd6-aa1b-bfc7cd62de23" xsi:nil="true"/>
    <LMS_Mappings xmlns="bb1ef51b-751c-4cd6-aa1b-bfc7cd62de23" xsi:nil="true"/>
    <IsNotebookLocked xmlns="bb1ef51b-751c-4cd6-aa1b-bfc7cd62de23" xsi:nil="true"/>
    <FolderType xmlns="bb1ef51b-751c-4cd6-aa1b-bfc7cd62de23" xsi:nil="true"/>
    <CultureName xmlns="bb1ef51b-751c-4cd6-aa1b-bfc7cd62de23" xsi:nil="true"/>
    <Student_Groups xmlns="bb1ef51b-751c-4cd6-aa1b-bfc7cd62de23">
      <UserInfo>
        <DisplayName/>
        <AccountId xsi:nil="true"/>
        <AccountType/>
      </UserInfo>
    </Student_Groups>
  </documentManagement>
</p:properties>
</file>

<file path=customXml/itemProps1.xml><?xml version="1.0" encoding="utf-8"?>
<ds:datastoreItem xmlns:ds="http://schemas.openxmlformats.org/officeDocument/2006/customXml" ds:itemID="{CA8D783B-0365-496D-8DA0-378A649656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d43d10-d0f6-4345-bf03-9cf4573e1cdb"/>
    <ds:schemaRef ds:uri="bb1ef51b-751c-4cd6-aa1b-bfc7cd62de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74B278-813D-4510-A530-E162DDCE0F46}">
  <ds:schemaRefs>
    <ds:schemaRef ds:uri="http://schemas.microsoft.com/sharepoint/v3/contenttype/forms"/>
  </ds:schemaRefs>
</ds:datastoreItem>
</file>

<file path=customXml/itemProps3.xml><?xml version="1.0" encoding="utf-8"?>
<ds:datastoreItem xmlns:ds="http://schemas.openxmlformats.org/officeDocument/2006/customXml" ds:itemID="{22FFA00F-61EC-42B2-BDC5-A98DAA71AA85}">
  <ds:schemaRefs>
    <ds:schemaRef ds:uri="http://purl.org/dc/elements/1.1/"/>
    <ds:schemaRef ds:uri="http://schemas.openxmlformats.org/package/2006/metadata/core-properties"/>
    <ds:schemaRef ds:uri="http://schemas.microsoft.com/office/2006/documentManagement/types"/>
    <ds:schemaRef ds:uri="http://purl.org/dc/dcmitype/"/>
    <ds:schemaRef ds:uri="bb1ef51b-751c-4cd6-aa1b-bfc7cd62de23"/>
    <ds:schemaRef ds:uri="http://schemas.microsoft.com/office/infopath/2007/PartnerControls"/>
    <ds:schemaRef ds:uri="bcd43d10-d0f6-4345-bf03-9cf4573e1cdb"/>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2831</TotalTime>
  <Words>1977</Words>
  <Application>Microsoft Office PowerPoint</Application>
  <PresentationFormat>Laajakuva</PresentationFormat>
  <Paragraphs>128</Paragraphs>
  <Slides>87</Slides>
  <Notes>0</Notes>
  <HiddenSlides>0</HiddenSlides>
  <MMClips>24</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87</vt:i4>
      </vt:variant>
    </vt:vector>
  </HeadingPairs>
  <TitlesOfParts>
    <vt:vector size="92" baseType="lpstr">
      <vt:lpstr>Arial Black</vt:lpstr>
      <vt:lpstr>Calibri</vt:lpstr>
      <vt:lpstr>Calibri Light</vt:lpstr>
      <vt:lpstr>Courier New</vt:lpstr>
      <vt:lpstr>RetrospectVTI</vt:lpstr>
      <vt:lpstr>Toiminnallinen satuseikkailupolku</vt:lpstr>
      <vt:lpstr>Toiminnallinen satuseikkailupolku</vt:lpstr>
      <vt:lpstr>PowerPoint-esitys</vt:lpstr>
      <vt:lpstr>SATUPOLKU -LAULU</vt:lpstr>
      <vt:lpstr>SATUPOLKU -LAULU</vt:lpstr>
      <vt:lpstr>PowerPoint-esitys</vt:lpstr>
      <vt:lpstr>PowerPoint-esitys</vt:lpstr>
      <vt:lpstr>PowerPoint-esitys</vt:lpstr>
      <vt:lpstr>PowerPoint-esitys</vt:lpstr>
      <vt:lpstr>PowerPoint-esitys</vt:lpstr>
      <vt:lpstr>PowerPoint-esitys</vt:lpstr>
      <vt:lpstr>PowerPoint-esitys</vt:lpstr>
      <vt:lpstr>Seikkailu alkaa</vt:lpstr>
      <vt:lpstr>1. Tapaaminen</vt:lpstr>
      <vt:lpstr>KEHYSTARINA</vt:lpstr>
      <vt:lpstr>PowerPoint-esitys</vt:lpstr>
      <vt:lpstr>PowerPoint-esitys</vt:lpstr>
      <vt:lpstr>PowerPoint-esitys</vt:lpstr>
      <vt:lpstr>Mielikin kirje nro 1</vt:lpstr>
      <vt:lpstr>Tanssi-/ liikeohje</vt:lpstr>
      <vt:lpstr>Tehtävät ennen toista tapaamiskertaa</vt:lpstr>
      <vt:lpstr>PowerPoint-esitys</vt:lpstr>
      <vt:lpstr>Esimerkkejä laululeikeistä, musiikkikasvatuksesta, luovuudesta, jne.</vt:lpstr>
      <vt:lpstr>Revontulitanssi, Uittamon päiväkoti</vt:lpstr>
      <vt:lpstr>Räpäten sinistä iloa, avoin päiväkoti Sinilintu</vt:lpstr>
      <vt:lpstr>Hokitika song, Elina Kivelä-Taskinen</vt:lpstr>
      <vt:lpstr>Clap, clap song</vt:lpstr>
      <vt:lpstr>Body percussion,  corso diretto da Salvo Russo</vt:lpstr>
      <vt:lpstr>2. Tapaaminen</vt:lpstr>
      <vt:lpstr>PowerPoint-esitys</vt:lpstr>
      <vt:lpstr>Liikuntaleikit</vt:lpstr>
      <vt:lpstr>2. Tapaaminen</vt:lpstr>
      <vt:lpstr>PowerPoint-esitys</vt:lpstr>
      <vt:lpstr>PowerPoint-esitys</vt:lpstr>
      <vt:lpstr>2. Tapaaminen</vt:lpstr>
      <vt:lpstr>Kissankello kilkkaa</vt:lpstr>
      <vt:lpstr>Paimenen syyslaulu</vt:lpstr>
      <vt:lpstr>Etkö ymmärrä</vt:lpstr>
      <vt:lpstr>Pingviinitanssi</vt:lpstr>
      <vt:lpstr>Hyttys-Hubert</vt:lpstr>
      <vt:lpstr>Vokaalilaulu</vt:lpstr>
      <vt:lpstr>2. Tapaaminen</vt:lpstr>
      <vt:lpstr>PowerPoint-esitys</vt:lpstr>
      <vt:lpstr>PowerPoint-esitys</vt:lpstr>
      <vt:lpstr>Tanssi-/liikeohje</vt:lpstr>
      <vt:lpstr>Ennen seuraavaa tapaamista</vt:lpstr>
      <vt:lpstr>Esimerkkejä lauluista</vt:lpstr>
      <vt:lpstr>Rajaton: Hyvin hiljaa</vt:lpstr>
      <vt:lpstr>Eeva-Leena Sariola, Matti Kontio ja Martti Pokela: Mörri-Möykky tanssii</vt:lpstr>
      <vt:lpstr>Pentti Rasinkangas ja Ohilyönti: Meidän uusi vauva</vt:lpstr>
      <vt:lpstr>Tuomo Rannankari: Leikki on lasten työtä</vt:lpstr>
      <vt:lpstr>3. Tapaaminen</vt:lpstr>
      <vt:lpstr>PowerPoint-esitys</vt:lpstr>
      <vt:lpstr>3.Tapaaminen</vt:lpstr>
      <vt:lpstr>3.Tapaaminen</vt:lpstr>
      <vt:lpstr>3.Tapaaminen</vt:lpstr>
      <vt:lpstr>Oravan pesä</vt:lpstr>
      <vt:lpstr>PowerPoint-esitys</vt:lpstr>
      <vt:lpstr>Tanssi-/liikeohje</vt:lpstr>
      <vt:lpstr>PowerPoint-esitys</vt:lpstr>
      <vt:lpstr>4. Tapaaminen</vt:lpstr>
      <vt:lpstr>PowerPoint-esitys</vt:lpstr>
      <vt:lpstr>4. Tapaaminen</vt:lpstr>
      <vt:lpstr>4. Tapaaminen</vt:lpstr>
      <vt:lpstr>PowerPoint-esitys</vt:lpstr>
      <vt:lpstr>Kaksi pientä peikkolasta</vt:lpstr>
      <vt:lpstr>Peikkoäidin kehtolaulu</vt:lpstr>
      <vt:lpstr>PowerPoint-esitys</vt:lpstr>
      <vt:lpstr>Loruile oma tuttu loru, tai joku näistä</vt:lpstr>
      <vt:lpstr>PowerPoint-esitys</vt:lpstr>
      <vt:lpstr>PowerPoint-esitys</vt:lpstr>
      <vt:lpstr>PowerPoint-esitys</vt:lpstr>
      <vt:lpstr>Juoksee metsän hiiroset</vt:lpstr>
      <vt:lpstr>PowerPoint-esitys</vt:lpstr>
      <vt:lpstr>5. Tapaaminen</vt:lpstr>
      <vt:lpstr>PowerPoint-esitys</vt:lpstr>
      <vt:lpstr>5. Tapaaminen</vt:lpstr>
      <vt:lpstr>5. Tapaaminen</vt:lpstr>
      <vt:lpstr>5. Tapaaminen</vt:lpstr>
      <vt:lpstr>PowerPoint-esitys</vt:lpstr>
      <vt:lpstr>Jean Sibelius Intermezzo 1</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Matti Nurro</dc:creator>
  <cp:lastModifiedBy>Matti Nurro</cp:lastModifiedBy>
  <cp:revision>69</cp:revision>
  <dcterms:created xsi:type="dcterms:W3CDTF">2019-10-22T17:59:37Z</dcterms:created>
  <dcterms:modified xsi:type="dcterms:W3CDTF">2021-01-13T07:09:17Z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0x0101005CF06EDD7CBB904AB46AA517B2F9B33A</vt:lpwstr>
  </property>
</Properties>
</file>