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BEAE2-A61D-E830-CA8E-800E0501066E}" v="795" dt="2020-11-03T11:26:23.682"/>
    <p1510:client id="{31ABC6BF-5431-409D-9C9F-85EC08F9061C}" v="122" dt="2020-11-03T11:25:32.557"/>
    <p1510:client id="{F590B863-99A8-4484-7FD4-19A2EA6AA08F}" v="82" dt="2020-11-03T11:31:31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5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3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0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5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54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2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1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58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9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071B9D-1E3F-4DF4-8028-5D303D5189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614" r="-1" b="7095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i-FI" sz="10800">
                <a:cs typeface="Calibri Light"/>
              </a:rPr>
              <a:t>Sosiaalisen kehityksen teoria</a:t>
            </a:r>
            <a:endParaRPr lang="fi-FI" sz="1080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fi-FI" sz="3200"/>
              <a:t>Lev Vygotsky</a:t>
            </a:r>
            <a:endParaRPr lang="fi-FI" sz="3200">
              <a:cs typeface="Calibri"/>
            </a:endParaRPr>
          </a:p>
          <a:p>
            <a:pPr algn="ctr"/>
            <a:endParaRPr lang="fi-FI" sz="3200">
              <a:cs typeface="Calibri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380567A-BDB5-41E9-BCED-55F2EF5A6676}"/>
              </a:ext>
            </a:extLst>
          </p:cNvPr>
          <p:cNvSpPr txBox="1"/>
          <p:nvPr/>
        </p:nvSpPr>
        <p:spPr>
          <a:xfrm>
            <a:off x="5018809" y="592801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/>
              <a:t>Milla, Johanna, Sanna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BCE790-1492-4CE1-99E6-818ED3C72D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056756" y="7102320"/>
            <a:ext cx="10515600" cy="1325563"/>
          </a:xfrm>
        </p:spPr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A2F449-B721-4B48-BCA5-64F55E3665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62961" y="722869"/>
            <a:ext cx="7999515" cy="50219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/>
              <a:t>Historian ja kulttuurin merkitys korostuu</a:t>
            </a:r>
          </a:p>
          <a:p>
            <a:r>
              <a:rPr lang="fi-FI" sz="2400"/>
              <a:t>Yksilön tietoisuus määräytyy sosiaalisissa suhteissa kulttuurin vaikutuksesta</a:t>
            </a:r>
          </a:p>
          <a:p>
            <a:r>
              <a:rPr lang="fi-FI" sz="2400"/>
              <a:t>Sosiaalisen vuorovaikutuksen merkitys oppimisessa on suuri</a:t>
            </a:r>
          </a:p>
          <a:p>
            <a:r>
              <a:rPr lang="fi-FI" sz="2400"/>
              <a:t>Tiedollisen kehityksen päämäärä on yhteisöön sosiaalistuminen</a:t>
            </a:r>
          </a:p>
          <a:p>
            <a:pPr lvl="1"/>
            <a:r>
              <a:rPr lang="fi-FI" sz="2400"/>
              <a:t>Lapsen sosiaalisuus synnynnäistä</a:t>
            </a:r>
          </a:p>
          <a:p>
            <a:r>
              <a:rPr lang="fi-FI" sz="2400"/>
              <a:t>Kieli on vuorovaikutuksen ja ajattelun väline</a:t>
            </a:r>
          </a:p>
          <a:p>
            <a:r>
              <a:rPr lang="fi-FI" sz="2400"/>
              <a:t>Lähikehityksen vyöhyke = tiedollisen toiminnan taso, jolla yksilö kykenee toimimaan ohjaajan tuella mutta ei itsenäisesti</a:t>
            </a:r>
          </a:p>
          <a:p>
            <a:pPr lvl="1"/>
            <a:r>
              <a:rPr lang="fi-FI" sz="2400"/>
              <a:t>Esim. Lapsi oppii vanhemman avustuksella ajamaan polkupyörällä ilman apupyöriä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46C313F-0838-4F08-B23E-81F2D01A7221}"/>
              </a:ext>
            </a:extLst>
          </p:cNvPr>
          <p:cNvSpPr txBox="1"/>
          <p:nvPr/>
        </p:nvSpPr>
        <p:spPr>
          <a:xfrm>
            <a:off x="619991" y="6490855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66F457F-7622-4FAA-9756-073F668B8896}"/>
              </a:ext>
            </a:extLst>
          </p:cNvPr>
          <p:cNvSpPr txBox="1"/>
          <p:nvPr/>
        </p:nvSpPr>
        <p:spPr>
          <a:xfrm>
            <a:off x="814820" y="212234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pic>
        <p:nvPicPr>
          <p:cNvPr id="6" name="Kuva 6" descr="Kuva, joka sisältää kohteen mies, henkilö, puku, solmio&#10;&#10;Kuvaus luotu automaattisesti">
            <a:extLst>
              <a:ext uri="{FF2B5EF4-FFF2-40B4-BE49-F238E27FC236}">
                <a16:creationId xmlns:a16="http://schemas.microsoft.com/office/drawing/2014/main" id="{34FEE10A-3E73-4AFD-ADBC-0E3DD7E43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41" y="1788493"/>
            <a:ext cx="2095500" cy="2886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785315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1B2830"/>
      </a:dk2>
      <a:lt2>
        <a:srgbClr val="F0F2F3"/>
      </a:lt2>
      <a:accent1>
        <a:srgbClr val="CC8120"/>
      </a:accent1>
      <a:accent2>
        <a:srgbClr val="DE4B32"/>
      </a:accent2>
      <a:accent3>
        <a:srgbClr val="A9A626"/>
      </a:accent3>
      <a:accent4>
        <a:srgbClr val="1DB4AF"/>
      </a:accent4>
      <a:accent5>
        <a:srgbClr val="329BDE"/>
      </a:accent5>
      <a:accent6>
        <a:srgbClr val="2647CD"/>
      </a:accent6>
      <a:hlink>
        <a:srgbClr val="3F77BF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SketchyVTI</vt:lpstr>
      <vt:lpstr>Sosiaalisen kehityksen teoria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</cp:revision>
  <dcterms:created xsi:type="dcterms:W3CDTF">2020-11-03T11:05:42Z</dcterms:created>
  <dcterms:modified xsi:type="dcterms:W3CDTF">2020-11-03T11:32:07Z</dcterms:modified>
</cp:coreProperties>
</file>