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57" r:id="rId6"/>
    <p:sldId id="258" r:id="rId7"/>
    <p:sldId id="259" r:id="rId8"/>
    <p:sldId id="260" r:id="rId9"/>
    <p:sldId id="261" r:id="rId10"/>
    <p:sldId id="262" r:id="rId11"/>
    <p:sldId id="263" r:id="rId12"/>
    <p:sldId id="264"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5" d="100"/>
          <a:sy n="75" d="100"/>
        </p:scale>
        <p:origin x="67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fi-FI"/>
              <a:t>Muokkaa ots. perustyyl. napsautt.</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11/3/2020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amakuva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fi-FI"/>
              <a:t>Muokkaa ots. perustyyl. napsautt.</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Lisää kuva napsauttamalla kuvaketta</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sp>
        <p:nvSpPr>
          <p:cNvPr id="5" name="Date Placeholder 4"/>
          <p:cNvSpPr>
            <a:spLocks noGrp="1"/>
          </p:cNvSpPr>
          <p:nvPr>
            <p:ph type="dt" sz="half" idx="10"/>
          </p:nvPr>
        </p:nvSpPr>
        <p:spPr/>
        <p:txBody>
          <a:bodyPr/>
          <a:lstStyle/>
          <a:p>
            <a:fld id="{B61BEF0D-F0BB-DE4B-95CE-6DB70DBA9567}" type="datetimeFigureOut">
              <a:rPr lang="en-US" dirty="0"/>
              <a:pPr/>
              <a:t>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tsikko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fi-FI"/>
              <a:t>Muokkaa ots. perustyyl. napsautt.</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a:t>
            </a:r>
          </a:p>
        </p:txBody>
      </p:sp>
      <p:sp>
        <p:nvSpPr>
          <p:cNvPr id="4" name="Date Placeholder 3"/>
          <p:cNvSpPr>
            <a:spLocks noGrp="1"/>
          </p:cNvSpPr>
          <p:nvPr>
            <p:ph type="dt" sz="half" idx="10"/>
          </p:nvPr>
        </p:nvSpPr>
        <p:spPr/>
        <p:txBody>
          <a:bodyPr/>
          <a:lstStyle/>
          <a:p>
            <a:fld id="{B61BEF0D-F0BB-DE4B-95CE-6DB70DBA9567}" type="datetimeFigureOut">
              <a:rPr lang="en-US" dirty="0"/>
              <a:pPr/>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ainaus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fi-FI"/>
              <a:t>Muokkaa ots. perustyyl. napsautt.</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i-FI"/>
              <a:t>Muokkaa tekstin perustyylejä</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a:t>
            </a:r>
          </a:p>
        </p:txBody>
      </p:sp>
      <p:sp>
        <p:nvSpPr>
          <p:cNvPr id="4" name="Date Placeholder 3"/>
          <p:cNvSpPr>
            <a:spLocks noGrp="1"/>
          </p:cNvSpPr>
          <p:nvPr>
            <p:ph type="dt" sz="half" idx="10"/>
          </p:nvPr>
        </p:nvSpPr>
        <p:spPr/>
        <p:txBody>
          <a:bodyPr/>
          <a:lstStyle/>
          <a:p>
            <a:fld id="{B61BEF0D-F0BB-DE4B-95CE-6DB70DBA9567}" type="datetimeFigureOut">
              <a:rPr lang="en-US" dirty="0"/>
              <a:pPr/>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imikortti">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fi-FI"/>
              <a:t>Muokkaa ots. perustyyl. napsautt.</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a:t>
            </a:r>
          </a:p>
        </p:txBody>
      </p:sp>
      <p:sp>
        <p:nvSpPr>
          <p:cNvPr id="4" name="Date Placeholder 3"/>
          <p:cNvSpPr>
            <a:spLocks noGrp="1"/>
          </p:cNvSpPr>
          <p:nvPr>
            <p:ph type="dt" sz="half" idx="10"/>
          </p:nvPr>
        </p:nvSpPr>
        <p:spPr/>
        <p:txBody>
          <a:bodyPr/>
          <a:lstStyle/>
          <a:p>
            <a:fld id="{B61BEF0D-F0BB-DE4B-95CE-6DB70DBA9567}" type="datetimeFigureOut">
              <a:rPr lang="en-US" dirty="0"/>
              <a:pPr/>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Lainauksen nimikortti">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fi-FI"/>
              <a:t>Muokkaa ots. perustyyl. napsautt.</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a:t>
            </a:r>
          </a:p>
        </p:txBody>
      </p:sp>
      <p:sp>
        <p:nvSpPr>
          <p:cNvPr id="4" name="Date Placeholder 3"/>
          <p:cNvSpPr>
            <a:spLocks noGrp="1"/>
          </p:cNvSpPr>
          <p:nvPr>
            <p:ph type="dt" sz="half" idx="10"/>
          </p:nvPr>
        </p:nvSpPr>
        <p:spPr/>
        <p:txBody>
          <a:bodyPr/>
          <a:lstStyle/>
          <a:p>
            <a:fld id="{B61BEF0D-F0BB-DE4B-95CE-6DB70DBA9567}" type="datetimeFigureOut">
              <a:rPr lang="en-US" dirty="0"/>
              <a:pPr/>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osi tai epätosi">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fi-FI"/>
              <a:t>Muokkaa ots. perustyyl. napsautt.</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a:t>
            </a:r>
          </a:p>
        </p:txBody>
      </p:sp>
      <p:sp>
        <p:nvSpPr>
          <p:cNvPr id="4" name="Date Placeholder 3"/>
          <p:cNvSpPr>
            <a:spLocks noGrp="1"/>
          </p:cNvSpPr>
          <p:nvPr>
            <p:ph type="dt" sz="half" idx="10"/>
          </p:nvPr>
        </p:nvSpPr>
        <p:spPr/>
        <p:txBody>
          <a:bodyPr/>
          <a:lstStyle/>
          <a:p>
            <a:fld id="{B61BEF0D-F0BB-DE4B-95CE-6DB70DBA9567}" type="datetimeFigureOut">
              <a:rPr lang="en-US" dirty="0"/>
              <a:pPr/>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i-FI"/>
              <a:t>Muokkaa ots. perustyyl. napsautt.</a:t>
            </a:r>
            <a:endParaRPr lang="en-US" dirty="0"/>
          </a:p>
        </p:txBody>
      </p:sp>
      <p:sp>
        <p:nvSpPr>
          <p:cNvPr id="3" name="Vertical Text Placeholder 2"/>
          <p:cNvSpPr>
            <a:spLocks noGrp="1"/>
          </p:cNvSpPr>
          <p:nvPr>
            <p:ph type="body" orient="vert" idx="1"/>
          </p:nvPr>
        </p:nvSpPr>
        <p:spPr/>
        <p:txBody>
          <a:bodyPr vert="eaVert" ancho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fi-FI"/>
              <a:t>Muokkaa ots. perustyyl. napsautt.</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fi-FI"/>
              <a:t>Muokkaa ots. perustyyl. napsautt.</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a:t>
            </a:r>
          </a:p>
        </p:txBody>
      </p:sp>
      <p:sp>
        <p:nvSpPr>
          <p:cNvPr id="4" name="Date Placeholder 3"/>
          <p:cNvSpPr>
            <a:spLocks noGrp="1"/>
          </p:cNvSpPr>
          <p:nvPr>
            <p:ph type="dt" sz="half" idx="10"/>
          </p:nvPr>
        </p:nvSpPr>
        <p:spPr/>
        <p:txBody>
          <a:bodyPr/>
          <a:lstStyle/>
          <a:p>
            <a:fld id="{B61BEF0D-F0BB-DE4B-95CE-6DB70DBA9567}" type="datetimeFigureOut">
              <a:rPr lang="en-US" dirty="0"/>
              <a:pPr/>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i-FI"/>
              <a:t>Muokkaa ots. perustyyl. napsautt.</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fi-FI"/>
              <a:t>Muokkaa ots. perustyyl. napsautt.</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sp>
        <p:nvSpPr>
          <p:cNvPr id="5" name="Date Placeholder 4"/>
          <p:cNvSpPr>
            <a:spLocks noGrp="1"/>
          </p:cNvSpPr>
          <p:nvPr>
            <p:ph type="dt" sz="half" idx="10"/>
          </p:nvPr>
        </p:nvSpPr>
        <p:spPr/>
        <p:txBody>
          <a:bodyPr/>
          <a:lstStyle/>
          <a:p>
            <a:fld id="{B61BEF0D-F0BB-DE4B-95CE-6DB70DBA9567}" type="datetimeFigureOut">
              <a:rPr lang="en-US" dirty="0"/>
              <a:pPr/>
              <a:t>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fi-FI"/>
              <a:t>Muokkaa ots. perustyyl. napsautt.</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Lisää kuva napsauttamalla kuvaketta</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sp>
        <p:nvSpPr>
          <p:cNvPr id="5" name="Date Placeholder 4"/>
          <p:cNvSpPr>
            <a:spLocks noGrp="1"/>
          </p:cNvSpPr>
          <p:nvPr>
            <p:ph type="dt" sz="half" idx="10"/>
          </p:nvPr>
        </p:nvSpPr>
        <p:spPr/>
        <p:txBody>
          <a:bodyPr/>
          <a:lstStyle/>
          <a:p>
            <a:fld id="{B61BEF0D-F0BB-DE4B-95CE-6DB70DBA9567}" type="datetimeFigureOut">
              <a:rPr lang="en-US" dirty="0"/>
              <a:pPr/>
              <a:t>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fi-FI"/>
              <a:t>Muokkaa ots. perustyyl. napsautt.</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11/3/2020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5BD3677-5D51-40B0-A7BC-99B291358602}"/>
              </a:ext>
            </a:extLst>
          </p:cNvPr>
          <p:cNvSpPr>
            <a:spLocks noGrp="1"/>
          </p:cNvSpPr>
          <p:nvPr>
            <p:ph type="ctrTitle"/>
          </p:nvPr>
        </p:nvSpPr>
        <p:spPr/>
        <p:txBody>
          <a:bodyPr/>
          <a:lstStyle/>
          <a:p>
            <a:r>
              <a:rPr lang="fi-FI" dirty="0"/>
              <a:t>Jean Piaget</a:t>
            </a:r>
          </a:p>
        </p:txBody>
      </p:sp>
      <p:sp>
        <p:nvSpPr>
          <p:cNvPr id="3" name="Alaotsikko 2">
            <a:extLst>
              <a:ext uri="{FF2B5EF4-FFF2-40B4-BE49-F238E27FC236}">
                <a16:creationId xmlns:a16="http://schemas.microsoft.com/office/drawing/2014/main" id="{A88980FE-19CE-4BB2-908F-2745C95CE75E}"/>
              </a:ext>
            </a:extLst>
          </p:cNvPr>
          <p:cNvSpPr>
            <a:spLocks noGrp="1"/>
          </p:cNvSpPr>
          <p:nvPr>
            <p:ph type="subTitle" idx="1"/>
          </p:nvPr>
        </p:nvSpPr>
        <p:spPr/>
        <p:txBody>
          <a:bodyPr/>
          <a:lstStyle/>
          <a:p>
            <a:r>
              <a:rPr lang="fi-FI" dirty="0"/>
              <a:t>Teoria ajattelun kehittymisestä</a:t>
            </a:r>
          </a:p>
        </p:txBody>
      </p:sp>
    </p:spTree>
    <p:extLst>
      <p:ext uri="{BB962C8B-B14F-4D97-AF65-F5344CB8AC3E}">
        <p14:creationId xmlns:p14="http://schemas.microsoft.com/office/powerpoint/2010/main" val="1920246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E8F90D4-706C-4FA5-9103-61F82C1DF4A5}"/>
              </a:ext>
            </a:extLst>
          </p:cNvPr>
          <p:cNvSpPr>
            <a:spLocks noGrp="1"/>
          </p:cNvSpPr>
          <p:nvPr>
            <p:ph type="title"/>
          </p:nvPr>
        </p:nvSpPr>
        <p:spPr/>
        <p:txBody>
          <a:bodyPr/>
          <a:lstStyle/>
          <a:p>
            <a:r>
              <a:rPr lang="fi-FI" dirty="0"/>
              <a:t>Tietoa</a:t>
            </a:r>
          </a:p>
        </p:txBody>
      </p:sp>
      <p:sp>
        <p:nvSpPr>
          <p:cNvPr id="3" name="Sisällön paikkamerkki 2">
            <a:extLst>
              <a:ext uri="{FF2B5EF4-FFF2-40B4-BE49-F238E27FC236}">
                <a16:creationId xmlns:a16="http://schemas.microsoft.com/office/drawing/2014/main" id="{0A3B34CB-0E10-424E-878E-CF082F8FA7C2}"/>
              </a:ext>
            </a:extLst>
          </p:cNvPr>
          <p:cNvSpPr>
            <a:spLocks noGrp="1"/>
          </p:cNvSpPr>
          <p:nvPr>
            <p:ph idx="1"/>
          </p:nvPr>
        </p:nvSpPr>
        <p:spPr/>
        <p:txBody>
          <a:bodyPr/>
          <a:lstStyle/>
          <a:p>
            <a:r>
              <a:rPr lang="fi-FI" b="1" dirty="0"/>
              <a:t>Jean Piaget </a:t>
            </a:r>
            <a:r>
              <a:rPr lang="fi-FI" dirty="0"/>
              <a:t>on olennainen hahmo lasten kognitiivisen kehityksen tutkimuksessa.</a:t>
            </a:r>
          </a:p>
          <a:p>
            <a:r>
              <a:rPr lang="fi-FI" dirty="0"/>
              <a:t>Yksi Jean </a:t>
            </a:r>
            <a:r>
              <a:rPr lang="fi-FI" dirty="0" err="1"/>
              <a:t>Piagetin</a:t>
            </a:r>
            <a:r>
              <a:rPr lang="fi-FI" dirty="0"/>
              <a:t> kuuluisimmista teorioista on lasten kognitiivisen kehityksen jakaminen neljään eri vaiheeseen. </a:t>
            </a:r>
          </a:p>
          <a:p>
            <a:r>
              <a:rPr lang="fi-FI" dirty="0"/>
              <a:t>Hän loi sen löytääkseen teorian, joka voisi selittää </a:t>
            </a:r>
          </a:p>
          <a:p>
            <a:pPr marL="0" indent="0">
              <a:buNone/>
            </a:pPr>
            <a:r>
              <a:rPr lang="fi-FI" dirty="0"/>
              <a:t>pikkulapsen yleisen kehityksen.</a:t>
            </a:r>
          </a:p>
        </p:txBody>
      </p:sp>
      <p:pic>
        <p:nvPicPr>
          <p:cNvPr id="4" name="Kuva 3">
            <a:extLst>
              <a:ext uri="{FF2B5EF4-FFF2-40B4-BE49-F238E27FC236}">
                <a16:creationId xmlns:a16="http://schemas.microsoft.com/office/drawing/2014/main" id="{91D6D2E8-4CA1-464E-957C-5BA28C0BCAF4}"/>
              </a:ext>
            </a:extLst>
          </p:cNvPr>
          <p:cNvPicPr>
            <a:picLocks noChangeAspect="1"/>
          </p:cNvPicPr>
          <p:nvPr/>
        </p:nvPicPr>
        <p:blipFill>
          <a:blip r:embed="rId2"/>
          <a:stretch>
            <a:fillRect/>
          </a:stretch>
        </p:blipFill>
        <p:spPr>
          <a:xfrm>
            <a:off x="7722762" y="4073078"/>
            <a:ext cx="3300372" cy="1853709"/>
          </a:xfrm>
          <a:prstGeom prst="rect">
            <a:avLst/>
          </a:prstGeom>
          <a:ln>
            <a:noFill/>
          </a:ln>
          <a:effectLst>
            <a:softEdge rad="112500"/>
          </a:effectLst>
        </p:spPr>
      </p:pic>
    </p:spTree>
    <p:extLst>
      <p:ext uri="{BB962C8B-B14F-4D97-AF65-F5344CB8AC3E}">
        <p14:creationId xmlns:p14="http://schemas.microsoft.com/office/powerpoint/2010/main" val="2947684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D51545A-E1C8-47ED-ACD3-FBFBF147D69A}"/>
              </a:ext>
            </a:extLst>
          </p:cNvPr>
          <p:cNvSpPr>
            <a:spLocks noGrp="1"/>
          </p:cNvSpPr>
          <p:nvPr>
            <p:ph type="title"/>
          </p:nvPr>
        </p:nvSpPr>
        <p:spPr/>
        <p:txBody>
          <a:bodyPr/>
          <a:lstStyle/>
          <a:p>
            <a:r>
              <a:rPr lang="fi-FI" dirty="0"/>
              <a:t>Lasten kognitiivisen kehityksen vaiheet</a:t>
            </a:r>
          </a:p>
        </p:txBody>
      </p:sp>
      <p:sp>
        <p:nvSpPr>
          <p:cNvPr id="3" name="Sisällön paikkamerkki 2">
            <a:extLst>
              <a:ext uri="{FF2B5EF4-FFF2-40B4-BE49-F238E27FC236}">
                <a16:creationId xmlns:a16="http://schemas.microsoft.com/office/drawing/2014/main" id="{75DBF18D-AFB3-46E7-A51A-14982EA35D02}"/>
              </a:ext>
            </a:extLst>
          </p:cNvPr>
          <p:cNvSpPr>
            <a:spLocks noGrp="1"/>
          </p:cNvSpPr>
          <p:nvPr>
            <p:ph idx="1"/>
          </p:nvPr>
        </p:nvSpPr>
        <p:spPr/>
        <p:txBody>
          <a:bodyPr>
            <a:normAutofit fontScale="92500" lnSpcReduction="20000"/>
          </a:bodyPr>
          <a:lstStyle/>
          <a:p>
            <a:r>
              <a:rPr lang="fi-FI" b="1" dirty="0"/>
              <a:t>1. Sensomotorinen vaihe (~0–2 v.)</a:t>
            </a:r>
          </a:p>
          <a:p>
            <a:pPr lvl="1"/>
            <a:r>
              <a:rPr lang="fi-FI" dirty="0"/>
              <a:t>lapsi alkaa hahmottaa itsensä toimijana ja reagoi ärsykkeisiin (siirtyminen reflekseistä tahdonalaisiin liikkeisiin)</a:t>
            </a:r>
          </a:p>
          <a:p>
            <a:pPr lvl="1"/>
            <a:r>
              <a:rPr lang="fi-FI" dirty="0"/>
              <a:t>lapsi alkaa muodostamaan toimintaan pohjautuvia skeemoja (esim. esineiden pudottaminen pöydältä tai kuinka pitkälle esineitä tarvitsee kurotella)</a:t>
            </a:r>
          </a:p>
          <a:p>
            <a:pPr lvl="1"/>
            <a:r>
              <a:rPr lang="fi-FI" dirty="0"/>
              <a:t>lapselle kehittyy käsitys esinepysyvyydestä, eli ymmärrys siitä, että esineet ovat olemassa myös silloin kun ne eivät ole näkyvillä.</a:t>
            </a:r>
          </a:p>
          <a:p>
            <a:pPr lvl="1"/>
            <a:r>
              <a:rPr lang="fi-FI" dirty="0"/>
              <a:t>Alle vuoden ikäinen erottaa tutut ihmiset vieraista.</a:t>
            </a:r>
          </a:p>
          <a:p>
            <a:pPr lvl="1"/>
            <a:r>
              <a:rPr lang="fi-FI" i="1" dirty="0"/>
              <a:t>Mielipide: Mielestämme tämä kehitysvaihe pitää nykyelämässä paikkaansa. Esimerkiksi lapsi alkaa hahmottamaan ympäröivää maailmaa ja esineitä, joihin tarttua.</a:t>
            </a:r>
          </a:p>
        </p:txBody>
      </p:sp>
    </p:spTree>
    <p:extLst>
      <p:ext uri="{BB962C8B-B14F-4D97-AF65-F5344CB8AC3E}">
        <p14:creationId xmlns:p14="http://schemas.microsoft.com/office/powerpoint/2010/main" val="2755316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15CEEFF-E392-40DB-8160-D939E586F34D}"/>
              </a:ext>
            </a:extLst>
          </p:cNvPr>
          <p:cNvSpPr>
            <a:spLocks noGrp="1"/>
          </p:cNvSpPr>
          <p:nvPr>
            <p:ph type="title"/>
          </p:nvPr>
        </p:nvSpPr>
        <p:spPr/>
        <p:txBody>
          <a:bodyPr/>
          <a:lstStyle/>
          <a:p>
            <a:r>
              <a:rPr lang="fi-FI" dirty="0"/>
              <a:t>Vaiheet jatkuu </a:t>
            </a:r>
            <a:r>
              <a:rPr lang="fi-FI" dirty="0">
                <a:sym typeface="Wingdings" panose="05000000000000000000" pitchFamily="2" charset="2"/>
              </a:rPr>
              <a:t></a:t>
            </a:r>
            <a:endParaRPr lang="fi-FI" dirty="0"/>
          </a:p>
        </p:txBody>
      </p:sp>
      <p:sp>
        <p:nvSpPr>
          <p:cNvPr id="3" name="Sisällön paikkamerkki 2">
            <a:extLst>
              <a:ext uri="{FF2B5EF4-FFF2-40B4-BE49-F238E27FC236}">
                <a16:creationId xmlns:a16="http://schemas.microsoft.com/office/drawing/2014/main" id="{12DA08E6-F28B-4AAD-B473-2455EAB92461}"/>
              </a:ext>
            </a:extLst>
          </p:cNvPr>
          <p:cNvSpPr>
            <a:spLocks noGrp="1"/>
          </p:cNvSpPr>
          <p:nvPr>
            <p:ph idx="1"/>
          </p:nvPr>
        </p:nvSpPr>
        <p:spPr/>
        <p:txBody>
          <a:bodyPr>
            <a:normAutofit/>
          </a:bodyPr>
          <a:lstStyle/>
          <a:p>
            <a:r>
              <a:rPr lang="fi-FI" b="1" dirty="0"/>
              <a:t>2. Esioperationaalinen vaihe (~2–6 v.)</a:t>
            </a:r>
          </a:p>
          <a:p>
            <a:pPr lvl="1"/>
            <a:r>
              <a:rPr lang="fi-FI" dirty="0"/>
              <a:t>lapsi oppii käyttämään kieltä ja kuvaamaan todellisuutta symbolien ja kielen varassa ,tietyt sanonnat ymmärretään kirjaimellisesti (esimerkiksi mustasukkainen, kaksikielinen)</a:t>
            </a:r>
          </a:p>
          <a:p>
            <a:pPr lvl="1"/>
            <a:r>
              <a:rPr lang="fi-FI" dirty="0"/>
              <a:t>ajattelu on vielä itse- ja minäkeskeistä, kyvyttömyyttä asettua toisen asemaan</a:t>
            </a:r>
          </a:p>
          <a:p>
            <a:pPr lvl="1"/>
            <a:r>
              <a:rPr lang="fi-FI" dirty="0"/>
              <a:t>moraalisessa ajattelussa lapsi harkitsee asioita vain seurauksien näkökulmasta</a:t>
            </a:r>
          </a:p>
          <a:p>
            <a:pPr lvl="1"/>
            <a:r>
              <a:rPr lang="fi-FI" dirty="0"/>
              <a:t>osaa luokitella asioita yhden ominaisuuden perusteella (esim. kaikki punaiset esineet).</a:t>
            </a:r>
          </a:p>
          <a:p>
            <a:pPr lvl="1"/>
            <a:r>
              <a:rPr lang="fi-FI" i="1" dirty="0"/>
              <a:t>Mielipide: Kaikki yllämainitut vaiheet pitävät paikkansa. Esimerkiksi lapsi osaa luokitella asioita värien tai kuvien perusteella (lelujen lajittelu). </a:t>
            </a:r>
          </a:p>
        </p:txBody>
      </p:sp>
    </p:spTree>
    <p:extLst>
      <p:ext uri="{BB962C8B-B14F-4D97-AF65-F5344CB8AC3E}">
        <p14:creationId xmlns:p14="http://schemas.microsoft.com/office/powerpoint/2010/main" val="1808370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C21E768-F229-4C3C-91A9-B4CBEC1E3A44}"/>
              </a:ext>
            </a:extLst>
          </p:cNvPr>
          <p:cNvSpPr>
            <a:spLocks noGrp="1"/>
          </p:cNvSpPr>
          <p:nvPr>
            <p:ph type="title"/>
          </p:nvPr>
        </p:nvSpPr>
        <p:spPr/>
        <p:txBody>
          <a:bodyPr/>
          <a:lstStyle/>
          <a:p>
            <a:r>
              <a:rPr lang="fi-FI" dirty="0"/>
              <a:t>Vaiheet jatkuu </a:t>
            </a:r>
            <a:r>
              <a:rPr lang="fi-FI" dirty="0">
                <a:sym typeface="Wingdings" panose="05000000000000000000" pitchFamily="2" charset="2"/>
              </a:rPr>
              <a:t></a:t>
            </a:r>
            <a:endParaRPr lang="fi-FI" dirty="0"/>
          </a:p>
        </p:txBody>
      </p:sp>
      <p:sp>
        <p:nvSpPr>
          <p:cNvPr id="3" name="Sisällön paikkamerkki 2">
            <a:extLst>
              <a:ext uri="{FF2B5EF4-FFF2-40B4-BE49-F238E27FC236}">
                <a16:creationId xmlns:a16="http://schemas.microsoft.com/office/drawing/2014/main" id="{6507D2EB-6444-446B-9212-9F9311BC06FA}"/>
              </a:ext>
            </a:extLst>
          </p:cNvPr>
          <p:cNvSpPr>
            <a:spLocks noGrp="1"/>
          </p:cNvSpPr>
          <p:nvPr>
            <p:ph idx="1"/>
          </p:nvPr>
        </p:nvSpPr>
        <p:spPr/>
        <p:txBody>
          <a:bodyPr>
            <a:normAutofit fontScale="70000" lnSpcReduction="20000"/>
          </a:bodyPr>
          <a:lstStyle/>
          <a:p>
            <a:r>
              <a:rPr lang="fi-FI" b="1" dirty="0"/>
              <a:t>3. Konkreettisten operaatioiden vaihe (~7–11 v.)</a:t>
            </a:r>
          </a:p>
          <a:p>
            <a:pPr lvl="1"/>
            <a:r>
              <a:rPr lang="fi-FI" dirty="0"/>
              <a:t>mielen teoria: osaa asettua ainakin osittain toisen asemaan</a:t>
            </a:r>
          </a:p>
          <a:p>
            <a:pPr lvl="1"/>
            <a:r>
              <a:rPr lang="fi-FI" dirty="0"/>
              <a:t>lapsi osaa luokitella asioita useiden ominaisuuksien perusteella ja järjestää asioita loogisesti (esim. esineiden laittaminen kokojärjestykseen)</a:t>
            </a:r>
          </a:p>
          <a:p>
            <a:pPr lvl="1"/>
            <a:r>
              <a:rPr lang="fi-FI" dirty="0"/>
              <a:t>ajantaju ja välimatkojen ymmärrys muuttuu varmemmaksi, ymmärtää kellon ja hahmottaa käsitteet menneisyys, tulevaisuus ja nykyhetki</a:t>
            </a:r>
          </a:p>
          <a:p>
            <a:pPr lvl="1"/>
            <a:r>
              <a:rPr lang="fi-FI" dirty="0"/>
              <a:t>lapsi pystyy päättelyyn ja soveltamaan sääntöjä yksittäisiin tapauksiin</a:t>
            </a:r>
          </a:p>
          <a:p>
            <a:pPr lvl="1"/>
            <a:r>
              <a:rPr lang="fi-FI" dirty="0"/>
              <a:t>lapsi kykenee käyttämään abstrakteja käsitteitä suhteessa konkreettisiin asioihin</a:t>
            </a:r>
          </a:p>
          <a:p>
            <a:pPr lvl="1"/>
            <a:r>
              <a:rPr lang="fi-FI" dirty="0"/>
              <a:t>lapsi oppii ymmärtämään asioiden ominaisuuksien säilyvyyttä (esim. saven määrä pysyy samana vaikka kappaleen muoto muuttuu)</a:t>
            </a:r>
          </a:p>
          <a:p>
            <a:pPr lvl="1"/>
            <a:r>
              <a:rPr lang="fi-FI" dirty="0"/>
              <a:t>moraalisessa ajattelussa lapsi osaa jo harkita asioita myös teon tarkoituksen näkökulmasta.</a:t>
            </a:r>
          </a:p>
          <a:p>
            <a:pPr lvl="1"/>
            <a:r>
              <a:rPr lang="fi-FI" i="1" dirty="0"/>
              <a:t>Mielipide: Totta joka sana. Kouluikäinen lapsi alkaa ymmärtämään ajankäsitteitä esim. lapsi oppii ymmärtämään milloin lähteä kouluun ja milloin koulu loppuu.</a:t>
            </a:r>
          </a:p>
        </p:txBody>
      </p:sp>
    </p:spTree>
    <p:extLst>
      <p:ext uri="{BB962C8B-B14F-4D97-AF65-F5344CB8AC3E}">
        <p14:creationId xmlns:p14="http://schemas.microsoft.com/office/powerpoint/2010/main" val="1332680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C7852E1-BE2A-4E3F-87C5-25A5F690ADA2}"/>
              </a:ext>
            </a:extLst>
          </p:cNvPr>
          <p:cNvSpPr>
            <a:spLocks noGrp="1"/>
          </p:cNvSpPr>
          <p:nvPr>
            <p:ph type="title"/>
          </p:nvPr>
        </p:nvSpPr>
        <p:spPr/>
        <p:txBody>
          <a:bodyPr/>
          <a:lstStyle/>
          <a:p>
            <a:r>
              <a:rPr lang="fi-FI" dirty="0"/>
              <a:t>Vaiheet jatkuu </a:t>
            </a:r>
            <a:r>
              <a:rPr lang="fi-FI" dirty="0">
                <a:sym typeface="Wingdings" panose="05000000000000000000" pitchFamily="2" charset="2"/>
              </a:rPr>
              <a:t></a:t>
            </a:r>
            <a:endParaRPr lang="fi-FI" dirty="0"/>
          </a:p>
        </p:txBody>
      </p:sp>
      <p:sp>
        <p:nvSpPr>
          <p:cNvPr id="3" name="Sisällön paikkamerkki 2">
            <a:extLst>
              <a:ext uri="{FF2B5EF4-FFF2-40B4-BE49-F238E27FC236}">
                <a16:creationId xmlns:a16="http://schemas.microsoft.com/office/drawing/2014/main" id="{E1D31884-0C85-4016-BD95-94A3B8CE2798}"/>
              </a:ext>
            </a:extLst>
          </p:cNvPr>
          <p:cNvSpPr>
            <a:spLocks noGrp="1"/>
          </p:cNvSpPr>
          <p:nvPr>
            <p:ph idx="1"/>
          </p:nvPr>
        </p:nvSpPr>
        <p:spPr/>
        <p:txBody>
          <a:bodyPr>
            <a:normAutofit/>
          </a:bodyPr>
          <a:lstStyle/>
          <a:p>
            <a:r>
              <a:rPr lang="fi-FI" b="1" dirty="0"/>
              <a:t>4. Formaalien operaatioiden vaihe (~11–12 v.)</a:t>
            </a:r>
            <a:endParaRPr lang="fi-FI" dirty="0"/>
          </a:p>
          <a:p>
            <a:pPr lvl="1"/>
            <a:r>
              <a:rPr lang="fi-FI" dirty="0"/>
              <a:t>lapsi pystyy loogiseen abstraktiin ajatteluun ja testaamaan systemaattisesti asioista muodostamiaan oletuksia (hypoteeseja)</a:t>
            </a:r>
          </a:p>
          <a:p>
            <a:pPr lvl="1"/>
            <a:r>
              <a:rPr lang="fi-FI" dirty="0"/>
              <a:t>lapsi pystyy tekemään päättelytehtäviä puhtaasti symbolien avulla</a:t>
            </a:r>
          </a:p>
          <a:p>
            <a:pPr lvl="1"/>
            <a:r>
              <a:rPr lang="fi-FI" dirty="0"/>
              <a:t>moraalissa ja maailmankatsomuksessa esim. hypoteettisten, ideologisten ja tulevaisuutta käsittelevien kysymysten pohdinta lisääntyy.</a:t>
            </a:r>
          </a:p>
          <a:p>
            <a:pPr lvl="1"/>
            <a:r>
              <a:rPr lang="fi-FI" i="1" dirty="0"/>
              <a:t>Mielipide: Tässä vaiheessa lapsen pohdinta saattaa lisääntyä ja lapsi muodostaa kysymyksiä. Myös matemaattisissa tehtävissä lapsi pystyy tekemään päättelytehtäviä esim. symbolien avulla.</a:t>
            </a:r>
          </a:p>
        </p:txBody>
      </p:sp>
    </p:spTree>
    <p:extLst>
      <p:ext uri="{BB962C8B-B14F-4D97-AF65-F5344CB8AC3E}">
        <p14:creationId xmlns:p14="http://schemas.microsoft.com/office/powerpoint/2010/main" val="3109479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C15CE58-1B53-4410-848C-EE161B4FE444}"/>
              </a:ext>
            </a:extLst>
          </p:cNvPr>
          <p:cNvSpPr>
            <a:spLocks noGrp="1"/>
          </p:cNvSpPr>
          <p:nvPr>
            <p:ph type="title"/>
          </p:nvPr>
        </p:nvSpPr>
        <p:spPr/>
        <p:txBody>
          <a:bodyPr/>
          <a:lstStyle/>
          <a:p>
            <a:r>
              <a:rPr lang="fi-FI" dirty="0"/>
              <a:t>Mielipiteitä ja esimerkkejä teoriasta</a:t>
            </a:r>
          </a:p>
        </p:txBody>
      </p:sp>
      <p:sp>
        <p:nvSpPr>
          <p:cNvPr id="3" name="Sisällön paikkamerkki 2">
            <a:extLst>
              <a:ext uri="{FF2B5EF4-FFF2-40B4-BE49-F238E27FC236}">
                <a16:creationId xmlns:a16="http://schemas.microsoft.com/office/drawing/2014/main" id="{23A40090-5F43-44D9-ADC5-788B49FCEB74}"/>
              </a:ext>
            </a:extLst>
          </p:cNvPr>
          <p:cNvSpPr>
            <a:spLocks noGrp="1"/>
          </p:cNvSpPr>
          <p:nvPr>
            <p:ph idx="1"/>
          </p:nvPr>
        </p:nvSpPr>
        <p:spPr/>
        <p:txBody>
          <a:bodyPr>
            <a:normAutofit fontScale="92500"/>
          </a:bodyPr>
          <a:lstStyle/>
          <a:p>
            <a:r>
              <a:rPr lang="fi-FI" b="1" dirty="0"/>
              <a:t>Sensomotorisessa vaiheessa</a:t>
            </a:r>
            <a:r>
              <a:rPr lang="fi-FI" dirty="0"/>
              <a:t> lapsella alkaa kehittyä motoriset taidot (hieno-, karkeamotoriikka). Vähitellen, tämän vaiheen kautta, lapsi tekee yleistyksiä ympäristönsä tapahtumista ja luo käsityksiä siitä, kuinka maailma toimii. Tämän vaiheen lopussa ilmaantuu kieli.</a:t>
            </a:r>
          </a:p>
          <a:p>
            <a:r>
              <a:rPr lang="fi-FI" b="1" dirty="0"/>
              <a:t>Esioperationaalisessa vaiheessa </a:t>
            </a:r>
            <a:r>
              <a:rPr lang="fi-FI" dirty="0"/>
              <a:t>lapsi oppii ymmärtämään, että maailma muuttuu. Esimerkiksi, kun tässä kehitysvaiheessa olevalle lapselle näytetään lasi täynnä vettä ja vesi laitetaan sitten kapeampaan mutta korkeampaan lasiin, lapsi ajattelee, että vettä on enemmän kuin aiemmin. Hän ei kykene ymmärtämään, että jonkin muuttaminen ei tarkoita muutosta olemassa olevan aineen määrässä.</a:t>
            </a:r>
          </a:p>
        </p:txBody>
      </p:sp>
    </p:spTree>
    <p:extLst>
      <p:ext uri="{BB962C8B-B14F-4D97-AF65-F5344CB8AC3E}">
        <p14:creationId xmlns:p14="http://schemas.microsoft.com/office/powerpoint/2010/main" val="1041545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C2D756B-1016-4FD0-B032-01398D2BB521}"/>
              </a:ext>
            </a:extLst>
          </p:cNvPr>
          <p:cNvSpPr>
            <a:spLocks noGrp="1"/>
          </p:cNvSpPr>
          <p:nvPr>
            <p:ph type="title"/>
          </p:nvPr>
        </p:nvSpPr>
        <p:spPr/>
        <p:txBody>
          <a:bodyPr/>
          <a:lstStyle/>
          <a:p>
            <a:endParaRPr lang="fi-FI"/>
          </a:p>
        </p:txBody>
      </p:sp>
      <p:sp>
        <p:nvSpPr>
          <p:cNvPr id="3" name="Sisällön paikkamerkki 2">
            <a:extLst>
              <a:ext uri="{FF2B5EF4-FFF2-40B4-BE49-F238E27FC236}">
                <a16:creationId xmlns:a16="http://schemas.microsoft.com/office/drawing/2014/main" id="{52C47F64-644F-4D60-9B59-513C2D3AC250}"/>
              </a:ext>
            </a:extLst>
          </p:cNvPr>
          <p:cNvSpPr>
            <a:spLocks noGrp="1"/>
          </p:cNvSpPr>
          <p:nvPr>
            <p:ph idx="1"/>
          </p:nvPr>
        </p:nvSpPr>
        <p:spPr/>
        <p:txBody>
          <a:bodyPr/>
          <a:lstStyle/>
          <a:p>
            <a:r>
              <a:rPr lang="fi-FI" b="1" dirty="0"/>
              <a:t>Konkreettisten operaatioiden vaiheessa </a:t>
            </a:r>
            <a:r>
              <a:rPr lang="fi-FI" dirty="0"/>
              <a:t>lapsesta on nähtävissä käsitteiden kehittymistä. Lapsi ymmärtää esimerkiksi sen, että jonkin muodon muuttaminen ei muuta sen määrää. </a:t>
            </a:r>
          </a:p>
          <a:p>
            <a:r>
              <a:rPr lang="fi-FI" b="1" dirty="0"/>
              <a:t>Formaalien operaatioiden vaiheessa </a:t>
            </a:r>
            <a:r>
              <a:rPr lang="fi-FI" dirty="0"/>
              <a:t>lapsi</a:t>
            </a:r>
            <a:r>
              <a:rPr lang="fi-FI" b="1" dirty="0"/>
              <a:t> </a:t>
            </a:r>
            <a:r>
              <a:rPr lang="fi-FI" dirty="0"/>
              <a:t>alkaa omaksua uutta tietoa ja älyllisiä työkaluja, joiden avulla hän kehittyy päteväksi aikuiseksi yhteiskunnassa.</a:t>
            </a:r>
          </a:p>
        </p:txBody>
      </p:sp>
    </p:spTree>
    <p:extLst>
      <p:ext uri="{BB962C8B-B14F-4D97-AF65-F5344CB8AC3E}">
        <p14:creationId xmlns:p14="http://schemas.microsoft.com/office/powerpoint/2010/main" val="3969338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97687EBC-DA0A-46FB-89F1-08312836D559}"/>
              </a:ext>
            </a:extLst>
          </p:cNvPr>
          <p:cNvPicPr>
            <a:picLocks noChangeAspect="1"/>
          </p:cNvPicPr>
          <p:nvPr/>
        </p:nvPicPr>
        <p:blipFill>
          <a:blip r:embed="rId2"/>
          <a:stretch>
            <a:fillRect/>
          </a:stretch>
        </p:blipFill>
        <p:spPr>
          <a:xfrm>
            <a:off x="3280095" y="1317071"/>
            <a:ext cx="5631810" cy="4223858"/>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55045601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aninen">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5CF06EDD7CBB904AB46AA517B2F9B33A" ma:contentTypeVersion="28" ma:contentTypeDescription="Luo uusi asiakirja." ma:contentTypeScope="" ma:versionID="be4d7810250db037faf4eac04314609b">
  <xsd:schema xmlns:xsd="http://www.w3.org/2001/XMLSchema" xmlns:xs="http://www.w3.org/2001/XMLSchema" xmlns:p="http://schemas.microsoft.com/office/2006/metadata/properties" xmlns:ns3="bcd43d10-d0f6-4345-bf03-9cf4573e1cdb" xmlns:ns4="bb1ef51b-751c-4cd6-aa1b-bfc7cd62de23" targetNamespace="http://schemas.microsoft.com/office/2006/metadata/properties" ma:root="true" ma:fieldsID="56bf2344d4107c24624abf8e2ef53ba6" ns3:_="" ns4:_="">
    <xsd:import namespace="bcd43d10-d0f6-4345-bf03-9cf4573e1cdb"/>
    <xsd:import namespace="bb1ef51b-751c-4cd6-aa1b-bfc7cd62de2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NotebookType" minOccurs="0"/>
                <xsd:element ref="ns4:FolderType" minOccurs="0"/>
                <xsd:element ref="ns4:Owner" minOccurs="0"/>
                <xsd:element ref="ns4:DefaultSectionNames" minOccurs="0"/>
                <xsd:element ref="ns4:Templates" minOccurs="0"/>
                <xsd:element ref="ns4:CultureName" minOccurs="0"/>
                <xsd:element ref="ns4:AppVersion" minOccurs="0"/>
                <xsd:element ref="ns4:Teachers" minOccurs="0"/>
                <xsd:element ref="ns4:Students" minOccurs="0"/>
                <xsd:element ref="ns4:Student_Groups" minOccurs="0"/>
                <xsd:element ref="ns4:Invited_Teachers" minOccurs="0"/>
                <xsd:element ref="ns4:Invited_Students" minOccurs="0"/>
                <xsd:element ref="ns4:Self_Registration_Enabled" minOccurs="0"/>
                <xsd:element ref="ns4:Has_Teacher_Only_SectionGroup" minOccurs="0"/>
                <xsd:element ref="ns4:Is_Collaboration_Space_Locked"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d43d10-d0f6-4345-bf03-9cf4573e1cdb" elementFormDefault="qualified">
    <xsd:import namespace="http://schemas.microsoft.com/office/2006/documentManagement/types"/>
    <xsd:import namespace="http://schemas.microsoft.com/office/infopath/2007/PartnerControls"/>
    <xsd:element name="SharedWithUsers" ma:index="8" nillable="true" ma:displayName="Jaettu"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Jakamisen tiedot" ma:description="" ma:internalName="SharedWithDetails" ma:readOnly="true">
      <xsd:simpleType>
        <xsd:restriction base="dms:Note">
          <xsd:maxLength value="255"/>
        </xsd:restriction>
      </xsd:simpleType>
    </xsd:element>
    <xsd:element name="SharingHintHash" ma:index="10" nillable="true" ma:displayName="Jakamisvihjeen hajautus"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b1ef51b-751c-4cd6-aa1b-bfc7cd62de23"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NotebookType" ma:index="15" nillable="true" ma:displayName="Notebook Type" ma:internalName="NotebookType">
      <xsd:simpleType>
        <xsd:restriction base="dms:Text"/>
      </xsd:simpleType>
    </xsd:element>
    <xsd:element name="FolderType" ma:index="16" nillable="true" ma:displayName="Folder Type" ma:internalName="FolderType">
      <xsd:simpleType>
        <xsd:restriction base="dms:Text"/>
      </xsd:simpleType>
    </xsd:element>
    <xsd:element name="Owner" ma:index="17"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8" nillable="true" ma:displayName="Default Section Names" ma:internalName="DefaultSectionNames">
      <xsd:simpleType>
        <xsd:restriction base="dms:Note">
          <xsd:maxLength value="255"/>
        </xsd:restriction>
      </xsd:simpleType>
    </xsd:element>
    <xsd:element name="Templates" ma:index="19" nillable="true" ma:displayName="Templates" ma:internalName="Templates">
      <xsd:simpleType>
        <xsd:restriction base="dms:Note">
          <xsd:maxLength value="255"/>
        </xsd:restriction>
      </xsd:simpleType>
    </xsd:element>
    <xsd:element name="CultureName" ma:index="20" nillable="true" ma:displayName="Culture Name" ma:internalName="CultureName">
      <xsd:simpleType>
        <xsd:restriction base="dms:Text"/>
      </xsd:simpleType>
    </xsd:element>
    <xsd:element name="AppVersion" ma:index="21" nillable="true" ma:displayName="App Version" ma:internalName="AppVersion">
      <xsd:simpleType>
        <xsd:restriction base="dms:Text"/>
      </xsd:simpleType>
    </xsd:element>
    <xsd:element name="Teachers" ma:index="22"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3"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4"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5" nillable="true" ma:displayName="Invited Teachers" ma:internalName="Invited_Teachers">
      <xsd:simpleType>
        <xsd:restriction base="dms:Note">
          <xsd:maxLength value="255"/>
        </xsd:restriction>
      </xsd:simpleType>
    </xsd:element>
    <xsd:element name="Invited_Students" ma:index="26" nillable="true" ma:displayName="Invited Students" ma:internalName="Invited_Students">
      <xsd:simpleType>
        <xsd:restriction base="dms:Note">
          <xsd:maxLength value="255"/>
        </xsd:restriction>
      </xsd:simpleType>
    </xsd:element>
    <xsd:element name="Self_Registration_Enabled" ma:index="27" nillable="true" ma:displayName="Self Registration Enabled" ma:internalName="Self_Registration_Enabled">
      <xsd:simpleType>
        <xsd:restriction base="dms:Boolean"/>
      </xsd:simpleType>
    </xsd:element>
    <xsd:element name="Has_Teacher_Only_SectionGroup" ma:index="28" nillable="true" ma:displayName="Has Teacher Only SectionGroup" ma:internalName="Has_Teacher_Only_SectionGroup">
      <xsd:simpleType>
        <xsd:restriction base="dms:Boolean"/>
      </xsd:simpleType>
    </xsd:element>
    <xsd:element name="Is_Collaboration_Space_Locked" ma:index="29" nillable="true" ma:displayName="Is Collaboration Space Locked" ma:internalName="Is_Collaboration_Space_Locked">
      <xsd:simpleType>
        <xsd:restriction base="dms:Boolean"/>
      </xsd:simpleType>
    </xsd:element>
    <xsd:element name="MediaServiceOCR" ma:index="30" nillable="true" ma:displayName="MediaServiceOCR" ma:internalName="MediaServiceOCR" ma:readOnly="true">
      <xsd:simpleType>
        <xsd:restriction base="dms:Note">
          <xsd:maxLength value="255"/>
        </xsd:restriction>
      </xsd:simpleType>
    </xsd:element>
    <xsd:element name="MediaServiceLocation" ma:index="31" nillable="true" ma:displayName="Location" ma:internalName="MediaServiceLocation" ma:readOnly="true">
      <xsd:simpleType>
        <xsd:restriction base="dms:Text"/>
      </xsd:simpleType>
    </xsd:element>
    <xsd:element name="MediaServiceGenerationTime" ma:index="32" nillable="true" ma:displayName="MediaServiceGenerationTime" ma:hidden="true" ma:internalName="MediaServiceGenerationTime" ma:readOnly="true">
      <xsd:simpleType>
        <xsd:restriction base="dms:Text"/>
      </xsd:simpleType>
    </xsd:element>
    <xsd:element name="MediaServiceEventHashCode" ma:index="33" nillable="true" ma:displayName="MediaServiceEventHashCode" ma:hidden="true" ma:internalName="MediaServiceEventHashCode" ma:readOnly="true">
      <xsd:simpleType>
        <xsd:restriction base="dms:Text"/>
      </xsd:simpleType>
    </xsd:element>
    <xsd:element name="MediaServiceAutoKeyPoints" ma:index="34" nillable="true" ma:displayName="MediaServiceAutoKeyPoints" ma:hidden="true" ma:internalName="MediaServiceAutoKeyPoints" ma:readOnly="true">
      <xsd:simpleType>
        <xsd:restriction base="dms:Note"/>
      </xsd:simpleType>
    </xsd:element>
    <xsd:element name="MediaServiceKeyPoints" ma:index="3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emplates xmlns="bb1ef51b-751c-4cd6-aa1b-bfc7cd62de23" xsi:nil="true"/>
    <Self_Registration_Enabled xmlns="bb1ef51b-751c-4cd6-aa1b-bfc7cd62de23" xsi:nil="true"/>
    <Teachers xmlns="bb1ef51b-751c-4cd6-aa1b-bfc7cd62de23">
      <UserInfo>
        <DisplayName/>
        <AccountId xsi:nil="true"/>
        <AccountType/>
      </UserInfo>
    </Teachers>
    <Invited_Teachers xmlns="bb1ef51b-751c-4cd6-aa1b-bfc7cd62de23" xsi:nil="true"/>
    <DefaultSectionNames xmlns="bb1ef51b-751c-4cd6-aa1b-bfc7cd62de23" xsi:nil="true"/>
    <Has_Teacher_Only_SectionGroup xmlns="bb1ef51b-751c-4cd6-aa1b-bfc7cd62de23" xsi:nil="true"/>
    <NotebookType xmlns="bb1ef51b-751c-4cd6-aa1b-bfc7cd62de23" xsi:nil="true"/>
    <Students xmlns="bb1ef51b-751c-4cd6-aa1b-bfc7cd62de23">
      <UserInfo>
        <DisplayName/>
        <AccountId xsi:nil="true"/>
        <AccountType/>
      </UserInfo>
    </Students>
    <Is_Collaboration_Space_Locked xmlns="bb1ef51b-751c-4cd6-aa1b-bfc7cd62de23" xsi:nil="true"/>
    <Owner xmlns="bb1ef51b-751c-4cd6-aa1b-bfc7cd62de23">
      <UserInfo>
        <DisplayName/>
        <AccountId xsi:nil="true"/>
        <AccountType/>
      </UserInfo>
    </Owner>
    <AppVersion xmlns="bb1ef51b-751c-4cd6-aa1b-bfc7cd62de23" xsi:nil="true"/>
    <Invited_Students xmlns="bb1ef51b-751c-4cd6-aa1b-bfc7cd62de23" xsi:nil="true"/>
    <FolderType xmlns="bb1ef51b-751c-4cd6-aa1b-bfc7cd62de23" xsi:nil="true"/>
    <CultureName xmlns="bb1ef51b-751c-4cd6-aa1b-bfc7cd62de23" xsi:nil="true"/>
    <Student_Groups xmlns="bb1ef51b-751c-4cd6-aa1b-bfc7cd62de23">
      <UserInfo>
        <DisplayName/>
        <AccountId xsi:nil="true"/>
        <AccountType/>
      </UserInfo>
    </Student_Groups>
  </documentManagement>
</p:properties>
</file>

<file path=customXml/itemProps1.xml><?xml version="1.0" encoding="utf-8"?>
<ds:datastoreItem xmlns:ds="http://schemas.openxmlformats.org/officeDocument/2006/customXml" ds:itemID="{F26FEA18-BE51-46FD-8DB9-2D7E072C0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d43d10-d0f6-4345-bf03-9cf4573e1cdb"/>
    <ds:schemaRef ds:uri="bb1ef51b-751c-4cd6-aa1b-bfc7cd62de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9B6BC8C-4A59-4443-82E1-D63E179173FB}">
  <ds:schemaRefs>
    <ds:schemaRef ds:uri="http://schemas.microsoft.com/sharepoint/v3/contenttype/forms"/>
  </ds:schemaRefs>
</ds:datastoreItem>
</file>

<file path=customXml/itemProps3.xml><?xml version="1.0" encoding="utf-8"?>
<ds:datastoreItem xmlns:ds="http://schemas.openxmlformats.org/officeDocument/2006/customXml" ds:itemID="{49DE584A-22A7-4C48-ACF0-6FF79208CB60}">
  <ds:schemaRefs>
    <ds:schemaRef ds:uri="http://purl.org/dc/dcmitype/"/>
    <ds:schemaRef ds:uri="bb1ef51b-751c-4cd6-aa1b-bfc7cd62de23"/>
    <ds:schemaRef ds:uri="http://schemas.microsoft.com/office/infopath/2007/PartnerControls"/>
    <ds:schemaRef ds:uri="http://schemas.microsoft.com/office/2006/documentManagement/types"/>
    <ds:schemaRef ds:uri="http://purl.org/dc/elements/1.1/"/>
    <ds:schemaRef ds:uri="http://schemas.openxmlformats.org/package/2006/metadata/core-properties"/>
    <ds:schemaRef ds:uri="http://purl.org/dc/terms/"/>
    <ds:schemaRef ds:uri="bcd43d10-d0f6-4345-bf03-9cf4573e1cdb"/>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Organic</Template>
  <TotalTime>45</TotalTime>
  <Words>564</Words>
  <Application>Microsoft Office PowerPoint</Application>
  <PresentationFormat>Laajakuva</PresentationFormat>
  <Paragraphs>42</Paragraphs>
  <Slides>9</Slides>
  <Notes>0</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9</vt:i4>
      </vt:variant>
    </vt:vector>
  </HeadingPairs>
  <TitlesOfParts>
    <vt:vector size="13" baseType="lpstr">
      <vt:lpstr>Arial</vt:lpstr>
      <vt:lpstr>Garamond</vt:lpstr>
      <vt:lpstr>Wingdings</vt:lpstr>
      <vt:lpstr>Orgaaninen</vt:lpstr>
      <vt:lpstr>Jean Piaget</vt:lpstr>
      <vt:lpstr>Tietoa</vt:lpstr>
      <vt:lpstr>Lasten kognitiivisen kehityksen vaiheet</vt:lpstr>
      <vt:lpstr>Vaiheet jatkuu </vt:lpstr>
      <vt:lpstr>Vaiheet jatkuu </vt:lpstr>
      <vt:lpstr>Vaiheet jatkuu </vt:lpstr>
      <vt:lpstr>Mielipiteitä ja esimerkkejä teoriasta</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Jean Piaget</dc:title>
  <dc:creator>Ruuskanen Susanna Carolina</dc:creator>
  <cp:lastModifiedBy>Mari Nurminen</cp:lastModifiedBy>
  <cp:revision>8</cp:revision>
  <dcterms:created xsi:type="dcterms:W3CDTF">2020-11-03T10:45:52Z</dcterms:created>
  <dcterms:modified xsi:type="dcterms:W3CDTF">2020-11-03T13:16:47Z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0x0101005CF06EDD7CBB904AB46AA517B2F9B33A</vt:lpwstr>
  </property>
</Properties>
</file>