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8" r:id="rId9"/>
    <p:sldId id="269" r:id="rId10"/>
    <p:sldId id="264" r:id="rId11"/>
    <p:sldId id="266" r:id="rId12"/>
    <p:sldId id="267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6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CF02F-3ED0-D5D7-A783-EABD8B724492}" v="132" dt="2020-11-05T19:09:56.282"/>
    <p1510:client id="{59DB752F-3B96-DC28-2D38-F56AF1D672BD}" v="1833" dt="2020-11-05T14:30:02.342"/>
    <p1510:client id="{5A7CB0DB-CE42-251A-5F7C-EC105451061A}" v="2005" dt="2020-11-10T11:36:03.154"/>
    <p1510:client id="{7A68B8F3-838A-4924-9A8B-52D088EAA10E}" v="2401" dt="2020-11-04T19:40:15.905"/>
    <p1510:client id="{930C1156-425E-C732-9998-787FA21C1E0A}" v="6" dt="2020-11-09T08:12:34.002"/>
    <p1510:client id="{94985FBB-5E25-B286-6231-7E88A20ECD31}" v="6787" dt="2020-11-08T19:53:01.508"/>
    <p1510:client id="{AE82E416-86F3-281B-6A87-5EA6FF599322}" v="1690" dt="2020-11-10T19:28:19.307"/>
    <p1510:client id="{D3587291-2880-5ADF-0D19-F7EB8595DF1E}" v="9" dt="2020-11-05T11:13:35.814"/>
    <p1510:client id="{E37EEE43-DD79-9D19-E733-499136A9A381}" v="596" dt="2020-11-11T09:14:55.705"/>
    <p1510:client id="{E5C65163-B7FE-5B2A-8D63-7D42A5B14D6D}" v="415" dt="2020-11-06T14:12:1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heme" Target="theme/theme1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viewProps" Target="view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microsoft.com/office/2015/10/relationships/revisionInfo" Target="revisionInfo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presProps" Target="presProps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notesMaster" Target="notesMasters/notesMaster1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ableStyles" Target="tableStyles.xml" Id="rId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F557-9A02-4864-8B25-0DE367BB3DAF}" type="datetimeFigureOut">
              <a:rPr lang="fi-FI"/>
              <a:t>11.11.2020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205D-B7AD-4B52-AC70-1712DE026FD5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0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50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17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57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964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3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92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13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91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79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12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71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07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5205D-B7AD-4B52-AC70-1712DE026FD5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3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11/11/2020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637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61" r:id="rId5"/>
    <p:sldLayoutId id="2147483755" r:id="rId6"/>
    <p:sldLayoutId id="2147483756" r:id="rId7"/>
    <p:sldLayoutId id="2147483757" r:id="rId8"/>
    <p:sldLayoutId id="2147483760" r:id="rId9"/>
    <p:sldLayoutId id="2147483758" r:id="rId10"/>
    <p:sldLayoutId id="214748375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6F8B8-3F88-465F-9771-FD49D4C12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2" b="75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</a:rPr>
              <a:t>Lapsen kehitys ja oppiminen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/>
              <a:t>Mari nurminen</a:t>
            </a:r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8740C-23A1-4EA8-8067-DF4EE49C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Lapsen psyykkinen kehitys: Persoonallisuuden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5DB6F-319A-453E-BA25-D99CA8B4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>
                <a:ea typeface="+mn-lt"/>
                <a:cs typeface="+mn-lt"/>
              </a:rPr>
              <a:t>Persoonallisuuden kehitys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Temperamentti vaikuttamassa pohjalla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Persoonallisuuden kehittymistä kuvataan psykologiassa: vaiheteorioilla, persoonallisuuden rakenteen teorioilla sekä vuorovaikutussuhteisiin pohjaavilla teorioilla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Sukupuolikokemuksen synty (biologia + psyykkinen sukupuoli + sosiaalinen sukupuoli) on monimutkainen prosessi, jolla on oma roolinsa persoonallisuuden kehityksessä</a:t>
            </a:r>
            <a:endParaRPr lang="en-US">
              <a:ea typeface="+mn-lt"/>
              <a:cs typeface="+mn-lt"/>
            </a:endParaRPr>
          </a:p>
          <a:p>
            <a:pPr marL="305435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28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96B0-B1E3-437E-A8EE-527C7A2A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Eriksonin teorian vaiheet lapsuudessa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C5E8-3D05-4CF5-AF19-CD699568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05435" indent="-305435"/>
            <a:r>
              <a:rPr lang="fi-FI" sz="1800"/>
              <a:t>Luottamus - epäluottamus (1. ikävuosi)</a:t>
            </a:r>
          </a:p>
          <a:p>
            <a:pPr marL="629920" lvl="1" indent="-305435"/>
            <a:r>
              <a:rPr lang="fi-FI">
                <a:ea typeface="+mn-lt"/>
                <a:cs typeface="+mn-lt"/>
              </a:rPr>
              <a:t>Kun lapsen tarpeisiin (ravinto, läheisyys ja turvallisuus) vastataan kohtuullisesti, hänelle syntyy perusluottamus elämään</a:t>
            </a:r>
          </a:p>
          <a:p>
            <a:pPr marL="629920" lvl="1" indent="-305435"/>
            <a:r>
              <a:rPr lang="fi-FI">
                <a:ea typeface="+mn-lt"/>
                <a:cs typeface="+mn-lt"/>
              </a:rPr>
              <a:t>Persoonallisuuden voima, joka syntyy tässä vaiheessa, on </a:t>
            </a:r>
            <a:r>
              <a:rPr lang="fi-FI" b="1">
                <a:ea typeface="+mn-lt"/>
                <a:cs typeface="+mn-lt"/>
              </a:rPr>
              <a:t>toivo</a:t>
            </a:r>
            <a:r>
              <a:rPr lang="fi-FI">
                <a:ea typeface="+mn-lt"/>
                <a:cs typeface="+mn-lt"/>
              </a:rPr>
              <a:t> --&gt; luottamus ihmisiin ja elämään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Laiminlyödyille lapsille perusluottamus ei synny</a:t>
            </a:r>
          </a:p>
          <a:p>
            <a:pPr marL="305435" indent="-305435"/>
            <a:r>
              <a:rPr lang="fi-FI" sz="1800"/>
              <a:t>Itsenäisyys - epäily (2. ikävuosi)</a:t>
            </a:r>
          </a:p>
          <a:p>
            <a:pPr marL="629920" lvl="1" indent="-305435"/>
            <a:r>
              <a:rPr lang="fi-FI"/>
              <a:t>Lapsi valloittaa maailmaa liikkumalla ja alkaa hallita ruumiintoimintojaan</a:t>
            </a:r>
          </a:p>
          <a:p>
            <a:pPr marL="629920" lvl="1" indent="-305435"/>
            <a:r>
              <a:rPr lang="fi-FI"/>
              <a:t>Oman tahdon kokeilu!</a:t>
            </a:r>
          </a:p>
          <a:p>
            <a:pPr marL="629920" lvl="1" indent="-305435"/>
            <a:r>
              <a:rPr lang="fi-FI"/>
              <a:t>Rajojen kokeilu on tärkeää - ja yhtä tärkeää ovat aikuisen tahto ja kohtuulliset rajat --&gt; turvallisuus</a:t>
            </a:r>
          </a:p>
          <a:p>
            <a:pPr marL="629920" lvl="1" indent="-305435"/>
            <a:r>
              <a:rPr lang="fi-FI"/>
              <a:t>Lapsen oma tietoisuus ja yksilöllisyys alkavat herätä --&gt; myös itsenäisyys</a:t>
            </a:r>
          </a:p>
          <a:p>
            <a:pPr marL="629920" lvl="1" indent="-305435"/>
            <a:r>
              <a:rPr lang="fi-FI"/>
              <a:t>Liiallinen ankaruus ja lapsen terveen toiminnan ja kokeilujen estäminen synnyttävät hämmennystä ja epäilyksen tuntua omiin kykyihin nähden</a:t>
            </a:r>
          </a:p>
          <a:p>
            <a:pPr marL="629920" lvl="1" indent="-305435"/>
            <a:r>
              <a:rPr lang="fi-FI"/>
              <a:t>Kehityksellisenä perusvoimana tässä vaiheessa on mahdollista syntyä </a:t>
            </a:r>
            <a:r>
              <a:rPr lang="fi-FI" b="1"/>
              <a:t>itsekontrolli </a:t>
            </a:r>
            <a:r>
              <a:rPr lang="fi-FI"/>
              <a:t>ja </a:t>
            </a:r>
            <a:r>
              <a:rPr lang="fi-FI" b="1"/>
              <a:t>tahdon voima</a:t>
            </a:r>
          </a:p>
          <a:p>
            <a:pPr marL="0" indent="0">
              <a:buNone/>
            </a:pPr>
            <a:endParaRPr lang="fi-FI"/>
          </a:p>
          <a:p>
            <a:pPr marL="629920" lvl="1" indent="-305435"/>
            <a:endParaRPr lang="fi-FI"/>
          </a:p>
          <a:p>
            <a:pPr marL="629920" lvl="1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47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ACED-7E52-488D-81F8-549811D3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Eriksonin teorian vaiheet lapsuudessa jatkuu...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D8A1-D03E-480A-8945-F87D170C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>
                <a:ea typeface="+mn-lt"/>
                <a:cs typeface="+mn-lt"/>
              </a:rPr>
              <a:t>Aloitteellisuus – syyllisyys (3-6 v.)</a:t>
            </a:r>
          </a:p>
          <a:p>
            <a:pPr marL="629920" lvl="1" indent="-305435"/>
            <a:r>
              <a:rPr lang="fi-FI"/>
              <a:t>Tässä iässä lapsella on mahdollisuus kehittyä erittäin aktiiviseksi ja oppimishaluiseksi</a:t>
            </a:r>
          </a:p>
          <a:p>
            <a:pPr marL="629920" lvl="1" indent="-305435"/>
            <a:r>
              <a:rPr lang="fi-FI"/>
              <a:t>Kieli tukee kehityksen edistämistä</a:t>
            </a:r>
          </a:p>
          <a:p>
            <a:pPr marL="629920" lvl="1" indent="-305435"/>
            <a:r>
              <a:rPr lang="fi-FI"/>
              <a:t>Lapsi leikkii, liikkuu ja nauttii maailmasta</a:t>
            </a:r>
          </a:p>
          <a:p>
            <a:pPr marL="629920" lvl="1" indent="-305435"/>
            <a:r>
              <a:rPr lang="fi-FI"/>
              <a:t>Oman sukupuolen taju syntyy</a:t>
            </a:r>
          </a:p>
          <a:p>
            <a:pPr marL="629920" lvl="1" indent="-305435"/>
            <a:r>
              <a:rPr lang="fi-FI"/>
              <a:t>Ympäristön virikkeet auttavat mielikuvituksen kehitystä</a:t>
            </a:r>
          </a:p>
          <a:p>
            <a:pPr marL="629920" lvl="1" indent="-305435"/>
            <a:r>
              <a:rPr lang="fi-FI"/>
              <a:t>Lapsen tahto etsii erilaisia purkautumisteitä ja hän on samanaikaisesti hyvin aloitteellinen ja haavoittuva</a:t>
            </a:r>
          </a:p>
          <a:p>
            <a:pPr marL="629920" lvl="1" indent="-305435"/>
            <a:r>
              <a:rPr lang="fi-FI"/>
              <a:t>Jatkuvat kiellot ja rajoitukset johtavat syyllisyyden tunteisiin --&gt; pahimmillaan johtaa estoisuuteen, joka kahlitsee lapsen toimintaa</a:t>
            </a:r>
          </a:p>
          <a:p>
            <a:pPr marL="629920" lvl="1" indent="-305435"/>
            <a:r>
              <a:rPr lang="fi-FI"/>
              <a:t>Jos lasta kannustetaan aloitteellisuuteen sopivassa määrin, persoonallisuuden voimaksi on mahdollisuus kehittyä </a:t>
            </a:r>
            <a:r>
              <a:rPr lang="fi-FI" b="1"/>
              <a:t>tarkoituksellisuus</a:t>
            </a:r>
            <a:r>
              <a:rPr lang="fi-FI"/>
              <a:t> ja </a:t>
            </a:r>
            <a:r>
              <a:rPr lang="fi-FI" b="1"/>
              <a:t>määrätietoisuus</a:t>
            </a:r>
            <a:r>
              <a:rPr lang="fi-FI"/>
              <a:t> --&gt; lapsi voi kokea oman toimintansa mielekkäänä</a:t>
            </a:r>
          </a:p>
        </p:txBody>
      </p:sp>
    </p:spTree>
    <p:extLst>
      <p:ext uri="{BB962C8B-B14F-4D97-AF65-F5344CB8AC3E}">
        <p14:creationId xmlns:p14="http://schemas.microsoft.com/office/powerpoint/2010/main" val="1821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BB57-7E96-466E-B050-72397995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Daniel Sternin teoria minän tunnoista (sense of self)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515D-A45C-4FEF-9C51-EA953876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fi-FI" sz="2000" dirty="0"/>
              <a:t>Sternin mukaan vauva on syntymästään lähtien aktiivinen olento, joka muokkaa ja rakentaa minän tuntoaan alusta lähtien</a:t>
            </a:r>
          </a:p>
          <a:p>
            <a:pPr marL="305435" indent="-305435"/>
            <a:r>
              <a:rPr lang="fi-FI" sz="2000" dirty="0"/>
              <a:t>Minä ja sen rajat erottavat ihmisen muusta maailmasta ja toisista ihmisistä, vauva oppii "tunnistamaan" itsensä</a:t>
            </a:r>
          </a:p>
          <a:p>
            <a:pPr marL="305435" indent="-305435"/>
            <a:r>
              <a:rPr lang="fi-FI" sz="2000" dirty="0"/>
              <a:t>Tunto itsestä erillisenä integroituneena kehona (fyysinen ja kehollinen tapa tuntea / kokea itseä)</a:t>
            </a:r>
          </a:p>
          <a:p>
            <a:pPr marL="305435" indent="-305435"/>
            <a:r>
              <a:rPr lang="fi-FI" sz="2000" dirty="0"/>
              <a:t>Tunto itsestä toimijana (ihminen kokee tunteitaan ja suunnittelee ja toimii tavoitteellisesti)</a:t>
            </a:r>
          </a:p>
        </p:txBody>
      </p:sp>
    </p:spTree>
    <p:extLst>
      <p:ext uri="{BB962C8B-B14F-4D97-AF65-F5344CB8AC3E}">
        <p14:creationId xmlns:p14="http://schemas.microsoft.com/office/powerpoint/2010/main" val="333243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A93D-1435-4604-97FC-43AFDB50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Sternin teoria jatkuu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2C55-2B2F-4509-B0D5-0A17CA3B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fi-FI">
                <a:ea typeface="+mn-lt"/>
                <a:cs typeface="+mn-lt"/>
              </a:rPr>
              <a:t>Orastavan minän tunto 0-2kk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Aistien kautta yhteys ympäröivään maailmaan</a:t>
            </a:r>
            <a:endParaRPr lang="fi-FI" dirty="0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Suuntautuminen muihin ihmisiin alusta lähtien --&gt; ihmisen ääni ja ihmisen kasvot kiinnostavat</a:t>
            </a:r>
            <a:endParaRPr lang="fi-FI" dirty="0">
              <a:ea typeface="+mn-lt"/>
              <a:cs typeface="+mn-lt"/>
            </a:endParaRPr>
          </a:p>
          <a:p>
            <a:pPr marL="629920" lvl="1" indent="-305435"/>
            <a:r>
              <a:rPr lang="fi-FI">
                <a:ea typeface="+mn-lt"/>
                <a:cs typeface="+mn-lt"/>
              </a:rPr>
              <a:t>Tuttujen  ja toistuvien  havaintojen kautta alkaa rakentua orastavan minän tuntu, esim. Hoitotilanteessa vauva aistii hoitajan rauhoittavana näkönsä, kuulonsa ja lihastuntonsa kautta </a:t>
            </a:r>
            <a:endParaRPr lang="fi-FI" dirty="0">
              <a:ea typeface="+mn-lt"/>
              <a:cs typeface="+mn-lt"/>
            </a:endParaRPr>
          </a:p>
          <a:p>
            <a:pPr marL="305435" indent="-305435"/>
            <a:r>
              <a:rPr lang="fi-FI">
                <a:ea typeface="+mn-lt"/>
                <a:cs typeface="+mn-lt"/>
              </a:rPr>
              <a:t>Ydinminän tunto 2-6kk</a:t>
            </a:r>
          </a:p>
          <a:p>
            <a:pPr marL="629920" lvl="1" indent="-305435"/>
            <a:r>
              <a:rPr lang="fi-FI"/>
              <a:t>Kehityksessä harppaus 2kk kohdalla – vauva alkaa vaikuttaa sosiaaliselta, emotionaaliselta ja sensomotorisesti kehittyneeltä, hän alkaa ottaa katsekontaktia, hymyillä ja jokellella</a:t>
            </a:r>
            <a:endParaRPr lang="fi-FI" dirty="0"/>
          </a:p>
          <a:p>
            <a:pPr marL="629920" lvl="1" indent="-305435"/>
            <a:r>
              <a:rPr lang="fi-FI"/>
              <a:t>2-6kk Minä toimijana, minä fyysisenä ja yhtenäisenä kokonaisuutena, minä tunteita kokevana sekä minä ajassa (taju siitä, että asiat kestävät ja jatkuvat jonkun aikaa)</a:t>
            </a:r>
            <a:endParaRPr lang="fi-FI" dirty="0"/>
          </a:p>
          <a:p>
            <a:pPr marL="629920" lvl="1" indent="-305435"/>
            <a:r>
              <a:rPr lang="fi-FI"/>
              <a:t>Kokemukset toisen kanssa olemisesta mahdollistuvat</a:t>
            </a:r>
            <a:endParaRPr lang="fi-FI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19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691F-5FDE-45C5-8C49-9073B392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Sternin teoria jatkuu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FB39-E131-488A-847A-7B86DB29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fi-FI"/>
              <a:t>Subjektiivisen minän tunto7-9kk - 15kk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/>
              <a:t>Havainto siitä, että ympärillä olevilla ihmisillä on erillinen mieli</a:t>
            </a:r>
            <a:endParaRPr lang="fi-FI" dirty="0"/>
          </a:p>
          <a:p>
            <a:pPr marL="629920" lvl="1" indent="-305435"/>
            <a:r>
              <a:rPr lang="fi-FI"/>
              <a:t>Lapsi  kykenee vuorovaikutukselliseen jakamiseen --&gt; omien sisäisten kokemusten ilmaisu, ensin eleillä, asennoilla, toiminnoilla ja ääntelyllä</a:t>
            </a:r>
            <a:endParaRPr lang="fi-FI" dirty="0"/>
          </a:p>
          <a:p>
            <a:pPr marL="629920" lvl="1" indent="-305435"/>
            <a:r>
              <a:rPr lang="fi-FI"/>
              <a:t>Lapsi haluaa saavuttaa yhteyden toisen ihmisen kanssa – empatian kehittyminen alkaa mahdollistua</a:t>
            </a:r>
            <a:endParaRPr lang="fi-FI" dirty="0"/>
          </a:p>
          <a:p>
            <a:pPr marL="629920" lvl="1" indent="-305435"/>
            <a:r>
              <a:rPr lang="fi-FI"/>
              <a:t>Tunteiden jakaminen, lohdutuksen tärkeys! --&gt; ymmärrys siitä, että mielipahaa tai kipua ei tarvitse kokea yksin --&gt; rohkeus tutkia maailmaa</a:t>
            </a:r>
            <a:endParaRPr lang="fi-FI" dirty="0"/>
          </a:p>
          <a:p>
            <a:pPr marL="305435" indent="-305435"/>
            <a:r>
              <a:rPr lang="fi-FI"/>
              <a:t>Kielellisen minän tunto 15-18kk</a:t>
            </a:r>
            <a:endParaRPr lang="en-US">
              <a:ea typeface="+mn-lt"/>
              <a:cs typeface="+mn-lt"/>
            </a:endParaRPr>
          </a:p>
          <a:p>
            <a:pPr marL="629920" lvl="1" indent="-305435"/>
            <a:r>
              <a:rPr lang="fi-FI"/>
              <a:t>Kielen kehitys mahdollistaa uudella tavalla osallisuuden yhteiseen kulttuuriin </a:t>
            </a:r>
            <a:endParaRPr lang="fi-FI" dirty="0"/>
          </a:p>
          <a:p>
            <a:pPr marL="629920" lvl="1" indent="-305435"/>
            <a:r>
              <a:rPr lang="fi-FI"/>
              <a:t>Oppiminen ja nimeäminen, symboliset leikit, jäljittely, "minä"</a:t>
            </a:r>
            <a:endParaRPr lang="fi-FI" dirty="0"/>
          </a:p>
          <a:p>
            <a:pPr marL="629920" lvl="1" indent="-305435"/>
            <a:r>
              <a:rPr lang="fi-FI"/>
              <a:t>Sanoista tulee yhteyden väline toisiin</a:t>
            </a:r>
            <a:endParaRPr lang="fi-FI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625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205E-A836-45AB-BC11-D7CD0CB3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Sternin teoria jatkuu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C3C-DF8E-4C12-AE3A-00EF16BF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>
                <a:ea typeface="+mn-lt"/>
                <a:cs typeface="+mn-lt"/>
              </a:rPr>
              <a:t>Tarinallisen minän tunto 36kk</a:t>
            </a:r>
            <a:endParaRPr lang="fi-FI"/>
          </a:p>
          <a:p>
            <a:pPr marL="629920" lvl="1" indent="-305435"/>
            <a:r>
              <a:rPr lang="fi-FI"/>
              <a:t>n. 3 vuoden iässä lapsi alkaa pystyä kertomaan kertomuksia elämästään --&gt; omaelämäkerrallinen muisti kehittyy</a:t>
            </a:r>
            <a:endParaRPr lang="fi-FI" dirty="0"/>
          </a:p>
          <a:p>
            <a:pPr marL="629920" lvl="1" indent="-305435"/>
            <a:r>
              <a:rPr lang="fi-FI"/>
              <a:t>Kertomuksissa lapsi luo ymmärrystä kokemuksilleen (jäsentelee, järjestää, yhdistelee)</a:t>
            </a:r>
            <a:endParaRPr lang="fi-FI" dirty="0"/>
          </a:p>
          <a:p>
            <a:pPr marL="629920" lvl="1" indent="-305435"/>
            <a:r>
              <a:rPr lang="fi-FI"/>
              <a:t>Kun lapsi esim. kertoo kotona tarinan päiväkodin riitatilanteesta, hän jäsentää ja tekee ymmärrettäväksi tapahtumia, tunteitaan ja toimintaansa --&gt; vanhemman kanssa läpikäytynä kertomus saa uuden sisällön </a:t>
            </a:r>
            <a:endParaRPr lang="fi-FI" dirty="0"/>
          </a:p>
          <a:p>
            <a:pPr marL="629920" lvl="1" indent="-305435"/>
            <a:endParaRPr lang="fi-FI" dirty="0"/>
          </a:p>
          <a:p>
            <a:pPr marL="305435" indent="-30543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76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888508-DC79-41BC-B65C-97D17C7B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Lapsen sosiaalinen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25A2F1-ADA8-444C-94E3-0256E653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5435" indent="-305435"/>
            <a:r>
              <a:rPr lang="fi-FI" dirty="0"/>
              <a:t>Sosiaalisella kehityksellä tarkoitetaan vuorovaikutukseen liittyviä taitoja ja valmiutta liittyä ryhmiin </a:t>
            </a:r>
            <a:r>
              <a:rPr lang="fi-FI" dirty="0">
                <a:ea typeface="+mn-lt"/>
                <a:cs typeface="+mn-lt"/>
              </a:rPr>
              <a:t>  https://youtu.be/SUn5Dc-Ad5c</a:t>
            </a:r>
            <a:endParaRPr lang="fi-FI" dirty="0"/>
          </a:p>
          <a:p>
            <a:pPr marL="305435" indent="-305435"/>
            <a:r>
              <a:rPr lang="fi-FI" dirty="0"/>
              <a:t>Lapsi kehittyy osana omaa kulttuuriympäristöään ja hänellä on syntymästään saakka valmius sosiaalisiin siteisiin    --&gt; lapsi sosiaalistuu asteittain oman kulttuuriympäristönsä toimivaksi jäseneksi</a:t>
            </a:r>
          </a:p>
          <a:p>
            <a:pPr marL="305435" indent="-305435"/>
            <a:r>
              <a:rPr lang="fi-FI" dirty="0"/>
              <a:t>Kiintymyssuhdeteoria (</a:t>
            </a:r>
            <a:r>
              <a:rPr lang="fi-FI" dirty="0" err="1"/>
              <a:t>Bowlby</a:t>
            </a:r>
            <a:r>
              <a:rPr lang="fi-FI" dirty="0"/>
              <a:t>) &gt; &lt; Vertaissuhdevaikutteet (Harris)</a:t>
            </a:r>
          </a:p>
          <a:p>
            <a:pPr marL="305435" indent="-305435"/>
            <a:r>
              <a:rPr lang="fi-FI" dirty="0"/>
              <a:t>Temperamentti myös osaltaan vaikuttamassa </a:t>
            </a:r>
            <a:r>
              <a:rPr lang="fi-FI" dirty="0">
                <a:ea typeface="+mn-lt"/>
                <a:cs typeface="+mn-lt"/>
              </a:rPr>
              <a:t>  https://youtu.be/vo8pRVh40cs</a:t>
            </a:r>
          </a:p>
          <a:p>
            <a:pPr marL="305435" indent="-305435"/>
            <a:r>
              <a:rPr lang="fi-FI" dirty="0"/>
              <a:t>Lapsen sosiaalisiin taitoihin kuuluu olennaisena osana toisten ihmisten ilmeiden ja eleiden tunnistaminen ja niiden pohjalta päätelmien tekeminen toisen tunnetilasta --&gt; tunnistamisvirheet yhteydessä lapsen ongelmakäyttäytymiseen</a:t>
            </a:r>
          </a:p>
          <a:p>
            <a:pPr marL="305435" indent="-305435"/>
            <a:r>
              <a:rPr lang="fi-FI" dirty="0"/>
              <a:t>Ujouden ymmärtäminen! </a:t>
            </a:r>
            <a:r>
              <a:rPr lang="fi-FI" dirty="0">
                <a:ea typeface="+mn-lt"/>
                <a:cs typeface="+mn-lt"/>
              </a:rPr>
              <a:t>  https://youtu.be/-bAn66q8wEA</a:t>
            </a:r>
          </a:p>
          <a:p>
            <a:pPr marL="305435" indent="-305435"/>
            <a:r>
              <a:rPr lang="fi-FI" dirty="0"/>
              <a:t>Lapsitutkimuksissa erotetaan lapsiryhmistä: suositut, torjutut, tavallisessa asemassa olevat, huomiotta jätetyt ja ristiriitaisessa asemassa olevat</a:t>
            </a:r>
          </a:p>
        </p:txBody>
      </p:sp>
    </p:spTree>
    <p:extLst>
      <p:ext uri="{BB962C8B-B14F-4D97-AF65-F5344CB8AC3E}">
        <p14:creationId xmlns:p14="http://schemas.microsoft.com/office/powerpoint/2010/main" val="268000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0F2B-F6CA-4CFB-9C8C-F994364A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Leikki osana lapsen kehittymistä ja oppimista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8A75-7785-4D1D-A47C-1538B937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Leikki on paras, lasta monipuolisesti tukeva oppimiskeino.</a:t>
            </a:r>
          </a:p>
          <a:p>
            <a:pPr marL="305435" indent="-305435"/>
            <a:r>
              <a:rPr lang="fi-FI" dirty="0"/>
              <a:t>Tärkeä ilon ja yhteyden elementti </a:t>
            </a:r>
          </a:p>
          <a:p>
            <a:pPr marL="305435" indent="-305435"/>
            <a:r>
              <a:rPr lang="fi-FI" dirty="0"/>
              <a:t>Leikissä lapsi ilmaisee ajatuksiaan ja käsityksiään ympäröivästä maailmasta</a:t>
            </a:r>
          </a:p>
          <a:p>
            <a:pPr marL="305435" indent="-305435"/>
            <a:r>
              <a:rPr lang="fi-FI" dirty="0"/>
              <a:t>Leikki kehittää ajattelun valmiuksia, kieltä ja luovuutta --&gt; kun puhe kehittyy, entistä rikkaampi ja monipuolisempi leikki mahdollistuu</a:t>
            </a:r>
          </a:p>
          <a:p>
            <a:pPr marL="305435" indent="-305435"/>
            <a:r>
              <a:rPr lang="fi-FI" dirty="0">
                <a:ea typeface="+mn-lt"/>
                <a:cs typeface="+mn-lt"/>
              </a:rPr>
              <a:t>Lapsen tunne-elämän kehitys ja leikki   https://youtu.be/7ONmlta1wbQ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88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04E5-9607-41F4-8AA6-5C2DA8D4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Leikkien luokittelu piagetin (ja muiden) mukaan: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7CCA-40FD-4CEE-AB35-4A501D57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Harjoitteluleikki: tavaroiden pudottelua ja niiden poimimisen pyytämistä</a:t>
            </a:r>
          </a:p>
          <a:p>
            <a:pPr marL="305435" indent="-305435"/>
            <a:r>
              <a:rPr lang="fi-FI" dirty="0"/>
              <a:t>Kuvitteluleikki: alkaa alle kaksi vuotiaana, kivet voivat olla lihapullia tai eläimiä tai ihan mitä vaan</a:t>
            </a:r>
          </a:p>
          <a:p>
            <a:pPr marL="305435" indent="-305435"/>
            <a:r>
              <a:rPr lang="fi-FI" dirty="0"/>
              <a:t>Yhteisleikki: ensin rinnakkain, myöhemmin (4v. eteenpäin) aidossa vuorovaikutuksessa</a:t>
            </a:r>
          </a:p>
          <a:p>
            <a:pPr marL="305435" indent="-305435"/>
            <a:r>
              <a:rPr lang="fi-FI" dirty="0">
                <a:ea typeface="+mn-lt"/>
                <a:cs typeface="+mn-lt"/>
              </a:rPr>
              <a:t>Roolileikki: mielikuvitus! Leikkiin tarvitaan ryhmää, siinä syntyy roolijakoja ja yhteistä ymmärrystä --&gt; Tärkeää sosiaalisen kehittymisen kannalta!  (sadut ja tarinat ja tv-ohjelmat ym. kulkevat luontevasti rinnalla)</a:t>
            </a:r>
            <a:endParaRPr lang="fi-FI" dirty="0"/>
          </a:p>
          <a:p>
            <a:pPr marL="305435" indent="-305435"/>
            <a:r>
              <a:rPr lang="fi-FI" dirty="0"/>
              <a:t>Sääntöleikki: yhdessä tapahtuvaa, vuorottelevaa, ehkä kilpailuakin. Säännöistä sovitaan ja neuvotellaan.</a:t>
            </a:r>
          </a:p>
          <a:p>
            <a:pPr marL="305435" indent="-305435"/>
            <a:r>
              <a:rPr lang="fi-FI" b="1" dirty="0"/>
              <a:t>Miten päiväkodeissa hyödynnetään ymmärrystä leikin eri "vaiheista"? Anna käytännön esimerkkejä esim. </a:t>
            </a:r>
            <a:r>
              <a:rPr lang="fi-FI" b="1" dirty="0" err="1"/>
              <a:t>Tykojaksoltasi</a:t>
            </a:r>
            <a:r>
              <a:rPr lang="fi-FI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19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CA071-2AA9-4270-8547-DD729808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Kehityksen alku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42329-D003-4C19-BE98-B701637BA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/>
              <a:t>Vanhemmat tai muut lähikasvattajat ratkaisevan tärkeitä lapsen kasvulle ja kehitykselle ensihetkistä lähtien</a:t>
            </a:r>
          </a:p>
          <a:p>
            <a:pPr marL="305435" indent="-305435"/>
            <a:r>
              <a:rPr lang="fi-FI"/>
              <a:t>Perimä, neurobiologia ja vuorovaikutuskokemukset muovaavat yhdessä kehitystä - vauvan aivoihin jää jälki varhaisimmistakin vuorovaikutuskokemuksista</a:t>
            </a:r>
          </a:p>
          <a:p>
            <a:pPr marL="305435" indent="-305435"/>
            <a:r>
              <a:rPr lang="fi-FI"/>
              <a:t>Kiintymyssuhteessa on ehdottoman tärkeää olla kokonaisvaltaisesti kontaktissa ihmisen alun kanssa sekä kosketuksin, ilmein, lempeällä äänellä puhuen, hyräillen ja muilla tavoin lämpöä ilmaisten</a:t>
            </a:r>
          </a:p>
          <a:p>
            <a:pPr marL="305435" indent="-305435"/>
            <a:r>
              <a:rPr lang="fi-FI"/>
              <a:t>Vauva on "ohjelmoitu" kiinnittymään hoitajaansa ja pyrkii pitämään yllä fyysistä ja psyykkistä yhteyttä ensimmäiseen hoitajaansa: imemällä, hymyllä, katsekontaktilla, itkemällä, jäljittelemällä, syliin pyrkimällä, jokeltelemalla jne.</a:t>
            </a:r>
          </a:p>
          <a:p>
            <a:pPr marL="305435" indent="-305435"/>
            <a:r>
              <a:rPr lang="fi-FI"/>
              <a:t>Fyysinen, psyykkinen ja sosiaalinen kehitys kietoutuvat tiukasti toisiinsa, vaikka seuraavassa niitä käsitellään lyhyesti erikseen</a:t>
            </a:r>
          </a:p>
          <a:p>
            <a:pPr marL="305435" indent="-305435"/>
            <a:endParaRPr lang="fi-FI"/>
          </a:p>
          <a:p>
            <a:pPr marL="305435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67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61B0F8-34AC-40A0-B78B-6F688002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Sosio-emotionaalinen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8BC448-EE29-4862-9070-F5E236B8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dirty="0"/>
              <a:t>Alkaa varhaisessa vuorovaikutuksessa</a:t>
            </a:r>
          </a:p>
          <a:p>
            <a:pPr marL="305435" indent="-305435"/>
            <a:r>
              <a:rPr lang="fi-FI" dirty="0"/>
              <a:t>Katsekontakti ja kosketukseen reagoiminen (aktiivista katsekontaktia ilmaisevalla lapsella on hyvät ennusteet muiden sosiaalisten taitojen kehittämisessä)</a:t>
            </a:r>
          </a:p>
          <a:p>
            <a:pPr marL="305435" indent="-305435"/>
            <a:r>
              <a:rPr lang="fi-FI" dirty="0"/>
              <a:t>Empatiakyky alkaa kehittyä toisten peilaamisen kautta (matkiminen ei ole vielä varsinaista empatiaa, mutta esiaste sille)</a:t>
            </a:r>
          </a:p>
          <a:p>
            <a:pPr marL="305435" indent="-305435"/>
            <a:r>
              <a:rPr lang="fi-FI" dirty="0"/>
              <a:t>Empatialla tarkoitetaan kykyä asettua toisen ihmisen asemaan, ymmärtää hänen tunteitaan sekä eläytyä niihin.</a:t>
            </a:r>
          </a:p>
          <a:p>
            <a:pPr marL="629920" lvl="1" indent="-305435"/>
            <a:r>
              <a:rPr lang="fi-FI" dirty="0"/>
              <a:t>Kun lapsi saa kokemuksen siitä, että on tullut kuulluksi ja ymmärretyksi, hän oppii itsekin huomaamaan muiden tarpeita ja vastaamaan niihin --&gt; empatiaa on vaikea oppia, jos sitä ei saa!</a:t>
            </a:r>
          </a:p>
          <a:p>
            <a:pPr marL="629920" lvl="1" indent="-305435"/>
            <a:r>
              <a:rPr lang="fi-FI" dirty="0"/>
              <a:t>Toisille lapsille empaattinen käytös on helpompaa kuin toisille. Joidenkin lasten kanssa tarvitaan enemmän aikuisen esimerkkiä ja </a:t>
            </a:r>
            <a:r>
              <a:rPr lang="fi-FI" dirty="0" err="1"/>
              <a:t>esim</a:t>
            </a:r>
            <a:r>
              <a:rPr lang="fi-FI" dirty="0"/>
              <a:t> keskustelua siitä, mikä toisesta tuntuu pahalta. </a:t>
            </a:r>
            <a:r>
              <a:rPr lang="fi-FI" b="1" dirty="0"/>
              <a:t>Miten huomioidaan päiväkodissa?</a:t>
            </a:r>
          </a:p>
        </p:txBody>
      </p:sp>
    </p:spTree>
    <p:extLst>
      <p:ext uri="{BB962C8B-B14F-4D97-AF65-F5344CB8AC3E}">
        <p14:creationId xmlns:p14="http://schemas.microsoft.com/office/powerpoint/2010/main" val="255795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2583-5FCE-4447-B97D-C773C035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40AF-4A82-4D54-AAAC-2A7568DB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/>
              <a:t>Kronqvist ja Pulkkinen (2007) Kehityspsykologia, Matkalla muutokseen. WSOY.</a:t>
            </a:r>
          </a:p>
          <a:p>
            <a:pPr marL="305435" indent="-305435"/>
            <a:r>
              <a:rPr lang="fi-FI"/>
              <a:t>Lehtovirta ja Peltola (2012) Ihminen mielessä. Psykologian perusteet lähihoitajalle. Edita.</a:t>
            </a:r>
          </a:p>
          <a:p>
            <a:pPr marL="305435" indent="-305435"/>
            <a:r>
              <a:rPr lang="fi-FI"/>
              <a:t>Nurmilaakso ja Välimäki (toim.) (2011) Lapsi ja kieli. Kielellinen kehittyminen varhaiskasvatuksessa. THL.</a:t>
            </a:r>
          </a:p>
          <a:p>
            <a:pPr marL="305435" indent="-305435"/>
            <a:r>
              <a:rPr lang="fi-FI"/>
              <a:t>Vuorotellen, Opas vuorovaikutukseen ja kielen kehityksen alkuvaiheisiin. Tikoteekki.</a:t>
            </a:r>
          </a:p>
          <a:p>
            <a:pPr marL="305435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14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287CB-7227-47E0-9CA9-05A73B04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Lapsen fyysinen ja motorinen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C57DF-AA24-4D4F-82A3-7A4CFF97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/>
              <a:t>Lapsen fyysinen kasvu on kuuden ensimmäisen vuoden aikana nopeaa (pituus, paino)</a:t>
            </a:r>
          </a:p>
          <a:p>
            <a:pPr marL="305435" indent="-305435"/>
            <a:r>
              <a:rPr lang="fi-FI"/>
              <a:t>Motorisella kehityksellä tarkoitetaan liikkeiden kehitystä</a:t>
            </a:r>
          </a:p>
          <a:p>
            <a:pPr marL="305435" indent="-305435"/>
            <a:r>
              <a:rPr lang="fi-FI"/>
              <a:t>Motorinen kehitys kulkee lapsen kehossa ylhäältä alas, päästä varpaisiin</a:t>
            </a:r>
          </a:p>
          <a:p>
            <a:pPr marL="305435" indent="-305435"/>
            <a:r>
              <a:rPr lang="fi-FI"/>
              <a:t>Keskushermoston, luuston ja lihaksiston kasvuvauhti vaikuttaa siihen miten motoriikka kehittyy</a:t>
            </a:r>
          </a:p>
          <a:p>
            <a:pPr marL="305435" indent="-305435"/>
            <a:r>
              <a:rPr lang="fi-FI"/>
              <a:t>Perimä antaa rajat motorisen kehityksen mahdollisuuksille, mutta ympäristön virikkeet, yksilön persoonallisuus ja oma motivaatio motoristen taitojen harjoitteluun vaikuttavat siihen, miten motorisesti taitava ihmisestä tulee</a:t>
            </a:r>
          </a:p>
          <a:p>
            <a:pPr marL="629920" lvl="1" indent="-305435"/>
            <a:r>
              <a:rPr lang="fi-FI"/>
              <a:t>Karkeamotoriikka: suurten lihasryhmien hallinta ja liikkumisen koordinointi</a:t>
            </a:r>
          </a:p>
          <a:p>
            <a:pPr marL="629920" lvl="1" indent="-305435"/>
            <a:r>
              <a:rPr lang="fi-FI"/>
              <a:t>Hienomotoriikka: pienten lihasten hallinta, esim. kädentaidot</a:t>
            </a:r>
          </a:p>
        </p:txBody>
      </p:sp>
    </p:spTree>
    <p:extLst>
      <p:ext uri="{BB962C8B-B14F-4D97-AF65-F5344CB8AC3E}">
        <p14:creationId xmlns:p14="http://schemas.microsoft.com/office/powerpoint/2010/main" val="63981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5AC609-D339-4C8F-98D0-25839A9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Lisää motorisesta kehityksestä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2D4A9B-DDB9-4533-A83C-F1DA53594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05435" indent="-305435"/>
            <a:r>
              <a:rPr lang="fi-FI"/>
              <a:t>1. Sensomotoriikka ja refleksit</a:t>
            </a:r>
          </a:p>
          <a:p>
            <a:pPr marL="629920" lvl="1" indent="-305435"/>
            <a:r>
              <a:rPr lang="fi-FI"/>
              <a:t>Vastasyntynyt liikuttaa raajojaan spontaanisti, ei tahdonalaisesti</a:t>
            </a:r>
          </a:p>
          <a:p>
            <a:pPr marL="629920" lvl="1" indent="-305435"/>
            <a:r>
              <a:rPr lang="fi-FI"/>
              <a:t>Ensimmäisten neljän kuukauden aikana kehittyvät tarttumiseen liittyvät toiminnot</a:t>
            </a:r>
          </a:p>
          <a:p>
            <a:pPr marL="629920" lvl="1" indent="-305435"/>
            <a:r>
              <a:rPr lang="fi-FI"/>
              <a:t>Vauva aistii (</a:t>
            </a:r>
            <a:r>
              <a:rPr lang="fi-FI" err="1"/>
              <a:t>senso</a:t>
            </a:r>
            <a:r>
              <a:rPr lang="fi-FI"/>
              <a:t>= aisteihin perustuva) ympäristöään monella eri tavalla ja reagoi siihen aktiivisesti</a:t>
            </a:r>
          </a:p>
          <a:p>
            <a:pPr marL="305435" indent="-305435"/>
            <a:r>
              <a:rPr lang="fi-FI"/>
              <a:t>2. Opitut ja tahdonalaiset liikkeet</a:t>
            </a:r>
          </a:p>
          <a:p>
            <a:pPr marL="629920" lvl="1" indent="-305435"/>
            <a:r>
              <a:rPr lang="fi-FI"/>
              <a:t>n. puolen vuoden iästä eteenpäin lapsi kokeilee esineiden käsittelyä, opettelee istumista sekä liikkumista ryömimällä ja konttaamalla</a:t>
            </a:r>
          </a:p>
          <a:p>
            <a:pPr marL="629920" lvl="1" indent="-305435"/>
            <a:r>
              <a:rPr lang="fi-FI"/>
              <a:t>n. vuoden iässä käveleminen avaa lapselle täysin uuden maailman</a:t>
            </a:r>
          </a:p>
          <a:p>
            <a:pPr marL="629920" lvl="1" indent="-305435"/>
            <a:r>
              <a:rPr lang="fi-FI"/>
              <a:t>Leikkiminen harjaannuttaa lapsen motorisia taitoja kuin itsestään</a:t>
            </a:r>
          </a:p>
          <a:p>
            <a:pPr marL="305435" indent="-305435"/>
            <a:r>
              <a:rPr lang="fi-FI"/>
              <a:t>3. Perusliikkuminen</a:t>
            </a:r>
          </a:p>
          <a:p>
            <a:pPr marL="629920" lvl="1" indent="-305435"/>
            <a:r>
              <a:rPr lang="fi-FI"/>
              <a:t>Liikkumisen perustaitojen harjoitteluvaihe vahvimmillaan leikki-iässä (n. 2-7v.)</a:t>
            </a:r>
          </a:p>
          <a:p>
            <a:pPr marL="629920" lvl="1" indent="-305435"/>
            <a:r>
              <a:rPr lang="fi-FI"/>
              <a:t>Tänä aikana lapsi oppii käyttämään lihaksiaan monipuolisesti arkipäivän eri askareisiin</a:t>
            </a:r>
          </a:p>
          <a:p>
            <a:pPr marL="629920" lvl="1" indent="-305435"/>
            <a:r>
              <a:rPr lang="fi-FI"/>
              <a:t>Kehotietoisuuden kehittyminen</a:t>
            </a:r>
          </a:p>
          <a:p>
            <a:pPr marL="629920" lvl="1" indent="-305435"/>
            <a:r>
              <a:rPr lang="fi-FI"/>
              <a:t>Aikuiselle haaste löytää tasapaino suojelevan rajoittamisen ja uusien taitojen kokeilemiseen liittyvän vapauden välillä</a:t>
            </a:r>
          </a:p>
          <a:p>
            <a:pPr marL="305435" indent="-305435"/>
            <a:r>
              <a:rPr lang="fi-FI"/>
              <a:t>4. Motoriikan harjaannuttamisen vaihe (kouluikä)</a:t>
            </a:r>
          </a:p>
          <a:p>
            <a:pPr marL="324485" lvl="1" indent="0">
              <a:buNone/>
            </a:pPr>
            <a:endParaRPr lang="fi-FI"/>
          </a:p>
          <a:p>
            <a:pPr marL="305435" indent="-305435"/>
            <a:endParaRPr lang="fi-FI"/>
          </a:p>
          <a:p>
            <a:pPr marL="305435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687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831B26-F061-496C-ADF0-58E8921A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rgbClr val="FFFFFF"/>
                </a:solidFill>
              </a:rPr>
              <a:t>Lapsen karkea-motorinen kehitys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B72FB9-485B-4ADE-AC77-EEB98774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 marL="305435" indent="-305435"/>
            <a:r>
              <a:rPr lang="en-US" err="1">
                <a:solidFill>
                  <a:srgbClr val="FFFFFF"/>
                </a:solidFill>
              </a:rPr>
              <a:t>Ensimmäisen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elinvuoden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aikana</a:t>
            </a:r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r>
              <a:rPr lang="en-US">
                <a:solidFill>
                  <a:srgbClr val="FFFFFF"/>
                </a:solidFill>
              </a:rPr>
              <a:t>Niko-videot Youtubessa!</a:t>
            </a: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  <a:p>
            <a:pPr marL="305435" indent="-305435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22198B3-3EEC-4AF4-AD0F-053D0780B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557" y="34751"/>
            <a:ext cx="5604265" cy="67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25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B3A35-65B4-4B7C-B746-14558F92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Lapsen psyykkinen kehitys: Kognitiivinen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8921AF-6846-40B4-917A-30134806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/>
              <a:t>Kognitiivisella kehityksellä tarkoitetaan ajattelun, kielen, havaitsemisen, muistin ja oppimisen kehitystä</a:t>
            </a:r>
          </a:p>
          <a:p>
            <a:pPr marL="305435" indent="-305435"/>
            <a:r>
              <a:rPr lang="fi-FI"/>
              <a:t>Piaget ymmärsi, että lapsen ajattelu on laadullisesti erilaista kuin aikuisen. Ajattelun laatu muuttuu tiettyjen vaiheiden kautta syntymästä nuoruuteen saakka.</a:t>
            </a:r>
          </a:p>
          <a:p>
            <a:pPr marL="305435" indent="-305435"/>
            <a:r>
              <a:rPr lang="fi-FI" err="1"/>
              <a:t>Piagetin</a:t>
            </a:r>
            <a:r>
              <a:rPr lang="fi-FI"/>
              <a:t> havaintojen perusteella lapsen ajattelun kehitystä ohjaa kaksi erilaista prosessia:</a:t>
            </a:r>
          </a:p>
          <a:p>
            <a:pPr marL="629920" lvl="1" indent="-305435"/>
            <a:r>
              <a:rPr lang="fi-FI" b="1"/>
              <a:t>sulauttaminen</a:t>
            </a:r>
            <a:r>
              <a:rPr lang="fi-FI"/>
              <a:t> eli </a:t>
            </a:r>
            <a:r>
              <a:rPr lang="fi-FI" b="1"/>
              <a:t>assimilaatio</a:t>
            </a:r>
            <a:r>
              <a:rPr lang="fi-FI"/>
              <a:t> tarkoittaa uuden tiedon liittämistä vanhaan --&gt; lapsi (ihminen) sulauttaa uutta tietoa sopivaksi olemassa olevaan tietopohjaan</a:t>
            </a:r>
          </a:p>
          <a:p>
            <a:pPr marL="629920" lvl="1" indent="-305435"/>
            <a:r>
              <a:rPr lang="fi-FI" b="1"/>
              <a:t>mukauttaminen</a:t>
            </a:r>
            <a:r>
              <a:rPr lang="fi-FI"/>
              <a:t> eli </a:t>
            </a:r>
            <a:r>
              <a:rPr lang="fi-FI" b="1"/>
              <a:t>akkommodaatio </a:t>
            </a:r>
            <a:r>
              <a:rPr lang="fi-FI"/>
              <a:t>tarkoittaa uuden tiedon oppimista muuttamalla tietorakenteita --&gt; olemassa olevaa tietoa joutuu mukauttamaan, kun uusi tieto osoittaa vanhan tiedon vääräksi --&gt; akkommodaatio on aina mullistus ja näkökulman muutos </a:t>
            </a:r>
          </a:p>
          <a:p>
            <a:pPr marL="305435" indent="-305435"/>
            <a:endParaRPr lang="fi-FI"/>
          </a:p>
          <a:p>
            <a:pPr marL="305435" indent="-305435"/>
            <a:endParaRPr lang="fi-FI"/>
          </a:p>
          <a:p>
            <a:pPr marL="305435" indent="-30543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4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061B-6D09-479C-8BFB-C242518E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Kognitiivinen kehitys jatkuu...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257C-5294-4636-A16E-9D752068F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05435" indent="-305435"/>
            <a:r>
              <a:rPr lang="fi-FI" err="1"/>
              <a:t>Piagetin</a:t>
            </a:r>
            <a:r>
              <a:rPr lang="fi-FI"/>
              <a:t> tunnistamat vaiheet kielen kehityksessä:</a:t>
            </a:r>
          </a:p>
          <a:p>
            <a:pPr marL="305435" indent="-305435"/>
            <a:r>
              <a:rPr lang="fi-FI"/>
              <a:t>Sensomotorinen vaihe (n. 0-2 v.)</a:t>
            </a:r>
          </a:p>
          <a:p>
            <a:pPr marL="629920" lvl="1" indent="-305435"/>
            <a:r>
              <a:rPr lang="fi-FI"/>
              <a:t>Lapsi oppii aistien ja liikkeen kautta --&gt; maailma alkaa vähitellen hahmottua lapselle toistuvien aisti- ja liikekokemusten kautta --&gt; mielikuvat --&gt; perusta kielen ja ajattelun kehitykselle</a:t>
            </a:r>
          </a:p>
          <a:p>
            <a:pPr marL="629920" lvl="1" indent="-305435"/>
            <a:r>
              <a:rPr lang="fi-FI"/>
              <a:t>Asioiden ja esineiden pysyvyyden ymmärtäminen  (n. puolivuotiaasta)</a:t>
            </a:r>
          </a:p>
          <a:p>
            <a:pPr marL="629920" lvl="1" indent="-305435"/>
            <a:r>
              <a:rPr lang="fi-FI"/>
              <a:t>Lapsi nauttii jäljittelystä ja iloitsee, kun häntä matkitaan</a:t>
            </a:r>
          </a:p>
          <a:p>
            <a:pPr marL="629920" lvl="1" indent="-305435"/>
            <a:r>
              <a:rPr lang="fi-FI"/>
              <a:t>Mielikuvat jäsentyvät pikku hiljaa ensimmäisiksi sisäisiksi malleiksi eli </a:t>
            </a:r>
            <a:r>
              <a:rPr lang="fi-FI" b="1"/>
              <a:t>skeemoiksi</a:t>
            </a:r>
          </a:p>
          <a:p>
            <a:pPr marL="305435" indent="-305435"/>
            <a:r>
              <a:rPr lang="fi-FI"/>
              <a:t>Esioperationaalinen vaihe (n. 2-7 v.)</a:t>
            </a:r>
          </a:p>
          <a:p>
            <a:pPr marL="629920" lvl="1" indent="-305435"/>
            <a:r>
              <a:rPr lang="fi-FI"/>
              <a:t>Lapsi alkaa hahmottamaan, että hän pystyy vaikuttamaan omalla toiminnallaan ympäristöön ja ihmisiin</a:t>
            </a:r>
          </a:p>
          <a:p>
            <a:pPr marL="629920" lvl="1" indent="-305435"/>
            <a:r>
              <a:rPr lang="fi-FI"/>
              <a:t>Kaksivuotiaalla on jo hallussaan sanoja ja ensimmäisiä lauseita --&gt; hän pystyy pikkuhiljaa ottamaan symbolit käyttöön --&gt; sanojen suhde esineisiin ja asioihin --&gt; </a:t>
            </a:r>
            <a:r>
              <a:rPr lang="fi-FI" b="1"/>
              <a:t>symbolifunktio</a:t>
            </a:r>
          </a:p>
          <a:p>
            <a:pPr marL="629920" lvl="1" indent="-305435"/>
            <a:r>
              <a:rPr lang="fi-FI"/>
              <a:t>Ajattelu on koulun alkuun asti melko tiukasti kytköksissä havaintoihin</a:t>
            </a:r>
            <a:endParaRPr lang="fi-FI" b="1"/>
          </a:p>
          <a:p>
            <a:pPr marL="305435" indent="-305435"/>
            <a:r>
              <a:rPr lang="fi-FI"/>
              <a:t>Konkreettisten operaatioiden vaihe (n. 6/7-11/12 v.)</a:t>
            </a:r>
          </a:p>
          <a:p>
            <a:pPr marL="629920" lvl="1" indent="-305435"/>
            <a:r>
              <a:rPr lang="fi-FI"/>
              <a:t>Mielikuvien sisäistäminen jatkuu edelleen, ja mielensisäinen toiminta vahvistuu</a:t>
            </a:r>
          </a:p>
          <a:p>
            <a:pPr marL="629920" lvl="1" indent="-305435"/>
            <a:r>
              <a:rPr lang="fi-FI"/>
              <a:t>Lapsi ei enää opi pelkästään mallien, jäljittelyn ja toisten varassa, vaan pystyy alkaa ohjailemaan oppimistaan itse</a:t>
            </a:r>
          </a:p>
          <a:p>
            <a:pPr marL="305435" indent="-305435"/>
            <a:r>
              <a:rPr lang="fi-FI"/>
              <a:t>Formaalisten operaatioiden vaihe (n. 11/12 v. --&gt;)</a:t>
            </a:r>
          </a:p>
          <a:p>
            <a:pPr marL="629920" lvl="1" indent="-305435"/>
            <a:r>
              <a:rPr lang="fi-FI"/>
              <a:t>Ajattelu tapahtuu käsitteiden varassa ja mahdollisuus abstraktiin päättelyyn syntyy</a:t>
            </a:r>
          </a:p>
        </p:txBody>
      </p:sp>
    </p:spTree>
    <p:extLst>
      <p:ext uri="{BB962C8B-B14F-4D97-AF65-F5344CB8AC3E}">
        <p14:creationId xmlns:p14="http://schemas.microsoft.com/office/powerpoint/2010/main" val="353192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C8AA-5F71-4634-AC09-07863EB9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Kielen kehitys vuorovaikutuksessa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7E48-1689-48A4-89A1-D75D32C0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5435" indent="-305435"/>
            <a:r>
              <a:rPr lang="fi-FI"/>
              <a:t>Vauva tarvitsee säännöllisesti ja runsaasti kokemuksia siitä, että hänen toiminnoillaan ja ääntelyllään on merkitystä tilanteen etenemiseen --&gt; kun vanhemmat tulkitsevat toiminnan johdonmukaisesti samalla tavalla, tietty toiminta alkaa saada yhteisesti jaetun merkityksen</a:t>
            </a:r>
          </a:p>
          <a:p>
            <a:pPr marL="305435" indent="-305435"/>
            <a:r>
              <a:rPr lang="fi-FI"/>
              <a:t>Viikkojen / kuukausien karttuessa lapsi ja lähi-ihmiset alkavat kommunikoida yhä monimuotoisemmin: ilmeet, eleet, toiminta, äänenpainot --&gt; Vanhemmat peilaavat sanojen lisäksi näitä lapsen käyttämiä kommunikaatiomenetelmiä takaisin lapselle, mikä vahvistaa tunnesidettä ja lapsen kommunikointitaidot kehittyvät</a:t>
            </a:r>
          </a:p>
          <a:p>
            <a:pPr marL="305435" indent="-305435"/>
            <a:r>
              <a:rPr lang="fi-FI"/>
              <a:t>1-2 –vuotiaana lapsen ilmauksissa toiminta, eleet, ilmeet, jokeltelu ja sanatapailut kulkevat rinnakkain --&gt; Lapsi ymmärtää paljon enemmän puhetta kuin pystyy tuottamaan</a:t>
            </a:r>
          </a:p>
          <a:p>
            <a:pPr marL="305435" indent="-305435"/>
            <a:r>
              <a:rPr lang="fi-FI"/>
              <a:t>n. 2-2½ -vuotiaana lapsi yhdistää sanoja lyhyiksi lauseiksi</a:t>
            </a:r>
          </a:p>
          <a:p>
            <a:pPr marL="305435" indent="-305435"/>
            <a:r>
              <a:rPr lang="fi-FI"/>
              <a:t>Lapsen on tärkeää saada kokemuksia siitä, että hänen viestintä ovat arvokkaita, kommunikointi kannattaa, ja että hän tulee ymmärretyksi</a:t>
            </a:r>
          </a:p>
        </p:txBody>
      </p:sp>
    </p:spTree>
    <p:extLst>
      <p:ext uri="{BB962C8B-B14F-4D97-AF65-F5344CB8AC3E}">
        <p14:creationId xmlns:p14="http://schemas.microsoft.com/office/powerpoint/2010/main" val="21309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EE17-06FB-4ACD-83A8-C8B10CCB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Aikuisten tapoja tukea lapsen kielen kehitystä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CB94-B4AD-4370-9699-02FBC314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/>
              <a:t>Leikkimällä vuorotteluleikkejä</a:t>
            </a:r>
          </a:p>
          <a:p>
            <a:pPr marL="305435" indent="-305435"/>
            <a:r>
              <a:rPr lang="fi-FI"/>
              <a:t>Katsomalla lapsen kanssa yhdessä kuvakirjoja ja keskustelemalla kirjan kuvista</a:t>
            </a:r>
          </a:p>
          <a:p>
            <a:pPr marL="305435" indent="-305435"/>
            <a:r>
              <a:rPr lang="fi-FI"/>
              <a:t>Lapsen on kuultava myös kirjoitettua kieltä, jotta ymmärtävä lukeminen voi alkaa kehittymään passiivisesti</a:t>
            </a:r>
          </a:p>
          <a:p>
            <a:pPr marL="305435" indent="-305435"/>
            <a:r>
              <a:rPr lang="fi-FI"/>
              <a:t>Sanoittamalla tilanteita: esim. kaupassa käydessä tai </a:t>
            </a:r>
          </a:p>
          <a:p>
            <a:pPr marL="305435" indent="-305435"/>
            <a:r>
              <a:rPr lang="fi-FI"/>
              <a:t>Puhumalla lapselle selkeää, rikasta kieltä - vaikka lapsi ei vielä puhu, hänen kielensä kehittyy!</a:t>
            </a:r>
          </a:p>
          <a:p>
            <a:pPr marL="305435" indent="-305435"/>
            <a:r>
              <a:rPr lang="fi-FI"/>
              <a:t>Huomaamalla lapsen ilmaukset ja vastaamalla niihin</a:t>
            </a:r>
          </a:p>
          <a:p>
            <a:pPr marL="305435" indent="-305435"/>
            <a:r>
              <a:rPr lang="fi-FI"/>
              <a:t>Kannustamalla lasta ilmaisuun --&gt; tärkeintä ei ole miten viesti tulee ulos vaan mitä asiaa hänellä on</a:t>
            </a:r>
          </a:p>
          <a:p>
            <a:pPr marL="305435" indent="-305435"/>
            <a:r>
              <a:rPr lang="fi-FI"/>
              <a:t>Hassuttelemalla ja iloitsemalla kommunikoinnin onnistumisesta</a:t>
            </a:r>
          </a:p>
        </p:txBody>
      </p:sp>
    </p:spTree>
    <p:extLst>
      <p:ext uri="{BB962C8B-B14F-4D97-AF65-F5344CB8AC3E}">
        <p14:creationId xmlns:p14="http://schemas.microsoft.com/office/powerpoint/2010/main" val="8679844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21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DividendVTI</vt:lpstr>
      <vt:lpstr>Lapsen kehitys ja oppiminen 2</vt:lpstr>
      <vt:lpstr>Kehityksen alku</vt:lpstr>
      <vt:lpstr>Lapsen fyysinen ja motorinen kehitys</vt:lpstr>
      <vt:lpstr>Lisää motorisesta kehityksestä</vt:lpstr>
      <vt:lpstr>Lapsen karkea-motorinen kehitys</vt:lpstr>
      <vt:lpstr>Lapsen psyykkinen kehitys: Kognitiivinen kehitys</vt:lpstr>
      <vt:lpstr>Kognitiivinen kehitys jatkuu...</vt:lpstr>
      <vt:lpstr>Kielen kehitys vuorovaikutuksessa</vt:lpstr>
      <vt:lpstr>Aikuisten tapoja tukea lapsen kielen kehitystä</vt:lpstr>
      <vt:lpstr>Lapsen psyykkinen kehitys: Persoonallisuuden kehitys</vt:lpstr>
      <vt:lpstr>Eriksonin teorian vaiheet lapsuudessa</vt:lpstr>
      <vt:lpstr>Eriksonin teorian vaiheet lapsuudessa jatkuu...</vt:lpstr>
      <vt:lpstr>Daniel Sternin teoria minän tunnoista (sense of self)</vt:lpstr>
      <vt:lpstr>Sternin teoria jatkuu</vt:lpstr>
      <vt:lpstr>Sternin teoria jatkuu</vt:lpstr>
      <vt:lpstr>Sternin teoria jatkuu</vt:lpstr>
      <vt:lpstr>Lapsen sosiaalinen kehitys</vt:lpstr>
      <vt:lpstr>Leikki osana lapsen kehittymistä ja oppimista</vt:lpstr>
      <vt:lpstr>Leikkien luokittelu piagetin (ja muiden) mukaan:</vt:lpstr>
      <vt:lpstr>Sosio-emotionaalinen kehitys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536</cp:revision>
  <dcterms:created xsi:type="dcterms:W3CDTF">2020-11-04T17:46:23Z</dcterms:created>
  <dcterms:modified xsi:type="dcterms:W3CDTF">2020-11-11T09:14:59Z</dcterms:modified>
</cp:coreProperties>
</file>