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B1AD93-C01C-D6FA-55B7-F6150FE1EE46}" v="649" dt="2020-02-01T17:13:41.214"/>
    <p1510:client id="{F671C233-FC85-B67B-78E6-93F8CE48CBD5}" v="15" dt="2020-02-01T17:18:56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ivi Kaasinen" userId="S::paikaas@poke.fi::9aa9d74f-36e5-4797-8339-1d72103e586a" providerId="AD" clId="Web-{F671C233-FC85-B67B-78E6-93F8CE48CBD5}"/>
    <pc:docChg chg="modSld">
      <pc:chgData name="Päivi Kaasinen" userId="S::paikaas@poke.fi::9aa9d74f-36e5-4797-8339-1d72103e586a" providerId="AD" clId="Web-{F671C233-FC85-B67B-78E6-93F8CE48CBD5}" dt="2020-02-01T17:18:56.486" v="14" actId="20577"/>
      <pc:docMkLst>
        <pc:docMk/>
      </pc:docMkLst>
      <pc:sldChg chg="modSp">
        <pc:chgData name="Päivi Kaasinen" userId="S::paikaas@poke.fi::9aa9d74f-36e5-4797-8339-1d72103e586a" providerId="AD" clId="Web-{F671C233-FC85-B67B-78E6-93F8CE48CBD5}" dt="2020-02-01T17:18:55.205" v="12" actId="20577"/>
        <pc:sldMkLst>
          <pc:docMk/>
          <pc:sldMk cId="673132538" sldId="257"/>
        </pc:sldMkLst>
        <pc:spChg chg="mod">
          <ac:chgData name="Päivi Kaasinen" userId="S::paikaas@poke.fi::9aa9d74f-36e5-4797-8339-1d72103e586a" providerId="AD" clId="Web-{F671C233-FC85-B67B-78E6-93F8CE48CBD5}" dt="2020-02-01T17:18:55.205" v="12" actId="20577"/>
          <ac:spMkLst>
            <pc:docMk/>
            <pc:sldMk cId="673132538" sldId="257"/>
            <ac:spMk id="3" creationId="{C682E094-56F1-4C2E-A2C3-C5EA1799B5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0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3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2/1/2020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2/1/2020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2/1/2020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9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9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8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2/1/2020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6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350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24" r:id="rId6"/>
    <p:sldLayoutId id="2147483720" r:id="rId7"/>
    <p:sldLayoutId id="2147483721" r:id="rId8"/>
    <p:sldLayoutId id="2147483722" r:id="rId9"/>
    <p:sldLayoutId id="2147483723" r:id="rId10"/>
    <p:sldLayoutId id="2147483725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87EFC-4B69-4519-8E66-DC9977F701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634" r="-2" b="96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chemeClr val="tx1"/>
                </a:solidFill>
              </a:rPr>
              <a:t>elokuvakasvatus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598" y="5504576"/>
            <a:ext cx="10965142" cy="447491"/>
          </a:xfrm>
        </p:spPr>
        <p:txBody>
          <a:bodyPr>
            <a:normAutofit/>
          </a:bodyPr>
          <a:lstStyle/>
          <a:p>
            <a:r>
              <a:rPr lang="fi-FI"/>
              <a:t>S18KASOB, kevät 2020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0E9CAD-558C-4F8F-B98A-2DF69AE3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Elokuvakasvatuksen historiaa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82E094-56F1-4C2E-A2C3-C5EA1799B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5166"/>
            <a:ext cx="11029615" cy="4080184"/>
          </a:xfrm>
        </p:spPr>
        <p:txBody>
          <a:bodyPr>
            <a:normAutofit fontScale="92500"/>
          </a:bodyPr>
          <a:lstStyle/>
          <a:p>
            <a:pPr marL="305435" indent="-305435"/>
            <a:endParaRPr lang="fi-FI" sz="1600" b="1">
              <a:ea typeface="+mn-lt"/>
              <a:cs typeface="+mn-lt"/>
            </a:endParaRPr>
          </a:p>
          <a:p>
            <a:pPr marL="305435" indent="-305435"/>
            <a:endParaRPr lang="fi-FI" sz="1600" b="1">
              <a:ea typeface="+mn-lt"/>
              <a:cs typeface="+mn-lt"/>
            </a:endParaRPr>
          </a:p>
          <a:p>
            <a:pPr marL="305435" indent="-305435"/>
            <a:r>
              <a:rPr lang="fi-FI" sz="2000">
                <a:ea typeface="+mn-lt"/>
                <a:cs typeface="+mn-lt"/>
              </a:rPr>
              <a:t>Käytännössä elokuvakasvatusta on ollut olemassa niin kauan kuin elokuviakin. 1800–1900 -lukujen vaihteessa </a:t>
            </a:r>
            <a:r>
              <a:rPr lang="fi-FI" sz="2000" err="1">
                <a:ea typeface="+mn-lt"/>
                <a:cs typeface="+mn-lt"/>
              </a:rPr>
              <a:t>Lumièren</a:t>
            </a:r>
            <a:r>
              <a:rPr lang="fi-FI" sz="2000">
                <a:ea typeface="+mn-lt"/>
                <a:cs typeface="+mn-lt"/>
              </a:rPr>
              <a:t> veljesten elokuvat kertoivat ympäröivästä todellisuudestamme vallankumouksellisella tavalla. Ihmiset pystyivät näkemään ja kokemaan ensimäistä kertaa liikkuvaa kuvaa elokuvateatterin valkokankaalla. </a:t>
            </a:r>
            <a:r>
              <a:rPr lang="fi-FI" sz="1800" b="1">
                <a:ea typeface="+mn-lt"/>
                <a:cs typeface="+mn-lt"/>
              </a:rPr>
              <a:t>Suuret elämykset ja tunnereaktiot</a:t>
            </a:r>
            <a:endParaRPr lang="fi-FI"/>
          </a:p>
          <a:p>
            <a:pPr marL="305435" indent="-305435"/>
            <a:r>
              <a:rPr lang="fi-FI" sz="2000">
                <a:ea typeface="+mn-lt"/>
                <a:cs typeface="+mn-lt"/>
              </a:rPr>
              <a:t>1920-luvulla varsinkin Yhdysvalloissa elokuvakasvatuksessa painottui suojelullinen näkökulma ja huoli uuden teknologian vaikutuksista kansalaisten moraaliin, pyrkimyksenä </a:t>
            </a:r>
            <a:r>
              <a:rPr lang="fi-FI" sz="2000" b="1">
                <a:ea typeface="+mn-lt"/>
                <a:cs typeface="+mn-lt"/>
              </a:rPr>
              <a:t>olikin kasvattaa katsojia kohti oikeita arvoja </a:t>
            </a:r>
            <a:r>
              <a:rPr lang="fi-FI" sz="2000" err="1">
                <a:ea typeface="+mn-lt"/>
                <a:cs typeface="+mn-lt"/>
              </a:rPr>
              <a:t>vrt</a:t>
            </a:r>
            <a:r>
              <a:rPr lang="fi-FI" sz="2000">
                <a:ea typeface="+mn-lt"/>
                <a:cs typeface="+mn-lt"/>
              </a:rPr>
              <a:t> Suomi 1950-60 luku esim. Markus-setä</a:t>
            </a:r>
            <a:endParaRPr lang="fi-FI" sz="2000"/>
          </a:p>
          <a:p>
            <a:pPr marL="305435" indent="-305435"/>
            <a:endParaRPr lang="fi-FI" sz="1800"/>
          </a:p>
          <a:p>
            <a:pPr marL="305435" indent="-305435"/>
            <a:endParaRPr lang="fi-FI" b="1"/>
          </a:p>
          <a:p>
            <a:pPr marL="305435" indent="-305435"/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67313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AA4066-FD4D-434D-B7C2-0A315BB7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historiasta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A18B12-B9CE-4B67-8FB4-932132F45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24563"/>
            <a:ext cx="11029615" cy="4626522"/>
          </a:xfrm>
        </p:spPr>
        <p:txBody>
          <a:bodyPr>
            <a:normAutofit fontScale="92500" lnSpcReduction="20000"/>
          </a:bodyPr>
          <a:lstStyle/>
          <a:p>
            <a:pPr marL="305435" indent="-305435"/>
            <a:r>
              <a:rPr lang="fi-FI" sz="2000">
                <a:ea typeface="+mn-lt"/>
                <a:cs typeface="+mn-lt"/>
              </a:rPr>
              <a:t>Vähitellen kehittyi esteettisen elokuvakasvatuksen suuntaus, joka painotti elokuvan taideolemusta. Luonteeltaan elokuvakasvatus oli teoreettista oppia elokuvasta.</a:t>
            </a:r>
          </a:p>
          <a:p>
            <a:pPr marL="305435" indent="-305435"/>
            <a:r>
              <a:rPr lang="fi-FI" sz="2000">
                <a:ea typeface="+mn-lt"/>
                <a:cs typeface="+mn-lt"/>
              </a:rPr>
              <a:t>Perinteisen elokuvakasvatuksen näkökulmasta elokuvaa arvioidaan esteettisenä taideteoksena, missä korostetaan elokuvan kerrontakeinojen sekä teoksen kontekstin analysointia</a:t>
            </a:r>
          </a:p>
          <a:p>
            <a:pPr marL="305435" indent="-305435"/>
            <a:r>
              <a:rPr lang="fi-FI" sz="2000">
                <a:ea typeface="+mn-lt"/>
                <a:cs typeface="+mn-lt"/>
              </a:rPr>
              <a:t>Vähitellen elokuvan rinnalle tuli muita medioita, jotka osaltaan vaikuttivat myös siihen, miten kouluopetuksessa suhtauduttiin elokuvaan ja elokuvakasvatukseen.</a:t>
            </a:r>
          </a:p>
          <a:p>
            <a:pPr marL="305435" indent="-305435"/>
            <a:r>
              <a:rPr lang="fi-FI" sz="2000">
                <a:ea typeface="+mn-lt"/>
                <a:cs typeface="+mn-lt"/>
              </a:rPr>
              <a:t>saatetaan korostaa esimerkiksi kriittisyyttä, suojelullista näkökulmaa, esteettisiä ominaisuuksia ja luovaa itseilmaisua tai vaikkapa elokuvanlukutaitoa. </a:t>
            </a:r>
          </a:p>
          <a:p>
            <a:pPr marL="305435" indent="-305435"/>
            <a:r>
              <a:rPr lang="fi-FI" sz="2000">
                <a:ea typeface="+mn-lt"/>
                <a:cs typeface="+mn-lt"/>
              </a:rPr>
              <a:t>Nykyään koulujen elokuvakasvatus on osa media- ja taidekasvatusta. Edelleen elokuvan taideolemukseen, kieleen ja </a:t>
            </a:r>
            <a:r>
              <a:rPr lang="fi-FI" sz="2000" err="1">
                <a:ea typeface="+mn-lt"/>
                <a:cs typeface="+mn-lt"/>
              </a:rPr>
              <a:t>tekijyyteen</a:t>
            </a:r>
            <a:r>
              <a:rPr lang="fi-FI" sz="2000">
                <a:ea typeface="+mn-lt"/>
                <a:cs typeface="+mn-lt"/>
              </a:rPr>
              <a:t> liittyvät kysymykset ovat tärkeitä näkökulmia. Näiden rinnalle on kuitenkin kehittynyt ns. mediakasvatuksellisen elokuvakasvatuksen suuntaus, missä elokuvaa ei nähdä niinkään oppimisen kohteena vaan oppimisen välineenä.</a:t>
            </a: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52725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CCC7E7-D2C7-4347-AE33-E567BEEBD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Nykyään: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6522D3-521B-4CEF-872D-D59CF765F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310221"/>
          </a:xfrm>
        </p:spPr>
        <p:txBody>
          <a:bodyPr>
            <a:normAutofit fontScale="92500" lnSpcReduction="20000"/>
          </a:bodyPr>
          <a:lstStyle/>
          <a:p>
            <a:pPr marL="305435" indent="-305435"/>
            <a:r>
              <a:rPr lang="fi-FI" sz="2400">
                <a:ea typeface="+mn-lt"/>
                <a:cs typeface="+mn-lt"/>
              </a:rPr>
              <a:t>elokuvakasvatuksen painotuksena on tarkastella elokuvaa erityisesti oppimisen toiminnallisena välineenä.</a:t>
            </a:r>
          </a:p>
          <a:p>
            <a:pPr marL="305435" indent="-305435"/>
            <a:r>
              <a:rPr lang="fi-FI" sz="2400">
                <a:ea typeface="+mn-lt"/>
                <a:cs typeface="+mn-lt"/>
              </a:rPr>
              <a:t>korostuvat oppiaineiden välinen integraatio ja dialogi, oppilaiden aktiivinen osallistuminen sekä myös muut mielekkään oppimisen tuntomerkit (aktiivisuus, konstruktiivisuus, yhteistoiminnallisuus, intentionaalisuus, keskustelunmuotoisuus ja vuorovaikutus ) </a:t>
            </a:r>
          </a:p>
          <a:p>
            <a:pPr marL="305435" indent="-305435"/>
            <a:r>
              <a:rPr lang="fi-FI" sz="2400">
                <a:ea typeface="+mn-lt"/>
                <a:cs typeface="+mn-lt"/>
              </a:rPr>
              <a:t>Samalla videokuvaamisen yhdistäminen oppimiseen on kokeilevaa, tutkivaa ja toiminnallista työskentelyä, mikä hyödyntää – ja osaltaan varmasti myös kehittää – lasten koulumaailman ulkopuolella opittuja mediataitoja. </a:t>
            </a:r>
          </a:p>
          <a:p>
            <a:pPr marL="305435" indent="-305435"/>
            <a:r>
              <a:rPr lang="fi-FI" sz="2400">
                <a:ea typeface="+mn-lt"/>
                <a:cs typeface="+mn-lt"/>
              </a:rPr>
              <a:t>Elokuva ymmärretään elokuvakasvatuksessa yleensä esteettisen ilmaisun ja tarinankerronnan taiteena. </a:t>
            </a:r>
          </a:p>
        </p:txBody>
      </p:sp>
    </p:spTree>
    <p:extLst>
      <p:ext uri="{BB962C8B-B14F-4D97-AF65-F5344CB8AC3E}">
        <p14:creationId xmlns:p14="http://schemas.microsoft.com/office/powerpoint/2010/main" val="37915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0E3D715C-3907-4879-B0B1-103E13846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500">
                <a:solidFill>
                  <a:srgbClr val="FFFFFF"/>
                </a:solidFill>
              </a:rPr>
              <a:t>Kamera on </a:t>
            </a:r>
            <a:r>
              <a:rPr lang="en-US" sz="2500" err="1">
                <a:solidFill>
                  <a:srgbClr val="FFFFFF"/>
                </a:solidFill>
              </a:rPr>
              <a:t>väline</a:t>
            </a:r>
            <a:r>
              <a:rPr lang="en-US" sz="2500">
                <a:solidFill>
                  <a:srgbClr val="FFFFFF"/>
                </a:solidFill>
              </a:rPr>
              <a:t>, </a:t>
            </a:r>
            <a:r>
              <a:rPr lang="en-US" sz="2500" err="1">
                <a:solidFill>
                  <a:srgbClr val="FFFFFF"/>
                </a:solidFill>
              </a:rPr>
              <a:t>jonka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avulla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oppilas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voi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rakentaa</a:t>
            </a:r>
            <a:r>
              <a:rPr lang="en-US" sz="2500">
                <a:solidFill>
                  <a:srgbClr val="FFFFFF"/>
                </a:solidFill>
              </a:rPr>
              <a:t> ja </a:t>
            </a:r>
            <a:r>
              <a:rPr lang="en-US" sz="2500" err="1">
                <a:solidFill>
                  <a:srgbClr val="FFFFFF"/>
                </a:solidFill>
              </a:rPr>
              <a:t>muokata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merkityssuhteita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itseen</a:t>
            </a:r>
            <a:r>
              <a:rPr lang="en-US" sz="2500">
                <a:solidFill>
                  <a:srgbClr val="FFFFFF"/>
                </a:solidFill>
              </a:rPr>
              <a:t>, </a:t>
            </a:r>
            <a:r>
              <a:rPr lang="en-US" sz="2500" err="1">
                <a:solidFill>
                  <a:srgbClr val="FFFFFF"/>
                </a:solidFill>
              </a:rPr>
              <a:t>toisiin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ihmisiin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sekä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ympäröivään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maailmaan</a:t>
            </a:r>
            <a:endParaRPr lang="en-US" sz="25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10D021-1B9F-4879-810D-31C98C7B2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5145513"/>
            <a:ext cx="3412067" cy="738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600" kern="1200" cap="all">
                <a:solidFill>
                  <a:srgbClr val="FFFFFF">
                    <a:alpha val="75000"/>
                  </a:srgbClr>
                </a:solidFill>
                <a:latin typeface="+mn-lt"/>
                <a:ea typeface="+mn-ea"/>
                <a:cs typeface="+mn-cs"/>
              </a:rPr>
              <a:t>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6" name="Kuva 6">
            <a:extLst>
              <a:ext uri="{FF2B5EF4-FFF2-40B4-BE49-F238E27FC236}">
                <a16:creationId xmlns:a16="http://schemas.microsoft.com/office/drawing/2014/main" id="{9A3B3A93-4ED4-41CC-8377-E8750A5B8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406" y="618067"/>
            <a:ext cx="5598157" cy="559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571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RightStep">
      <a:dk1>
        <a:srgbClr val="000000"/>
      </a:dk1>
      <a:lt1>
        <a:srgbClr val="FFFFFF"/>
      </a:lt1>
      <a:dk2>
        <a:srgbClr val="243841"/>
      </a:dk2>
      <a:lt2>
        <a:srgbClr val="E8E2E6"/>
      </a:lt2>
      <a:accent1>
        <a:srgbClr val="47B56A"/>
      </a:accent1>
      <a:accent2>
        <a:srgbClr val="3BB191"/>
      </a:accent2>
      <a:accent3>
        <a:srgbClr val="4BAFC0"/>
      </a:accent3>
      <a:accent4>
        <a:srgbClr val="3B6FB1"/>
      </a:accent4>
      <a:accent5>
        <a:srgbClr val="5456C6"/>
      </a:accent5>
      <a:accent6>
        <a:srgbClr val="784DB9"/>
      </a:accent6>
      <a:hlink>
        <a:srgbClr val="C655A2"/>
      </a:hlink>
      <a:folHlink>
        <a:srgbClr val="7F7F7F"/>
      </a:folHlink>
    </a:clrScheme>
    <a:fontScheme name="Dividend">
      <a:majorFont>
        <a:latin typeface="Bahnschrif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News Gothic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DividendVTI</vt:lpstr>
      <vt:lpstr>elokuvakasvatus</vt:lpstr>
      <vt:lpstr>Elokuvakasvatuksen historiaa</vt:lpstr>
      <vt:lpstr>historiasta</vt:lpstr>
      <vt:lpstr>Nykyään:</vt:lpstr>
      <vt:lpstr>Kamera on väline, jonka avulla oppilas voi rakentaa ja muokata merkityssuhteita itseen, toisiin ihmisiin sekä ympäröivään maailmaan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1</cp:revision>
  <dcterms:created xsi:type="dcterms:W3CDTF">2020-02-01T16:34:11Z</dcterms:created>
  <dcterms:modified xsi:type="dcterms:W3CDTF">2020-02-01T17:19:27Z</dcterms:modified>
</cp:coreProperties>
</file>