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C7EB2-4C55-4A0A-B018-A086685A9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Ohjaustyön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99FEE4-D5CC-4E82-92CE-7A8546750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9018" y="3504791"/>
            <a:ext cx="9755187" cy="1160103"/>
          </a:xfrm>
        </p:spPr>
        <p:txBody>
          <a:bodyPr/>
          <a:lstStyle/>
          <a:p>
            <a:r>
              <a:rPr lang="fi-FI" sz="2400" dirty="0"/>
              <a:t>Turvallisuus ohjaustoiminnassa</a:t>
            </a:r>
          </a:p>
          <a:p>
            <a:r>
              <a:rPr lang="fi-FI" sz="2400" dirty="0"/>
              <a:t>Syksy 2021</a:t>
            </a:r>
          </a:p>
        </p:txBody>
      </p:sp>
    </p:spTree>
    <p:extLst>
      <p:ext uri="{BB962C8B-B14F-4D97-AF65-F5344CB8AC3E}">
        <p14:creationId xmlns:p14="http://schemas.microsoft.com/office/powerpoint/2010/main" val="7495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D6A522-95C6-47D3-BA6E-D1390FD7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762996-8FDF-4AE3-BE71-EC6021E1C2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Turvallisuudentunne syntyy, kun jokin riski tai uhka on poissa / jää toteutumatta.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Riskit turvallisuudessa hyväksyttävällä tasolla?</a:t>
            </a:r>
          </a:p>
          <a:p>
            <a:pPr lvl="1"/>
            <a:r>
              <a:rPr lang="fi-FI" dirty="0"/>
              <a:t>Mahdollisimman hyvä varautuminen</a:t>
            </a:r>
          </a:p>
          <a:p>
            <a:pPr lvl="1"/>
            <a:r>
              <a:rPr lang="fi-FI" dirty="0"/>
              <a:t>Uhkan ja sen seurausten minimointi.</a:t>
            </a:r>
          </a:p>
        </p:txBody>
      </p:sp>
    </p:spTree>
    <p:extLst>
      <p:ext uri="{BB962C8B-B14F-4D97-AF65-F5344CB8AC3E}">
        <p14:creationId xmlns:p14="http://schemas.microsoft.com/office/powerpoint/2010/main" val="271204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A6BFF8-D61D-45F4-A164-67F49CD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74147-2C07-4B82-A005-AB0B86DC0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90724"/>
            <a:ext cx="10394707" cy="3533776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Jaetaan kahteen eri osa-alueeseen:</a:t>
            </a:r>
          </a:p>
          <a:p>
            <a:pPr lvl="1"/>
            <a:r>
              <a:rPr lang="fi-FI" dirty="0"/>
              <a:t>Fyysinen turvallisuus</a:t>
            </a:r>
          </a:p>
          <a:p>
            <a:pPr lvl="1"/>
            <a:r>
              <a:rPr lang="fi-FI" dirty="0"/>
              <a:t>Psyykkinen turvallisuus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Molemmat osa-alueet huomioitava ohjaustoiminnan eri vaiheissa.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prstClr val="black"/>
                </a:solidFill>
                <a:latin typeface="Impact" panose="020B0806030902050204"/>
              </a:rPr>
              <a:t>Huomioitava sekä suunnittelussa, että toteutuksessa.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Vastuu turvallisuuden toteutumisesta ohjaajalla.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E8011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prstClr val="black"/>
                </a:solidFill>
                <a:latin typeface="Impact" panose="020B0806030902050204"/>
              </a:rPr>
              <a:t>Ohjaajan huolehdittava toiminnan riskien kartoituksesta sekä niiden minimoimisesta.</a:t>
            </a:r>
            <a:endParaRPr kumimoji="0" lang="fi-FI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38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B30BD7-F4A2-4660-B549-B750F41D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A75AF9-D8C2-48C7-819F-F2D265FC86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Turvallisuusasiakirja ja turvallisuussuunnitelma </a:t>
            </a:r>
            <a:r>
              <a:rPr lang="fi-FI" dirty="0">
                <a:sym typeface="Wingdings" panose="05000000000000000000" pitchFamily="2" charset="2"/>
              </a:rPr>
              <a:t> ohjaajan laadittava</a:t>
            </a:r>
          </a:p>
          <a:p>
            <a:r>
              <a:rPr lang="fi-FI" dirty="0">
                <a:sym typeface="Wingdings" panose="05000000000000000000" pitchFamily="2" charset="2"/>
              </a:rPr>
              <a:t>Turvallisuusasiakirja 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työkalu turvallisuustoiminnan järjestämiseksi ja kirjaamiseksi  laajuus suhteessa toiminnan laajuuteen ja sen sisältämiin riskeihin.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Kirjallinen suunnitelma riskien hallitsemiseksi ja hätätilanteisiin varautumiseksi.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Usein jo toimintaympäristöllä valmiiksi laadittuna ja ohjaustuokion järjestämistä varten riittää tämän lisäksi laadittava turvallisuussuunnitelma.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899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C4E48-C80B-462B-A9D8-4E471D46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FAC9E2-2F69-4D8B-A854-0E2D43DCC7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Turvallisuussuunnitelma</a:t>
            </a:r>
          </a:p>
          <a:p>
            <a:pPr lvl="1"/>
            <a:r>
              <a:rPr lang="fi-FI" dirty="0"/>
              <a:t>Laaditaan jokaisesta tapahtumasta / tuokiosta erikseen.</a:t>
            </a:r>
          </a:p>
          <a:p>
            <a:pPr lvl="1"/>
            <a:r>
              <a:rPr lang="fi-FI" dirty="0"/>
              <a:t>Kuvataan tarkemmin tapahtuman turvallisuuteen liittyviä asioita (henkilöstön tehtävänjako, riskien arviointi ja niihin varautuminen, avunhälyttämisenjärjestelmä)</a:t>
            </a:r>
          </a:p>
          <a:p>
            <a:pPr lvl="1"/>
            <a:r>
              <a:rPr lang="fi-FI" dirty="0"/>
              <a:t>Laaditaan ennen toiminnan aloittamista!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77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25E544-18B1-4626-9F30-727E9952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C0BC2-A6E2-4F4C-9039-D70C4C86FD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Miksi turvallisuussuunnitelma?</a:t>
            </a:r>
          </a:p>
          <a:p>
            <a:pPr lvl="1"/>
            <a:r>
              <a:rPr lang="fi-FI" dirty="0"/>
              <a:t>Turvallisuusasioiden miettiminen etukäteen </a:t>
            </a:r>
            <a:r>
              <a:rPr lang="fi-FI" dirty="0">
                <a:sym typeface="Wingdings" panose="05000000000000000000" pitchFamily="2" charset="2"/>
              </a:rPr>
              <a:t> riskien minimointi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Ohjattavien opastaminen turvalliseen toimintaan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Työnjako ohjaajien kesken riskien varalta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Usein jo pelkkä suunnitelman laatiminen ennaltaehkäisee tapaturmia  riskien ennakointi ja niistä etukäteen varoittaminen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Tapaturman sattuessa helpottaa toimimista  esim. vastuut toiminnassa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Laki edellyttää turvallisuussuunnitelman laatimisen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60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E5C1DA-8C40-4F97-A0E2-505BCCB3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9EB6D2-F7EE-4A90-AA28-EAEC907ADA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Fyysinen turvallisuus</a:t>
            </a:r>
          </a:p>
          <a:p>
            <a:pPr lvl="1"/>
            <a:r>
              <a:rPr lang="fi-FI" dirty="0"/>
              <a:t>Ihmisen henkeen ja terveyteen ei kohdistu uhkatekijöitä</a:t>
            </a:r>
          </a:p>
          <a:p>
            <a:pPr lvl="1"/>
            <a:r>
              <a:rPr lang="fi-FI" dirty="0"/>
              <a:t>Fyysiseen turvallisuuteen liittyviä uhkia mm.: tulipalo, sairauskohtaus, laiteviat, ympäristöön liittyvät vaaratekijät…</a:t>
            </a:r>
          </a:p>
          <a:p>
            <a:pPr lvl="1"/>
            <a:r>
              <a:rPr lang="fi-FI" dirty="0"/>
              <a:t>Fyysisen paikan turvallisuus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Millaisia asioita tulee huomioida paikan / tilan / toimintaympäristön turvallisuudessa?</a:t>
            </a:r>
          </a:p>
        </p:txBody>
      </p:sp>
    </p:spTree>
    <p:extLst>
      <p:ext uri="{BB962C8B-B14F-4D97-AF65-F5344CB8AC3E}">
        <p14:creationId xmlns:p14="http://schemas.microsoft.com/office/powerpoint/2010/main" val="340376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8FDED5-2D96-43F1-9643-64E38B8C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A0B2B5-7362-4A18-A9EB-51B2C27DD9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Henkinen eli psyykkinen turvallisuus</a:t>
            </a:r>
          </a:p>
          <a:p>
            <a:pPr lvl="1"/>
            <a:r>
              <a:rPr lang="fi-FI" dirty="0"/>
              <a:t>toiminnan henkinen turvallisuus </a:t>
            </a:r>
            <a:r>
              <a:rPr lang="fi-FI" dirty="0">
                <a:sym typeface="Wingdings" panose="05000000000000000000" pitchFamily="2" charset="2"/>
              </a:rPr>
              <a:t> ohjattava tuntee olonsa turvalliseksi osallistuessaan toimintaan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Perustana toisen ihmisen kunnioittava kohtaaminen; tasa-arvoinen vuorovaikutus, yksilöllisyys, valinnanvapaus jne.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Ohjattavan ei tarvitse tuntea pelkoa; nolatuksi tuleminen, ulkopuolelle jääminen, pakottaminen johonkin toimintaan jne.</a:t>
            </a:r>
          </a:p>
          <a:p>
            <a:pPr marL="4572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Viimeisen ohjelman merkitys henkiseen turvallisuuteen?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4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4AC25-1396-46C6-8539-1F760F8F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46EDC9-4B08-4BBB-9C60-8F9CD7C50A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Turvallisuussuunnitelma</a:t>
            </a:r>
          </a:p>
          <a:p>
            <a:pPr lvl="1"/>
            <a:r>
              <a:rPr lang="fi-FI" sz="2400" dirty="0"/>
              <a:t>riski?</a:t>
            </a:r>
          </a:p>
          <a:p>
            <a:pPr lvl="1"/>
            <a:r>
              <a:rPr lang="fi-FI" sz="2400" dirty="0"/>
              <a:t>Todennäköisyys / seuraukset?</a:t>
            </a:r>
          </a:p>
          <a:p>
            <a:pPr lvl="1"/>
            <a:r>
              <a:rPr lang="fi-FI" sz="2400" dirty="0"/>
              <a:t>Ennaltaehkäisy?</a:t>
            </a:r>
          </a:p>
          <a:p>
            <a:pPr lvl="1"/>
            <a:r>
              <a:rPr lang="fi-FI" sz="2400" dirty="0"/>
              <a:t>Ensiapu / hoito?</a:t>
            </a:r>
          </a:p>
          <a:p>
            <a:pPr lvl="1"/>
            <a:r>
              <a:rPr lang="fi-FI" sz="2400" dirty="0"/>
              <a:t>Toteuttaja?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60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bb1ef51b-751c-4cd6-aa1b-bfc7cd62de23" xsi:nil="true"/>
    <Self_Registration_Enabled xmlns="bb1ef51b-751c-4cd6-aa1b-bfc7cd62de23" xsi:nil="true"/>
    <Teachers xmlns="bb1ef51b-751c-4cd6-aa1b-bfc7cd62de23">
      <UserInfo>
        <DisplayName/>
        <AccountId xsi:nil="true"/>
        <AccountType/>
      </UserInfo>
    </Teachers>
    <Invited_Teachers xmlns="bb1ef51b-751c-4cd6-aa1b-bfc7cd62de23" xsi:nil="true"/>
    <DefaultSectionNames xmlns="bb1ef51b-751c-4cd6-aa1b-bfc7cd62de23" xsi:nil="true"/>
    <Has_Teacher_Only_SectionGroup xmlns="bb1ef51b-751c-4cd6-aa1b-bfc7cd62de23" xsi:nil="true"/>
    <NotebookType xmlns="bb1ef51b-751c-4cd6-aa1b-bfc7cd62de23" xsi:nil="true"/>
    <Students xmlns="bb1ef51b-751c-4cd6-aa1b-bfc7cd62de23">
      <UserInfo>
        <DisplayName/>
        <AccountId xsi:nil="true"/>
        <AccountType/>
      </UserInfo>
    </Students>
    <Is_Collaboration_Space_Locked xmlns="bb1ef51b-751c-4cd6-aa1b-bfc7cd62de23" xsi:nil="true"/>
    <Owner xmlns="bb1ef51b-751c-4cd6-aa1b-bfc7cd62de23">
      <UserInfo>
        <DisplayName/>
        <AccountId xsi:nil="true"/>
        <AccountType/>
      </UserInfo>
    </Owner>
    <AppVersion xmlns="bb1ef51b-751c-4cd6-aa1b-bfc7cd62de23" xsi:nil="true"/>
    <Invited_Students xmlns="bb1ef51b-751c-4cd6-aa1b-bfc7cd62de23" xsi:nil="true"/>
    <FolderType xmlns="bb1ef51b-751c-4cd6-aa1b-bfc7cd62de23" xsi:nil="true"/>
    <CultureName xmlns="bb1ef51b-751c-4cd6-aa1b-bfc7cd62de23" xsi:nil="true"/>
    <Student_Groups xmlns="bb1ef51b-751c-4cd6-aa1b-bfc7cd62de23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F06EDD7CBB904AB46AA517B2F9B33A" ma:contentTypeVersion="28" ma:contentTypeDescription="Luo uusi asiakirja." ma:contentTypeScope="" ma:versionID="be4d7810250db037faf4eac04314609b">
  <xsd:schema xmlns:xsd="http://www.w3.org/2001/XMLSchema" xmlns:xs="http://www.w3.org/2001/XMLSchema" xmlns:p="http://schemas.microsoft.com/office/2006/metadata/properties" xmlns:ns3="bcd43d10-d0f6-4345-bf03-9cf4573e1cdb" xmlns:ns4="bb1ef51b-751c-4cd6-aa1b-bfc7cd62de23" targetNamespace="http://schemas.microsoft.com/office/2006/metadata/properties" ma:root="true" ma:fieldsID="56bf2344d4107c24624abf8e2ef53ba6" ns3:_="" ns4:_="">
    <xsd:import namespace="bcd43d10-d0f6-4345-bf03-9cf4573e1cdb"/>
    <xsd:import namespace="bb1ef51b-751c-4cd6-aa1b-bfc7cd62de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43d10-d0f6-4345-bf03-9cf4573e1c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ef51b-751c-4cd6-aa1b-bfc7cd62d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9AFAB-CD2A-4EB7-B6C4-4DC23C1850BE}">
  <ds:schemaRefs>
    <ds:schemaRef ds:uri="http://purl.org/dc/dcmitype/"/>
    <ds:schemaRef ds:uri="http://purl.org/dc/terms/"/>
    <ds:schemaRef ds:uri="http://www.w3.org/XML/1998/namespace"/>
    <ds:schemaRef ds:uri="bb1ef51b-751c-4cd6-aa1b-bfc7cd62de2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cd43d10-d0f6-4345-bf03-9cf4573e1cd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123916-70D0-491F-A9FF-C100C5969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B5391-E5FC-4CF0-B811-E16159FE1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43d10-d0f6-4345-bf03-9cf4573e1cdb"/>
    <ds:schemaRef ds:uri="bb1ef51b-751c-4cd6-aa1b-bfc7cd62de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46</TotalTime>
  <Words>312</Words>
  <Application>Microsoft Office PowerPoint</Application>
  <PresentationFormat>Laajakuva</PresentationFormat>
  <Paragraphs>59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Impact</vt:lpstr>
      <vt:lpstr>Päätapahtuma</vt:lpstr>
      <vt:lpstr>Ohjaustyön perusteet</vt:lpstr>
      <vt:lpstr>Turvallisuus ohjaustoiminnassa</vt:lpstr>
      <vt:lpstr>Turvallisuus ohjaustoiminnassa</vt:lpstr>
      <vt:lpstr>Turvallisuus ohjaustoiminnassa</vt:lpstr>
      <vt:lpstr>Turvallisuus ohjaustoiminnassa</vt:lpstr>
      <vt:lpstr>Turvallisuus ohjaustoiminnassa</vt:lpstr>
      <vt:lpstr>Turvallisuus ohjaustoiminnassa</vt:lpstr>
      <vt:lpstr>Turvallisuus ohjaustoiminnassa</vt:lpstr>
      <vt:lpstr>turvallisuussuunnitelma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Ohjaustyön perusteet</dc:title>
  <dc:creator>Sarita Taipale</dc:creator>
  <cp:lastModifiedBy>Sarita Taipale</cp:lastModifiedBy>
  <cp:revision>20</cp:revision>
  <dcterms:created xsi:type="dcterms:W3CDTF">2020-08-24T08:18:24Z</dcterms:created>
  <dcterms:modified xsi:type="dcterms:W3CDTF">2021-09-05T16:27:39Z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0x0101005CF06EDD7CBB904AB46AA517B2F9B33A</vt:lpwstr>
  </property>
</Properties>
</file>