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1"/>
  </p:sldMasterIdLst>
  <p:notesMasterIdLst>
    <p:notesMasterId r:id="rId9"/>
  </p:notesMasterIdLst>
  <p:sldIdLst>
    <p:sldId id="256" r:id="rId2"/>
    <p:sldId id="257" r:id="rId3"/>
    <p:sldId id="260" r:id="rId4"/>
    <p:sldId id="258" r:id="rId5"/>
    <p:sldId id="259" r:id="rId6"/>
    <p:sldId id="261" r:id="rId7"/>
    <p:sldId id="262" r:id="rId8"/>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6ECBF5-CE51-691F-92E0-33003EF7313B}" v="346" dt="2020-06-01T10:49:53.554"/>
    <p1510:client id="{7DD3BBA2-73E9-C29C-23C9-0344614070DE}" v="1828" dt="2020-06-01T11:32:54.177"/>
    <p1510:client id="{B59685A9-2798-46B2-B3E2-8D684E1C281E}" v="1381" dt="2020-06-01T09:09:27.275"/>
    <p1510:client id="{DDD2668B-A621-CADD-9045-6873C86413BE}" v="82" dt="2020-09-29T12:43:14.2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BE75E2-D79E-4823-9480-51CB98AE6F25}" type="datetimeFigureOut">
              <a:rPr lang="fi-FI"/>
              <a:t>14.8.2021</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C46562-FB0F-4EDE-8F5E-4435C0AACAA3}" type="slidenum">
              <a:rPr lang="fi-FI"/>
              <a:t>‹#›</a:t>
            </a:fld>
            <a:endParaRPr lang="fi-FI"/>
          </a:p>
        </p:txBody>
      </p:sp>
    </p:spTree>
    <p:extLst>
      <p:ext uri="{BB962C8B-B14F-4D97-AF65-F5344CB8AC3E}">
        <p14:creationId xmlns:p14="http://schemas.microsoft.com/office/powerpoint/2010/main" val="776251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a:cs typeface="Calibri"/>
              </a:rPr>
              <a:t>Valitse kortti, joka kertoo sinun suhteestasi moninaisuuteen. Voit valita näkökulmaksi joko henkilökohtaisen elämäsi, opiskelun tai työn. Tai kaikki.</a:t>
            </a:r>
          </a:p>
        </p:txBody>
      </p:sp>
      <p:sp>
        <p:nvSpPr>
          <p:cNvPr id="4" name="Dian numeron paikkamerkki 3"/>
          <p:cNvSpPr>
            <a:spLocks noGrp="1"/>
          </p:cNvSpPr>
          <p:nvPr>
            <p:ph type="sldNum" sz="quarter" idx="5"/>
          </p:nvPr>
        </p:nvSpPr>
        <p:spPr/>
        <p:txBody>
          <a:bodyPr/>
          <a:lstStyle/>
          <a:p>
            <a:fld id="{06C46562-FB0F-4EDE-8F5E-4435C0AACAA3}" type="slidenum">
              <a:rPr lang="fi-FI"/>
              <a:t>2</a:t>
            </a:fld>
            <a:endParaRPr lang="fi-FI"/>
          </a:p>
        </p:txBody>
      </p:sp>
    </p:spTree>
    <p:extLst>
      <p:ext uri="{BB962C8B-B14F-4D97-AF65-F5344CB8AC3E}">
        <p14:creationId xmlns:p14="http://schemas.microsoft.com/office/powerpoint/2010/main" val="2876388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8/14/2021</a:t>
            </a:fld>
            <a:endParaRPr lang="en-US"/>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58858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4F40B7-36AB-4376-BE14-EF7004D79BB9}" type="datetime1">
              <a:rPr lang="en-US" smtClean="0"/>
              <a:t>8/14/2021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676221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87CAB8-DCAE-46A5-AADA-B3FAD11A54E0}" type="datetime1">
              <a:rPr lang="en-US" smtClean="0"/>
              <a:t>8/14/2021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056755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32B432-ACDA-4023-A761-2BAB76577B62}" type="datetime1">
              <a:rPr lang="en-US" smtClean="0"/>
              <a:t>8/14/2021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125855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8/14/2021</a:t>
            </a:fld>
            <a:endParaRPr lang="en-US"/>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699061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186D26-FA5F-4637-B602-B7C2DC34CFD4}" type="datetime1">
              <a:rPr lang="en-US" smtClean="0"/>
              <a:t>8/14/2021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658867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7F15D8-96D1-4781-BC50-CA8A088B2FE4}" type="datetime1">
              <a:rPr lang="en-US" smtClean="0"/>
              <a:t>8/14/2021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538300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A96C99-B8F8-4528-BD05-0E16E943DC09}" type="datetime1">
              <a:rPr lang="en-US" smtClean="0"/>
              <a:t>8/14/2021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79432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8/14/2021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771844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8/14/2021</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089715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8/14/2021</a:t>
            </a:fld>
            <a:endParaRPr lang="en-US"/>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12049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8/14/2021</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689564674"/>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39" r:id="rId5"/>
    <p:sldLayoutId id="2147483734" r:id="rId6"/>
    <p:sldLayoutId id="2147483735" r:id="rId7"/>
    <p:sldLayoutId id="2147483736" r:id="rId8"/>
    <p:sldLayoutId id="2147483737" r:id="rId9"/>
    <p:sldLayoutId id="2147483738" r:id="rId10"/>
    <p:sldLayoutId id="2147483740" r:id="rId11"/>
  </p:sldLayoutIdLst>
  <p:hf sldNum="0" hdr="0" ftr="0" dt="0"/>
  <p:txStyles>
    <p:titleStyle>
      <a:lvl1pPr algn="l" defTabSz="914400" rtl="0" eaLnBrk="1" latinLnBrk="0" hangingPunct="1">
        <a:lnSpc>
          <a:spcPct val="90000"/>
        </a:lnSpc>
        <a:spcBef>
          <a:spcPct val="0"/>
        </a:spcBef>
        <a:buNone/>
        <a:defRPr lang="en-US" sz="36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DC80C2C-16C2-432C-8C0A-613165075FFF}"/>
              </a:ext>
            </a:extLst>
          </p:cNvPr>
          <p:cNvPicPr>
            <a:picLocks noChangeAspect="1"/>
          </p:cNvPicPr>
          <p:nvPr/>
        </p:nvPicPr>
        <p:blipFill rotWithShape="1">
          <a:blip r:embed="rId2"/>
          <a:srcRect t="27214" r="9085" b="21647"/>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alpha val="30000"/>
                </a:schemeClr>
              </a:gs>
              <a:gs pos="33000">
                <a:schemeClr val="bg1">
                  <a:alpha val="20000"/>
                </a:schemeClr>
              </a:gs>
              <a:gs pos="0">
                <a:schemeClr val="bg1">
                  <a:alpha val="0"/>
                </a:schemeClr>
              </a:gs>
              <a:gs pos="100000">
                <a:schemeClr val="bg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p:cNvSpPr>
            <a:spLocks noGrp="1"/>
          </p:cNvSpPr>
          <p:nvPr>
            <p:ph type="ctrTitle"/>
          </p:nvPr>
        </p:nvSpPr>
        <p:spPr>
          <a:xfrm>
            <a:off x="477981" y="1122362"/>
            <a:ext cx="4023360" cy="2802219"/>
          </a:xfrm>
        </p:spPr>
        <p:txBody>
          <a:bodyPr anchor="b">
            <a:normAutofit/>
          </a:bodyPr>
          <a:lstStyle/>
          <a:p>
            <a:pPr algn="l"/>
            <a:r>
              <a:rPr lang="fi-FI" sz="3200">
                <a:cs typeface="Calibri Light"/>
              </a:rPr>
              <a:t>Moninaiset ohjattavat</a:t>
            </a:r>
            <a:endParaRPr lang="fi-FI" sz="3200"/>
          </a:p>
        </p:txBody>
      </p:sp>
      <p:sp>
        <p:nvSpPr>
          <p:cNvPr id="3" name="Alaotsikko 2"/>
          <p:cNvSpPr>
            <a:spLocks noGrp="1"/>
          </p:cNvSpPr>
          <p:nvPr>
            <p:ph type="subTitle" idx="1"/>
          </p:nvPr>
        </p:nvSpPr>
        <p:spPr>
          <a:xfrm>
            <a:off x="477980" y="3969352"/>
            <a:ext cx="4023359" cy="1208141"/>
          </a:xfrm>
        </p:spPr>
        <p:txBody>
          <a:bodyPr vert="horz" lIns="91440" tIns="45720" rIns="91440" bIns="45720" rtlCol="0">
            <a:normAutofit/>
          </a:bodyPr>
          <a:lstStyle/>
          <a:p>
            <a:pPr algn="l">
              <a:spcAft>
                <a:spcPts val="600"/>
              </a:spcAft>
            </a:pPr>
            <a:r>
              <a:rPr lang="fi-FI" sz="1600">
                <a:cs typeface="Calibri"/>
              </a:rPr>
              <a:t>Mari Nurminen</a:t>
            </a:r>
            <a:endParaRPr lang="fi-FI" sz="1600"/>
          </a:p>
        </p:txBody>
      </p:sp>
    </p:spTree>
    <p:extLst>
      <p:ext uri="{BB962C8B-B14F-4D97-AF65-F5344CB8AC3E}">
        <p14:creationId xmlns:p14="http://schemas.microsoft.com/office/powerpoint/2010/main" val="78238567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25BDA2-3F4D-4B38-90E7-989465ECD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BC96869A-A70D-42F7-876F-605CB1718F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useBgFill="1">
        <p:nvSpPr>
          <p:cNvPr id="12" name="Rectangle 11">
            <a:extLst>
              <a:ext uri="{FF2B5EF4-FFF2-40B4-BE49-F238E27FC236}">
                <a16:creationId xmlns:a16="http://schemas.microsoft.com/office/drawing/2014/main" id="{6CD407CC-EF5C-486F-9A14-7F681F986D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ln w="6350" cap="sq" cmpd="sng" algn="ctr">
            <a:solidFill>
              <a:schemeClr val="tx1">
                <a:lumMod val="75000"/>
                <a:lumOff val="25000"/>
              </a:schemeClr>
            </a:solidFill>
            <a:prstDash val="solid"/>
            <a:miter lim="800000"/>
          </a:ln>
          <a:effectLst/>
        </p:spPr>
      </p:sp>
      <p:sp>
        <p:nvSpPr>
          <p:cNvPr id="2" name="Otsikko 1">
            <a:extLst>
              <a:ext uri="{FF2B5EF4-FFF2-40B4-BE49-F238E27FC236}">
                <a16:creationId xmlns:a16="http://schemas.microsoft.com/office/drawing/2014/main" id="{C586508E-EFA1-4A0B-92DE-348D9255ACF3}"/>
              </a:ext>
            </a:extLst>
          </p:cNvPr>
          <p:cNvSpPr>
            <a:spLocks noGrp="1"/>
          </p:cNvSpPr>
          <p:nvPr>
            <p:ph type="title"/>
          </p:nvPr>
        </p:nvSpPr>
        <p:spPr>
          <a:xfrm>
            <a:off x="1192625" y="1420706"/>
            <a:ext cx="3466540" cy="4016587"/>
          </a:xfrm>
        </p:spPr>
        <p:txBody>
          <a:bodyPr>
            <a:normAutofit/>
          </a:bodyPr>
          <a:lstStyle/>
          <a:p>
            <a:r>
              <a:rPr lang="fi-FI"/>
              <a:t>Moninaiset ohjattavat </a:t>
            </a:r>
            <a:br>
              <a:rPr lang="fi-FI"/>
            </a:br>
            <a:r>
              <a:rPr lang="fi-FI"/>
              <a:t>(ja ohjaajat)</a:t>
            </a:r>
          </a:p>
        </p:txBody>
      </p:sp>
      <p:cxnSp>
        <p:nvCxnSpPr>
          <p:cNvPr id="14" name="Straight Connector 13">
            <a:extLst>
              <a:ext uri="{FF2B5EF4-FFF2-40B4-BE49-F238E27FC236}">
                <a16:creationId xmlns:a16="http://schemas.microsoft.com/office/drawing/2014/main" id="{0DD76B5F-5BAA-48C6-9065-9AEF15D30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86269" y="2057401"/>
            <a:ext cx="0" cy="274320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Sisällön paikkamerkki 2">
            <a:extLst>
              <a:ext uri="{FF2B5EF4-FFF2-40B4-BE49-F238E27FC236}">
                <a16:creationId xmlns:a16="http://schemas.microsoft.com/office/drawing/2014/main" id="{819B1252-301D-44F4-B58C-BD854BBC92E9}"/>
              </a:ext>
            </a:extLst>
          </p:cNvPr>
          <p:cNvSpPr>
            <a:spLocks noGrp="1"/>
          </p:cNvSpPr>
          <p:nvPr>
            <p:ph idx="1"/>
          </p:nvPr>
        </p:nvSpPr>
        <p:spPr>
          <a:xfrm>
            <a:off x="5236723" y="1420706"/>
            <a:ext cx="5514758" cy="4016587"/>
          </a:xfrm>
        </p:spPr>
        <p:txBody>
          <a:bodyPr anchor="ctr">
            <a:normAutofit/>
          </a:bodyPr>
          <a:lstStyle/>
          <a:p>
            <a:r>
              <a:rPr lang="fi-FI">
                <a:solidFill>
                  <a:schemeClr val="tx1">
                    <a:lumMod val="75000"/>
                    <a:lumOff val="25000"/>
                  </a:schemeClr>
                </a:solidFill>
              </a:rPr>
              <a:t>Pitkä, lyhyt, keskiverto, valkoinen, vaalea, tumma, musta, optimisti, pessimisti, suomalainen, uussuomalainen, ruotsalainen, suomenruotsalainen, saamelainen, romani, intialais-suomalainen, kurdi, arabi, juutalainen, kristitty, muslimi, introvertti, ekstrovertti, sosiaalinen introvertti, omaa rauhaa kaipaava ekstrovertti, isänmaallinen, maailmankansalainen, kaupunkilainen, maalainen, pikkukaupungin kasvatti, nörtti, hippi, punkkari, hevari, skeittari, streittari, hetero, homo, lesbo, bi, </a:t>
            </a:r>
            <a:r>
              <a:rPr lang="fi-FI" err="1">
                <a:solidFill>
                  <a:schemeClr val="tx1">
                    <a:lumMod val="75000"/>
                    <a:lumOff val="25000"/>
                  </a:schemeClr>
                </a:solidFill>
              </a:rPr>
              <a:t>trans</a:t>
            </a:r>
            <a:r>
              <a:rPr lang="fi-FI">
                <a:solidFill>
                  <a:schemeClr val="tx1">
                    <a:lumMod val="75000"/>
                    <a:lumOff val="25000"/>
                  </a:schemeClr>
                </a:solidFill>
              </a:rPr>
              <a:t>, naimisissa, avoliitossa, eronnut, leski, äiti, isä, vanhempi, äitipuoli, huoltaja, aikuinen, vanhus, lapseton, lapsi, sisko, veli, velipuoli,  autoihminen, luontoihminen, ihmisihminen, rikas, köyhä, opiskelija, työssäkäyvä, työtön, yrittäjä, ainoa lapsi, sisarusparven kahdeksas, kaksonen, koiranomistaja, koirapelkoinen, autoton...  </a:t>
            </a:r>
          </a:p>
        </p:txBody>
      </p:sp>
    </p:spTree>
    <p:extLst>
      <p:ext uri="{BB962C8B-B14F-4D97-AF65-F5344CB8AC3E}">
        <p14:creationId xmlns:p14="http://schemas.microsoft.com/office/powerpoint/2010/main" val="2474732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0CA34CC-81E0-4FB7-901B-FC3023000081}"/>
              </a:ext>
            </a:extLst>
          </p:cNvPr>
          <p:cNvSpPr>
            <a:spLocks noGrp="1"/>
          </p:cNvSpPr>
          <p:nvPr>
            <p:ph type="title"/>
          </p:nvPr>
        </p:nvSpPr>
        <p:spPr/>
        <p:txBody>
          <a:bodyPr/>
          <a:lstStyle/>
          <a:p>
            <a:r>
              <a:rPr lang="fi-FI"/>
              <a:t>Tällä kurssilla</a:t>
            </a:r>
          </a:p>
        </p:txBody>
      </p:sp>
      <p:sp>
        <p:nvSpPr>
          <p:cNvPr id="3" name="Sisällön paikkamerkki 2">
            <a:extLst>
              <a:ext uri="{FF2B5EF4-FFF2-40B4-BE49-F238E27FC236}">
                <a16:creationId xmlns:a16="http://schemas.microsoft.com/office/drawing/2014/main" id="{055EE5A1-4C1B-4DDE-8A1C-56FFD1EC095C}"/>
              </a:ext>
            </a:extLst>
          </p:cNvPr>
          <p:cNvSpPr>
            <a:spLocks noGrp="1"/>
          </p:cNvSpPr>
          <p:nvPr>
            <p:ph idx="1"/>
          </p:nvPr>
        </p:nvSpPr>
        <p:spPr/>
        <p:txBody>
          <a:bodyPr vert="horz" lIns="91440" tIns="45720" rIns="91440" bIns="45720" rtlCol="0" anchor="t">
            <a:normAutofit/>
          </a:bodyPr>
          <a:lstStyle/>
          <a:p>
            <a:r>
              <a:rPr lang="fi-FI" sz="2000"/>
              <a:t>Tutustutaan moninaisuuteen liittyviin peruskäsitteisiin</a:t>
            </a:r>
          </a:p>
          <a:p>
            <a:r>
              <a:rPr lang="fi-FI" sz="2000"/>
              <a:t>Pohditaan omaa kulttuuri-identiteettiä ja sen vaikutusta elämään ja ohjaajana toimimiseen</a:t>
            </a:r>
          </a:p>
          <a:p>
            <a:r>
              <a:rPr lang="fi-FI" sz="2000"/>
              <a:t>Tutkitaan suomalaisuutta ja suomalaista kulttuuriperintöä </a:t>
            </a:r>
          </a:p>
          <a:p>
            <a:r>
              <a:rPr lang="fi-FI" sz="2000"/>
              <a:t>Mietitään käytännön ohjaamisen kannalta, miten moninainen ohjattavien joukko vaikuttaa toiminnan suunnitteluun ja toteuttamiseen</a:t>
            </a:r>
          </a:p>
          <a:p>
            <a:r>
              <a:rPr lang="fi-FI" sz="2000"/>
              <a:t>Selvitetään mitä taitoja kuuluu monikulttuuriosaamiseen ja miten niitä voi opetella</a:t>
            </a:r>
          </a:p>
        </p:txBody>
      </p:sp>
    </p:spTree>
    <p:extLst>
      <p:ext uri="{BB962C8B-B14F-4D97-AF65-F5344CB8AC3E}">
        <p14:creationId xmlns:p14="http://schemas.microsoft.com/office/powerpoint/2010/main" val="655411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CA76F8B-3978-43D9-859C-69E3F2828242}"/>
              </a:ext>
            </a:extLst>
          </p:cNvPr>
          <p:cNvSpPr>
            <a:spLocks noGrp="1"/>
          </p:cNvSpPr>
          <p:nvPr>
            <p:ph type="title"/>
          </p:nvPr>
        </p:nvSpPr>
        <p:spPr/>
        <p:txBody>
          <a:bodyPr/>
          <a:lstStyle/>
          <a:p>
            <a:r>
              <a:rPr lang="fi-FI"/>
              <a:t>Miten moninaisuus näkyy sinun elämässäsi?</a:t>
            </a:r>
          </a:p>
        </p:txBody>
      </p:sp>
      <p:sp>
        <p:nvSpPr>
          <p:cNvPr id="3" name="Sisällön paikkamerkki 2">
            <a:extLst>
              <a:ext uri="{FF2B5EF4-FFF2-40B4-BE49-F238E27FC236}">
                <a16:creationId xmlns:a16="http://schemas.microsoft.com/office/drawing/2014/main" id="{01953CFB-62BF-479F-9012-50C81441BB96}"/>
              </a:ext>
            </a:extLst>
          </p:cNvPr>
          <p:cNvSpPr>
            <a:spLocks noGrp="1"/>
          </p:cNvSpPr>
          <p:nvPr>
            <p:ph idx="1"/>
          </p:nvPr>
        </p:nvSpPr>
        <p:spPr/>
        <p:txBody>
          <a:bodyPr vert="horz" lIns="91440" tIns="45720" rIns="91440" bIns="45720" rtlCol="0" anchor="t">
            <a:normAutofit/>
          </a:bodyPr>
          <a:lstStyle/>
          <a:p>
            <a:r>
              <a:rPr lang="fi-FI" sz="3200"/>
              <a:t>Moneenko ryhmään kuulut?</a:t>
            </a:r>
          </a:p>
          <a:p>
            <a:r>
              <a:rPr lang="fi-FI" sz="3200"/>
              <a:t>Kuinka moninainen on perheesi?</a:t>
            </a:r>
          </a:p>
          <a:p>
            <a:r>
              <a:rPr lang="fi-FI" sz="3200"/>
              <a:t>Entä kaveripiirisi?</a:t>
            </a:r>
          </a:p>
          <a:p>
            <a:r>
              <a:rPr lang="fi-FI" sz="3200"/>
              <a:t>Moninaisuus koulussasi?</a:t>
            </a:r>
          </a:p>
          <a:p>
            <a:r>
              <a:rPr lang="fi-FI" sz="3200"/>
              <a:t>Työpaikallasi?</a:t>
            </a:r>
          </a:p>
          <a:p>
            <a:pPr marL="0" indent="0">
              <a:buNone/>
            </a:pPr>
            <a:endParaRPr lang="fi-FI" sz="3200"/>
          </a:p>
        </p:txBody>
      </p:sp>
    </p:spTree>
    <p:extLst>
      <p:ext uri="{BB962C8B-B14F-4D97-AF65-F5344CB8AC3E}">
        <p14:creationId xmlns:p14="http://schemas.microsoft.com/office/powerpoint/2010/main" val="3443666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82E2A95-1A08-4118-83C6-B1CA5648E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FFEFC7E-85EE-4AC9-A351-FBEB13A1D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534" y="237744"/>
            <a:ext cx="2926080" cy="6382512"/>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CB2511BB-FC4C-45F3-94EB-661D6806C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9100" y="413053"/>
            <a:ext cx="2616201" cy="606459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73A234C2-C099-4C5D-B2A8-DAB395DDBE6C}"/>
              </a:ext>
            </a:extLst>
          </p:cNvPr>
          <p:cNvSpPr>
            <a:spLocks noGrp="1"/>
          </p:cNvSpPr>
          <p:nvPr>
            <p:ph type="title"/>
          </p:nvPr>
        </p:nvSpPr>
        <p:spPr>
          <a:xfrm>
            <a:off x="557720" y="612843"/>
            <a:ext cx="2312480" cy="1499738"/>
          </a:xfrm>
        </p:spPr>
        <p:txBody>
          <a:bodyPr anchor="b">
            <a:normAutofit fontScale="90000"/>
          </a:bodyPr>
          <a:lstStyle/>
          <a:p>
            <a:r>
              <a:rPr lang="fi-FI" sz="2800"/>
              <a:t>Jäävuori kulttuurin vertauskuvana</a:t>
            </a:r>
          </a:p>
        </p:txBody>
      </p:sp>
      <p:sp>
        <p:nvSpPr>
          <p:cNvPr id="9" name="Content Placeholder 10">
            <a:extLst>
              <a:ext uri="{FF2B5EF4-FFF2-40B4-BE49-F238E27FC236}">
                <a16:creationId xmlns:a16="http://schemas.microsoft.com/office/drawing/2014/main" id="{EE8CC08A-C25C-4060-8182-833C255E521F}"/>
              </a:ext>
            </a:extLst>
          </p:cNvPr>
          <p:cNvSpPr>
            <a:spLocks noGrp="1"/>
          </p:cNvSpPr>
          <p:nvPr>
            <p:ph idx="1"/>
          </p:nvPr>
        </p:nvSpPr>
        <p:spPr>
          <a:xfrm>
            <a:off x="557720" y="2149813"/>
            <a:ext cx="2312479" cy="3854197"/>
          </a:xfrm>
        </p:spPr>
        <p:txBody>
          <a:bodyPr vert="horz" lIns="91440" tIns="45720" rIns="91440" bIns="45720" rtlCol="0" anchor="t">
            <a:normAutofit/>
          </a:bodyPr>
          <a:lstStyle/>
          <a:p>
            <a:r>
              <a:rPr lang="en-US">
                <a:solidFill>
                  <a:schemeClr val="tx1">
                    <a:lumMod val="85000"/>
                    <a:lumOff val="15000"/>
                  </a:schemeClr>
                </a:solidFill>
              </a:rPr>
              <a:t>Pinnan päällä helposti havaittavat kulttuurin piirteet</a:t>
            </a:r>
          </a:p>
          <a:p>
            <a:r>
              <a:rPr lang="en-US">
                <a:solidFill>
                  <a:schemeClr val="tx1">
                    <a:lumMod val="85000"/>
                    <a:lumOff val="15000"/>
                  </a:schemeClr>
                </a:solidFill>
              </a:rPr>
              <a:t>Pinnan alla vieraalle vaikeammin havaittavissa olevat kulttuurin piirteet</a:t>
            </a:r>
          </a:p>
          <a:p>
            <a:r>
              <a:rPr lang="en-US">
                <a:solidFill>
                  <a:schemeClr val="tx1">
                    <a:lumMod val="85000"/>
                    <a:lumOff val="15000"/>
                  </a:schemeClr>
                </a:solidFill>
              </a:rPr>
              <a:t>Kulttuuriset  väärinkäsitykset syntyvät yleensä pinnan ALLA, tunnepitoisella alueella.</a:t>
            </a:r>
          </a:p>
        </p:txBody>
      </p:sp>
      <p:sp>
        <p:nvSpPr>
          <p:cNvPr id="20" name="Rectangle 19">
            <a:extLst>
              <a:ext uri="{FF2B5EF4-FFF2-40B4-BE49-F238E27FC236}">
                <a16:creationId xmlns:a16="http://schemas.microsoft.com/office/drawing/2014/main" id="{68DC0EC7-60EA-4BD3-BC04-D547DE1B2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9764" y="413053"/>
            <a:ext cx="8212114" cy="6064596"/>
          </a:xfrm>
          <a:prstGeom prst="rect">
            <a:avLst/>
          </a:prstGeom>
          <a:noFill/>
          <a:ln w="6350" cap="sq" cmpd="sng" algn="ctr">
            <a:solidFill>
              <a:srgbClr val="404040"/>
            </a:solidFill>
            <a:prstDash val="solid"/>
            <a:miter lim="800000"/>
          </a:ln>
          <a:effectLst/>
        </p:spPr>
      </p:sp>
      <p:pic>
        <p:nvPicPr>
          <p:cNvPr id="7" name="Kuva 8" descr="Kuva, joka sisältää kohteen teksti, kartta&#10;&#10;Kuvaus luotu, erittäin korkea luotettavuus">
            <a:extLst>
              <a:ext uri="{FF2B5EF4-FFF2-40B4-BE49-F238E27FC236}">
                <a16:creationId xmlns:a16="http://schemas.microsoft.com/office/drawing/2014/main" id="{9EE67953-D491-4765-8978-32D646896A5B}"/>
              </a:ext>
            </a:extLst>
          </p:cNvPr>
          <p:cNvPicPr>
            <a:picLocks noChangeAspect="1"/>
          </p:cNvPicPr>
          <p:nvPr/>
        </p:nvPicPr>
        <p:blipFill>
          <a:blip r:embed="rId2"/>
          <a:stretch>
            <a:fillRect/>
          </a:stretch>
        </p:blipFill>
        <p:spPr>
          <a:xfrm>
            <a:off x="4309926" y="882398"/>
            <a:ext cx="6716868" cy="5121612"/>
          </a:xfrm>
          <a:prstGeom prst="rect">
            <a:avLst/>
          </a:prstGeom>
        </p:spPr>
      </p:pic>
    </p:spTree>
    <p:extLst>
      <p:ext uri="{BB962C8B-B14F-4D97-AF65-F5344CB8AC3E}">
        <p14:creationId xmlns:p14="http://schemas.microsoft.com/office/powerpoint/2010/main" val="3155526114"/>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0506748-888A-426C-BCA1-A9E81B3B9276}"/>
              </a:ext>
            </a:extLst>
          </p:cNvPr>
          <p:cNvSpPr>
            <a:spLocks noGrp="1"/>
          </p:cNvSpPr>
          <p:nvPr>
            <p:ph type="title"/>
          </p:nvPr>
        </p:nvSpPr>
        <p:spPr/>
        <p:txBody>
          <a:bodyPr/>
          <a:lstStyle/>
          <a:p>
            <a:r>
              <a:rPr lang="fi-FI"/>
              <a:t>Käsitteitä</a:t>
            </a:r>
          </a:p>
        </p:txBody>
      </p:sp>
      <p:sp>
        <p:nvSpPr>
          <p:cNvPr id="3" name="Sisällön paikkamerkki 2">
            <a:extLst>
              <a:ext uri="{FF2B5EF4-FFF2-40B4-BE49-F238E27FC236}">
                <a16:creationId xmlns:a16="http://schemas.microsoft.com/office/drawing/2014/main" id="{5F3A464F-21D3-41E8-9D54-9237D5F1F5C9}"/>
              </a:ext>
            </a:extLst>
          </p:cNvPr>
          <p:cNvSpPr>
            <a:spLocks noGrp="1"/>
          </p:cNvSpPr>
          <p:nvPr>
            <p:ph idx="1"/>
          </p:nvPr>
        </p:nvSpPr>
        <p:spPr/>
        <p:txBody>
          <a:bodyPr vert="horz" lIns="91440" tIns="45720" rIns="91440" bIns="45720" rtlCol="0" anchor="t">
            <a:normAutofit/>
          </a:bodyPr>
          <a:lstStyle/>
          <a:p>
            <a:pPr marL="342900" indent="-342900">
              <a:buAutoNum type="arabicPeriod"/>
            </a:pPr>
            <a:r>
              <a:rPr lang="fi-FI"/>
              <a:t>Moninaisuus</a:t>
            </a:r>
          </a:p>
          <a:p>
            <a:pPr marL="342900" indent="-342900">
              <a:buAutoNum type="arabicPeriod"/>
            </a:pPr>
            <a:r>
              <a:rPr lang="fi-FI"/>
              <a:t>Etnosentrismi</a:t>
            </a:r>
          </a:p>
          <a:p>
            <a:pPr marL="342900" indent="-342900">
              <a:buAutoNum type="arabicPeriod"/>
            </a:pPr>
            <a:r>
              <a:rPr lang="fi-FI"/>
              <a:t>Toiseus</a:t>
            </a:r>
          </a:p>
          <a:p>
            <a:pPr marL="342900" indent="-342900">
              <a:buAutoNum type="arabicPeriod"/>
            </a:pPr>
            <a:r>
              <a:rPr lang="fi-FI"/>
              <a:t>Syrjintä</a:t>
            </a:r>
          </a:p>
          <a:p>
            <a:pPr marL="342900" indent="-342900">
              <a:buAutoNum type="arabicPeriod"/>
            </a:pPr>
            <a:r>
              <a:rPr lang="fi-FI" dirty="0"/>
              <a:t>Yhdenvertaisuus</a:t>
            </a:r>
          </a:p>
          <a:p>
            <a:pPr marL="342900" indent="-342900">
              <a:buAutoNum type="arabicPeriod"/>
            </a:pPr>
            <a:r>
              <a:rPr lang="fi-FI"/>
              <a:t>Stereotypia</a:t>
            </a:r>
            <a:endParaRPr lang="fi-FI" dirty="0"/>
          </a:p>
          <a:p>
            <a:pPr marL="342900" indent="-342900">
              <a:buAutoNum type="arabicPeriod"/>
            </a:pPr>
            <a:r>
              <a:rPr lang="fi-FI"/>
              <a:t>Ennakkoluulo</a:t>
            </a:r>
            <a:endParaRPr lang="fi-FI" dirty="0"/>
          </a:p>
          <a:p>
            <a:pPr marL="342900" indent="-342900">
              <a:buAutoNum type="arabicPeriod"/>
            </a:pPr>
            <a:r>
              <a:rPr lang="fi-FI"/>
              <a:t>Kiintiöpakolainen</a:t>
            </a:r>
            <a:endParaRPr lang="fi-FI" dirty="0"/>
          </a:p>
          <a:p>
            <a:pPr marL="342900" indent="-342900">
              <a:buAutoNum type="arabicPeriod"/>
            </a:pPr>
            <a:r>
              <a:rPr lang="fi-FI"/>
              <a:t>Turvapaikanhakija</a:t>
            </a:r>
            <a:endParaRPr lang="fi-FI" dirty="0"/>
          </a:p>
          <a:p>
            <a:pPr marL="0" indent="0">
              <a:buNone/>
            </a:pPr>
            <a:endParaRPr lang="fi-FI" dirty="0"/>
          </a:p>
          <a:p>
            <a:endParaRPr lang="fi-FI"/>
          </a:p>
        </p:txBody>
      </p:sp>
      <p:pic>
        <p:nvPicPr>
          <p:cNvPr id="4" name="Kuva 4" descr="Kuva, joka sisältää kohteen henkilö, mies, pitäminen, käsi&#10;&#10;Kuvaus luotu, erittäin korkea luotettavuus">
            <a:extLst>
              <a:ext uri="{FF2B5EF4-FFF2-40B4-BE49-F238E27FC236}">
                <a16:creationId xmlns:a16="http://schemas.microsoft.com/office/drawing/2014/main" id="{F751BBBE-624E-4863-9693-5176BEA04137}"/>
              </a:ext>
            </a:extLst>
          </p:cNvPr>
          <p:cNvPicPr>
            <a:picLocks noChangeAspect="1"/>
          </p:cNvPicPr>
          <p:nvPr/>
        </p:nvPicPr>
        <p:blipFill>
          <a:blip r:embed="rId2"/>
          <a:stretch>
            <a:fillRect/>
          </a:stretch>
        </p:blipFill>
        <p:spPr>
          <a:xfrm>
            <a:off x="4812747" y="1940785"/>
            <a:ext cx="5581373" cy="2722431"/>
          </a:xfrm>
          <a:prstGeom prst="rect">
            <a:avLst/>
          </a:prstGeom>
        </p:spPr>
      </p:pic>
    </p:spTree>
    <p:extLst>
      <p:ext uri="{BB962C8B-B14F-4D97-AF65-F5344CB8AC3E}">
        <p14:creationId xmlns:p14="http://schemas.microsoft.com/office/powerpoint/2010/main" val="2515813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C5041CB-7D65-4FC8-9597-014853567B08}"/>
              </a:ext>
            </a:extLst>
          </p:cNvPr>
          <p:cNvSpPr>
            <a:spLocks noGrp="1"/>
          </p:cNvSpPr>
          <p:nvPr>
            <p:ph type="title"/>
          </p:nvPr>
        </p:nvSpPr>
        <p:spPr/>
        <p:txBody>
          <a:bodyPr/>
          <a:lstStyle/>
          <a:p>
            <a:r>
              <a:rPr lang="fi-FI"/>
              <a:t>Parikeskustelu</a:t>
            </a:r>
          </a:p>
        </p:txBody>
      </p:sp>
      <p:sp>
        <p:nvSpPr>
          <p:cNvPr id="3" name="Sisällön paikkamerkki 2">
            <a:extLst>
              <a:ext uri="{FF2B5EF4-FFF2-40B4-BE49-F238E27FC236}">
                <a16:creationId xmlns:a16="http://schemas.microsoft.com/office/drawing/2014/main" id="{32322ADC-286F-4F4B-A80E-70BBFD7A0B1E}"/>
              </a:ext>
            </a:extLst>
          </p:cNvPr>
          <p:cNvSpPr>
            <a:spLocks noGrp="1"/>
          </p:cNvSpPr>
          <p:nvPr>
            <p:ph idx="1"/>
          </p:nvPr>
        </p:nvSpPr>
        <p:spPr/>
        <p:txBody>
          <a:bodyPr vert="horz" lIns="91440" tIns="45720" rIns="91440" bIns="45720" rtlCol="0" anchor="t">
            <a:normAutofit lnSpcReduction="10000"/>
          </a:bodyPr>
          <a:lstStyle/>
          <a:p>
            <a:r>
              <a:rPr lang="fi-FI" sz="2400"/>
              <a:t>Minkälaisia asioita sinun mielestäsi pitää ottaa huomioon esim. leirin suunnittelussa ja toteuttamisessa, jos tietona on, että iso osa leirin lapsista / nuorista on maahanmuuttajataustaisia? Tehkää parin kanssa yhteinen lista huomioitavista asioista. </a:t>
            </a:r>
          </a:p>
          <a:p>
            <a:r>
              <a:rPr lang="fi-FI" sz="2400"/>
              <a:t>Jos sinun tehtäväsi olisi kertoa jotain tärkeää suomalaisesta kulttuurista A) päiväkotiin tulevan kiintiöpakolaislapsen vanhemmille B) nuorisotalolle haluavan maahanmuuttajanuoren vanhemmille (jotka eivät haluaisi päästää nuorta sinne), niin mitä kertoisit? Tehkää lista näistäkin asioista.</a:t>
            </a:r>
          </a:p>
          <a:p>
            <a:pPr marL="0" indent="0">
              <a:buNone/>
            </a:pPr>
            <a:endParaRPr lang="fi-FI" sz="2400" dirty="0"/>
          </a:p>
        </p:txBody>
      </p:sp>
    </p:spTree>
    <p:extLst>
      <p:ext uri="{BB962C8B-B14F-4D97-AF65-F5344CB8AC3E}">
        <p14:creationId xmlns:p14="http://schemas.microsoft.com/office/powerpoint/2010/main" val="31974747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AnalogousFromRegularSeed_2SEEDS">
      <a:dk1>
        <a:srgbClr val="000000"/>
      </a:dk1>
      <a:lt1>
        <a:srgbClr val="FFFFFF"/>
      </a:lt1>
      <a:dk2>
        <a:srgbClr val="412D24"/>
      </a:dk2>
      <a:lt2>
        <a:srgbClr val="E8E6E2"/>
      </a:lt2>
      <a:accent1>
        <a:srgbClr val="1766D5"/>
      </a:accent1>
      <a:accent2>
        <a:srgbClr val="25B2CE"/>
      </a:accent2>
      <a:accent3>
        <a:srgbClr val="4545EA"/>
      </a:accent3>
      <a:accent4>
        <a:srgbClr val="D5171C"/>
      </a:accent4>
      <a:accent5>
        <a:srgbClr val="E77429"/>
      </a:accent5>
      <a:accent6>
        <a:srgbClr val="C1A115"/>
      </a:accent6>
      <a:hlink>
        <a:srgbClr val="A97A38"/>
      </a:hlink>
      <a:folHlink>
        <a:srgbClr val="7F7F7F"/>
      </a:folHlink>
    </a:clrScheme>
    <a:fontScheme name="Savon">
      <a:majorFont>
        <a:latin typeface="Sagona Extra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Sagona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366</Words>
  <Application>Microsoft Office PowerPoint</Application>
  <PresentationFormat>Laajakuva</PresentationFormat>
  <Paragraphs>35</Paragraphs>
  <Slides>7</Slides>
  <Notes>1</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7</vt:i4>
      </vt:variant>
    </vt:vector>
  </HeadingPairs>
  <TitlesOfParts>
    <vt:vector size="12" baseType="lpstr">
      <vt:lpstr>Calibri</vt:lpstr>
      <vt:lpstr>Garamond</vt:lpstr>
      <vt:lpstr>Sagona Book</vt:lpstr>
      <vt:lpstr>Sagona ExtraLight</vt:lpstr>
      <vt:lpstr>SavonVTI</vt:lpstr>
      <vt:lpstr>Moninaiset ohjattavat</vt:lpstr>
      <vt:lpstr>Moninaiset ohjattavat  (ja ohjaajat)</vt:lpstr>
      <vt:lpstr>Tällä kurssilla</vt:lpstr>
      <vt:lpstr>Miten moninaisuus näkyy sinun elämässäsi?</vt:lpstr>
      <vt:lpstr>Jäävuori kulttuurin vertauskuvana</vt:lpstr>
      <vt:lpstr>Käsitteitä</vt:lpstr>
      <vt:lpstr>Parikeskustelu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Omistaja</dc:creator>
  <cp:lastModifiedBy>Sarita Taipale</cp:lastModifiedBy>
  <cp:revision>65</cp:revision>
  <dcterms:created xsi:type="dcterms:W3CDTF">2020-06-01T07:59:28Z</dcterms:created>
  <dcterms:modified xsi:type="dcterms:W3CDTF">2021-08-14T14:48:31Z</dcterms:modified>
</cp:coreProperties>
</file>