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C544F-007E-48E2-93CF-0F6494378BFF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FC957-C843-4A08-B2FD-56B81D736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88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84D0FB-B78F-4182-9D8D-B8AE18DD6816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EE49-6873-48D7-9300-DCA414188B19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786A-1204-4DFC-9536-F66D46D81157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1D2B-3591-4AB9-A9F3-AAF76D54E15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A9648C-81B9-4BF7-962D-4EE472203428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BCDE-B360-44D5-A7DB-A34E0F6446A7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9F09-14A4-4D75-9A89-9DC780291BE6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538C-C4A7-48CD-80E8-DEE5BBC6AEDF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159-FF93-4EFB-BDF5-9DEF37260F25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3136334-4B7D-4C60-BA0B-69CB3E7876EC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58E8022-20F5-4DBC-B9B7-4696C50743E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6FFB5A-AC35-4374-8DB0-5A81E802D29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Sarita Taipale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yrjinta.fi/documents/10181/36404/Positiivisen+erityiskohtelun+opas/34593484-7b08-47da-a662-cceb6e4df28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lex.fi/fi/laki/alkup/2014/20141325" TargetMode="External"/><Relationship Id="rId2" Type="http://schemas.openxmlformats.org/officeDocument/2006/relationships/hyperlink" Target="https://ihmisoikeudet.net/ihmisoikeudet-suomessa/yhdenvertaisuuslak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hdenvertaisuus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1818CB7-76A8-4DEC-87AD-C760FFD42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fi-FI" sz="5600"/>
              <a:t>yhdenvertaisuuslaki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31B67E-DE6C-4F67-9132-1EA24915B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fi-FI" sz="1800">
                <a:solidFill>
                  <a:srgbClr val="2A1A00"/>
                </a:solidFill>
              </a:rPr>
              <a:t>Syksy 2020</a:t>
            </a:r>
          </a:p>
          <a:p>
            <a:r>
              <a:rPr lang="fi-FI" sz="1800">
                <a:solidFill>
                  <a:srgbClr val="2A1A00"/>
                </a:solidFill>
              </a:rPr>
              <a:t>Sarita taipale</a:t>
            </a:r>
          </a:p>
        </p:txBody>
      </p:sp>
    </p:spTree>
    <p:extLst>
      <p:ext uri="{BB962C8B-B14F-4D97-AF65-F5344CB8AC3E}">
        <p14:creationId xmlns:p14="http://schemas.microsoft.com/office/powerpoint/2010/main" val="34459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8233AB-7CA6-49A7-BF71-B1BF9A75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2065"/>
          </a:xfrm>
        </p:spPr>
        <p:txBody>
          <a:bodyPr/>
          <a:lstStyle/>
          <a:p>
            <a:r>
              <a:rPr lang="fi-FI" dirty="0"/>
              <a:t>Yhdenvertaisuus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F33C4A-0AC2-4A71-A311-F9B642FA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4950"/>
            <a:ext cx="10178322" cy="4870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Yhdenvertaisuudesta yleisesti</a:t>
            </a:r>
          </a:p>
          <a:p>
            <a:r>
              <a:rPr lang="fi-FI" dirty="0"/>
              <a:t>Perusoikeudet kuuluvat kaikille ihmisille. </a:t>
            </a:r>
          </a:p>
          <a:p>
            <a:r>
              <a:rPr lang="fi-FI" dirty="0"/>
              <a:t>Oikeudenmukaisessa yhteiskunnassa henkilöön liittyvät tekijät, kuten alkuperä tai kansalaisuus, eivät saa vaikuttaa ihmisten mahdollisuuksiin saada koulutusta, työllistyä tai saada erilaisia palveluja.</a:t>
            </a:r>
          </a:p>
          <a:p>
            <a:r>
              <a:rPr lang="fi-FI" dirty="0"/>
              <a:t>Suomen perustuslaissa yhdenvertaisuuden periaate viitaa sekä syrjinnän kieltoon että ihmisten yhdenvertaisuuteen lain edessä. </a:t>
            </a:r>
          </a:p>
          <a:p>
            <a:r>
              <a:rPr lang="fi-FI" dirty="0"/>
              <a:t>Yhdenvertaisuuslaki, rikoslaki, tasa-arvolaki ja työlainsäädäntö tarkentavat syrjinnän kieltoa eri elämänalueilla.</a:t>
            </a:r>
          </a:p>
          <a:p>
            <a:r>
              <a:rPr lang="fi-FI" dirty="0"/>
              <a:t>Yhdenvertaisuudesta ja syrjimättömyydestä säädetään perustuslaissa, yhdenvertaisuuslaissa ja rikoslaissa. Lisäksi siitä säädetään eri elämänalueita koskevassa lainsäädännössä.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08D28DE-CCF5-4EE5-8514-F3DBA75A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8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D80823-FD52-49B7-B9F1-DFDA02B3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9690"/>
          </a:xfrm>
        </p:spPr>
        <p:txBody>
          <a:bodyPr/>
          <a:lstStyle/>
          <a:p>
            <a:r>
              <a:rPr lang="fi-FI" dirty="0"/>
              <a:t>yhdenvertaisuuslaki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1A5BB1-B5FC-45AA-8E2D-0C7E0A2F2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1151"/>
            <a:ext cx="10178322" cy="4298442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Yhdenvertaisuuslaki</a:t>
            </a:r>
          </a:p>
          <a:p>
            <a:r>
              <a:rPr lang="fi-FI" dirty="0"/>
              <a:t>Uudistettu yhdenvertaisuuslaki tuli voimaan vuoden 2015 alussa. </a:t>
            </a:r>
          </a:p>
          <a:p>
            <a:r>
              <a:rPr lang="fi-FI" dirty="0"/>
              <a:t>Lain tarkoituksena on edistää yhdenvertaisuutta ja ehkäistä syrjintää sekä tehostaa syrjinnän kohteeksi joutuneen oikeusturvaa.</a:t>
            </a:r>
          </a:p>
          <a:p>
            <a:r>
              <a:rPr lang="fi-FI" dirty="0"/>
              <a:t>Lain soveltamisala kattaa julkisen ja yksityisen toiminnan. </a:t>
            </a:r>
          </a:p>
          <a:p>
            <a:r>
              <a:rPr lang="fi-FI" dirty="0"/>
              <a:t>Laki ei kuitenkaan koske yksityis- eikä perhe-elämän piiriin kuuluvaa toimintaa tai uskonnonharjoitusta.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122DDF5-AA46-4636-8105-F022DA54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35C41-C7B9-4D44-98DB-5FBD0518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4915"/>
          </a:xfrm>
        </p:spPr>
        <p:txBody>
          <a:bodyPr/>
          <a:lstStyle/>
          <a:p>
            <a:r>
              <a:rPr lang="fi-FI" dirty="0"/>
              <a:t>Yhdenvertaisuuslaki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38BFC4-6D7C-49C3-9AE1-9636F5DF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9251"/>
            <a:ext cx="10178322" cy="48563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/>
              <a:t>Yhdenvertaisuuslain mukaan ketään ei saa syrjiä seuraavilla perusteilla:</a:t>
            </a:r>
          </a:p>
          <a:p>
            <a:r>
              <a:rPr lang="fi-FI" dirty="0"/>
              <a:t>Ikä</a:t>
            </a:r>
          </a:p>
          <a:p>
            <a:r>
              <a:rPr lang="fi-FI" dirty="0"/>
              <a:t>Alkuperä</a:t>
            </a:r>
          </a:p>
          <a:p>
            <a:r>
              <a:rPr lang="fi-FI" dirty="0"/>
              <a:t>Kansalaisuus</a:t>
            </a:r>
          </a:p>
          <a:p>
            <a:r>
              <a:rPr lang="fi-FI" dirty="0"/>
              <a:t>Kieli</a:t>
            </a:r>
          </a:p>
          <a:p>
            <a:r>
              <a:rPr lang="fi-FI" dirty="0"/>
              <a:t>Uskonto</a:t>
            </a:r>
          </a:p>
          <a:p>
            <a:r>
              <a:rPr lang="fi-FI" dirty="0"/>
              <a:t>Vakaumus</a:t>
            </a:r>
          </a:p>
          <a:p>
            <a:r>
              <a:rPr lang="fi-FI" dirty="0"/>
              <a:t>Mielipide</a:t>
            </a:r>
          </a:p>
          <a:p>
            <a:r>
              <a:rPr lang="fi-FI" dirty="0"/>
              <a:t>poliittinen toiminta</a:t>
            </a:r>
          </a:p>
          <a:p>
            <a:r>
              <a:rPr lang="fi-FI" dirty="0"/>
              <a:t>Ammattiyhdistystoiminta</a:t>
            </a:r>
          </a:p>
          <a:p>
            <a:r>
              <a:rPr lang="fi-FI" dirty="0"/>
              <a:t>Perhesuhteet</a:t>
            </a:r>
          </a:p>
          <a:p>
            <a:r>
              <a:rPr lang="fi-FI" dirty="0"/>
              <a:t>Terveydentila</a:t>
            </a:r>
          </a:p>
          <a:p>
            <a:r>
              <a:rPr lang="fi-FI" dirty="0"/>
              <a:t>Vammaisuus</a:t>
            </a:r>
          </a:p>
          <a:p>
            <a:r>
              <a:rPr lang="fi-FI" dirty="0"/>
              <a:t>Seksuaalinen suuntautuminen</a:t>
            </a:r>
          </a:p>
          <a:p>
            <a:r>
              <a:rPr lang="fi-FI" dirty="0"/>
              <a:t>Muu henkilöön liittyvä syy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837D511-93D8-4FC6-8B0A-A36768E91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B9B9A8-6DCF-47F3-BA01-B0044BDC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5390"/>
          </a:xfrm>
        </p:spPr>
        <p:txBody>
          <a:bodyPr/>
          <a:lstStyle/>
          <a:p>
            <a:r>
              <a:rPr lang="fi-FI" dirty="0"/>
              <a:t>yhdenvertaisuuslaki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71C29A-C5A3-41A9-8E5B-E15EBB59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4501"/>
            <a:ext cx="10178322" cy="4165092"/>
          </a:xfrm>
        </p:spPr>
        <p:txBody>
          <a:bodyPr/>
          <a:lstStyle/>
          <a:p>
            <a:r>
              <a:rPr lang="fi-FI" dirty="0"/>
              <a:t>Syrjintä on kielletty riippumatta siitä, perustuuko se henkilöä itseään vai jotakuta toista koskevaan tosiseikkaan tai oletukseen.</a:t>
            </a:r>
          </a:p>
          <a:p>
            <a:r>
              <a:rPr lang="fi-FI" dirty="0"/>
              <a:t>Yhdenvertaisuuslain mukaan kiellettyä on sekä välitön (suora) että välillinen (epäsuora) syrjintä. </a:t>
            </a:r>
          </a:p>
          <a:p>
            <a:r>
              <a:rPr lang="fi-FI" b="1" dirty="0"/>
              <a:t>Välittömällä syrjinnällä</a:t>
            </a:r>
            <a:r>
              <a:rPr lang="fi-FI" dirty="0"/>
              <a:t> tarkoitetaan tilannetta, jossa yksilöä kohdellaan tietyssä tilanteessa henkilökohtaisten ominaisuuksiensa vuoksi huonommin kuin muita kohdeltaisiin. </a:t>
            </a:r>
          </a:p>
          <a:p>
            <a:r>
              <a:rPr lang="fi-FI" b="1" dirty="0"/>
              <a:t>Välillinen syrjintä</a:t>
            </a:r>
            <a:r>
              <a:rPr lang="fi-FI" dirty="0"/>
              <a:t> puolestaan tarkoittaa, että näennäisesti asiallinen kohtelu tai käytäntö johtaa syrjiviin lopputuloksiin. Välillinen syrjintä ei välttämättä ole tarkoituksellista.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FD4DEB-9ACE-466B-AD5A-369A16BD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2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04E5AE-035C-4D1C-8D04-39D14F0A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0640"/>
          </a:xfrm>
        </p:spPr>
        <p:txBody>
          <a:bodyPr/>
          <a:lstStyle/>
          <a:p>
            <a:r>
              <a:rPr lang="fi-FI" dirty="0"/>
              <a:t>yhdenvertaisuuslaki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8A24E8-DF83-4BE0-A11C-08606B1D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4025"/>
            <a:ext cx="10178322" cy="4155567"/>
          </a:xfrm>
        </p:spPr>
        <p:txBody>
          <a:bodyPr/>
          <a:lstStyle/>
          <a:p>
            <a:r>
              <a:rPr lang="fi-FI" dirty="0"/>
              <a:t>Välittömän ja välillisen syrjinnän lisäksi laissa tarkoitettua syrjintää on häirintä, ohje tai käsky syrjiä sekä kohtuullisten mukautusten epääminen. </a:t>
            </a:r>
          </a:p>
          <a:p>
            <a:r>
              <a:rPr lang="fi-FI" b="1" dirty="0"/>
              <a:t>Häirintää</a:t>
            </a:r>
            <a:r>
              <a:rPr lang="fi-FI" dirty="0"/>
              <a:t> on sellainen käyttäytyminen, jolla luodaan kiellettyyn syrjintäperusteeseen liittyvä halventava, nöyryyttävä, uhkaava, vihamielinen tai hyökkäävä ilmapiiri. </a:t>
            </a:r>
          </a:p>
          <a:p>
            <a:r>
              <a:rPr lang="fi-FI" b="1" dirty="0"/>
              <a:t>Käsky tai ohje</a:t>
            </a:r>
            <a:r>
              <a:rPr lang="fi-FI" dirty="0"/>
              <a:t> puolestaan voi olla esimerkiksi syrjintään liittyvä tai syrjinnän aikaansaamiseksi annettu opastus, toimintaohje tai velvoite. </a:t>
            </a:r>
          </a:p>
          <a:p>
            <a:r>
              <a:rPr lang="fi-FI" b="1" dirty="0"/>
              <a:t>Kohtuullisilla mukautuksilla</a:t>
            </a:r>
            <a:r>
              <a:rPr lang="fi-FI" dirty="0"/>
              <a:t> tarkoitetaan mukautuksia, jotta vammainen henkilö voi yhdenvertaisesti muiden kanssa asioida viranomaisissa sekä saada koulutusta, työtä ja yleisesti tarjolla olevia tavaroita ja palveluita samoin kuin suoriutua työtehtävistä ja edetä työuralla.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833BA6-D221-4775-9251-1CBE9C3D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3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22CD47B-7DD3-4B00-AEB4-33F220C3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DA9B46D-556F-4AE8-868A-B7FFB6922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414337"/>
            <a:ext cx="601980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ACAB9E-ECC6-4AD5-A2B9-B64EC58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3015"/>
          </a:xfrm>
        </p:spPr>
        <p:txBody>
          <a:bodyPr/>
          <a:lstStyle/>
          <a:p>
            <a:r>
              <a:rPr lang="fi-FI" dirty="0"/>
              <a:t>yhdenvertaisuuslaki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D72430-E5DA-405E-BEDC-1A1080495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4025"/>
            <a:ext cx="10178322" cy="4155567"/>
          </a:xfrm>
        </p:spPr>
        <p:txBody>
          <a:bodyPr/>
          <a:lstStyle/>
          <a:p>
            <a:r>
              <a:rPr lang="fi-FI" dirty="0"/>
              <a:t>Kaikki erilainen kohtelu ei ole syrjintää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Positiivisella erityiskohtelulla tarkoitetaan laissa tilanteita, joissa erilainen kohtelu on tarkoituksenmukaista yhdenvertaisuuden edistämiseksi taikka syrjinnästä johtuvien haittojen ehkäisemiseksi tai poistamiseksi. Tällöin kyse ei ole syrjinnästä.</a:t>
            </a:r>
          </a:p>
          <a:p>
            <a:r>
              <a:rPr lang="fi-FI"/>
              <a:t>Lisää </a:t>
            </a:r>
            <a:r>
              <a:rPr lang="fi-FI" dirty="0"/>
              <a:t>positiivisesta erityiskohtelusta yhdenvertaisuusvaltuutetun julkaisusta </a:t>
            </a:r>
            <a:r>
              <a:rPr lang="fi-FI" dirty="0">
                <a:hlinkClick r:id="rId2"/>
              </a:rPr>
              <a:t>”Yhdenvertaisuuden edistäminen ja positiivinen erityiskohtelu”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1E565B-8A1B-47FA-81D7-2405D990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3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EDCAFE-CB54-440E-8756-1BD2EB28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9F405D-715C-4B0E-8136-C432E9C92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https://ihmisoikeudet.net/ihmisoikeudet-suomessa/yhdenvertaisuuslaki/</a:t>
            </a:r>
            <a:endParaRPr lang="fi-FI" dirty="0">
              <a:hlinkClick r:id="rId3"/>
            </a:endParaRPr>
          </a:p>
          <a:p>
            <a:r>
              <a:rPr lang="fi-FI" dirty="0"/>
              <a:t>Yhdenvertaisuuslaki. </a:t>
            </a:r>
            <a:r>
              <a:rPr lang="fi-FI" dirty="0">
                <a:hlinkClick r:id="rId3"/>
              </a:rPr>
              <a:t>https://www.finlex.fi/fi/laki/alkup/2014/20141325</a:t>
            </a:r>
            <a:endParaRPr lang="fi-FI" dirty="0"/>
          </a:p>
          <a:p>
            <a:r>
              <a:rPr lang="fi-FI" dirty="0">
                <a:hlinkClick r:id="rId4"/>
              </a:rPr>
              <a:t>https://yhdenvertaisuus.fi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84CBA5-EA49-461B-8C65-F6F27CE5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Sarita Taipale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87193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7776</TotalTime>
  <Words>424</Words>
  <Application>Microsoft Office PowerPoint</Application>
  <PresentationFormat>Laajakuva</PresentationFormat>
  <Paragraphs>59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Merkki</vt:lpstr>
      <vt:lpstr>yhdenvertaisuuslaki</vt:lpstr>
      <vt:lpstr>Yhdenvertaisuus</vt:lpstr>
      <vt:lpstr>yhdenvertaisuuslaki</vt:lpstr>
      <vt:lpstr>Yhdenvertaisuuslaki</vt:lpstr>
      <vt:lpstr>yhdenvertaisuuslaki</vt:lpstr>
      <vt:lpstr>yhdenvertaisuuslaki</vt:lpstr>
      <vt:lpstr>PowerPoint-esitys</vt:lpstr>
      <vt:lpstr>yhdenvertaisuuslaki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yhdenvertaisuuslaki</dc:title>
  <dc:creator>Sarita Taipale</dc:creator>
  <cp:lastModifiedBy>Sarita Taipale</cp:lastModifiedBy>
  <cp:revision>14</cp:revision>
  <dcterms:created xsi:type="dcterms:W3CDTF">2020-07-31T08:57:19Z</dcterms:created>
  <dcterms:modified xsi:type="dcterms:W3CDTF">2020-09-10T05:48:55Z</dcterms:modified>
</cp:coreProperties>
</file>