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5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8" r:id="rId12"/>
    <p:sldId id="26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62" d="100"/>
          <a:sy n="62" d="100"/>
        </p:scale>
        <p:origin x="48" y="1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9/10/2020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960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9/10/2020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631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9/10/2020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560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9/10/2020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61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9/10/2020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288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9/10/2020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075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9/10/2020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57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9/10/2020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125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9/10/2020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838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9/10/2020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001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9/10/2020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638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9/10/2020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2516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45" r:id="rId6"/>
    <p:sldLayoutId id="2147483741" r:id="rId7"/>
    <p:sldLayoutId id="2147483742" r:id="rId8"/>
    <p:sldLayoutId id="2147483743" r:id="rId9"/>
    <p:sldLayoutId id="2147483744" r:id="rId10"/>
    <p:sldLayoutId id="2147483746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700" i="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uoli.info/application/files/8015/7866/5535/Pienia_tekoja_-kirja_2._painos_verkko.pdf" TargetMode="External"/><Relationship Id="rId2" Type="http://schemas.openxmlformats.org/officeDocument/2006/relationships/hyperlink" Target="https://www.nuoli.info/application/files/7015/7866/7683/nuoli_eettisetOhjeet_A3_191219_n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3">
            <a:extLst>
              <a:ext uri="{FF2B5EF4-FFF2-40B4-BE49-F238E27FC236}">
                <a16:creationId xmlns:a16="http://schemas.microsoft.com/office/drawing/2014/main" id="{BC8EF851-BD1B-4528-8E8C-9067F1F2742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730"/>
          <a:stretch/>
        </p:blipFill>
        <p:spPr>
          <a:xfrm>
            <a:off x="-32" y="10"/>
            <a:ext cx="12192031" cy="6857990"/>
          </a:xfrm>
          <a:prstGeom prst="rect">
            <a:avLst/>
          </a:prstGeom>
        </p:spPr>
      </p:pic>
      <p:sp>
        <p:nvSpPr>
          <p:cNvPr id="27" name="Rectangle 8">
            <a:extLst>
              <a:ext uri="{FF2B5EF4-FFF2-40B4-BE49-F238E27FC236}">
                <a16:creationId xmlns:a16="http://schemas.microsoft.com/office/drawing/2014/main" id="{DFD57664-637D-40CA-83F2-B729A932BD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307" y="4915076"/>
            <a:ext cx="12188952" cy="1942924"/>
          </a:xfrm>
          <a:prstGeom prst="rect">
            <a:avLst/>
          </a:prstGeom>
          <a:gradFill>
            <a:gsLst>
              <a:gs pos="43000">
                <a:schemeClr val="tx1">
                  <a:alpha val="20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>
                  <a:alpha val="3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A85D92F-C96C-47C4-9887-E166DCB21C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8675" y="4530903"/>
            <a:ext cx="7137263" cy="1869897"/>
          </a:xfrm>
        </p:spPr>
        <p:txBody>
          <a:bodyPr anchor="ctr">
            <a:normAutofit fontScale="90000"/>
          </a:bodyPr>
          <a:lstStyle/>
          <a:p>
            <a:pPr algn="r"/>
            <a:r>
              <a:rPr lang="fi-FI" sz="4800" dirty="0">
                <a:solidFill>
                  <a:srgbClr val="FFFFFF"/>
                </a:solidFill>
              </a:rPr>
              <a:t>Johdatus kasvatus- ja ohjausalan arvoihin ja lainsäädäntöön 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8EEDFE99-FA8C-4AB7-A2D8-C87043DBA0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89580" y="5120639"/>
            <a:ext cx="3073745" cy="1280160"/>
          </a:xfrm>
        </p:spPr>
        <p:txBody>
          <a:bodyPr anchor="ctr">
            <a:normAutofit/>
          </a:bodyPr>
          <a:lstStyle/>
          <a:p>
            <a:r>
              <a:rPr lang="fi-FI" sz="1800" dirty="0">
                <a:solidFill>
                  <a:srgbClr val="FFFFFF"/>
                </a:solidFill>
              </a:rPr>
              <a:t>Nuorisotyön ammattieettiset ohjeet</a:t>
            </a:r>
          </a:p>
        </p:txBody>
      </p:sp>
      <p:cxnSp>
        <p:nvCxnSpPr>
          <p:cNvPr id="28" name="Straight Connector 10">
            <a:extLst>
              <a:ext uri="{FF2B5EF4-FFF2-40B4-BE49-F238E27FC236}">
                <a16:creationId xmlns:a16="http://schemas.microsoft.com/office/drawing/2014/main" id="{D5B557D3-D7B4-404B-84A1-9BD182BE5B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16200000">
            <a:off x="7532813" y="5760720"/>
            <a:ext cx="118872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9185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133265C-955A-4804-9CE1-C1F5F6B51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Nuorisotyön ammattieettiset ohjeet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C4CA810-43E5-4409-9497-B3952442B1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fi-FI" dirty="0"/>
              <a:t>Työntekijä voi hyödyntää ammattieettisiä ohjeita pohtiessaan työn sisältöjä ja toimintamenetelmiä.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dirty="0"/>
              <a:t> Eettiset ohjeet toimivat työvälineenä nuorisotyön arjessa ja kehittämisessä.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dirty="0"/>
              <a:t>Työyhteisössä ohjeita voidaan käyttää koulutuksessa, perehdyttämisessä ja pulmatilanteita ratkottaessa.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dirty="0"/>
              <a:t> Ammattieettiset ohjeet kertovat myös sidosryhmille nuorisotyön periaatteista.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64499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014DE1B-FD50-40B1-A8A5-304666E7C6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1B41FE9-4F8F-4675-8668-D3330B371A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F978958D-8361-4E3D-B28D-D29C41D8EF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745" y="2430305"/>
            <a:ext cx="5136388" cy="2016032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230929C-760C-4746-B0AE-0D09A78A88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1038225"/>
            <a:ext cx="0" cy="476250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Kuva 2">
            <a:extLst>
              <a:ext uri="{FF2B5EF4-FFF2-40B4-BE49-F238E27FC236}">
                <a16:creationId xmlns:a16="http://schemas.microsoft.com/office/drawing/2014/main" id="{60F05DD3-EEE5-4ACE-9BBB-2A7D56249F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6866" y="2481669"/>
            <a:ext cx="5136388" cy="1913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4178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6CB0BDF-1BAA-4306-88E9-88B43AFEF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Lähde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A1161FB-9FB8-49CF-8ED6-BCBCF47300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Allianssi &amp; Nuoli. 2020. Nuorisotyön ammattieettiset ohjeet. </a:t>
            </a:r>
            <a:r>
              <a:rPr lang="fi-FI" dirty="0">
                <a:hlinkClick r:id="rId2"/>
              </a:rPr>
              <a:t>https://www.nuoli.info/application/files/7015/7866/7683/nuoli_eettisetOhjeet_A3_191219_n.pdf</a:t>
            </a:r>
            <a:endParaRPr lang="fi-FI" dirty="0"/>
          </a:p>
          <a:p>
            <a:pPr>
              <a:buFont typeface="Arial" panose="020B0604020202020204" pitchFamily="34" charset="0"/>
              <a:buChar char="•"/>
            </a:pPr>
            <a:r>
              <a:rPr lang="fi-FI" dirty="0" err="1"/>
              <a:t>Rauas</a:t>
            </a:r>
            <a:r>
              <a:rPr lang="fi-FI" dirty="0"/>
              <a:t>, M. Pieniä tekoja, suuria asioita. Nuorisotyön eettinen näkökulma. Humanistinen ammattikorkeakoulu julkaisuja, 99. </a:t>
            </a:r>
            <a:r>
              <a:rPr lang="fi-FI" dirty="0">
                <a:hlinkClick r:id="rId3"/>
              </a:rPr>
              <a:t>https://www.nuoli.info/application/files/8015/7866/5535/Pienia_tekoja_-kirja_2._painos_verkko.pdf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92799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1B13C75-C42A-4FAF-BA60-32CDF2202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Nuorisotyön ammattieettiset ohjeet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13981E9-A74B-4AB0-B9E0-32DCA58695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914525"/>
            <a:ext cx="10058400" cy="436245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i-FI" b="1" dirty="0"/>
              <a:t>Nuorisotyön tavoitteena on, että jokainen nuori saavuttaa omien voimavarojensa ja näkemystensä mukaisen paikkansa yksilönä ja yhteiskunnan jäsenenä ja kokee elämänsä merkitykselliseksi.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dirty="0"/>
              <a:t>Nuorisotyössä edistetään nuorten hyvinvointia.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dirty="0"/>
              <a:t>Nuorisotyössä tuetaan ja mahdollistetaan nuorten omaehtoista toimintaa ja tarjotaan mielekkäitä, yhteisöllisiä vaihtoehtoja nuorten kasvuja elinympäristöihin.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dirty="0"/>
              <a:t>Nuorisotyö tarjoaa toimintoja, joissa voi olla aidosti omana itsenään ilman pelkoa nolatuksi tai hylätyksi tulemisesta.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dirty="0"/>
              <a:t>Nuorisotyössä nähdään nuoret yksilöinä ja ryhmän jäseninä.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dirty="0"/>
              <a:t>Nuorisotyöntekijä tukee ammattitaidollaan ja toiminnallaan nuorten tulevaisuususkoa.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dirty="0"/>
              <a:t>Nuorisotyöntekijä näkee nuoren elinikäisenä oppijana. Hän ohjaa nuorta hyödyntämään formaaleja ja nonformaaleja oppimisympäristöjä sekä tunnistamaan ja kuvaamaan omaa osaamistaan ja vahvuuksiaan.</a:t>
            </a:r>
          </a:p>
        </p:txBody>
      </p:sp>
    </p:spTree>
    <p:extLst>
      <p:ext uri="{BB962C8B-B14F-4D97-AF65-F5344CB8AC3E}">
        <p14:creationId xmlns:p14="http://schemas.microsoft.com/office/powerpoint/2010/main" val="409204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80404D2-1084-4D89-AD24-A7D7C238E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Nuorisotyön ammattieettiset ohjeet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DBB8071-44AD-4400-83AF-0C453DFAEE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76425"/>
            <a:ext cx="10847070" cy="4543426"/>
          </a:xfrm>
        </p:spPr>
        <p:txBody>
          <a:bodyPr>
            <a:noAutofit/>
          </a:bodyPr>
          <a:lstStyle/>
          <a:p>
            <a:r>
              <a:rPr lang="fi-FI" sz="1400" b="1" dirty="0"/>
              <a:t>Nuorisotyö on kohtaamista, kannustavaa kasvatusta ja yhdessä tekemistä.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1400" dirty="0"/>
              <a:t>Nuorisotyöntekijä on alalle kouluttautunut, helposti lähestyttävä, luotettava ja turvallinen aikuinen nuorisotyössä.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1400" dirty="0"/>
              <a:t>Nuorisotyöntekijän tulee huomioida roolinsa nuorten samaistumisen kohteena ja esikuvana. Nuorisotyöntekijä löytää aikaa silloin, kun nuori sitä tarvitsee.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1400" dirty="0"/>
              <a:t>Nuorisotyöntekijä ymmärtää nuorisotyön rakentuvan nuoren vapaaehtoiselle osallistumiselle.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1400" dirty="0"/>
              <a:t>Nuorisotyöntekijä puuttuu nuoren kasvua, kehitystä tai terveyttä vaarantavaan toimintaan ja toimii yhdenvertaisesti, oikeudenmukaisesti ja moninaisuutta kunnioittaen.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1400" dirty="0"/>
              <a:t>Nuorisotyöntekijä tunnistaa nuorten erilaisia tarpeita.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1400" dirty="0"/>
              <a:t>Nuorisotyöntekijä välittää, on läsnä ja kannustaa jokaista nuorta.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1400" dirty="0"/>
              <a:t>Nuorisotyöntekijä antaa nuorelle aikaa kasvaa ja oppia tekemistään virheistä.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1400" dirty="0"/>
              <a:t>Nuorisotyössä nuoria ohjataan ratkaisemaan myönteisesti ristiriitoja sekä purkamaan asenteellisuutta ja ennakkoluuloja.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1400" dirty="0"/>
              <a:t>Nuorisotyö on yhdessä tekemistä ja kasvamista.</a:t>
            </a:r>
          </a:p>
        </p:txBody>
      </p:sp>
    </p:spTree>
    <p:extLst>
      <p:ext uri="{BB962C8B-B14F-4D97-AF65-F5344CB8AC3E}">
        <p14:creationId xmlns:p14="http://schemas.microsoft.com/office/powerpoint/2010/main" val="460391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D6F056F-9908-4CB8-A6B0-9508B91B7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Nuorisotyön ammattieettiset ohjeet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8C2C13A-91A6-42A9-AA8D-6776998310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943100"/>
            <a:ext cx="10058400" cy="4448175"/>
          </a:xfrm>
        </p:spPr>
        <p:txBody>
          <a:bodyPr/>
          <a:lstStyle/>
          <a:p>
            <a:r>
              <a:rPr lang="fi-FI" b="1" dirty="0"/>
              <a:t>Nuorisotyö vahvistaa nuoren osallisuutta lähiyhteisöissä ja yhteiskunnassa.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dirty="0"/>
              <a:t>Nuorisotyöntekijä edistää nuorten elinoloja ja hyvinvointia läsnäolevalla ja toiminnallisella työllään.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dirty="0"/>
              <a:t>Nuorisotyöntekijä rakentaa ja kehittää yhdessä nuorten kanssa turvallisia toimintaympäristöjä huomioiden myös digitalisaation.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dirty="0"/>
              <a:t>Nuorisotyöntekijä huomioi yhteisöllisestä toiminnasta ulkopuolelle jäävät nuoret.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dirty="0"/>
              <a:t>Nuorisotyö seuraa ajan ilmiöitä ja kehittyy nuorten tarpeiden ja nuorisokulttuurien mukana, kulttuurista monimuotoisuutta arvostaen.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dirty="0"/>
              <a:t>Nuorisotyö luo edellytyksiä nuorten osallisuudelle, itsenäiselle toimijuudelle, pelkojen voittamiselle ja unelmien toteuttamiselle. </a:t>
            </a:r>
          </a:p>
        </p:txBody>
      </p:sp>
    </p:spTree>
    <p:extLst>
      <p:ext uri="{BB962C8B-B14F-4D97-AF65-F5344CB8AC3E}">
        <p14:creationId xmlns:p14="http://schemas.microsoft.com/office/powerpoint/2010/main" val="3741592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DD10E37-A17B-4743-964B-9425F8AAD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Nuorisotyön ammattieettiset ohjeet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974E0D1-6FDC-4E59-9822-05346AFDD1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924051"/>
            <a:ext cx="10058400" cy="4314824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fi-FI" dirty="0"/>
              <a:t>Nuorisotyöntekijä toimii rakentavasti ja avoimesti työyhteisössä ja yhteistyöverkostossa.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dirty="0"/>
              <a:t>Nuorisotyöntekijä on oman ammattialansa ja osaamisensa kehittäjä.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dirty="0"/>
              <a:t>Nuorisotyöntekijä vahvistaa nuorisotyön roolia monialaisessa yhteistyössä tiedostamalla asiantuntijuutensa ja tunnistamalla oman ammatti-identiteettinsä.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dirty="0"/>
              <a:t>Nuorisotyöntekijä edistää eri toimijoiden välistä vuoropuhelua, kunnioittaa nuorta ja hänen lähiverkostoaan, sekä käsittelee vastuullisesti saamiaan tietoja.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dirty="0"/>
              <a:t>Nuorisotyö on kasvun ja kasvatuksen tukija.</a:t>
            </a:r>
          </a:p>
        </p:txBody>
      </p:sp>
    </p:spTree>
    <p:extLst>
      <p:ext uri="{BB962C8B-B14F-4D97-AF65-F5344CB8AC3E}">
        <p14:creationId xmlns:p14="http://schemas.microsoft.com/office/powerpoint/2010/main" val="1475610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84C10CC-032F-4074-9D06-2387FF352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Nuorisotyön ammattieettiset ohjeet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3CF9A38-D8D0-48A6-8FE6-01DCEF2781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952625"/>
            <a:ext cx="10058400" cy="4371975"/>
          </a:xfrm>
        </p:spPr>
        <p:txBody>
          <a:bodyPr>
            <a:normAutofit/>
          </a:bodyPr>
          <a:lstStyle/>
          <a:p>
            <a:r>
              <a:rPr lang="fi-FI" b="1" dirty="0"/>
              <a:t>Nuorisotyöntekijä toimii nuoruuden ja nuorten elinolojen tulkkina.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dirty="0"/>
              <a:t>Nuorisotyöllä vaikutetaan yhteiskunnan rakenteisiin.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dirty="0"/>
              <a:t>Nuorisotyöntekijä seuraa nuorisopoliittista keskustelua ja päätösten valmistelua sekä tuo nuorten näkökulmaa esille.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dirty="0"/>
              <a:t>Nuorisotyöntekijä tuottaa oman toimialansa tietoa nuorten kasvu- ja elinolojen kehittämiseksi.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dirty="0"/>
              <a:t>Nuorisotyöntekijällä on kyky rakentavalla tavalla kyseenalaistaa ja nostaa esille yhteiskunnallisia epäkohtia. Hän kannustaa nuoria vaikuttamaan ja kehittää yhdessä nuorten kanssa vaikuttamismahdollisuuksia.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dirty="0"/>
              <a:t>Nuorisotyöntekijä tiedostaa työnsä arvopohjan ja organisaationsa lähtökohdat. Hän tarkastelee myös kumppanuuksia, yhteistyötä sekä ulkopuolista rahoitusta näistä näkökulmista. </a:t>
            </a:r>
          </a:p>
        </p:txBody>
      </p:sp>
    </p:spTree>
    <p:extLst>
      <p:ext uri="{BB962C8B-B14F-4D97-AF65-F5344CB8AC3E}">
        <p14:creationId xmlns:p14="http://schemas.microsoft.com/office/powerpoint/2010/main" val="3737580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C5EF32B-BCE4-409E-B6AA-7D12264FC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Nuorisotyön ammattieettiset ohjeet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A8D4E7A-88F2-424D-92B7-0858490F48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914525"/>
            <a:ext cx="10058400" cy="3954567"/>
          </a:xfrm>
        </p:spPr>
        <p:txBody>
          <a:bodyPr/>
          <a:lstStyle/>
          <a:p>
            <a:r>
              <a:rPr lang="fi-FI" b="1" dirty="0"/>
              <a:t>Nuorisotyössä toimitaan ympäristövastuullisesti.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dirty="0"/>
              <a:t>Nuorisotyössä toteutetaan kestävän kehityksen periaatteita ja nuorisotyöntekijä valitsee toiminnoissa luontoa kunnioittavia, ekologisia vaihtoehtoja ja työmenetelmiä.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dirty="0"/>
              <a:t>Nuorisotyöntekijä kannustaa nuoria pohtimaan omia valintojaan ja niiden merkitystä ympäristölle.</a:t>
            </a:r>
          </a:p>
        </p:txBody>
      </p:sp>
    </p:spTree>
    <p:extLst>
      <p:ext uri="{BB962C8B-B14F-4D97-AF65-F5344CB8AC3E}">
        <p14:creationId xmlns:p14="http://schemas.microsoft.com/office/powerpoint/2010/main" val="3224705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300A2BF-9086-4DAB-97D3-4F4A3BE30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Nuorisotyön ammattieettiset ohjeet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97062BA-BC57-40AA-8F98-53ABCE90B9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924051"/>
            <a:ext cx="10058400" cy="3945042"/>
          </a:xfrm>
        </p:spPr>
        <p:txBody>
          <a:bodyPr/>
          <a:lstStyle/>
          <a:p>
            <a:r>
              <a:rPr lang="fi-FI" b="1" dirty="0"/>
              <a:t>Nuorisotyöntekijä pitää huolta työhyvinvoinnistaan.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dirty="0"/>
              <a:t>Nuorisotyöntekijä tunnistaa ja tunnustaa omat voimavaransa ja osaamisensa sekä osaa hyödyntää olemassa olevaa palveluverkostoa työnsä tukena.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dirty="0"/>
              <a:t>Nuorisotyöntekijä osaa erottaa työn ja vapaa-ajan sekä asettaa rajat suhteessaan nuoreen.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dirty="0"/>
              <a:t>Nuorisotyöntekijä ylläpitää osaamistaan kehittämällä ammattitaitoaan ja perehtymällä uuteen tietoon nuorista ja nuorisotyöstä.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dirty="0"/>
              <a:t>Nuorisotyöntekijä ymmärtää myös työyhteisön, verkostojen ja vertaistuen merkityksen työhyvinvoinnin tukena. </a:t>
            </a:r>
          </a:p>
        </p:txBody>
      </p:sp>
    </p:spTree>
    <p:extLst>
      <p:ext uri="{BB962C8B-B14F-4D97-AF65-F5344CB8AC3E}">
        <p14:creationId xmlns:p14="http://schemas.microsoft.com/office/powerpoint/2010/main" val="1821516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51E1246-6083-4684-B3F0-AC535C8FB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Nuorisotyön ammattieettiset ohjeet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96B2A05-7ADA-4466-BFA4-B5FE3B306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924050"/>
            <a:ext cx="10058400" cy="4400549"/>
          </a:xfrm>
        </p:spPr>
        <p:txBody>
          <a:bodyPr>
            <a:normAutofit/>
          </a:bodyPr>
          <a:lstStyle/>
          <a:p>
            <a:r>
              <a:rPr lang="fi-FI" b="1" dirty="0"/>
              <a:t>Mitä ovat ammattieettiset ohjeet ja kenelle ne on tarkoitettu?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dirty="0"/>
              <a:t>Nuorisotyön ammattieettiset ohjeet ilmaisevat asennetta, vastuuta ja suhtautumistapaa työhön.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dirty="0"/>
              <a:t> Sen tehtävänä on kertoa työn tarkoituksesta ja toimintatavoista sekä antaa perustaa pohdinnalle oikeasta ja väärästä.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dirty="0"/>
              <a:t>Ohjeet on tarkoitettu nuorisotyön ammattilaisille, joilla on alan koulutus ja jotka työskentelevät kuntien, seurakuntien, järjestöjen tai yksityisen sektorin palveluksessa.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dirty="0"/>
              <a:t>Ohjeissa on käytetty nuorisotyöntekijä -nimikettä kuvaamaan alan ammattilaista. </a:t>
            </a:r>
          </a:p>
        </p:txBody>
      </p:sp>
    </p:spTree>
    <p:extLst>
      <p:ext uri="{BB962C8B-B14F-4D97-AF65-F5344CB8AC3E}">
        <p14:creationId xmlns:p14="http://schemas.microsoft.com/office/powerpoint/2010/main" val="247680463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AnalogousFromDarkSeedRightStep">
      <a:dk1>
        <a:srgbClr val="000000"/>
      </a:dk1>
      <a:lt1>
        <a:srgbClr val="FFFFFF"/>
      </a:lt1>
      <a:dk2>
        <a:srgbClr val="213B39"/>
      </a:dk2>
      <a:lt2>
        <a:srgbClr val="E8E2E5"/>
      </a:lt2>
      <a:accent1>
        <a:srgbClr val="46B381"/>
      </a:accent1>
      <a:accent2>
        <a:srgbClr val="3BB1AC"/>
      </a:accent2>
      <a:accent3>
        <a:srgbClr val="4D98C3"/>
      </a:accent3>
      <a:accent4>
        <a:srgbClr val="4D64B9"/>
      </a:accent4>
      <a:accent5>
        <a:srgbClr val="6D56C6"/>
      </a:accent5>
      <a:accent6>
        <a:srgbClr val="8E4AB7"/>
      </a:accent6>
      <a:hlink>
        <a:srgbClr val="83862C"/>
      </a:hlink>
      <a:folHlink>
        <a:srgbClr val="7F7F7F"/>
      </a:folHlink>
    </a:clrScheme>
    <a:fontScheme name="Retrospect">
      <a:majorFont>
        <a:latin typeface="Bookman Old Style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745</Words>
  <Application>Microsoft Office PowerPoint</Application>
  <PresentationFormat>Laajakuva</PresentationFormat>
  <Paragraphs>65</Paragraphs>
  <Slides>12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12</vt:i4>
      </vt:variant>
    </vt:vector>
  </HeadingPairs>
  <TitlesOfParts>
    <vt:vector size="18" baseType="lpstr">
      <vt:lpstr>Arial</vt:lpstr>
      <vt:lpstr>Bookman Old Style</vt:lpstr>
      <vt:lpstr>Calibri</vt:lpstr>
      <vt:lpstr>Franklin Gothic Book</vt:lpstr>
      <vt:lpstr>Wingdings</vt:lpstr>
      <vt:lpstr>RetrospectVTI</vt:lpstr>
      <vt:lpstr>Johdatus kasvatus- ja ohjausalan arvoihin ja lainsäädäntöön </vt:lpstr>
      <vt:lpstr>Nuorisotyön ammattieettiset ohjeet</vt:lpstr>
      <vt:lpstr>Nuorisotyön ammattieettiset ohjeet</vt:lpstr>
      <vt:lpstr>Nuorisotyön ammattieettiset ohjeet</vt:lpstr>
      <vt:lpstr>Nuorisotyön ammattieettiset ohjeet</vt:lpstr>
      <vt:lpstr>Nuorisotyön ammattieettiset ohjeet</vt:lpstr>
      <vt:lpstr>Nuorisotyön ammattieettiset ohjeet</vt:lpstr>
      <vt:lpstr>Nuorisotyön ammattieettiset ohjeet</vt:lpstr>
      <vt:lpstr>Nuorisotyön ammattieettiset ohjeet</vt:lpstr>
      <vt:lpstr>Nuorisotyön ammattieettiset ohjeet</vt:lpstr>
      <vt:lpstr>PowerPoint-esitys</vt:lpstr>
      <vt:lpstr>Lähde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Johdatus kasvatus- ja ohjausalan arvoihin ja lainsäädäntöön </dc:title>
  <dc:creator>Sarita Taipale</dc:creator>
  <cp:lastModifiedBy>Sarita Taipale</cp:lastModifiedBy>
  <cp:revision>13</cp:revision>
  <dcterms:created xsi:type="dcterms:W3CDTF">2020-09-10T04:30:22Z</dcterms:created>
  <dcterms:modified xsi:type="dcterms:W3CDTF">2020-09-10T05:03:45Z</dcterms:modified>
</cp:coreProperties>
</file>