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76" r:id="rId3"/>
    <p:sldId id="291" r:id="rId4"/>
    <p:sldId id="279" r:id="rId5"/>
    <p:sldId id="290" r:id="rId6"/>
    <p:sldId id="278" r:id="rId7"/>
    <p:sldId id="280" r:id="rId8"/>
    <p:sldId id="292" r:id="rId9"/>
    <p:sldId id="281" r:id="rId10"/>
    <p:sldId id="282" r:id="rId11"/>
    <p:sldId id="283" r:id="rId12"/>
    <p:sldId id="293" r:id="rId13"/>
    <p:sldId id="284" r:id="rId14"/>
    <p:sldId id="28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87747B-F50A-4988-B014-D581C8CC863F}" type="datetimeFigureOut">
              <a:rPr lang="fi-FI" smtClean="0"/>
              <a:t>7.9.2020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AEEA1-6D4E-45EA-A558-1986313B98A4}" type="slidenum">
              <a:rPr lang="fi-FI" smtClean="0"/>
              <a:t>‹#›</a:t>
            </a:fld>
            <a:endParaRPr lang="fi-FI"/>
          </a:p>
        </p:txBody>
      </p:sp>
    </p:spTree>
    <p:extLst>
      <p:ext uri="{BB962C8B-B14F-4D97-AF65-F5344CB8AC3E}">
        <p14:creationId xmlns:p14="http://schemas.microsoft.com/office/powerpoint/2010/main" val="3082485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i-FI"/>
              <a:t>Muokkaa ots. perustyyl. napsautt.</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F942C956-1114-4116-A771-AE124EE7ECD4}" type="datetime1">
              <a:rPr lang="en-US" smtClean="0"/>
              <a:t>9/7/2020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Sarita Taipale</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11D27CEA-6D28-4832-8B45-CC22E3252102}" type="datetime1">
              <a:rPr lang="en-US" smtClean="0"/>
              <a:t>9/7/2020</a:t>
            </a:fld>
            <a:endParaRPr lang="en-US" dirty="0"/>
          </a:p>
        </p:txBody>
      </p:sp>
      <p:sp>
        <p:nvSpPr>
          <p:cNvPr id="5" name="Footer Placeholder 4"/>
          <p:cNvSpPr>
            <a:spLocks noGrp="1"/>
          </p:cNvSpPr>
          <p:nvPr>
            <p:ph type="ftr" sz="quarter" idx="11"/>
          </p:nvPr>
        </p:nvSpPr>
        <p:spPr/>
        <p:txBody>
          <a:bodyPr/>
          <a:lstStyle/>
          <a:p>
            <a:r>
              <a:rPr lang="en-US"/>
              <a:t>Sarita Taipale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i-FI"/>
              <a:t>Muokkaa ots. perustyyl. napsautt.</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AB57CF69-5AEF-4E0D-A60D-E7B3F8243E5F}" type="datetime1">
              <a:rPr lang="en-US" smtClean="0"/>
              <a:t>9/7/2020</a:t>
            </a:fld>
            <a:endParaRPr lang="en-US" dirty="0"/>
          </a:p>
        </p:txBody>
      </p:sp>
      <p:sp>
        <p:nvSpPr>
          <p:cNvPr id="5" name="Footer Placeholder 4"/>
          <p:cNvSpPr>
            <a:spLocks noGrp="1"/>
          </p:cNvSpPr>
          <p:nvPr>
            <p:ph type="ftr" sz="quarter" idx="11"/>
          </p:nvPr>
        </p:nvSpPr>
        <p:spPr/>
        <p:txBody>
          <a:bodyPr/>
          <a:lstStyle/>
          <a:p>
            <a:r>
              <a:rPr lang="en-US"/>
              <a:t>Sarita Taipale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77F6C14C-5865-4FAD-A291-43527CB5A899}" type="datetime1">
              <a:rPr lang="en-US" smtClean="0"/>
              <a:t>9/7/2020</a:t>
            </a:fld>
            <a:endParaRPr lang="en-US" dirty="0"/>
          </a:p>
        </p:txBody>
      </p:sp>
      <p:sp>
        <p:nvSpPr>
          <p:cNvPr id="5" name="Footer Placeholder 4"/>
          <p:cNvSpPr>
            <a:spLocks noGrp="1"/>
          </p:cNvSpPr>
          <p:nvPr>
            <p:ph type="ftr" sz="quarter" idx="11"/>
          </p:nvPr>
        </p:nvSpPr>
        <p:spPr/>
        <p:txBody>
          <a:bodyPr/>
          <a:lstStyle/>
          <a:p>
            <a:r>
              <a:rPr lang="en-US"/>
              <a:t>Sarita Taipale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i-FI"/>
              <a:t>Muokkaa ots. perustyyl. napsautt.</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9C8CFD3C-DD93-447A-B577-9217E6FD5FB2}" type="datetime1">
              <a:rPr lang="en-US" smtClean="0"/>
              <a:t>9/7/2020</a:t>
            </a:fld>
            <a:endParaRPr lang="en-US" dirty="0"/>
          </a:p>
        </p:txBody>
      </p:sp>
      <p:sp>
        <p:nvSpPr>
          <p:cNvPr id="5" name="Footer Placeholder 4"/>
          <p:cNvSpPr>
            <a:spLocks noGrp="1"/>
          </p:cNvSpPr>
          <p:nvPr>
            <p:ph type="ftr" sz="quarter" idx="11"/>
          </p:nvPr>
        </p:nvSpPr>
        <p:spPr/>
        <p:txBody>
          <a:bodyPr/>
          <a:lstStyle/>
          <a:p>
            <a:r>
              <a:rPr lang="en-US"/>
              <a:t>Sarita Taipale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i-FI"/>
              <a:t>Muokkaa ots. perustyyl. napsautt.</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78A27FE9-5668-4B4F-88C5-3BA675DCFA72}" type="datetime1">
              <a:rPr lang="en-US" smtClean="0"/>
              <a:t>9/7/2020</a:t>
            </a:fld>
            <a:endParaRPr lang="en-US" dirty="0"/>
          </a:p>
        </p:txBody>
      </p:sp>
      <p:sp>
        <p:nvSpPr>
          <p:cNvPr id="6" name="Footer Placeholder 5"/>
          <p:cNvSpPr>
            <a:spLocks noGrp="1"/>
          </p:cNvSpPr>
          <p:nvPr>
            <p:ph type="ftr" sz="quarter" idx="11"/>
          </p:nvPr>
        </p:nvSpPr>
        <p:spPr/>
        <p:txBody>
          <a:bodyPr/>
          <a:lstStyle/>
          <a:p>
            <a:r>
              <a:rPr lang="en-US"/>
              <a:t>Sarita Taipale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i-FI"/>
              <a:t>Muokkaa ots. perustyyl. napsautt.</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447191" y="2824269"/>
            <a:ext cx="4645152" cy="2644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412362" y="2821491"/>
            <a:ext cx="4645152" cy="263737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D7C71217-F141-467F-8C3B-6E29889D80B1}" type="datetime1">
              <a:rPr lang="en-US" smtClean="0"/>
              <a:t>9/7/2020</a:t>
            </a:fld>
            <a:endParaRPr lang="en-US" dirty="0"/>
          </a:p>
        </p:txBody>
      </p:sp>
      <p:sp>
        <p:nvSpPr>
          <p:cNvPr id="8" name="Footer Placeholder 7"/>
          <p:cNvSpPr>
            <a:spLocks noGrp="1"/>
          </p:cNvSpPr>
          <p:nvPr>
            <p:ph type="ftr" sz="quarter" idx="11"/>
          </p:nvPr>
        </p:nvSpPr>
        <p:spPr/>
        <p:txBody>
          <a:bodyPr/>
          <a:lstStyle/>
          <a:p>
            <a:r>
              <a:rPr lang="en-US"/>
              <a:t>Sarita Taipale</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1F692ACE-E3C9-41D0-AD07-8F152FF8821F}" type="datetime1">
              <a:rPr lang="en-US" smtClean="0"/>
              <a:t>9/7/2020</a:t>
            </a:fld>
            <a:endParaRPr lang="en-US" dirty="0"/>
          </a:p>
        </p:txBody>
      </p:sp>
      <p:sp>
        <p:nvSpPr>
          <p:cNvPr id="4" name="Footer Placeholder 3"/>
          <p:cNvSpPr>
            <a:spLocks noGrp="1"/>
          </p:cNvSpPr>
          <p:nvPr>
            <p:ph type="ftr" sz="quarter" idx="11"/>
          </p:nvPr>
        </p:nvSpPr>
        <p:spPr/>
        <p:txBody>
          <a:bodyPr/>
          <a:lstStyle/>
          <a:p>
            <a:r>
              <a:rPr lang="en-US"/>
              <a:t>Sarita Taipale</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468F0-600C-4AC6-A303-4A4846CC7493}" type="datetime1">
              <a:rPr lang="en-US" smtClean="0"/>
              <a:t>9/7/2020</a:t>
            </a:fld>
            <a:endParaRPr lang="en-US" dirty="0"/>
          </a:p>
        </p:txBody>
      </p:sp>
      <p:sp>
        <p:nvSpPr>
          <p:cNvPr id="3" name="Footer Placeholder 2"/>
          <p:cNvSpPr>
            <a:spLocks noGrp="1"/>
          </p:cNvSpPr>
          <p:nvPr>
            <p:ph type="ftr" sz="quarter" idx="11"/>
          </p:nvPr>
        </p:nvSpPr>
        <p:spPr/>
        <p:txBody>
          <a:bodyPr/>
          <a:lstStyle/>
          <a:p>
            <a:r>
              <a:rPr lang="en-US"/>
              <a:t>Sarita Taipale</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i-FI"/>
              <a:t>Muokkaa ots. perustyyl. napsautt.</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7A69CF68-0873-4632-92E4-41EEC276E565}" type="datetime1">
              <a:rPr lang="en-US" smtClean="0"/>
              <a:t>9/7/2020</a:t>
            </a:fld>
            <a:endParaRPr lang="en-US" dirty="0"/>
          </a:p>
        </p:txBody>
      </p:sp>
      <p:sp>
        <p:nvSpPr>
          <p:cNvPr id="6" name="Footer Placeholder 5"/>
          <p:cNvSpPr>
            <a:spLocks noGrp="1"/>
          </p:cNvSpPr>
          <p:nvPr>
            <p:ph type="ftr" sz="quarter" idx="11"/>
          </p:nvPr>
        </p:nvSpPr>
        <p:spPr/>
        <p:txBody>
          <a:bodyPr/>
          <a:lstStyle/>
          <a:p>
            <a:r>
              <a:rPr lang="en-US"/>
              <a:t>Sarita Taipale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101D2DF-AB66-41B5-82AA-180281D4E36B}" type="datetime1">
              <a:rPr lang="en-US" smtClean="0"/>
              <a:t>9/7/2020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a:t>Sarita Taipale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47D721D-3CF3-47ED-A3EA-2C9CC833F4D1}" type="datetime1">
              <a:rPr lang="en-US" smtClean="0"/>
              <a:t>9/7/2020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Sarita Taipale</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inlex.fi/fi/laki/ajantasa/2007/20070417" TargetMode="External"/><Relationship Id="rId2" Type="http://schemas.openxmlformats.org/officeDocument/2006/relationships/hyperlink" Target="https://thl.fi/fi/web/lastensuojelun-kasikirja/tyoprosessi/lastensuojeluilmoitus-ja-lastensuojeluasian-vireilletulo/lastensuojeluilmoitus" TargetMode="External"/><Relationship Id="rId1" Type="http://schemas.openxmlformats.org/officeDocument/2006/relationships/slideLayout" Target="../slideLayouts/slideLayout2.xml"/><Relationship Id="rId4" Type="http://schemas.openxmlformats.org/officeDocument/2006/relationships/hyperlink" Target="https://www.finlex.fi/fi/laki/alkup/2018/201805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qLJLCI3x-_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inlex.fi/fi/laki/ajantasa/2011/20110746"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hl.fi/documents/647345/0/Lastensuojeluilmoitus_ilmoitusosa_SAAVUTETTAVA_joulukuu_2019.pdf/7eda1b00-3c9a-4c9b-db50-2dc333edcc47?t=157795489864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40580A-2D33-4AA2-BE79-94C1ED579D79}"/>
              </a:ext>
            </a:extLst>
          </p:cNvPr>
          <p:cNvSpPr>
            <a:spLocks noGrp="1"/>
          </p:cNvSpPr>
          <p:nvPr>
            <p:ph type="ctrTitle"/>
          </p:nvPr>
        </p:nvSpPr>
        <p:spPr/>
        <p:txBody>
          <a:bodyPr>
            <a:normAutofit/>
          </a:bodyPr>
          <a:lstStyle/>
          <a:p>
            <a:r>
              <a:rPr lang="fi-FI" sz="4800" dirty="0"/>
              <a:t>Johdanto kasvatus- ja ohjausalan arvoihin ja lainsäädäntöön</a:t>
            </a:r>
          </a:p>
        </p:txBody>
      </p:sp>
      <p:sp>
        <p:nvSpPr>
          <p:cNvPr id="3" name="Alaotsikko 2">
            <a:extLst>
              <a:ext uri="{FF2B5EF4-FFF2-40B4-BE49-F238E27FC236}">
                <a16:creationId xmlns:a16="http://schemas.microsoft.com/office/drawing/2014/main" id="{C1C6AA1D-259F-4678-A825-87914A775630}"/>
              </a:ext>
            </a:extLst>
          </p:cNvPr>
          <p:cNvSpPr>
            <a:spLocks noGrp="1"/>
          </p:cNvSpPr>
          <p:nvPr>
            <p:ph type="subTitle" idx="1"/>
          </p:nvPr>
        </p:nvSpPr>
        <p:spPr>
          <a:xfrm>
            <a:off x="2417780" y="3531204"/>
            <a:ext cx="8637072" cy="2164746"/>
          </a:xfrm>
        </p:spPr>
        <p:txBody>
          <a:bodyPr/>
          <a:lstStyle/>
          <a:p>
            <a:r>
              <a:rPr lang="fi-FI" dirty="0"/>
              <a:t>Lastensuojelulaki: ilmoitusvelvollisuus</a:t>
            </a:r>
          </a:p>
          <a:p>
            <a:r>
              <a:rPr lang="fi-FI" dirty="0"/>
              <a:t>Syksy 2020</a:t>
            </a:r>
          </a:p>
        </p:txBody>
      </p:sp>
    </p:spTree>
    <p:extLst>
      <p:ext uri="{BB962C8B-B14F-4D97-AF65-F5344CB8AC3E}">
        <p14:creationId xmlns:p14="http://schemas.microsoft.com/office/powerpoint/2010/main" val="2650373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8C806F4-EF43-4103-9372-9E3E33745755}"/>
              </a:ext>
            </a:extLst>
          </p:cNvPr>
          <p:cNvSpPr>
            <a:spLocks noGrp="1"/>
          </p:cNvSpPr>
          <p:nvPr>
            <p:ph type="title"/>
          </p:nvPr>
        </p:nvSpPr>
        <p:spPr/>
        <p:txBody>
          <a:bodyPr/>
          <a:lstStyle/>
          <a:p>
            <a:r>
              <a:rPr lang="fi-FI" dirty="0"/>
              <a:t>lastensuojeluilmoitus</a:t>
            </a:r>
          </a:p>
        </p:txBody>
      </p:sp>
      <p:sp>
        <p:nvSpPr>
          <p:cNvPr id="3" name="Sisällön paikkamerkki 2">
            <a:extLst>
              <a:ext uri="{FF2B5EF4-FFF2-40B4-BE49-F238E27FC236}">
                <a16:creationId xmlns:a16="http://schemas.microsoft.com/office/drawing/2014/main" id="{892D1B10-595A-4723-BDFC-7E1F24AC33D2}"/>
              </a:ext>
            </a:extLst>
          </p:cNvPr>
          <p:cNvSpPr>
            <a:spLocks noGrp="1"/>
          </p:cNvSpPr>
          <p:nvPr>
            <p:ph idx="1"/>
          </p:nvPr>
        </p:nvSpPr>
        <p:spPr>
          <a:xfrm>
            <a:off x="1451579" y="1853754"/>
            <a:ext cx="9603275" cy="4199727"/>
          </a:xfrm>
        </p:spPr>
        <p:txBody>
          <a:bodyPr>
            <a:normAutofit lnSpcReduction="10000"/>
          </a:bodyPr>
          <a:lstStyle/>
          <a:p>
            <a:r>
              <a:rPr lang="fi-FI" dirty="0"/>
              <a:t>Ilmoituksen voi tehdä silloin kun havaitsee tai saa tietää sellaisia seikkoja, joiden vuoksi lapsen mahdollinen lastensuojelun tarve on syytä selvittää. Kyseessä on siis henkilön oma arvio tarpeesta selvittää lapsen lastensuojelun tarve. Tietyillä henkilöillä on </a:t>
            </a:r>
            <a:r>
              <a:rPr lang="fi-FI" b="1" i="1" dirty="0"/>
              <a:t>velvollisuus</a:t>
            </a:r>
            <a:r>
              <a:rPr lang="fi-FI" i="1" dirty="0"/>
              <a:t> </a:t>
            </a:r>
            <a:r>
              <a:rPr lang="fi-FI" dirty="0"/>
              <a:t>tehdä ilmoitus.</a:t>
            </a:r>
          </a:p>
          <a:p>
            <a:r>
              <a:rPr lang="fi-FI" dirty="0"/>
              <a:t>Ilmoituksen tekemisen ja lastensuojelutarpeen selvittämisen taustalla voi olla hyvin erilaisia seikkoja, jotka liittyvät lapsen hoidon ja huolenpidon tarpeeseen, kehitystä vaarantaviin olosuhteisiin tai lapsen omaan käyttäytymiseen.</a:t>
            </a:r>
          </a:p>
          <a:p>
            <a:r>
              <a:rPr lang="fi-FI" dirty="0"/>
              <a:t>Ilmoituksen syynä voi olla esimerkiksi lapsen tarpeiden laiminlyönti, lapsen heitteillejättö, lapsen pahoinpitely tai seksuaalinen hyväksikäyttö tai niiden epäily tai uhka. Ilmoituksen aiheena saattaa olla myös se, että lapsen hoidossa tai huolenpidossa havaitaan muutoin puutteita tai osaamattomuutta, joka vaarantaa lapsen hyvinvointia.</a:t>
            </a:r>
          </a:p>
          <a:p>
            <a:endParaRPr lang="fi-FI" dirty="0"/>
          </a:p>
        </p:txBody>
      </p:sp>
    </p:spTree>
    <p:extLst>
      <p:ext uri="{BB962C8B-B14F-4D97-AF65-F5344CB8AC3E}">
        <p14:creationId xmlns:p14="http://schemas.microsoft.com/office/powerpoint/2010/main" val="914740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C0BF49C-94FB-4028-A496-DDDA72240F78}"/>
              </a:ext>
            </a:extLst>
          </p:cNvPr>
          <p:cNvSpPr>
            <a:spLocks noGrp="1"/>
          </p:cNvSpPr>
          <p:nvPr>
            <p:ph type="title"/>
          </p:nvPr>
        </p:nvSpPr>
        <p:spPr/>
        <p:txBody>
          <a:bodyPr/>
          <a:lstStyle/>
          <a:p>
            <a:r>
              <a:rPr lang="fi-FI" dirty="0"/>
              <a:t>lastensuojeluilmoitus</a:t>
            </a:r>
          </a:p>
        </p:txBody>
      </p:sp>
      <p:sp>
        <p:nvSpPr>
          <p:cNvPr id="3" name="Sisällön paikkamerkki 2">
            <a:extLst>
              <a:ext uri="{FF2B5EF4-FFF2-40B4-BE49-F238E27FC236}">
                <a16:creationId xmlns:a16="http://schemas.microsoft.com/office/drawing/2014/main" id="{E4D8F761-A71E-4E56-9191-E80756DE009A}"/>
              </a:ext>
            </a:extLst>
          </p:cNvPr>
          <p:cNvSpPr>
            <a:spLocks noGrp="1"/>
          </p:cNvSpPr>
          <p:nvPr>
            <p:ph idx="1"/>
          </p:nvPr>
        </p:nvSpPr>
        <p:spPr>
          <a:xfrm>
            <a:off x="1451579" y="1853754"/>
            <a:ext cx="9603275" cy="4283095"/>
          </a:xfrm>
        </p:spPr>
        <p:txBody>
          <a:bodyPr>
            <a:normAutofit/>
          </a:bodyPr>
          <a:lstStyle/>
          <a:p>
            <a:r>
              <a:rPr lang="fi-FI" dirty="0"/>
              <a:t>Ilmoituksen syynä voi olla lapsesta huolehtivan aikuisen päihde- tai mielenterveysongelmat, jaksamattomuus tai oman hoidon laiminlyöminen tai myös arjen tukiverkon puuttuminen silloin, kun se saattaa vaarantaa lapsen hyvinvointia. Lisäksi ilmoituksen aiheena voivat olla lapsen oma päihteiden käyttö, mielenterveyden ongelma, rikoksilla oireilu tai lapsen itsetuhoisuus.</a:t>
            </a:r>
          </a:p>
          <a:p>
            <a:r>
              <a:rPr lang="fi-FI" dirty="0"/>
              <a:t>Muu lapsen kehitystä vaarantava olosuhde voi olla esimerkiksi lapsen kehitykseen todennäköisesti vaikuttavat vanhemman ja lapsen väliset vakavat vuorovaikutusongelmat, jatkuva koulunkäyn­nin laiminlyöminen sekä tilanne, jossa lapsi joutuu kantamaan ikätasoonsa nähden suhteetonta vastuuta perheen arjesta esimerkiksi vanhemman sairauden vuoksi.</a:t>
            </a:r>
          </a:p>
        </p:txBody>
      </p:sp>
    </p:spTree>
    <p:extLst>
      <p:ext uri="{BB962C8B-B14F-4D97-AF65-F5344CB8AC3E}">
        <p14:creationId xmlns:p14="http://schemas.microsoft.com/office/powerpoint/2010/main" val="2168382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3B454A-3819-4D8F-BF16-B5EC84EF5996}"/>
              </a:ext>
            </a:extLst>
          </p:cNvPr>
          <p:cNvSpPr>
            <a:spLocks noGrp="1"/>
          </p:cNvSpPr>
          <p:nvPr>
            <p:ph type="title"/>
          </p:nvPr>
        </p:nvSpPr>
        <p:spPr/>
        <p:txBody>
          <a:bodyPr/>
          <a:lstStyle/>
          <a:p>
            <a:r>
              <a:rPr lang="fi-FI" dirty="0"/>
              <a:t>lastensuojeluilmoitus</a:t>
            </a:r>
          </a:p>
        </p:txBody>
      </p:sp>
      <p:sp>
        <p:nvSpPr>
          <p:cNvPr id="3" name="Sisällön paikkamerkki 2">
            <a:extLst>
              <a:ext uri="{FF2B5EF4-FFF2-40B4-BE49-F238E27FC236}">
                <a16:creationId xmlns:a16="http://schemas.microsoft.com/office/drawing/2014/main" id="{BB990409-AC34-478D-886C-41E24289FBCF}"/>
              </a:ext>
            </a:extLst>
          </p:cNvPr>
          <p:cNvSpPr>
            <a:spLocks noGrp="1"/>
          </p:cNvSpPr>
          <p:nvPr>
            <p:ph idx="1"/>
          </p:nvPr>
        </p:nvSpPr>
        <p:spPr/>
        <p:txBody>
          <a:bodyPr/>
          <a:lstStyle/>
          <a:p>
            <a:r>
              <a:rPr lang="fi-FI" sz="2200" dirty="0"/>
              <a:t>Joissakin tilanteissa myös perheen erittäin heikko taloudellinen tilanne saattaa vaarantaa lapsen huolenpitoa tai kehitystä, jolloin lapsen tilannetta parannetaan antamalla taloudellista tukea esimerkiksi lastensuojelullisin perustein.</a:t>
            </a:r>
          </a:p>
          <a:p>
            <a:r>
              <a:rPr lang="fi-FI" sz="2200" dirty="0"/>
              <a:t>Ilmoitus tulisi tehdä myös havaittaessa edellä lueteltujen lisäksi muita vastaavia syitä, joiden vuoksi lapsen lastensuojelun tarve on syytä selvittää. </a:t>
            </a:r>
            <a:r>
              <a:rPr lang="fi-FI" sz="2200" i="1" dirty="0"/>
              <a:t>Jos on epävarma siitä, tulisiko tietyissä tilanteissa tehdä lastensuojeluilmoitus, voi kysyä neuvoa kunnan lastensuojeluviranomaiselta ilmaisematta lapsen henkilöllisyyttä.</a:t>
            </a:r>
            <a:endParaRPr lang="fi-FI" sz="2200" dirty="0"/>
          </a:p>
          <a:p>
            <a:pPr marL="0" indent="0">
              <a:buNone/>
            </a:pPr>
            <a:endParaRPr lang="fi-FI" dirty="0"/>
          </a:p>
        </p:txBody>
      </p:sp>
    </p:spTree>
    <p:extLst>
      <p:ext uri="{BB962C8B-B14F-4D97-AF65-F5344CB8AC3E}">
        <p14:creationId xmlns:p14="http://schemas.microsoft.com/office/powerpoint/2010/main" val="1959919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EC6BC1-6B8A-413A-9314-4DCE19096677}"/>
              </a:ext>
            </a:extLst>
          </p:cNvPr>
          <p:cNvSpPr>
            <a:spLocks noGrp="1"/>
          </p:cNvSpPr>
          <p:nvPr>
            <p:ph type="title"/>
          </p:nvPr>
        </p:nvSpPr>
        <p:spPr/>
        <p:txBody>
          <a:bodyPr/>
          <a:lstStyle/>
          <a:p>
            <a:r>
              <a:rPr lang="fi-FI" dirty="0"/>
              <a:t>lastensuojeluilmoitus</a:t>
            </a:r>
          </a:p>
        </p:txBody>
      </p:sp>
      <p:sp>
        <p:nvSpPr>
          <p:cNvPr id="3" name="Sisällön paikkamerkki 2">
            <a:extLst>
              <a:ext uri="{FF2B5EF4-FFF2-40B4-BE49-F238E27FC236}">
                <a16:creationId xmlns:a16="http://schemas.microsoft.com/office/drawing/2014/main" id="{3E8E0B70-D17D-48EF-8AF7-DBFF8BA50B1A}"/>
              </a:ext>
            </a:extLst>
          </p:cNvPr>
          <p:cNvSpPr>
            <a:spLocks noGrp="1"/>
          </p:cNvSpPr>
          <p:nvPr>
            <p:ph idx="1"/>
          </p:nvPr>
        </p:nvSpPr>
        <p:spPr>
          <a:xfrm>
            <a:off x="1451579" y="1853754"/>
            <a:ext cx="9603275" cy="4199727"/>
          </a:xfrm>
        </p:spPr>
        <p:txBody>
          <a:bodyPr>
            <a:normAutofit fontScale="92500" lnSpcReduction="10000"/>
          </a:bodyPr>
          <a:lstStyle/>
          <a:p>
            <a:r>
              <a:rPr lang="fi-FI" sz="2200" dirty="0"/>
              <a:t>Lastensuojeluilmoituksen tekemistä ei voi viivästyttää tai jättää tekemättä sillä perusteella, että arvioi jonkun muun tahon jo tehneen samasta asiasta ilmoituksen </a:t>
            </a:r>
            <a:r>
              <a:rPr lang="fi-FI" sz="2200" dirty="0">
                <a:sym typeface="Wingdings" panose="05000000000000000000" pitchFamily="2" charset="2"/>
              </a:rPr>
              <a:t></a:t>
            </a:r>
            <a:r>
              <a:rPr lang="fi-FI" sz="2200" dirty="0"/>
              <a:t>Toisen tahon ilmoitusvelvollisuus ei poista omaa ilmoitusvelvollisuutta. Usean tahon kautta saadut tiedot auttavat sosiaalitoimea muodostamaan asiasta kokonaiskuvan. Ilmoitusten kautta sosiaalitoimi saa myös tarvittavat yhteystiedot tietojen mahdollista tarkistamista varten.</a:t>
            </a:r>
          </a:p>
          <a:p>
            <a:r>
              <a:rPr lang="fi-FI" sz="2200" dirty="0"/>
              <a:t>Ilmoitusvelvollisuutta ei myöskään poista se, että ilmoitusvelvollinen taho tietää varmuudella, että kyseinen lapsi tai perhe on jo lastensuojelun asiakkaana. Ilmoitus ei tällöin käynnistä uuden lastensuojelutarpeen arvion tekemistä, mutta se voi johtaa asiakkaan tilanteen uudelleen arviointiin ja mahdollisesti kiireellisesti toteutettaviin toimenpiteisiin. Sen sijaan tietoja, jotka ovat jo käyneet ilmi esimerkiksi yhteisessä verkostopalaverissa, ei tarvitse erikseen ilmoittaa lastensuojeluun.</a:t>
            </a:r>
          </a:p>
          <a:p>
            <a:endParaRPr lang="fi-FI" dirty="0"/>
          </a:p>
        </p:txBody>
      </p:sp>
    </p:spTree>
    <p:extLst>
      <p:ext uri="{BB962C8B-B14F-4D97-AF65-F5344CB8AC3E}">
        <p14:creationId xmlns:p14="http://schemas.microsoft.com/office/powerpoint/2010/main" val="560184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52E0CC-0F5D-48E4-9F88-5318F741DDFE}"/>
              </a:ext>
            </a:extLst>
          </p:cNvPr>
          <p:cNvSpPr>
            <a:spLocks noGrp="1"/>
          </p:cNvSpPr>
          <p:nvPr>
            <p:ph type="title"/>
          </p:nvPr>
        </p:nvSpPr>
        <p:spPr/>
        <p:txBody>
          <a:bodyPr/>
          <a:lstStyle/>
          <a:p>
            <a:r>
              <a:rPr lang="fi-FI" dirty="0"/>
              <a:t>lastensuojeluilmoitus</a:t>
            </a:r>
          </a:p>
        </p:txBody>
      </p:sp>
      <p:sp>
        <p:nvSpPr>
          <p:cNvPr id="3" name="Sisällön paikkamerkki 2">
            <a:extLst>
              <a:ext uri="{FF2B5EF4-FFF2-40B4-BE49-F238E27FC236}">
                <a16:creationId xmlns:a16="http://schemas.microsoft.com/office/drawing/2014/main" id="{93D26680-C562-4740-BFE7-34F383A3EF62}"/>
              </a:ext>
            </a:extLst>
          </p:cNvPr>
          <p:cNvSpPr>
            <a:spLocks noGrp="1"/>
          </p:cNvSpPr>
          <p:nvPr>
            <p:ph idx="1"/>
          </p:nvPr>
        </p:nvSpPr>
        <p:spPr>
          <a:xfrm>
            <a:off x="1451579" y="1853754"/>
            <a:ext cx="9603275" cy="4075706"/>
          </a:xfrm>
        </p:spPr>
        <p:txBody>
          <a:bodyPr>
            <a:normAutofit/>
          </a:bodyPr>
          <a:lstStyle/>
          <a:p>
            <a:r>
              <a:rPr lang="fi-FI" dirty="0"/>
              <a:t>Lastensuojeluilmoituksen </a:t>
            </a:r>
            <a:r>
              <a:rPr lang="fi-FI" i="1" dirty="0"/>
              <a:t>voi tehdä kuka tahansa</a:t>
            </a:r>
            <a:r>
              <a:rPr lang="fi-FI" dirty="0"/>
              <a:t>, jos epäilee, että on tarpeen selvittää, voiko joku lapsi huonosti. Lapsen läheiset tai esimerkiksi naapuri voivat tehdä lastensuojeluilmoituksen. Em. henkilöillä ei kuitenkaan ole velvollisuutta tehdä lastensuojeluilmoitusta.</a:t>
            </a:r>
          </a:p>
          <a:p>
            <a:r>
              <a:rPr lang="fi-FI" dirty="0"/>
              <a:t>Ilmoituksen voi</a:t>
            </a:r>
            <a:r>
              <a:rPr lang="fi-FI" i="1" dirty="0"/>
              <a:t> aina tehdä salassapitosäännöksien estämättä</a:t>
            </a:r>
            <a:r>
              <a:rPr lang="fi-FI" dirty="0"/>
              <a:t>. Ilmoituksen voi tehdä myös lapsi itse, hänen vanhempansa, perheen naapuri tai muu henkilö, jolla on herännyt huoli lapsen hyvinvoinnista. </a:t>
            </a:r>
          </a:p>
          <a:p>
            <a:r>
              <a:rPr lang="fi-FI" dirty="0"/>
              <a:t>Henkilö, joka työskentelee lasten kanssa, mutta jolla ei ole työnsä puolesta velvollisuutta tehdä lastensuojeluilmoitusta, voi tehdä ilmoituksen kuten muutkin henkilöt. Tällöin hänkin voi antaa tarpeellisia tietoja salassapitosäännösten estämättä.</a:t>
            </a:r>
          </a:p>
          <a:p>
            <a:endParaRPr lang="fi-FI" dirty="0"/>
          </a:p>
        </p:txBody>
      </p:sp>
    </p:spTree>
    <p:extLst>
      <p:ext uri="{BB962C8B-B14F-4D97-AF65-F5344CB8AC3E}">
        <p14:creationId xmlns:p14="http://schemas.microsoft.com/office/powerpoint/2010/main" val="798958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54BF94E-2F1F-4D8D-BD45-6149C6870594}"/>
              </a:ext>
            </a:extLst>
          </p:cNvPr>
          <p:cNvSpPr>
            <a:spLocks noGrp="1"/>
          </p:cNvSpPr>
          <p:nvPr>
            <p:ph type="title"/>
          </p:nvPr>
        </p:nvSpPr>
        <p:spPr/>
        <p:txBody>
          <a:bodyPr/>
          <a:lstStyle/>
          <a:p>
            <a:r>
              <a:rPr lang="fi-FI" dirty="0"/>
              <a:t>lähteet</a:t>
            </a:r>
          </a:p>
        </p:txBody>
      </p:sp>
      <p:sp>
        <p:nvSpPr>
          <p:cNvPr id="3" name="Sisällön paikkamerkki 2">
            <a:extLst>
              <a:ext uri="{FF2B5EF4-FFF2-40B4-BE49-F238E27FC236}">
                <a16:creationId xmlns:a16="http://schemas.microsoft.com/office/drawing/2014/main" id="{34B31FAF-B94F-4EFD-8DD3-25ACE0F51B5D}"/>
              </a:ext>
            </a:extLst>
          </p:cNvPr>
          <p:cNvSpPr>
            <a:spLocks noGrp="1"/>
          </p:cNvSpPr>
          <p:nvPr>
            <p:ph idx="1"/>
          </p:nvPr>
        </p:nvSpPr>
        <p:spPr/>
        <p:txBody>
          <a:bodyPr>
            <a:normAutofit/>
          </a:bodyPr>
          <a:lstStyle/>
          <a:p>
            <a:pPr marL="0" indent="0">
              <a:buNone/>
            </a:pPr>
            <a:r>
              <a:rPr lang="fi-FI" dirty="0"/>
              <a:t>Lastensuojelun käsikirja. Lastensuojeluilmoitus ja sen tekeminen. Viitattu 29.4.2019. </a:t>
            </a:r>
            <a:r>
              <a:rPr lang="fi-FI" dirty="0">
                <a:hlinkClick r:id="rId2"/>
              </a:rPr>
              <a:t>https://thl.fi/fi/web/lastensuojelun-kasikirja/tyoprosessi/lastensuojeluilmoitus-ja-lastensuojeluasian-vireilletulo/lastensuojeluilmoitus</a:t>
            </a:r>
            <a:endParaRPr lang="fi-FI" dirty="0"/>
          </a:p>
          <a:p>
            <a:pPr marL="0" indent="0">
              <a:buNone/>
            </a:pPr>
            <a:r>
              <a:rPr lang="fi-FI" dirty="0"/>
              <a:t>Lastensuojelulaki. Viitattu 29.4.2019. </a:t>
            </a:r>
            <a:r>
              <a:rPr lang="fi-FI" dirty="0">
                <a:hlinkClick r:id="rId3"/>
              </a:rPr>
              <a:t>https://www.finlex.fi/fi/laki/ajantasa/2007/20070417</a:t>
            </a:r>
            <a:endParaRPr lang="fi-FI" dirty="0"/>
          </a:p>
          <a:p>
            <a:pPr marL="0" indent="0">
              <a:buNone/>
            </a:pPr>
            <a:r>
              <a:rPr lang="fi-FI" dirty="0"/>
              <a:t>Opetushallitus. 2018.</a:t>
            </a:r>
          </a:p>
          <a:p>
            <a:pPr marL="0" indent="0">
              <a:buNone/>
            </a:pPr>
            <a:r>
              <a:rPr lang="fi-FI" dirty="0"/>
              <a:t>Varhaiskasvatuslaki. Viitattu 19.11.2019. </a:t>
            </a:r>
            <a:r>
              <a:rPr lang="fi-FI" dirty="0">
                <a:hlinkClick r:id="rId4"/>
              </a:rPr>
              <a:t>https://www.finlex.fi/fi/laki/alkup/2018/20180540</a:t>
            </a:r>
            <a:endParaRPr lang="fi-FI" dirty="0"/>
          </a:p>
          <a:p>
            <a:pPr marL="0" indent="0">
              <a:buNone/>
            </a:pPr>
            <a:endParaRPr lang="fi-FI" dirty="0"/>
          </a:p>
          <a:p>
            <a:pPr marL="0" indent="0">
              <a:buNone/>
            </a:pPr>
            <a:endParaRPr lang="fi-FI" dirty="0"/>
          </a:p>
        </p:txBody>
      </p:sp>
    </p:spTree>
    <p:extLst>
      <p:ext uri="{BB962C8B-B14F-4D97-AF65-F5344CB8AC3E}">
        <p14:creationId xmlns:p14="http://schemas.microsoft.com/office/powerpoint/2010/main" val="2131818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17879FB-B59A-49BF-A4E7-78E25E352B8F}"/>
              </a:ext>
            </a:extLst>
          </p:cNvPr>
          <p:cNvSpPr>
            <a:spLocks noGrp="1"/>
          </p:cNvSpPr>
          <p:nvPr>
            <p:ph type="title"/>
          </p:nvPr>
        </p:nvSpPr>
        <p:spPr/>
        <p:txBody>
          <a:bodyPr/>
          <a:lstStyle/>
          <a:p>
            <a:r>
              <a:rPr lang="fi-FI" dirty="0"/>
              <a:t>lastensuojelulaki</a:t>
            </a:r>
          </a:p>
        </p:txBody>
      </p:sp>
      <p:sp>
        <p:nvSpPr>
          <p:cNvPr id="3" name="Sisällön paikkamerkki 2">
            <a:extLst>
              <a:ext uri="{FF2B5EF4-FFF2-40B4-BE49-F238E27FC236}">
                <a16:creationId xmlns:a16="http://schemas.microsoft.com/office/drawing/2014/main" id="{A27AD411-9568-4906-BDB6-6D2888B20BCC}"/>
              </a:ext>
            </a:extLst>
          </p:cNvPr>
          <p:cNvSpPr>
            <a:spLocks noGrp="1"/>
          </p:cNvSpPr>
          <p:nvPr>
            <p:ph idx="1"/>
          </p:nvPr>
        </p:nvSpPr>
        <p:spPr>
          <a:xfrm>
            <a:off x="1451579" y="2015732"/>
            <a:ext cx="9603275" cy="4037749"/>
          </a:xfrm>
        </p:spPr>
        <p:txBody>
          <a:bodyPr>
            <a:normAutofit/>
          </a:bodyPr>
          <a:lstStyle/>
          <a:p>
            <a:pPr fontAlgn="base"/>
            <a:r>
              <a:rPr lang="fi-FI" sz="2400" dirty="0"/>
              <a:t>Lain tarkoituksena on turvata lapsen oikeus turvalliseen kasvuympäristöön, tasapainoiseen ja monipuoliseen kehitykseen sekä erityiseen suojeluun.</a:t>
            </a:r>
          </a:p>
          <a:p>
            <a:pPr fontAlgn="base"/>
            <a:r>
              <a:rPr lang="fi-FI" sz="2400" dirty="0"/>
              <a:t>Lastensuojelun on tuettava vanhempia, huoltajia ja muita lapsen hoidosta ja kasvatuksesta vastaavia henkilöitä lapsen kasvatuksessa ja huolenpidossa järjestämällä tarvittavia palveluja ja tukitoimia.</a:t>
            </a:r>
          </a:p>
          <a:p>
            <a:endParaRPr lang="fi-FI" dirty="0"/>
          </a:p>
        </p:txBody>
      </p:sp>
    </p:spTree>
    <p:extLst>
      <p:ext uri="{BB962C8B-B14F-4D97-AF65-F5344CB8AC3E}">
        <p14:creationId xmlns:p14="http://schemas.microsoft.com/office/powerpoint/2010/main" val="2583664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0F49C69-9078-41FE-98CE-4AE87515001A}"/>
              </a:ext>
            </a:extLst>
          </p:cNvPr>
          <p:cNvSpPr>
            <a:spLocks noGrp="1"/>
          </p:cNvSpPr>
          <p:nvPr>
            <p:ph type="title"/>
          </p:nvPr>
        </p:nvSpPr>
        <p:spPr/>
        <p:txBody>
          <a:bodyPr/>
          <a:lstStyle/>
          <a:p>
            <a:r>
              <a:rPr lang="fi-FI" dirty="0"/>
              <a:t>lastensuojelulaki</a:t>
            </a:r>
          </a:p>
        </p:txBody>
      </p:sp>
      <p:sp>
        <p:nvSpPr>
          <p:cNvPr id="3" name="Sisällön paikkamerkki 2">
            <a:extLst>
              <a:ext uri="{FF2B5EF4-FFF2-40B4-BE49-F238E27FC236}">
                <a16:creationId xmlns:a16="http://schemas.microsoft.com/office/drawing/2014/main" id="{3593E9C1-D1AF-4467-97B9-4C32314167BA}"/>
              </a:ext>
            </a:extLst>
          </p:cNvPr>
          <p:cNvSpPr>
            <a:spLocks noGrp="1"/>
          </p:cNvSpPr>
          <p:nvPr>
            <p:ph idx="1"/>
          </p:nvPr>
        </p:nvSpPr>
        <p:spPr/>
        <p:txBody>
          <a:bodyPr/>
          <a:lstStyle/>
          <a:p>
            <a:pPr fontAlgn="base"/>
            <a:r>
              <a:rPr lang="fi-FI" sz="2200" dirty="0"/>
              <a:t>Lastensuojelun lisäksi kunta järjestää lasten ja nuorten hyvinvoinnin edistämiseksi ehkäisevää lastensuojelua silloin, kun lapsi tai perhe ei ole lastensuojelun asiakkaana.</a:t>
            </a:r>
          </a:p>
          <a:p>
            <a:pPr fontAlgn="base"/>
            <a:r>
              <a:rPr lang="fi-FI" sz="2200" dirty="0"/>
              <a:t>Ehkäisevällä lastensuojelulla edistetään ja turvataan lasten kasvua, kehitystä ja hyvinvointia sekä tuetaan vanhemmuutta. Ehkäisevää lastensuojelua on tuki ja erityinen tuki, jota annetaan esimerkiksi opetuksessa, nuorisotyössä, päivähoidossa, äitiys- ja lastenneuvolassa sekä muussa sosiaali- ja terveydenhuollossa.</a:t>
            </a:r>
          </a:p>
          <a:p>
            <a:pPr marL="0" indent="0">
              <a:buNone/>
            </a:pPr>
            <a:endParaRPr lang="fi-FI" dirty="0"/>
          </a:p>
        </p:txBody>
      </p:sp>
    </p:spTree>
    <p:extLst>
      <p:ext uri="{BB962C8B-B14F-4D97-AF65-F5344CB8AC3E}">
        <p14:creationId xmlns:p14="http://schemas.microsoft.com/office/powerpoint/2010/main" val="645042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F4E846-01AF-4395-AC22-5A650AF37EA7}"/>
              </a:ext>
            </a:extLst>
          </p:cNvPr>
          <p:cNvSpPr>
            <a:spLocks noGrp="1"/>
          </p:cNvSpPr>
          <p:nvPr>
            <p:ph type="title"/>
          </p:nvPr>
        </p:nvSpPr>
        <p:spPr/>
        <p:txBody>
          <a:bodyPr/>
          <a:lstStyle/>
          <a:p>
            <a:r>
              <a:rPr lang="fi-FI" dirty="0"/>
              <a:t>lastensuojelulaki</a:t>
            </a:r>
          </a:p>
        </p:txBody>
      </p:sp>
      <p:sp>
        <p:nvSpPr>
          <p:cNvPr id="3" name="Sisällön paikkamerkki 2">
            <a:extLst>
              <a:ext uri="{FF2B5EF4-FFF2-40B4-BE49-F238E27FC236}">
                <a16:creationId xmlns:a16="http://schemas.microsoft.com/office/drawing/2014/main" id="{F852FDC4-4A5E-4DF2-AF5F-8A01D0BE80BB}"/>
              </a:ext>
            </a:extLst>
          </p:cNvPr>
          <p:cNvSpPr>
            <a:spLocks noGrp="1"/>
          </p:cNvSpPr>
          <p:nvPr>
            <p:ph idx="1"/>
          </p:nvPr>
        </p:nvSpPr>
        <p:spPr/>
        <p:txBody>
          <a:bodyPr/>
          <a:lstStyle/>
          <a:p>
            <a:pPr marL="0" indent="0" fontAlgn="base">
              <a:buNone/>
            </a:pPr>
            <a:r>
              <a:rPr lang="fi-FI" dirty="0"/>
              <a:t>Lastensuojelun asiakkuuden alkaminen</a:t>
            </a:r>
          </a:p>
          <a:p>
            <a:pPr fontAlgn="base"/>
            <a:r>
              <a:rPr lang="fi-FI" dirty="0"/>
              <a:t>Lastensuojeluasiakkuus alkaa, kun sosiaalityöntekijä toteaa palvelutarpeen arvioinnin perusteella, että:</a:t>
            </a:r>
          </a:p>
          <a:p>
            <a:pPr fontAlgn="base"/>
            <a:r>
              <a:rPr lang="fi-FI" dirty="0"/>
              <a:t>1) lapsen kasvuolosuhteet vaarantuvat tai eivät turvaa lapsen terveyttä tai kehitystä; taikka</a:t>
            </a:r>
          </a:p>
          <a:p>
            <a:pPr fontAlgn="base"/>
            <a:r>
              <a:rPr lang="fi-FI" dirty="0"/>
              <a:t>2) lapsi käyttäytymisellään vaarantaa terveyttään ja kehitystään; ja</a:t>
            </a:r>
          </a:p>
          <a:p>
            <a:pPr fontAlgn="base"/>
            <a:r>
              <a:rPr lang="fi-FI" dirty="0"/>
              <a:t>3) lapsi tarvitsee lastensuojelulain mukaisia palveluja ja tukitoimia.</a:t>
            </a:r>
          </a:p>
          <a:p>
            <a:endParaRPr lang="fi-FI" dirty="0"/>
          </a:p>
        </p:txBody>
      </p:sp>
    </p:spTree>
    <p:extLst>
      <p:ext uri="{BB962C8B-B14F-4D97-AF65-F5344CB8AC3E}">
        <p14:creationId xmlns:p14="http://schemas.microsoft.com/office/powerpoint/2010/main" val="816430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A71B7D-9E40-4BB7-82DC-F9042A7D5605}"/>
              </a:ext>
            </a:extLst>
          </p:cNvPr>
          <p:cNvSpPr>
            <a:spLocks noGrp="1"/>
          </p:cNvSpPr>
          <p:nvPr>
            <p:ph type="title"/>
          </p:nvPr>
        </p:nvSpPr>
        <p:spPr/>
        <p:txBody>
          <a:bodyPr/>
          <a:lstStyle/>
          <a:p>
            <a:r>
              <a:rPr lang="fi-FI" dirty="0"/>
              <a:t>Lastensuojelulaki - ilmoitusvelvollisuus</a:t>
            </a:r>
          </a:p>
        </p:txBody>
      </p:sp>
      <p:sp>
        <p:nvSpPr>
          <p:cNvPr id="3" name="Sisällön paikkamerkki 2">
            <a:extLst>
              <a:ext uri="{FF2B5EF4-FFF2-40B4-BE49-F238E27FC236}">
                <a16:creationId xmlns:a16="http://schemas.microsoft.com/office/drawing/2014/main" id="{E3F604EE-8D98-42EE-9D01-DC53EBB08351}"/>
              </a:ext>
            </a:extLst>
          </p:cNvPr>
          <p:cNvSpPr>
            <a:spLocks noGrp="1"/>
          </p:cNvSpPr>
          <p:nvPr>
            <p:ph idx="1"/>
          </p:nvPr>
        </p:nvSpPr>
        <p:spPr/>
        <p:txBody>
          <a:bodyPr>
            <a:normAutofit lnSpcReduction="10000"/>
          </a:bodyPr>
          <a:lstStyle/>
          <a:p>
            <a:pPr marL="0" indent="0" algn="ctr">
              <a:buNone/>
            </a:pPr>
            <a:endParaRPr lang="fi-FI" sz="3600" dirty="0"/>
          </a:p>
          <a:p>
            <a:pPr marL="0" indent="0" algn="ctr">
              <a:buNone/>
            </a:pPr>
            <a:r>
              <a:rPr lang="fi-FI" sz="3600" b="1" dirty="0"/>
              <a:t>Ethän sulje silmiäsi</a:t>
            </a:r>
          </a:p>
          <a:p>
            <a:pPr algn="ctr">
              <a:buFontTx/>
              <a:buChar char="-"/>
            </a:pPr>
            <a:r>
              <a:rPr lang="fi-FI" sz="3600" b="1" dirty="0"/>
              <a:t>Muista ilmoitusvelvollisuus</a:t>
            </a:r>
          </a:p>
          <a:p>
            <a:pPr>
              <a:buFontTx/>
              <a:buChar char="-"/>
            </a:pPr>
            <a:endParaRPr lang="fi-FI" sz="1400" dirty="0">
              <a:hlinkClick r:id="rId2"/>
            </a:endParaRPr>
          </a:p>
          <a:p>
            <a:pPr>
              <a:buFontTx/>
              <a:buChar char="-"/>
            </a:pPr>
            <a:endParaRPr lang="fi-FI" sz="1400" dirty="0">
              <a:hlinkClick r:id="rId2"/>
            </a:endParaRPr>
          </a:p>
          <a:p>
            <a:pPr>
              <a:buFontTx/>
              <a:buChar char="-"/>
            </a:pPr>
            <a:r>
              <a:rPr lang="fi-FI" sz="1400" dirty="0">
                <a:hlinkClick r:id="rId2"/>
              </a:rPr>
              <a:t>https://youtu.be/qLJLCI3x-_s</a:t>
            </a:r>
            <a:endParaRPr lang="fi-FI" sz="1400" dirty="0"/>
          </a:p>
          <a:p>
            <a:pPr>
              <a:buFontTx/>
              <a:buChar char="-"/>
            </a:pPr>
            <a:endParaRPr lang="fi-FI" sz="3600" dirty="0"/>
          </a:p>
        </p:txBody>
      </p:sp>
    </p:spTree>
    <p:extLst>
      <p:ext uri="{BB962C8B-B14F-4D97-AF65-F5344CB8AC3E}">
        <p14:creationId xmlns:p14="http://schemas.microsoft.com/office/powerpoint/2010/main" val="3874419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2DE623B-785A-4187-8D0F-DC4ADE0E30B5}"/>
              </a:ext>
            </a:extLst>
          </p:cNvPr>
          <p:cNvSpPr>
            <a:spLocks noGrp="1"/>
          </p:cNvSpPr>
          <p:nvPr>
            <p:ph type="title"/>
          </p:nvPr>
        </p:nvSpPr>
        <p:spPr/>
        <p:txBody>
          <a:bodyPr/>
          <a:lstStyle/>
          <a:p>
            <a:r>
              <a:rPr lang="fi-FI" dirty="0"/>
              <a:t>Lastensuojelulaki - ilmoitusvelvollisuus</a:t>
            </a:r>
          </a:p>
        </p:txBody>
      </p:sp>
      <p:sp>
        <p:nvSpPr>
          <p:cNvPr id="4" name="Sisällön paikkamerkki 3">
            <a:extLst>
              <a:ext uri="{FF2B5EF4-FFF2-40B4-BE49-F238E27FC236}">
                <a16:creationId xmlns:a16="http://schemas.microsoft.com/office/drawing/2014/main" id="{56F5A67A-1A42-4D31-8ADC-E9A78956D4CC}"/>
              </a:ext>
            </a:extLst>
          </p:cNvPr>
          <p:cNvSpPr>
            <a:spLocks noGrp="1"/>
          </p:cNvSpPr>
          <p:nvPr>
            <p:ph sz="half" idx="1"/>
          </p:nvPr>
        </p:nvSpPr>
        <p:spPr>
          <a:xfrm>
            <a:off x="1447331" y="1864194"/>
            <a:ext cx="4645152" cy="4188917"/>
          </a:xfrm>
        </p:spPr>
        <p:txBody>
          <a:bodyPr>
            <a:noAutofit/>
          </a:bodyPr>
          <a:lstStyle/>
          <a:p>
            <a:pPr marL="0" indent="0">
              <a:buNone/>
            </a:pPr>
            <a:r>
              <a:rPr lang="fi-FI" sz="1700" dirty="0"/>
              <a:t>Ilmoitusvelvollisuus</a:t>
            </a:r>
          </a:p>
          <a:p>
            <a:pPr marL="0" indent="0">
              <a:buNone/>
            </a:pPr>
            <a:r>
              <a:rPr lang="fi-FI" sz="1700" dirty="0"/>
              <a:t>Seuraavilla tahoilla työskentelevät ja toimivat henkilöt ovat velvollisia viipymättä ilmoittamaan kunnan sosiaalihuollosta vastaavalle toimielimelle, salassapitosäännösten estämättä, jos he ovat tehtävässään saaneet tietää lapsesta, jonka hoidon ja huolenpidon tarve, kehitystä vaarantavat olosuhteet tai oma käyttäytyminen edellyttää mahdollista lastensuojelun tarpeen selvittämistä </a:t>
            </a:r>
          </a:p>
          <a:p>
            <a:pPr marL="0" indent="0">
              <a:buNone/>
            </a:pPr>
            <a:endParaRPr lang="fi-FI" sz="1700" dirty="0"/>
          </a:p>
        </p:txBody>
      </p:sp>
      <p:sp>
        <p:nvSpPr>
          <p:cNvPr id="5" name="Sisällön paikkamerkki 4">
            <a:extLst>
              <a:ext uri="{FF2B5EF4-FFF2-40B4-BE49-F238E27FC236}">
                <a16:creationId xmlns:a16="http://schemas.microsoft.com/office/drawing/2014/main" id="{C1601384-8372-4F73-B5DD-E4BE7CE82AFD}"/>
              </a:ext>
            </a:extLst>
          </p:cNvPr>
          <p:cNvSpPr>
            <a:spLocks noGrp="1"/>
          </p:cNvSpPr>
          <p:nvPr>
            <p:ph sz="half" idx="2"/>
          </p:nvPr>
        </p:nvSpPr>
        <p:spPr>
          <a:xfrm>
            <a:off x="6413771" y="1870657"/>
            <a:ext cx="4645152" cy="4256766"/>
          </a:xfrm>
        </p:spPr>
        <p:txBody>
          <a:bodyPr>
            <a:normAutofit fontScale="40000" lnSpcReduction="20000"/>
          </a:bodyPr>
          <a:lstStyle/>
          <a:p>
            <a:pPr fontAlgn="base"/>
            <a:r>
              <a:rPr lang="fi-FI" sz="3000" dirty="0"/>
              <a:t>sosiaali- ja terveydenhuolto tai lasten päivähoito</a:t>
            </a:r>
          </a:p>
          <a:p>
            <a:pPr fontAlgn="base"/>
            <a:r>
              <a:rPr lang="fi-FI" sz="3000" dirty="0"/>
              <a:t>opetustoimi</a:t>
            </a:r>
          </a:p>
          <a:p>
            <a:pPr fontAlgn="base"/>
            <a:r>
              <a:rPr lang="fi-FI" sz="3000" dirty="0"/>
              <a:t>nuorisotoimi</a:t>
            </a:r>
          </a:p>
          <a:p>
            <a:pPr fontAlgn="base"/>
            <a:r>
              <a:rPr lang="fi-FI" sz="3000" dirty="0"/>
              <a:t>poliisitoimi</a:t>
            </a:r>
          </a:p>
          <a:p>
            <a:pPr fontAlgn="base"/>
            <a:r>
              <a:rPr lang="fi-FI" sz="3000" dirty="0"/>
              <a:t>rikosseuraamuslaitos</a:t>
            </a:r>
          </a:p>
          <a:p>
            <a:pPr fontAlgn="base"/>
            <a:r>
              <a:rPr lang="fi-FI" sz="3000" dirty="0"/>
              <a:t>palo- ja pelastustoimi</a:t>
            </a:r>
          </a:p>
          <a:p>
            <a:pPr fontAlgn="base"/>
            <a:r>
              <a:rPr lang="fi-FI" sz="3000" dirty="0"/>
              <a:t>sosiaalipalvelujen, lasten päivähoidon tai terveydenhuollon palvelujen tuottaja</a:t>
            </a:r>
          </a:p>
          <a:p>
            <a:pPr fontAlgn="base"/>
            <a:r>
              <a:rPr lang="fi-FI" sz="3000" dirty="0"/>
              <a:t>opetuksen tai koulutuksen järjestäjä</a:t>
            </a:r>
          </a:p>
          <a:p>
            <a:pPr fontAlgn="base"/>
            <a:r>
              <a:rPr lang="fi-FI" sz="3000" dirty="0"/>
              <a:t>seurakunta tai muu uskonnollinen yhdyskunta</a:t>
            </a:r>
          </a:p>
          <a:p>
            <a:pPr fontAlgn="base"/>
            <a:r>
              <a:rPr lang="fi-FI" sz="3000" dirty="0"/>
              <a:t>kansainvälistä suojelua hakevan vastaanotosta sekä ihmiskaupan uhrin tunnistamisesta ja auttamisesta annetun lain </a:t>
            </a:r>
            <a:r>
              <a:rPr lang="fi-FI" sz="3000" u="sng" dirty="0">
                <a:hlinkClick r:id="rId2" tooltip="Ajantasainen säädös"/>
              </a:rPr>
              <a:t>(746/2011) 3 §:ssä</a:t>
            </a:r>
            <a:r>
              <a:rPr lang="fi-FI" sz="3000" dirty="0"/>
              <a:t> tarkoitettu vastaanottokeskus tai järjestelykeskus</a:t>
            </a:r>
          </a:p>
          <a:p>
            <a:pPr fontAlgn="base"/>
            <a:r>
              <a:rPr lang="fi-FI" sz="3000" dirty="0"/>
              <a:t>hätäkeskustoimintaa harjoittava yksikkö</a:t>
            </a:r>
          </a:p>
          <a:p>
            <a:pPr fontAlgn="base"/>
            <a:r>
              <a:rPr lang="fi-FI" sz="3000" dirty="0"/>
              <a:t>koululaisten aamu- tai iltapäivätoimintaa harjoittava yksikkö</a:t>
            </a:r>
          </a:p>
          <a:p>
            <a:pPr marL="0" indent="0">
              <a:buNone/>
            </a:pPr>
            <a:endParaRPr lang="fi-FI" dirty="0"/>
          </a:p>
        </p:txBody>
      </p:sp>
      <p:sp>
        <p:nvSpPr>
          <p:cNvPr id="3" name="Nuoli: Oikea 2">
            <a:extLst>
              <a:ext uri="{FF2B5EF4-FFF2-40B4-BE49-F238E27FC236}">
                <a16:creationId xmlns:a16="http://schemas.microsoft.com/office/drawing/2014/main" id="{AED787C9-DF00-41FA-8B50-CD9D51065E24}"/>
              </a:ext>
            </a:extLst>
          </p:cNvPr>
          <p:cNvSpPr/>
          <p:nvPr/>
        </p:nvSpPr>
        <p:spPr>
          <a:xfrm>
            <a:off x="1926612" y="5269693"/>
            <a:ext cx="3530330" cy="4381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14712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0E7DCD-A7E7-4C41-AE9B-48939650FCB0}"/>
              </a:ext>
            </a:extLst>
          </p:cNvPr>
          <p:cNvSpPr>
            <a:spLocks noGrp="1"/>
          </p:cNvSpPr>
          <p:nvPr>
            <p:ph type="title"/>
          </p:nvPr>
        </p:nvSpPr>
        <p:spPr/>
        <p:txBody>
          <a:bodyPr/>
          <a:lstStyle/>
          <a:p>
            <a:r>
              <a:rPr lang="fi-FI" dirty="0"/>
              <a:t>lastensuojeluilmoitus</a:t>
            </a:r>
          </a:p>
        </p:txBody>
      </p:sp>
      <p:sp>
        <p:nvSpPr>
          <p:cNvPr id="3" name="Sisällön paikkamerkki 2">
            <a:extLst>
              <a:ext uri="{FF2B5EF4-FFF2-40B4-BE49-F238E27FC236}">
                <a16:creationId xmlns:a16="http://schemas.microsoft.com/office/drawing/2014/main" id="{A6CAF214-CBDA-47F5-BFD1-1BF6781AFC2A}"/>
              </a:ext>
            </a:extLst>
          </p:cNvPr>
          <p:cNvSpPr>
            <a:spLocks noGrp="1"/>
          </p:cNvSpPr>
          <p:nvPr>
            <p:ph idx="1"/>
          </p:nvPr>
        </p:nvSpPr>
        <p:spPr>
          <a:xfrm>
            <a:off x="1451579" y="1853754"/>
            <a:ext cx="9603275" cy="4199727"/>
          </a:xfrm>
        </p:spPr>
        <p:txBody>
          <a:bodyPr>
            <a:normAutofit/>
          </a:bodyPr>
          <a:lstStyle/>
          <a:p>
            <a:pPr marL="0" indent="0">
              <a:buNone/>
            </a:pPr>
            <a:r>
              <a:rPr lang="fi-FI" sz="2100" dirty="0"/>
              <a:t>Ilmoituksen voi tehdä</a:t>
            </a:r>
          </a:p>
          <a:p>
            <a:r>
              <a:rPr lang="fi-FI" sz="2100" dirty="0"/>
              <a:t>puhelimitse </a:t>
            </a:r>
          </a:p>
          <a:p>
            <a:r>
              <a:rPr lang="fi-FI" sz="2100" dirty="0"/>
              <a:t>kirjallisesti tai</a:t>
            </a:r>
          </a:p>
          <a:p>
            <a:r>
              <a:rPr lang="fi-FI" sz="2100" dirty="0"/>
              <a:t>käymällä virastossa henkilökohtaisesti.</a:t>
            </a:r>
          </a:p>
          <a:p>
            <a:pPr marL="0" indent="0">
              <a:buNone/>
            </a:pPr>
            <a:r>
              <a:rPr lang="fi-FI" sz="2100" dirty="0"/>
              <a:t>Tietojen arkaluontoisuuden vuoksi ilmoitusta ei pidä lähettää suojaamattomassa sähköpostissa. Lastensuojeluviranomainen ei voi kuitenkaan asettaa ilmoituksen tekemiselle tiettyä muotoa, vaan se on otettava vastaan muodosta riippumatta.</a:t>
            </a:r>
          </a:p>
          <a:p>
            <a:endParaRPr lang="fi-FI" dirty="0"/>
          </a:p>
        </p:txBody>
      </p:sp>
    </p:spTree>
    <p:extLst>
      <p:ext uri="{BB962C8B-B14F-4D97-AF65-F5344CB8AC3E}">
        <p14:creationId xmlns:p14="http://schemas.microsoft.com/office/powerpoint/2010/main" val="1338094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41C894-867B-4F63-85E5-7CC6E68DF9E5}"/>
              </a:ext>
            </a:extLst>
          </p:cNvPr>
          <p:cNvSpPr>
            <a:spLocks noGrp="1"/>
          </p:cNvSpPr>
          <p:nvPr>
            <p:ph type="title"/>
          </p:nvPr>
        </p:nvSpPr>
        <p:spPr/>
        <p:txBody>
          <a:bodyPr/>
          <a:lstStyle/>
          <a:p>
            <a:r>
              <a:rPr lang="fi-FI" dirty="0"/>
              <a:t>lastensuojeluilmoitus</a:t>
            </a:r>
          </a:p>
        </p:txBody>
      </p:sp>
      <p:sp>
        <p:nvSpPr>
          <p:cNvPr id="3" name="Sisällön paikkamerkki 2">
            <a:extLst>
              <a:ext uri="{FF2B5EF4-FFF2-40B4-BE49-F238E27FC236}">
                <a16:creationId xmlns:a16="http://schemas.microsoft.com/office/drawing/2014/main" id="{C9F11C09-7408-45F1-AD02-FF73116A2744}"/>
              </a:ext>
            </a:extLst>
          </p:cNvPr>
          <p:cNvSpPr>
            <a:spLocks noGrp="1"/>
          </p:cNvSpPr>
          <p:nvPr>
            <p:ph idx="1"/>
          </p:nvPr>
        </p:nvSpPr>
        <p:spPr>
          <a:xfrm>
            <a:off x="1451579" y="1853754"/>
            <a:ext cx="9603275" cy="4023171"/>
          </a:xfrm>
        </p:spPr>
        <p:txBody>
          <a:bodyPr>
            <a:normAutofit/>
          </a:bodyPr>
          <a:lstStyle/>
          <a:p>
            <a:r>
              <a:rPr lang="fi-FI" sz="2000" dirty="0"/>
              <a:t>Ilmoituksen tekemistä varten on olemassa valmiita lomakkeita, mutta </a:t>
            </a:r>
            <a:r>
              <a:rPr lang="fi-FI" sz="2000" b="1" dirty="0"/>
              <a:t>lomakkeen käyttäminen ei ole edellytyksenä </a:t>
            </a:r>
            <a:r>
              <a:rPr lang="fi-FI" sz="2000" dirty="0"/>
              <a:t>ilmoituksen tekemiselle. Lomaketta voi käyttää, jos se helpottaa ilmoituksen tekemistä tai jos haluaa varmistaa, että ilmoitus kirjataan sanatarkasti oikein. Ilmoitukseen on myös mahdollista myöhemmin liittää ilmoitukseen kiinteästi liittyviä asiakirjoja. </a:t>
            </a:r>
          </a:p>
          <a:p>
            <a:pPr marL="0" indent="0">
              <a:buNone/>
            </a:pPr>
            <a:r>
              <a:rPr lang="fi-FI" sz="2000" dirty="0">
                <a:hlinkClick r:id="rId2"/>
              </a:rPr>
              <a:t>https://thl.fi/documents/647345/0/Lastensuojeluilmoitus_ilmoitusosa_SAAVUTETTAVA_joulukuu_2019.pdf/7eda1b00-3c9a-4c9b-db50-2dc333edcc47?t=1577954898646</a:t>
            </a:r>
            <a:endParaRPr lang="fi-FI" sz="2000" dirty="0"/>
          </a:p>
          <a:p>
            <a:r>
              <a:rPr lang="fi-FI" sz="2000" dirty="0"/>
              <a:t>Tärkeintä on, että ilmoitus tehdään viipymättä ja että ilmoitusvelvolliset tahot antavat ilmoituksen tehdessään yhteystietonsa, jotta tietoja voidaan tarpeen mukaan täydentää. Erityisen nopeasti tieto on välitettävä sellaisissa tapauksissa, joihin liittyy rikos. </a:t>
            </a:r>
          </a:p>
          <a:p>
            <a:endParaRPr lang="fi-FI" dirty="0"/>
          </a:p>
        </p:txBody>
      </p:sp>
    </p:spTree>
    <p:extLst>
      <p:ext uri="{BB962C8B-B14F-4D97-AF65-F5344CB8AC3E}">
        <p14:creationId xmlns:p14="http://schemas.microsoft.com/office/powerpoint/2010/main" val="242267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C91FAF-FBA0-40CA-B727-270397F44196}"/>
              </a:ext>
            </a:extLst>
          </p:cNvPr>
          <p:cNvSpPr>
            <a:spLocks noGrp="1"/>
          </p:cNvSpPr>
          <p:nvPr>
            <p:ph type="title"/>
          </p:nvPr>
        </p:nvSpPr>
        <p:spPr/>
        <p:txBody>
          <a:bodyPr/>
          <a:lstStyle/>
          <a:p>
            <a:r>
              <a:rPr lang="fi-FI" dirty="0"/>
              <a:t>lastensuojeluilmoitus</a:t>
            </a:r>
          </a:p>
        </p:txBody>
      </p:sp>
      <p:sp>
        <p:nvSpPr>
          <p:cNvPr id="3" name="Sisällön paikkamerkki 2">
            <a:extLst>
              <a:ext uri="{FF2B5EF4-FFF2-40B4-BE49-F238E27FC236}">
                <a16:creationId xmlns:a16="http://schemas.microsoft.com/office/drawing/2014/main" id="{2CDE2B5B-0978-4E02-90C3-268A79B61CB5}"/>
              </a:ext>
            </a:extLst>
          </p:cNvPr>
          <p:cNvSpPr>
            <a:spLocks noGrp="1"/>
          </p:cNvSpPr>
          <p:nvPr>
            <p:ph idx="1"/>
          </p:nvPr>
        </p:nvSpPr>
        <p:spPr>
          <a:xfrm>
            <a:off x="1451579" y="2015732"/>
            <a:ext cx="9603275" cy="3960862"/>
          </a:xfrm>
        </p:spPr>
        <p:txBody>
          <a:bodyPr>
            <a:normAutofit/>
          </a:bodyPr>
          <a:lstStyle/>
          <a:p>
            <a:pPr marL="0" indent="0">
              <a:buNone/>
            </a:pPr>
            <a:r>
              <a:rPr lang="fi-FI" dirty="0"/>
              <a:t>Lastensuojeluilmoituksen tekijän on kerrottava</a:t>
            </a:r>
          </a:p>
          <a:p>
            <a:r>
              <a:rPr lang="fi-FI" dirty="0"/>
              <a:t>Tiedossaan olevat lapsen henkilötiedot ja ilmoituksen syy (perusteet, syyt ja tapahtumat ilmoituksen tekemiselle).</a:t>
            </a:r>
          </a:p>
          <a:p>
            <a:r>
              <a:rPr lang="fi-FI" dirty="0"/>
              <a:t>Lisäksi voidaan kertoa, onko lapselle tai tämän huoltajalle kerrottu ilmoituksen tekemisestä. </a:t>
            </a:r>
          </a:p>
          <a:p>
            <a:pPr marL="0" indent="0">
              <a:buNone/>
            </a:pPr>
            <a:r>
              <a:rPr lang="fi-FI" dirty="0"/>
              <a:t>Ilmoitus tehdään aina ensisijaisesti lapsen asuinkunnan sosiaalitoimistoon. Kiireellisissä tilanteissa tai virka-ajan ulkopuolella ilmoitus voidaan tehdä sosiaalipäivystykseen tai hätäkeskukseen (112). Jos tilanne on kiireellinen eikä lapsen asuinkuntaa tai kunnan lastensuojelun yhteystietoja ei ole mahdollista saada selville, voi soittaa hätänumeroon 112. </a:t>
            </a:r>
          </a:p>
          <a:p>
            <a:pPr marL="0" indent="0">
              <a:buNone/>
            </a:pPr>
            <a:endParaRPr lang="fi-FI" dirty="0"/>
          </a:p>
        </p:txBody>
      </p:sp>
    </p:spTree>
    <p:extLst>
      <p:ext uri="{BB962C8B-B14F-4D97-AF65-F5344CB8AC3E}">
        <p14:creationId xmlns:p14="http://schemas.microsoft.com/office/powerpoint/2010/main" val="3525284361"/>
      </p:ext>
    </p:extLst>
  </p:cSld>
  <p:clrMapOvr>
    <a:masterClrMapping/>
  </p:clrMapOvr>
</p:sld>
</file>

<file path=ppt/theme/theme1.xml><?xml version="1.0" encoding="utf-8"?>
<a:theme xmlns:a="http://schemas.openxmlformats.org/drawingml/2006/main" name="Galle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TM10001114[[fn=Valikoima]]</Template>
  <TotalTime>12963</TotalTime>
  <Words>1090</Words>
  <Application>Microsoft Office PowerPoint</Application>
  <PresentationFormat>Laajakuva</PresentationFormat>
  <Paragraphs>74</Paragraphs>
  <Slides>15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15</vt:i4>
      </vt:variant>
    </vt:vector>
  </HeadingPairs>
  <TitlesOfParts>
    <vt:vector size="19" baseType="lpstr">
      <vt:lpstr>Arial</vt:lpstr>
      <vt:lpstr>Calibri</vt:lpstr>
      <vt:lpstr>Gill Sans MT</vt:lpstr>
      <vt:lpstr>Galleria</vt:lpstr>
      <vt:lpstr>Johdanto kasvatus- ja ohjausalan arvoihin ja lainsäädäntöön</vt:lpstr>
      <vt:lpstr>lastensuojelulaki</vt:lpstr>
      <vt:lpstr>lastensuojelulaki</vt:lpstr>
      <vt:lpstr>lastensuojelulaki</vt:lpstr>
      <vt:lpstr>Lastensuojelulaki - ilmoitusvelvollisuus</vt:lpstr>
      <vt:lpstr>Lastensuojelulaki - ilmoitusvelvollisuus</vt:lpstr>
      <vt:lpstr>lastensuojeluilmoitus</vt:lpstr>
      <vt:lpstr>lastensuojeluilmoitus</vt:lpstr>
      <vt:lpstr>lastensuojeluilmoitus</vt:lpstr>
      <vt:lpstr>lastensuojeluilmoitus</vt:lpstr>
      <vt:lpstr>lastensuojeluilmoitus</vt:lpstr>
      <vt:lpstr>lastensuojeluilmoitus</vt:lpstr>
      <vt:lpstr>lastensuojeluilmoitus</vt:lpstr>
      <vt:lpstr>lastensuojeluilmoitus</vt:lpstr>
      <vt:lpstr>lähteet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Perhe yhteiskunnan perusyksikkönä</dc:title>
  <dc:creator>Sarita Taipale</dc:creator>
  <cp:lastModifiedBy>Sarita Taipale</cp:lastModifiedBy>
  <cp:revision>35</cp:revision>
  <dcterms:created xsi:type="dcterms:W3CDTF">2019-11-11T12:32:01Z</dcterms:created>
  <dcterms:modified xsi:type="dcterms:W3CDTF">2020-09-07T14:03:41Z</dcterms:modified>
</cp:coreProperties>
</file>