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57" r:id="rId5"/>
    <p:sldId id="259" r:id="rId6"/>
    <p:sldId id="267" r:id="rId7"/>
    <p:sldId id="261" r:id="rId8"/>
    <p:sldId id="266" r:id="rId9"/>
    <p:sldId id="268" r:id="rId10"/>
    <p:sldId id="273" r:id="rId11"/>
    <p:sldId id="264" r:id="rId12"/>
    <p:sldId id="262" r:id="rId13"/>
    <p:sldId id="260" r:id="rId14"/>
    <p:sldId id="265" r:id="rId15"/>
    <p:sldId id="272" r:id="rId16"/>
    <p:sldId id="26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BFD83-7123-461A-A937-E587A08423A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85C4BF-3F65-4581-8D30-0BDC1F9B3EDF}">
      <dgm:prSet/>
      <dgm:spPr/>
      <dgm:t>
        <a:bodyPr/>
        <a:lstStyle/>
        <a:p>
          <a:r>
            <a:rPr lang="fi-FI"/>
            <a:t>noudattaa alaa ohjaavia säädöksiä, määräyksiä ja toimintaperiaatteita</a:t>
          </a:r>
          <a:endParaRPr lang="en-US"/>
        </a:p>
      </dgm:t>
    </dgm:pt>
    <dgm:pt modelId="{D4345141-BA64-4F26-A983-E67336B5E54A}" type="parTrans" cxnId="{7921C80E-58CE-431B-94DD-3B05F86222BA}">
      <dgm:prSet/>
      <dgm:spPr/>
      <dgm:t>
        <a:bodyPr/>
        <a:lstStyle/>
        <a:p>
          <a:endParaRPr lang="en-US"/>
        </a:p>
      </dgm:t>
    </dgm:pt>
    <dgm:pt modelId="{B7203C19-67BC-49C6-AE9F-199A8F93F855}" type="sibTrans" cxnId="{7921C80E-58CE-431B-94DD-3B05F86222BA}">
      <dgm:prSet/>
      <dgm:spPr/>
      <dgm:t>
        <a:bodyPr/>
        <a:lstStyle/>
        <a:p>
          <a:endParaRPr lang="en-US"/>
        </a:p>
      </dgm:t>
    </dgm:pt>
    <dgm:pt modelId="{A869B3B8-E912-45C6-9A56-79D28DDC7D77}">
      <dgm:prSet/>
      <dgm:spPr/>
      <dgm:t>
        <a:bodyPr/>
        <a:lstStyle/>
        <a:p>
          <a:r>
            <a:rPr lang="fi-FI"/>
            <a:t>toimia ammatillisesti vuorovaikutustilanteissa asiakkaiden ja työyhteisön kanssa</a:t>
          </a:r>
          <a:endParaRPr lang="en-US"/>
        </a:p>
      </dgm:t>
    </dgm:pt>
    <dgm:pt modelId="{05F82E6F-6382-427B-BD19-265F0F29D21A}" type="parTrans" cxnId="{6FC87364-49AB-460A-A9EB-41218E6BF7B7}">
      <dgm:prSet/>
      <dgm:spPr/>
      <dgm:t>
        <a:bodyPr/>
        <a:lstStyle/>
        <a:p>
          <a:endParaRPr lang="en-US"/>
        </a:p>
      </dgm:t>
    </dgm:pt>
    <dgm:pt modelId="{14ED4D13-57EF-4712-9553-30FC01B37D68}" type="sibTrans" cxnId="{6FC87364-49AB-460A-A9EB-41218E6BF7B7}">
      <dgm:prSet/>
      <dgm:spPr/>
      <dgm:t>
        <a:bodyPr/>
        <a:lstStyle/>
        <a:p>
          <a:endParaRPr lang="en-US"/>
        </a:p>
      </dgm:t>
    </dgm:pt>
    <dgm:pt modelId="{4DBA0A10-8C48-4198-BB93-705762A34729}">
      <dgm:prSet/>
      <dgm:spPr/>
      <dgm:t>
        <a:bodyPr/>
        <a:lstStyle/>
        <a:p>
          <a:r>
            <a:rPr lang="fi-FI"/>
            <a:t>huolehtia yksilön ja ryhmän hyvinvoinnista ja turvallisuudesta</a:t>
          </a:r>
          <a:endParaRPr lang="en-US"/>
        </a:p>
      </dgm:t>
    </dgm:pt>
    <dgm:pt modelId="{15042359-A672-4A62-B368-4977CE152EA8}" type="parTrans" cxnId="{398D0358-E743-41BC-8E4E-C84CC3A7B125}">
      <dgm:prSet/>
      <dgm:spPr/>
      <dgm:t>
        <a:bodyPr/>
        <a:lstStyle/>
        <a:p>
          <a:endParaRPr lang="en-US"/>
        </a:p>
      </dgm:t>
    </dgm:pt>
    <dgm:pt modelId="{5150E792-4F17-42DE-A54E-19AD97C624EB}" type="sibTrans" cxnId="{398D0358-E743-41BC-8E4E-C84CC3A7B125}">
      <dgm:prSet/>
      <dgm:spPr/>
      <dgm:t>
        <a:bodyPr/>
        <a:lstStyle/>
        <a:p>
          <a:endParaRPr lang="en-US"/>
        </a:p>
      </dgm:t>
    </dgm:pt>
    <dgm:pt modelId="{E7E0F0DA-F53F-4A42-AD9D-A410B176A0E5}">
      <dgm:prSet/>
      <dgm:spPr/>
      <dgm:t>
        <a:bodyPr/>
        <a:lstStyle/>
        <a:p>
          <a:r>
            <a:rPr lang="fi-FI"/>
            <a:t>toimia erilaisten yksilöiden kanssa kunnioittaen moninaisuutta</a:t>
          </a:r>
          <a:endParaRPr lang="en-US"/>
        </a:p>
      </dgm:t>
    </dgm:pt>
    <dgm:pt modelId="{F3A21583-B180-4570-9737-5A027B76FDDB}" type="parTrans" cxnId="{0663598B-99A4-4CFE-9493-6C71ACB9B7B2}">
      <dgm:prSet/>
      <dgm:spPr/>
      <dgm:t>
        <a:bodyPr/>
        <a:lstStyle/>
        <a:p>
          <a:endParaRPr lang="en-US"/>
        </a:p>
      </dgm:t>
    </dgm:pt>
    <dgm:pt modelId="{D47889D4-0433-4E98-A743-C268FB421BAD}" type="sibTrans" cxnId="{0663598B-99A4-4CFE-9493-6C71ACB9B7B2}">
      <dgm:prSet/>
      <dgm:spPr/>
      <dgm:t>
        <a:bodyPr/>
        <a:lstStyle/>
        <a:p>
          <a:endParaRPr lang="en-US"/>
        </a:p>
      </dgm:t>
    </dgm:pt>
    <dgm:pt modelId="{E6BA6791-F80A-4CDB-80C4-777718C9163E}">
      <dgm:prSet/>
      <dgm:spPr/>
      <dgm:t>
        <a:bodyPr/>
        <a:lstStyle/>
        <a:p>
          <a:r>
            <a:rPr lang="fi-FI"/>
            <a:t>tukea yksilön kasvua ja kehitystä</a:t>
          </a:r>
          <a:endParaRPr lang="en-US"/>
        </a:p>
      </dgm:t>
    </dgm:pt>
    <dgm:pt modelId="{68CA3F52-270D-4D7A-979A-07B6120AB089}" type="parTrans" cxnId="{265BB8AC-6AB4-4727-BBA4-644A353DE955}">
      <dgm:prSet/>
      <dgm:spPr/>
      <dgm:t>
        <a:bodyPr/>
        <a:lstStyle/>
        <a:p>
          <a:endParaRPr lang="en-US"/>
        </a:p>
      </dgm:t>
    </dgm:pt>
    <dgm:pt modelId="{3ACB2FB7-1BAB-46A3-BF9A-B6AC365D93D1}" type="sibTrans" cxnId="{265BB8AC-6AB4-4727-BBA4-644A353DE955}">
      <dgm:prSet/>
      <dgm:spPr/>
      <dgm:t>
        <a:bodyPr/>
        <a:lstStyle/>
        <a:p>
          <a:endParaRPr lang="en-US"/>
        </a:p>
      </dgm:t>
    </dgm:pt>
    <dgm:pt modelId="{9D90D61C-7EBB-4B1F-98A9-B7A2F9B3919E}">
      <dgm:prSet/>
      <dgm:spPr/>
      <dgm:t>
        <a:bodyPr/>
        <a:lstStyle/>
        <a:p>
          <a:r>
            <a:rPr lang="fi-FI"/>
            <a:t>toteuttaa kasvatus- ja ohjausalan päivittäistä toimintaa</a:t>
          </a:r>
          <a:endParaRPr lang="en-US"/>
        </a:p>
      </dgm:t>
    </dgm:pt>
    <dgm:pt modelId="{AE24A932-0B2F-4867-9B88-923A93E4046A}" type="parTrans" cxnId="{8D764205-F30D-4759-9463-D7D25CD4630F}">
      <dgm:prSet/>
      <dgm:spPr/>
      <dgm:t>
        <a:bodyPr/>
        <a:lstStyle/>
        <a:p>
          <a:endParaRPr lang="en-US"/>
        </a:p>
      </dgm:t>
    </dgm:pt>
    <dgm:pt modelId="{F90783F8-D873-443E-BEE1-35123743E00D}" type="sibTrans" cxnId="{8D764205-F30D-4759-9463-D7D25CD4630F}">
      <dgm:prSet/>
      <dgm:spPr/>
      <dgm:t>
        <a:bodyPr/>
        <a:lstStyle/>
        <a:p>
          <a:endParaRPr lang="en-US"/>
        </a:p>
      </dgm:t>
    </dgm:pt>
    <dgm:pt modelId="{35C7E319-928D-4950-B6C6-83A72B810B7D}">
      <dgm:prSet/>
      <dgm:spPr/>
      <dgm:t>
        <a:bodyPr/>
        <a:lstStyle/>
        <a:p>
          <a:r>
            <a:rPr lang="fi-FI"/>
            <a:t>noudattaa työelämän perustaitoja</a:t>
          </a:r>
          <a:endParaRPr lang="en-US"/>
        </a:p>
      </dgm:t>
    </dgm:pt>
    <dgm:pt modelId="{A9B5E90F-56BB-4718-87D1-7B4EABF6721E}" type="parTrans" cxnId="{8CD4F20C-160D-484C-9EDA-AAB2469C15C2}">
      <dgm:prSet/>
      <dgm:spPr/>
      <dgm:t>
        <a:bodyPr/>
        <a:lstStyle/>
        <a:p>
          <a:endParaRPr lang="en-US"/>
        </a:p>
      </dgm:t>
    </dgm:pt>
    <dgm:pt modelId="{59369F13-3629-4ADC-935D-1D804FE6B5EA}" type="sibTrans" cxnId="{8CD4F20C-160D-484C-9EDA-AAB2469C15C2}">
      <dgm:prSet/>
      <dgm:spPr/>
      <dgm:t>
        <a:bodyPr/>
        <a:lstStyle/>
        <a:p>
          <a:endParaRPr lang="en-US"/>
        </a:p>
      </dgm:t>
    </dgm:pt>
    <dgm:pt modelId="{42926842-3320-4655-8A89-4D214CB97B2E}">
      <dgm:prSet/>
      <dgm:spPr/>
      <dgm:t>
        <a:bodyPr/>
        <a:lstStyle/>
        <a:p>
          <a:r>
            <a:rPr lang="fi-FI"/>
            <a:t>arvioida ja kehittää toimintaansa.</a:t>
          </a:r>
          <a:endParaRPr lang="en-US"/>
        </a:p>
      </dgm:t>
    </dgm:pt>
    <dgm:pt modelId="{9FCC9C22-251B-48EF-BA3E-7C2DD6EDCE96}" type="parTrans" cxnId="{9FA51EAD-EDEA-4568-A629-200A465D1552}">
      <dgm:prSet/>
      <dgm:spPr/>
      <dgm:t>
        <a:bodyPr/>
        <a:lstStyle/>
        <a:p>
          <a:endParaRPr lang="en-US"/>
        </a:p>
      </dgm:t>
    </dgm:pt>
    <dgm:pt modelId="{2BF84549-B781-41B2-B555-EAD219CFA4BC}" type="sibTrans" cxnId="{9FA51EAD-EDEA-4568-A629-200A465D1552}">
      <dgm:prSet/>
      <dgm:spPr/>
      <dgm:t>
        <a:bodyPr/>
        <a:lstStyle/>
        <a:p>
          <a:endParaRPr lang="en-US"/>
        </a:p>
      </dgm:t>
    </dgm:pt>
    <dgm:pt modelId="{63144669-9502-4F58-9B3A-79869B486BED}" type="pres">
      <dgm:prSet presAssocID="{2DCBFD83-7123-461A-A937-E587A08423A1}" presName="diagram" presStyleCnt="0">
        <dgm:presLayoutVars>
          <dgm:dir/>
          <dgm:resizeHandles val="exact"/>
        </dgm:presLayoutVars>
      </dgm:prSet>
      <dgm:spPr/>
    </dgm:pt>
    <dgm:pt modelId="{2016D06D-FDA3-4C71-8BCA-C47DABBC8946}" type="pres">
      <dgm:prSet presAssocID="{3785C4BF-3F65-4581-8D30-0BDC1F9B3EDF}" presName="node" presStyleLbl="node1" presStyleIdx="0" presStyleCnt="8">
        <dgm:presLayoutVars>
          <dgm:bulletEnabled val="1"/>
        </dgm:presLayoutVars>
      </dgm:prSet>
      <dgm:spPr/>
    </dgm:pt>
    <dgm:pt modelId="{1D0288FC-0301-4ACE-9BD7-6C5C4575C980}" type="pres">
      <dgm:prSet presAssocID="{B7203C19-67BC-49C6-AE9F-199A8F93F855}" presName="sibTrans" presStyleCnt="0"/>
      <dgm:spPr/>
    </dgm:pt>
    <dgm:pt modelId="{B613F511-0E31-4DF9-AF23-BDA00533C2FF}" type="pres">
      <dgm:prSet presAssocID="{A869B3B8-E912-45C6-9A56-79D28DDC7D77}" presName="node" presStyleLbl="node1" presStyleIdx="1" presStyleCnt="8">
        <dgm:presLayoutVars>
          <dgm:bulletEnabled val="1"/>
        </dgm:presLayoutVars>
      </dgm:prSet>
      <dgm:spPr/>
    </dgm:pt>
    <dgm:pt modelId="{E2183569-957B-48A3-B09A-14718B411D80}" type="pres">
      <dgm:prSet presAssocID="{14ED4D13-57EF-4712-9553-30FC01B37D68}" presName="sibTrans" presStyleCnt="0"/>
      <dgm:spPr/>
    </dgm:pt>
    <dgm:pt modelId="{2F8E9481-A716-4EBE-8716-0488FBFA1EEA}" type="pres">
      <dgm:prSet presAssocID="{4DBA0A10-8C48-4198-BB93-705762A34729}" presName="node" presStyleLbl="node1" presStyleIdx="2" presStyleCnt="8">
        <dgm:presLayoutVars>
          <dgm:bulletEnabled val="1"/>
        </dgm:presLayoutVars>
      </dgm:prSet>
      <dgm:spPr/>
    </dgm:pt>
    <dgm:pt modelId="{4F2182EF-D05A-4BBA-B629-D42BDA796410}" type="pres">
      <dgm:prSet presAssocID="{5150E792-4F17-42DE-A54E-19AD97C624EB}" presName="sibTrans" presStyleCnt="0"/>
      <dgm:spPr/>
    </dgm:pt>
    <dgm:pt modelId="{C0AA952D-82E7-4DA2-88FD-29E16F6586C8}" type="pres">
      <dgm:prSet presAssocID="{E7E0F0DA-F53F-4A42-AD9D-A410B176A0E5}" presName="node" presStyleLbl="node1" presStyleIdx="3" presStyleCnt="8">
        <dgm:presLayoutVars>
          <dgm:bulletEnabled val="1"/>
        </dgm:presLayoutVars>
      </dgm:prSet>
      <dgm:spPr/>
    </dgm:pt>
    <dgm:pt modelId="{12C6FC34-2DF8-4F39-BFBA-A9BA012011F3}" type="pres">
      <dgm:prSet presAssocID="{D47889D4-0433-4E98-A743-C268FB421BAD}" presName="sibTrans" presStyleCnt="0"/>
      <dgm:spPr/>
    </dgm:pt>
    <dgm:pt modelId="{F0D30526-1227-42CC-B59C-BCD86FD1340A}" type="pres">
      <dgm:prSet presAssocID="{E6BA6791-F80A-4CDB-80C4-777718C9163E}" presName="node" presStyleLbl="node1" presStyleIdx="4" presStyleCnt="8">
        <dgm:presLayoutVars>
          <dgm:bulletEnabled val="1"/>
        </dgm:presLayoutVars>
      </dgm:prSet>
      <dgm:spPr/>
    </dgm:pt>
    <dgm:pt modelId="{B43112A7-120C-4E09-B581-A6B9A42DB572}" type="pres">
      <dgm:prSet presAssocID="{3ACB2FB7-1BAB-46A3-BF9A-B6AC365D93D1}" presName="sibTrans" presStyleCnt="0"/>
      <dgm:spPr/>
    </dgm:pt>
    <dgm:pt modelId="{3AC53DC5-AC70-4814-BCE0-4ACBEDF989F2}" type="pres">
      <dgm:prSet presAssocID="{9D90D61C-7EBB-4B1F-98A9-B7A2F9B3919E}" presName="node" presStyleLbl="node1" presStyleIdx="5" presStyleCnt="8">
        <dgm:presLayoutVars>
          <dgm:bulletEnabled val="1"/>
        </dgm:presLayoutVars>
      </dgm:prSet>
      <dgm:spPr/>
    </dgm:pt>
    <dgm:pt modelId="{3654EAA4-3F5F-4156-B150-2B7046334C86}" type="pres">
      <dgm:prSet presAssocID="{F90783F8-D873-443E-BEE1-35123743E00D}" presName="sibTrans" presStyleCnt="0"/>
      <dgm:spPr/>
    </dgm:pt>
    <dgm:pt modelId="{220AA4AA-349F-4A10-8899-6AA15187EB15}" type="pres">
      <dgm:prSet presAssocID="{35C7E319-928D-4950-B6C6-83A72B810B7D}" presName="node" presStyleLbl="node1" presStyleIdx="6" presStyleCnt="8">
        <dgm:presLayoutVars>
          <dgm:bulletEnabled val="1"/>
        </dgm:presLayoutVars>
      </dgm:prSet>
      <dgm:spPr/>
    </dgm:pt>
    <dgm:pt modelId="{744E3B2A-C8D1-4D11-862F-2F3B332A1B23}" type="pres">
      <dgm:prSet presAssocID="{59369F13-3629-4ADC-935D-1D804FE6B5EA}" presName="sibTrans" presStyleCnt="0"/>
      <dgm:spPr/>
    </dgm:pt>
    <dgm:pt modelId="{9CC3D2DA-9E40-4BC8-949C-5E01FF8D2EE5}" type="pres">
      <dgm:prSet presAssocID="{42926842-3320-4655-8A89-4D214CB97B2E}" presName="node" presStyleLbl="node1" presStyleIdx="7" presStyleCnt="8">
        <dgm:presLayoutVars>
          <dgm:bulletEnabled val="1"/>
        </dgm:presLayoutVars>
      </dgm:prSet>
      <dgm:spPr/>
    </dgm:pt>
  </dgm:ptLst>
  <dgm:cxnLst>
    <dgm:cxn modelId="{BF4B4205-2061-4980-923F-CB46236005E6}" type="presOf" srcId="{2DCBFD83-7123-461A-A937-E587A08423A1}" destId="{63144669-9502-4F58-9B3A-79869B486BED}" srcOrd="0" destOrd="0" presId="urn:microsoft.com/office/officeart/2005/8/layout/default"/>
    <dgm:cxn modelId="{8D764205-F30D-4759-9463-D7D25CD4630F}" srcId="{2DCBFD83-7123-461A-A937-E587A08423A1}" destId="{9D90D61C-7EBB-4B1F-98A9-B7A2F9B3919E}" srcOrd="5" destOrd="0" parTransId="{AE24A932-0B2F-4867-9B88-923A93E4046A}" sibTransId="{F90783F8-D873-443E-BEE1-35123743E00D}"/>
    <dgm:cxn modelId="{42F91A06-0125-4250-8341-249AEFFE136D}" type="presOf" srcId="{35C7E319-928D-4950-B6C6-83A72B810B7D}" destId="{220AA4AA-349F-4A10-8899-6AA15187EB15}" srcOrd="0" destOrd="0" presId="urn:microsoft.com/office/officeart/2005/8/layout/default"/>
    <dgm:cxn modelId="{8CD4F20C-160D-484C-9EDA-AAB2469C15C2}" srcId="{2DCBFD83-7123-461A-A937-E587A08423A1}" destId="{35C7E319-928D-4950-B6C6-83A72B810B7D}" srcOrd="6" destOrd="0" parTransId="{A9B5E90F-56BB-4718-87D1-7B4EABF6721E}" sibTransId="{59369F13-3629-4ADC-935D-1D804FE6B5EA}"/>
    <dgm:cxn modelId="{7921C80E-58CE-431B-94DD-3B05F86222BA}" srcId="{2DCBFD83-7123-461A-A937-E587A08423A1}" destId="{3785C4BF-3F65-4581-8D30-0BDC1F9B3EDF}" srcOrd="0" destOrd="0" parTransId="{D4345141-BA64-4F26-A983-E67336B5E54A}" sibTransId="{B7203C19-67BC-49C6-AE9F-199A8F93F855}"/>
    <dgm:cxn modelId="{7D40302E-CD0A-4CA9-A2DD-7F7BBFB8546E}" type="presOf" srcId="{4DBA0A10-8C48-4198-BB93-705762A34729}" destId="{2F8E9481-A716-4EBE-8716-0488FBFA1EEA}" srcOrd="0" destOrd="0" presId="urn:microsoft.com/office/officeart/2005/8/layout/default"/>
    <dgm:cxn modelId="{6FC87364-49AB-460A-A9EB-41218E6BF7B7}" srcId="{2DCBFD83-7123-461A-A937-E587A08423A1}" destId="{A869B3B8-E912-45C6-9A56-79D28DDC7D77}" srcOrd="1" destOrd="0" parTransId="{05F82E6F-6382-427B-BD19-265F0F29D21A}" sibTransId="{14ED4D13-57EF-4712-9553-30FC01B37D68}"/>
    <dgm:cxn modelId="{CE848C73-18FD-4050-B864-7DA0EB4E0FE1}" type="presOf" srcId="{42926842-3320-4655-8A89-4D214CB97B2E}" destId="{9CC3D2DA-9E40-4BC8-949C-5E01FF8D2EE5}" srcOrd="0" destOrd="0" presId="urn:microsoft.com/office/officeart/2005/8/layout/default"/>
    <dgm:cxn modelId="{398D0358-E743-41BC-8E4E-C84CC3A7B125}" srcId="{2DCBFD83-7123-461A-A937-E587A08423A1}" destId="{4DBA0A10-8C48-4198-BB93-705762A34729}" srcOrd="2" destOrd="0" parTransId="{15042359-A672-4A62-B368-4977CE152EA8}" sibTransId="{5150E792-4F17-42DE-A54E-19AD97C624EB}"/>
    <dgm:cxn modelId="{0663598B-99A4-4CFE-9493-6C71ACB9B7B2}" srcId="{2DCBFD83-7123-461A-A937-E587A08423A1}" destId="{E7E0F0DA-F53F-4A42-AD9D-A410B176A0E5}" srcOrd="3" destOrd="0" parTransId="{F3A21583-B180-4570-9737-5A027B76FDDB}" sibTransId="{D47889D4-0433-4E98-A743-C268FB421BAD}"/>
    <dgm:cxn modelId="{8CFAF9AB-1E50-4675-9E84-AA55F67C7676}" type="presOf" srcId="{3785C4BF-3F65-4581-8D30-0BDC1F9B3EDF}" destId="{2016D06D-FDA3-4C71-8BCA-C47DABBC8946}" srcOrd="0" destOrd="0" presId="urn:microsoft.com/office/officeart/2005/8/layout/default"/>
    <dgm:cxn modelId="{89088BAC-309D-4359-8BBE-0423292E4193}" type="presOf" srcId="{E6BA6791-F80A-4CDB-80C4-777718C9163E}" destId="{F0D30526-1227-42CC-B59C-BCD86FD1340A}" srcOrd="0" destOrd="0" presId="urn:microsoft.com/office/officeart/2005/8/layout/default"/>
    <dgm:cxn modelId="{265BB8AC-6AB4-4727-BBA4-644A353DE955}" srcId="{2DCBFD83-7123-461A-A937-E587A08423A1}" destId="{E6BA6791-F80A-4CDB-80C4-777718C9163E}" srcOrd="4" destOrd="0" parTransId="{68CA3F52-270D-4D7A-979A-07B6120AB089}" sibTransId="{3ACB2FB7-1BAB-46A3-BF9A-B6AC365D93D1}"/>
    <dgm:cxn modelId="{9FA51EAD-EDEA-4568-A629-200A465D1552}" srcId="{2DCBFD83-7123-461A-A937-E587A08423A1}" destId="{42926842-3320-4655-8A89-4D214CB97B2E}" srcOrd="7" destOrd="0" parTransId="{9FCC9C22-251B-48EF-BA3E-7C2DD6EDCE96}" sibTransId="{2BF84549-B781-41B2-B555-EAD219CFA4BC}"/>
    <dgm:cxn modelId="{8475A9C4-2667-44AA-AD4D-73E00CFB0FB9}" type="presOf" srcId="{9D90D61C-7EBB-4B1F-98A9-B7A2F9B3919E}" destId="{3AC53DC5-AC70-4814-BCE0-4ACBEDF989F2}" srcOrd="0" destOrd="0" presId="urn:microsoft.com/office/officeart/2005/8/layout/default"/>
    <dgm:cxn modelId="{A46516D8-7AAE-4986-8541-50D86F4D3B6D}" type="presOf" srcId="{A869B3B8-E912-45C6-9A56-79D28DDC7D77}" destId="{B613F511-0E31-4DF9-AF23-BDA00533C2FF}" srcOrd="0" destOrd="0" presId="urn:microsoft.com/office/officeart/2005/8/layout/default"/>
    <dgm:cxn modelId="{EE59F8FA-58DE-4F2B-9D97-A21E6C435901}" type="presOf" srcId="{E7E0F0DA-F53F-4A42-AD9D-A410B176A0E5}" destId="{C0AA952D-82E7-4DA2-88FD-29E16F6586C8}" srcOrd="0" destOrd="0" presId="urn:microsoft.com/office/officeart/2005/8/layout/default"/>
    <dgm:cxn modelId="{6F41F007-45BC-4116-9220-E07536516E0C}" type="presParOf" srcId="{63144669-9502-4F58-9B3A-79869B486BED}" destId="{2016D06D-FDA3-4C71-8BCA-C47DABBC8946}" srcOrd="0" destOrd="0" presId="urn:microsoft.com/office/officeart/2005/8/layout/default"/>
    <dgm:cxn modelId="{019E6DE0-4C5E-49C7-BA1C-F91E60FB55CA}" type="presParOf" srcId="{63144669-9502-4F58-9B3A-79869B486BED}" destId="{1D0288FC-0301-4ACE-9BD7-6C5C4575C980}" srcOrd="1" destOrd="0" presId="urn:microsoft.com/office/officeart/2005/8/layout/default"/>
    <dgm:cxn modelId="{96EA237C-F5DE-47D1-8C09-982420815DED}" type="presParOf" srcId="{63144669-9502-4F58-9B3A-79869B486BED}" destId="{B613F511-0E31-4DF9-AF23-BDA00533C2FF}" srcOrd="2" destOrd="0" presId="urn:microsoft.com/office/officeart/2005/8/layout/default"/>
    <dgm:cxn modelId="{CC7288FD-44B0-4F1E-936C-981A0A7AADC5}" type="presParOf" srcId="{63144669-9502-4F58-9B3A-79869B486BED}" destId="{E2183569-957B-48A3-B09A-14718B411D80}" srcOrd="3" destOrd="0" presId="urn:microsoft.com/office/officeart/2005/8/layout/default"/>
    <dgm:cxn modelId="{51BC5652-9C87-4A26-B68D-3A7F2330DEA2}" type="presParOf" srcId="{63144669-9502-4F58-9B3A-79869B486BED}" destId="{2F8E9481-A716-4EBE-8716-0488FBFA1EEA}" srcOrd="4" destOrd="0" presId="urn:microsoft.com/office/officeart/2005/8/layout/default"/>
    <dgm:cxn modelId="{39AC7CDF-B2B0-4D34-9F56-F7231BD2569E}" type="presParOf" srcId="{63144669-9502-4F58-9B3A-79869B486BED}" destId="{4F2182EF-D05A-4BBA-B629-D42BDA796410}" srcOrd="5" destOrd="0" presId="urn:microsoft.com/office/officeart/2005/8/layout/default"/>
    <dgm:cxn modelId="{61B8273F-686D-49EC-B477-7FC7CBC79DDD}" type="presParOf" srcId="{63144669-9502-4F58-9B3A-79869B486BED}" destId="{C0AA952D-82E7-4DA2-88FD-29E16F6586C8}" srcOrd="6" destOrd="0" presId="urn:microsoft.com/office/officeart/2005/8/layout/default"/>
    <dgm:cxn modelId="{7B055A0D-A984-499E-86B0-DAF54D11B95D}" type="presParOf" srcId="{63144669-9502-4F58-9B3A-79869B486BED}" destId="{12C6FC34-2DF8-4F39-BFBA-A9BA012011F3}" srcOrd="7" destOrd="0" presId="urn:microsoft.com/office/officeart/2005/8/layout/default"/>
    <dgm:cxn modelId="{1D33AB1E-876B-4236-A748-85B047FD80B9}" type="presParOf" srcId="{63144669-9502-4F58-9B3A-79869B486BED}" destId="{F0D30526-1227-42CC-B59C-BCD86FD1340A}" srcOrd="8" destOrd="0" presId="urn:microsoft.com/office/officeart/2005/8/layout/default"/>
    <dgm:cxn modelId="{4B140DBB-46CE-4BB7-A5B5-E2D7EF302A5F}" type="presParOf" srcId="{63144669-9502-4F58-9B3A-79869B486BED}" destId="{B43112A7-120C-4E09-B581-A6B9A42DB572}" srcOrd="9" destOrd="0" presId="urn:microsoft.com/office/officeart/2005/8/layout/default"/>
    <dgm:cxn modelId="{3515053B-D759-4CD3-BDA9-B7C978A5F7EE}" type="presParOf" srcId="{63144669-9502-4F58-9B3A-79869B486BED}" destId="{3AC53DC5-AC70-4814-BCE0-4ACBEDF989F2}" srcOrd="10" destOrd="0" presId="urn:microsoft.com/office/officeart/2005/8/layout/default"/>
    <dgm:cxn modelId="{04BF203B-8DD1-46D7-B4F3-4A0B68F2FD12}" type="presParOf" srcId="{63144669-9502-4F58-9B3A-79869B486BED}" destId="{3654EAA4-3F5F-4156-B150-2B7046334C86}" srcOrd="11" destOrd="0" presId="urn:microsoft.com/office/officeart/2005/8/layout/default"/>
    <dgm:cxn modelId="{75A6A059-EB81-41ED-A951-009ACEDB1049}" type="presParOf" srcId="{63144669-9502-4F58-9B3A-79869B486BED}" destId="{220AA4AA-349F-4A10-8899-6AA15187EB15}" srcOrd="12" destOrd="0" presId="urn:microsoft.com/office/officeart/2005/8/layout/default"/>
    <dgm:cxn modelId="{D90C3D4B-5711-408F-A1FA-80FEDC0A558F}" type="presParOf" srcId="{63144669-9502-4F58-9B3A-79869B486BED}" destId="{744E3B2A-C8D1-4D11-862F-2F3B332A1B23}" srcOrd="13" destOrd="0" presId="urn:microsoft.com/office/officeart/2005/8/layout/default"/>
    <dgm:cxn modelId="{B5770CCD-EF46-4CBE-9A0A-B13DE087426F}" type="presParOf" srcId="{63144669-9502-4F58-9B3A-79869B486BED}" destId="{9CC3D2DA-9E40-4BC8-949C-5E01FF8D2EE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6D06D-FDA3-4C71-8BCA-C47DABBC8946}">
      <dsp:nvSpPr>
        <dsp:cNvPr id="0" name=""/>
        <dsp:cNvSpPr/>
      </dsp:nvSpPr>
      <dsp:spPr>
        <a:xfrm>
          <a:off x="2982" y="259257"/>
          <a:ext cx="2365833" cy="1419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noudattaa alaa ohjaavia säädöksiä, määräyksiä ja toimintaperiaatteita</a:t>
          </a:r>
          <a:endParaRPr lang="en-US" sz="1800" kern="1200"/>
        </a:p>
      </dsp:txBody>
      <dsp:txXfrm>
        <a:off x="2982" y="259257"/>
        <a:ext cx="2365833" cy="1419500"/>
      </dsp:txXfrm>
    </dsp:sp>
    <dsp:sp modelId="{B613F511-0E31-4DF9-AF23-BDA00533C2FF}">
      <dsp:nvSpPr>
        <dsp:cNvPr id="0" name=""/>
        <dsp:cNvSpPr/>
      </dsp:nvSpPr>
      <dsp:spPr>
        <a:xfrm>
          <a:off x="2605399" y="259257"/>
          <a:ext cx="2365833" cy="1419500"/>
        </a:xfrm>
        <a:prstGeom prst="rect">
          <a:avLst/>
        </a:prstGeom>
        <a:solidFill>
          <a:schemeClr val="accent5">
            <a:hueOff val="2282627"/>
            <a:satOff val="-5554"/>
            <a:lumOff val="-128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toimia ammatillisesti vuorovaikutustilanteissa asiakkaiden ja työyhteisön kanssa</a:t>
          </a:r>
          <a:endParaRPr lang="en-US" sz="1800" kern="1200"/>
        </a:p>
      </dsp:txBody>
      <dsp:txXfrm>
        <a:off x="2605399" y="259257"/>
        <a:ext cx="2365833" cy="1419500"/>
      </dsp:txXfrm>
    </dsp:sp>
    <dsp:sp modelId="{2F8E9481-A716-4EBE-8716-0488FBFA1EEA}">
      <dsp:nvSpPr>
        <dsp:cNvPr id="0" name=""/>
        <dsp:cNvSpPr/>
      </dsp:nvSpPr>
      <dsp:spPr>
        <a:xfrm>
          <a:off x="5207816" y="259257"/>
          <a:ext cx="2365833" cy="1419500"/>
        </a:xfrm>
        <a:prstGeom prst="rect">
          <a:avLst/>
        </a:prstGeom>
        <a:solidFill>
          <a:schemeClr val="accent5">
            <a:hueOff val="4565253"/>
            <a:satOff val="-11108"/>
            <a:lumOff val="-2577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huolehtia yksilön ja ryhmän hyvinvoinnista ja turvallisuudesta</a:t>
          </a:r>
          <a:endParaRPr lang="en-US" sz="1800" kern="1200"/>
        </a:p>
      </dsp:txBody>
      <dsp:txXfrm>
        <a:off x="5207816" y="259257"/>
        <a:ext cx="2365833" cy="1419500"/>
      </dsp:txXfrm>
    </dsp:sp>
    <dsp:sp modelId="{C0AA952D-82E7-4DA2-88FD-29E16F6586C8}">
      <dsp:nvSpPr>
        <dsp:cNvPr id="0" name=""/>
        <dsp:cNvSpPr/>
      </dsp:nvSpPr>
      <dsp:spPr>
        <a:xfrm>
          <a:off x="7810233" y="259257"/>
          <a:ext cx="2365833" cy="1419500"/>
        </a:xfrm>
        <a:prstGeom prst="rect">
          <a:avLst/>
        </a:prstGeom>
        <a:solidFill>
          <a:schemeClr val="accent5">
            <a:hueOff val="6847879"/>
            <a:satOff val="-16662"/>
            <a:lumOff val="-386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toimia erilaisten yksilöiden kanssa kunnioittaen moninaisuutta</a:t>
          </a:r>
          <a:endParaRPr lang="en-US" sz="1800" kern="1200"/>
        </a:p>
      </dsp:txBody>
      <dsp:txXfrm>
        <a:off x="7810233" y="259257"/>
        <a:ext cx="2365833" cy="1419500"/>
      </dsp:txXfrm>
    </dsp:sp>
    <dsp:sp modelId="{F0D30526-1227-42CC-B59C-BCD86FD1340A}">
      <dsp:nvSpPr>
        <dsp:cNvPr id="0" name=""/>
        <dsp:cNvSpPr/>
      </dsp:nvSpPr>
      <dsp:spPr>
        <a:xfrm>
          <a:off x="2982" y="1915341"/>
          <a:ext cx="2365833" cy="1419500"/>
        </a:xfrm>
        <a:prstGeom prst="rect">
          <a:avLst/>
        </a:prstGeom>
        <a:solidFill>
          <a:schemeClr val="accent5">
            <a:hueOff val="9130507"/>
            <a:satOff val="-22217"/>
            <a:lumOff val="-515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tukea yksilön kasvua ja kehitystä</a:t>
          </a:r>
          <a:endParaRPr lang="en-US" sz="1800" kern="1200"/>
        </a:p>
      </dsp:txBody>
      <dsp:txXfrm>
        <a:off x="2982" y="1915341"/>
        <a:ext cx="2365833" cy="1419500"/>
      </dsp:txXfrm>
    </dsp:sp>
    <dsp:sp modelId="{3AC53DC5-AC70-4814-BCE0-4ACBEDF989F2}">
      <dsp:nvSpPr>
        <dsp:cNvPr id="0" name=""/>
        <dsp:cNvSpPr/>
      </dsp:nvSpPr>
      <dsp:spPr>
        <a:xfrm>
          <a:off x="2605399" y="1915341"/>
          <a:ext cx="2365833" cy="1419500"/>
        </a:xfrm>
        <a:prstGeom prst="rect">
          <a:avLst/>
        </a:prstGeom>
        <a:solidFill>
          <a:schemeClr val="accent5">
            <a:hueOff val="11413133"/>
            <a:satOff val="-27771"/>
            <a:lumOff val="-6442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toteuttaa kasvatus- ja ohjausalan päivittäistä toimintaa</a:t>
          </a:r>
          <a:endParaRPr lang="en-US" sz="1800" kern="1200"/>
        </a:p>
      </dsp:txBody>
      <dsp:txXfrm>
        <a:off x="2605399" y="1915341"/>
        <a:ext cx="2365833" cy="1419500"/>
      </dsp:txXfrm>
    </dsp:sp>
    <dsp:sp modelId="{220AA4AA-349F-4A10-8899-6AA15187EB15}">
      <dsp:nvSpPr>
        <dsp:cNvPr id="0" name=""/>
        <dsp:cNvSpPr/>
      </dsp:nvSpPr>
      <dsp:spPr>
        <a:xfrm>
          <a:off x="5207816" y="1915341"/>
          <a:ext cx="2365833" cy="1419500"/>
        </a:xfrm>
        <a:prstGeom prst="rect">
          <a:avLst/>
        </a:prstGeom>
        <a:solidFill>
          <a:schemeClr val="accent5">
            <a:hueOff val="13695759"/>
            <a:satOff val="-33325"/>
            <a:lumOff val="-7731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noudattaa työelämän perustaitoja</a:t>
          </a:r>
          <a:endParaRPr lang="en-US" sz="1800" kern="1200"/>
        </a:p>
      </dsp:txBody>
      <dsp:txXfrm>
        <a:off x="5207816" y="1915341"/>
        <a:ext cx="2365833" cy="1419500"/>
      </dsp:txXfrm>
    </dsp:sp>
    <dsp:sp modelId="{9CC3D2DA-9E40-4BC8-949C-5E01FF8D2EE5}">
      <dsp:nvSpPr>
        <dsp:cNvPr id="0" name=""/>
        <dsp:cNvSpPr/>
      </dsp:nvSpPr>
      <dsp:spPr>
        <a:xfrm>
          <a:off x="7810233" y="1915341"/>
          <a:ext cx="2365833" cy="1419500"/>
        </a:xfrm>
        <a:prstGeom prst="rect">
          <a:avLst/>
        </a:prstGeom>
        <a:solidFill>
          <a:schemeClr val="accent5">
            <a:hueOff val="15978386"/>
            <a:satOff val="-38879"/>
            <a:lumOff val="-901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arvioida ja kehittää toimintaansa.</a:t>
          </a:r>
          <a:endParaRPr lang="en-US" sz="1800" kern="1200"/>
        </a:p>
      </dsp:txBody>
      <dsp:txXfrm>
        <a:off x="7810233" y="1915341"/>
        <a:ext cx="2365833" cy="141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Kuka_min%C3%A4_olen%3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ikipedia.info/wiki/Suomen_lak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F0E6E5-AB52-4976-9896-A3E5E604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dirty="0" err="1"/>
              <a:t>Johdanto</a:t>
            </a:r>
            <a:r>
              <a:rPr lang="en-US" sz="3800" dirty="0"/>
              <a:t> </a:t>
            </a:r>
            <a:r>
              <a:rPr lang="en-US" sz="3800" dirty="0" err="1"/>
              <a:t>kasvatus</a:t>
            </a:r>
            <a:r>
              <a:rPr lang="en-US" sz="3800" dirty="0"/>
              <a:t>- ja </a:t>
            </a:r>
            <a:r>
              <a:rPr lang="en-US" sz="3800" dirty="0" err="1"/>
              <a:t>ohjausalan</a:t>
            </a:r>
            <a:r>
              <a:rPr lang="en-US" sz="3800" dirty="0"/>
              <a:t> </a:t>
            </a:r>
            <a:r>
              <a:rPr lang="en-US" sz="3800" dirty="0" err="1"/>
              <a:t>arvoihin</a:t>
            </a:r>
            <a:r>
              <a:rPr lang="en-US" sz="3800" dirty="0"/>
              <a:t> ja </a:t>
            </a:r>
            <a:r>
              <a:rPr lang="en-US" sz="3800" dirty="0" err="1"/>
              <a:t>lainsäädäntöön</a:t>
            </a:r>
            <a:br>
              <a:rPr lang="en-US" sz="3800" dirty="0"/>
            </a:br>
            <a:br>
              <a:rPr lang="en-US" sz="3800" dirty="0"/>
            </a:br>
            <a:r>
              <a:rPr lang="en-US" sz="3800" dirty="0" err="1"/>
              <a:t>kasvatus</a:t>
            </a:r>
            <a:r>
              <a:rPr lang="en-US" sz="3800" dirty="0"/>
              <a:t>- ja </a:t>
            </a:r>
            <a:r>
              <a:rPr lang="en-US" sz="3800" dirty="0" err="1"/>
              <a:t>ohjausalan</a:t>
            </a:r>
            <a:r>
              <a:rPr lang="en-US" sz="3800" dirty="0"/>
              <a:t> </a:t>
            </a:r>
            <a:r>
              <a:rPr lang="en-US" sz="3800" dirty="0" err="1"/>
              <a:t>arvopohja</a:t>
            </a:r>
            <a:br>
              <a:rPr lang="en-US" sz="3800" dirty="0"/>
            </a:br>
            <a:r>
              <a:rPr lang="en-US" sz="3800" dirty="0" err="1"/>
              <a:t>syksy</a:t>
            </a:r>
            <a:r>
              <a:rPr lang="en-US" sz="3800" dirty="0"/>
              <a:t> 2020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0D9094-1103-4D4F-BADE-329228A8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3314" y="5493376"/>
            <a:ext cx="8045373" cy="742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>
                <a:solidFill>
                  <a:srgbClr val="2A1A00"/>
                </a:solidFill>
              </a:rPr>
              <a:t>Ammatillinen kohtaaminen kasvatus- ja ohjausalalla 15 osp.</a:t>
            </a:r>
          </a:p>
        </p:txBody>
      </p:sp>
    </p:spTree>
    <p:extLst>
      <p:ext uri="{BB962C8B-B14F-4D97-AF65-F5344CB8AC3E}">
        <p14:creationId xmlns:p14="http://schemas.microsoft.com/office/powerpoint/2010/main" val="3408275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AB74AE-65A5-45BE-84BE-4AF48C7F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Väittämäharjoitus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00CE10-7D7B-456D-B67D-06D08ADDE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Kuulet erilaisia väittämiä.</a:t>
            </a:r>
          </a:p>
          <a:p>
            <a:r>
              <a:rPr lang="fi-FI" dirty="0"/>
              <a:t>Pohdi väittämiä ohjaajan ammattieettisestä näkökulmasta.</a:t>
            </a:r>
          </a:p>
          <a:p>
            <a:r>
              <a:rPr lang="fi-FI" dirty="0"/>
              <a:t>Vastaa väittämään kyllä, ei tai en tiedä </a:t>
            </a:r>
            <a:r>
              <a:rPr lang="fi-FI" dirty="0">
                <a:sym typeface="Wingdings" panose="05000000000000000000" pitchFamily="2" charset="2"/>
              </a:rPr>
              <a:t>mene</a:t>
            </a:r>
            <a:r>
              <a:rPr lang="fi-FI" dirty="0"/>
              <a:t> kyllä, ei tai en tiedä –kyltin luokse.</a:t>
            </a:r>
          </a:p>
          <a:p>
            <a:r>
              <a:rPr lang="fi-FI" dirty="0"/>
              <a:t>Keskustellaan yhdessä vastauksista ja perusteluista.</a:t>
            </a:r>
          </a:p>
        </p:txBody>
      </p:sp>
    </p:spTree>
    <p:extLst>
      <p:ext uri="{BB962C8B-B14F-4D97-AF65-F5344CB8AC3E}">
        <p14:creationId xmlns:p14="http://schemas.microsoft.com/office/powerpoint/2010/main" val="123266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n w="13335" cmpd="sng">
                  <a:solidFill>
                    <a:srgbClr val="727CA3">
                      <a:lumMod val="50000"/>
                    </a:srgbClr>
                  </a:solidFill>
                  <a:prstDash val="solid"/>
                </a:ln>
              </a:rPr>
              <a:t>OPPIMISTEHTÄVÄT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3600" dirty="0"/>
              <a:t>1. Itselle tärkeät asiat, mitä ne ovat?</a:t>
            </a:r>
          </a:p>
          <a:p>
            <a:pPr marL="0" indent="0">
              <a:buNone/>
            </a:pPr>
            <a:r>
              <a:rPr lang="fi-FI" sz="3600" dirty="0"/>
              <a:t>  Kollaasi omista arvoista ja kollaasin  </a:t>
            </a:r>
          </a:p>
          <a:p>
            <a:pPr marL="0" indent="0">
              <a:buNone/>
            </a:pPr>
            <a:r>
              <a:rPr lang="fi-FI" sz="3600" dirty="0"/>
              <a:t>  esittely</a:t>
            </a:r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dirty="0"/>
              <a:t>2. PUU-tehtävä eli oman ammatillisuuden  arviointi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279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Kohti ammatillista </a:t>
            </a:r>
            <a:r>
              <a:rPr lang="fi-FI" dirty="0" err="1"/>
              <a:t>ohjaajuutta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99734"/>
          </a:xfrm>
        </p:spPr>
        <p:txBody>
          <a:bodyPr/>
          <a:lstStyle/>
          <a:p>
            <a:pPr fontAlgn="base"/>
            <a:r>
              <a:rPr lang="fi-FI" sz="3200" dirty="0"/>
              <a:t>Ohjaajana kehittyminen on prosessi</a:t>
            </a:r>
            <a:r>
              <a:rPr lang="en-US" sz="3200" dirty="0"/>
              <a:t>​.</a:t>
            </a:r>
          </a:p>
          <a:p>
            <a:pPr fontAlgn="base"/>
            <a:r>
              <a:rPr lang="fi-FI" sz="3200" dirty="0"/>
              <a:t>Keskeistä on halu oppia uutta</a:t>
            </a:r>
            <a:r>
              <a:rPr lang="en-US" sz="3200" dirty="0"/>
              <a:t>​ ja </a:t>
            </a:r>
            <a:r>
              <a:rPr lang="en-US" sz="3200" dirty="0" err="1"/>
              <a:t>kehittyä</a:t>
            </a:r>
            <a:r>
              <a:rPr lang="en-US" sz="3200" dirty="0"/>
              <a:t>.</a:t>
            </a:r>
          </a:p>
          <a:p>
            <a:pPr fontAlgn="base"/>
            <a:r>
              <a:rPr lang="fi-FI" sz="3200" dirty="0"/>
              <a:t>Ajan, koulutuksen ja kokemuksen myötä kehittyy </a:t>
            </a:r>
            <a:r>
              <a:rPr lang="fi-FI" sz="3200" b="1" dirty="0"/>
              <a:t>ammatti-identiteetti</a:t>
            </a:r>
            <a:r>
              <a:rPr lang="en-US" sz="3200" dirty="0"/>
              <a:t>​.</a:t>
            </a:r>
          </a:p>
          <a:p>
            <a:pPr fontAlgn="base"/>
            <a:r>
              <a:rPr lang="fi-FI" sz="3200" dirty="0"/>
              <a:t>Ohjaajana kehittyminen vaatii uusia kokemuksia, epävarmuutta ja epäonnistumisiakin</a:t>
            </a:r>
            <a:r>
              <a:rPr lang="en-US" sz="3200" dirty="0"/>
              <a:t>​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979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Identiteetti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1520575"/>
            <a:ext cx="10178322" cy="5250095"/>
          </a:xfrm>
        </p:spPr>
        <p:txBody>
          <a:bodyPr>
            <a:normAutofit/>
          </a:bodyPr>
          <a:lstStyle/>
          <a:p>
            <a:r>
              <a:rPr lang="en-US" dirty="0"/>
              <a:t>​</a:t>
            </a:r>
            <a:r>
              <a:rPr lang="fi-FI" sz="2400" dirty="0"/>
              <a:t>Meitä muokkaa oma menneisyytemme.</a:t>
            </a:r>
            <a:r>
              <a:rPr lang="en-US" sz="2400" dirty="0"/>
              <a:t>​</a:t>
            </a:r>
          </a:p>
          <a:p>
            <a:pPr fontAlgn="base"/>
            <a:r>
              <a:rPr lang="fi-FI" sz="2400" dirty="0"/>
              <a:t>Ymmärrys itseä kohtaan</a:t>
            </a:r>
            <a:r>
              <a:rPr lang="en-US" sz="2400" dirty="0"/>
              <a:t>​.</a:t>
            </a:r>
          </a:p>
          <a:p>
            <a:pPr fontAlgn="base"/>
            <a:r>
              <a:rPr lang="fi-FI" sz="2400" dirty="0" err="1"/>
              <a:t>Ohjaajuudessa</a:t>
            </a:r>
            <a:r>
              <a:rPr lang="fi-FI" sz="2400" dirty="0"/>
              <a:t> ei voi sivuuttaa omaa persoonaansa</a:t>
            </a:r>
            <a:r>
              <a:rPr lang="en-US" sz="2400" dirty="0"/>
              <a:t>​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persoona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ohjaajan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työväline</a:t>
            </a:r>
            <a:r>
              <a:rPr lang="en-US" sz="2400" dirty="0">
                <a:sym typeface="Wingdings" panose="05000000000000000000" pitchFamily="2" charset="2"/>
              </a:rPr>
              <a:t>.</a:t>
            </a:r>
            <a:endParaRPr lang="fi-FI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Ellipsi 5"/>
          <p:cNvSpPr/>
          <p:nvPr/>
        </p:nvSpPr>
        <p:spPr>
          <a:xfrm>
            <a:off x="5259516" y="3429000"/>
            <a:ext cx="2915992" cy="2882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2961880" y="3356814"/>
            <a:ext cx="2915993" cy="28824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D54A0F3-7068-405D-B5D3-3794861559D4}"/>
              </a:ext>
            </a:extLst>
          </p:cNvPr>
          <p:cNvSpPr txBox="1"/>
          <p:nvPr/>
        </p:nvSpPr>
        <p:spPr>
          <a:xfrm>
            <a:off x="3413945" y="4146256"/>
            <a:ext cx="219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Ammatillinen identiteetti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4DE3297-9DC1-4122-9FE3-E87F76CEC548}"/>
              </a:ext>
            </a:extLst>
          </p:cNvPr>
          <p:cNvSpPr txBox="1"/>
          <p:nvPr/>
        </p:nvSpPr>
        <p:spPr>
          <a:xfrm>
            <a:off x="5877873" y="4146256"/>
            <a:ext cx="201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Persoonallinen identiteetti</a:t>
            </a:r>
          </a:p>
        </p:txBody>
      </p:sp>
    </p:spTree>
    <p:extLst>
      <p:ext uri="{BB962C8B-B14F-4D97-AF65-F5344CB8AC3E}">
        <p14:creationId xmlns:p14="http://schemas.microsoft.com/office/powerpoint/2010/main" val="46703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fi-FI" sz="4400"/>
              <a:t>Mistä kaikesta minä koostuu?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i-FI" dirty="0">
              <a:solidFill>
                <a:srgbClr val="000000"/>
              </a:solidFill>
            </a:endParaRPr>
          </a:p>
          <a:p>
            <a:pPr fontAlgn="base"/>
            <a:r>
              <a:rPr lang="fi-FI" b="1" dirty="0">
                <a:solidFill>
                  <a:srgbClr val="000000"/>
                </a:solidFill>
              </a:rPr>
              <a:t>Fyysinen minä </a:t>
            </a:r>
            <a:r>
              <a:rPr lang="en-US" b="1" dirty="0">
                <a:solidFill>
                  <a:srgbClr val="000000"/>
                </a:solidFill>
              </a:rPr>
              <a:t>​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näkyy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ulospäin</a:t>
            </a:r>
            <a:endParaRPr lang="en-US" dirty="0">
              <a:solidFill>
                <a:srgbClr val="000000"/>
              </a:solidFill>
            </a:endParaRPr>
          </a:p>
          <a:p>
            <a:pPr fontAlgn="base"/>
            <a:r>
              <a:rPr lang="fi-FI" b="1" dirty="0">
                <a:solidFill>
                  <a:srgbClr val="000000"/>
                </a:solidFill>
              </a:rPr>
              <a:t>Psyykkinen minä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i-FI" dirty="0">
                <a:solidFill>
                  <a:srgbClr val="000000"/>
                </a:solidFill>
              </a:rPr>
              <a:t>elämä, henki, sielu, mieli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fi-FI" dirty="0">
                <a:solidFill>
                  <a:srgbClr val="000000"/>
                </a:solidFill>
              </a:rPr>
              <a:t>         </a:t>
            </a:r>
            <a:endParaRPr lang="en-US" dirty="0">
              <a:solidFill>
                <a:srgbClr val="000000"/>
              </a:solidFill>
            </a:endParaRPr>
          </a:p>
          <a:p>
            <a:pPr fontAlgn="base"/>
            <a:r>
              <a:rPr lang="fi-FI" b="1" dirty="0">
                <a:solidFill>
                  <a:srgbClr val="000000"/>
                </a:solidFill>
              </a:rPr>
              <a:t>Kulttuurinen minä</a:t>
            </a:r>
            <a:r>
              <a:rPr lang="en-US" b="1" dirty="0">
                <a:solidFill>
                  <a:srgbClr val="000000"/>
                </a:solidFill>
              </a:rPr>
              <a:t>​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rgbClr val="000000"/>
                </a:solidFill>
              </a:rPr>
              <a:t>Esim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suomalaisuus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karjalaisuus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kaupunkilaisuus</a:t>
            </a:r>
            <a:endParaRPr lang="en-US" dirty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JazzOpisto\AppData\Local\Microsoft\Windows\Temporary Internet Files\Content.IE5\977K24BF\motivaatio-johdanto-1-6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193" y="1500850"/>
            <a:ext cx="5176744" cy="38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2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B7C004-BD3C-4145-BDE7-2206314A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fi-FI" sz="4400">
                <a:ln w="13335" cmpd="sng">
                  <a:solidFill>
                    <a:srgbClr val="727CA3">
                      <a:lumMod val="50000"/>
                    </a:srgbClr>
                  </a:solidFill>
                  <a:prstDash val="solid"/>
                </a:ln>
              </a:rPr>
              <a:t>Mistä kaikesta minä koostuu?</a:t>
            </a:r>
            <a:endParaRPr lang="fi-FI" sz="44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18EE9-E32C-4958-9C2E-5765042C5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47299"/>
            <a:ext cx="4363595" cy="438706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i-FI" b="1" dirty="0">
                <a:solidFill>
                  <a:srgbClr val="000000"/>
                </a:solidFill>
                <a:ea typeface="+mn-lt"/>
                <a:cs typeface="+mn-lt"/>
              </a:rPr>
              <a:t>Kasvatettu minä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-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koostuu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lukemattomista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malleista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: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lähipiiri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vanhemmat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koulu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kaverit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...</a:t>
            </a:r>
          </a:p>
          <a:p>
            <a:pPr>
              <a:lnSpc>
                <a:spcPct val="100000"/>
              </a:lnSpc>
            </a:pPr>
            <a:r>
              <a:rPr lang="fi-FI" b="1" dirty="0" err="1">
                <a:solidFill>
                  <a:srgbClr val="000000"/>
                </a:solidFill>
                <a:ea typeface="+mn-lt"/>
                <a:cs typeface="+mn-lt"/>
              </a:rPr>
              <a:t>Tempperamentti</a:t>
            </a:r>
            <a:endParaRPr lang="fi-FI" b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dirty="0">
                <a:solidFill>
                  <a:srgbClr val="000000"/>
                </a:solidFill>
                <a:ea typeface="+mn-lt"/>
                <a:cs typeface="+mn-lt"/>
              </a:rPr>
              <a:t>- se tyyli ja tapa, jolla reagoimme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>
                <a:solidFill>
                  <a:srgbClr val="000000"/>
                </a:solidFill>
                <a:ea typeface="+mn-lt"/>
                <a:cs typeface="+mn-lt"/>
              </a:rPr>
              <a:t>- ilmenee ulkoisena käyttäytymisenä</a:t>
            </a:r>
          </a:p>
          <a:p>
            <a:pPr>
              <a:lnSpc>
                <a:spcPct val="100000"/>
              </a:lnSpc>
            </a:pPr>
            <a:r>
              <a:rPr lang="fi-FI" b="1" dirty="0">
                <a:solidFill>
                  <a:srgbClr val="000000"/>
                </a:solidFill>
                <a:ea typeface="+mn-lt"/>
                <a:cs typeface="+mn-lt"/>
              </a:rPr>
              <a:t>Rooliminä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>
                <a:solidFill>
                  <a:srgbClr val="000000"/>
                </a:solidFill>
                <a:ea typeface="+mn-lt"/>
                <a:cs typeface="+mn-lt"/>
              </a:rPr>
              <a:t>-riippuu sosiaalisesta ympäristöstä</a:t>
            </a:r>
          </a:p>
          <a:p>
            <a:pPr>
              <a:lnSpc>
                <a:spcPct val="100000"/>
              </a:lnSpc>
            </a:pPr>
            <a:r>
              <a:rPr lang="fi-FI" b="1" dirty="0">
                <a:solidFill>
                  <a:srgbClr val="000000"/>
                </a:solidFill>
                <a:ea typeface="+mn-lt"/>
                <a:cs typeface="+mn-lt"/>
              </a:rPr>
              <a:t>Ydinminä </a:t>
            </a:r>
            <a:endParaRPr lang="en-US" b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- se osa minusta, joka pystyy tekemään toisin, kuin esim. yhteiskunta odottaa</a:t>
            </a:r>
          </a:p>
          <a:p>
            <a:pPr>
              <a:lnSpc>
                <a:spcPct val="100000"/>
              </a:lnSpc>
            </a:pPr>
            <a:endParaRPr lang="fi-FI" sz="1600" dirty="0">
              <a:solidFill>
                <a:srgbClr val="000000"/>
              </a:solidFill>
            </a:endParaRPr>
          </a:p>
        </p:txBody>
      </p:sp>
      <p:pic>
        <p:nvPicPr>
          <p:cNvPr id="4" name="Kuva 4" descr="Kuva, joka sisältää kohteen pöytä, istuminen, ruoka&#10;&#10;Kuvaus luotu automaattisesti">
            <a:extLst>
              <a:ext uri="{FF2B5EF4-FFF2-40B4-BE49-F238E27FC236}">
                <a16:creationId xmlns:a16="http://schemas.microsoft.com/office/drawing/2014/main" id="{B61A0977-654C-426B-BF39-1B52199D9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11" r="12262" b="1"/>
          <a:stretch/>
        </p:blipFill>
        <p:spPr>
          <a:xfrm>
            <a:off x="6098193" y="1040138"/>
            <a:ext cx="5176744" cy="523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3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JOHARIN IKKUNA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pPr lvl="2"/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502651"/>
            <a:ext cx="7272808" cy="520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43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5A7D36-2A19-456F-B3EA-7974569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fi-FI" dirty="0"/>
              <a:t>Lähde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E86555-BA07-4C87-A6E5-0268B84C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r>
              <a:rPr lang="fi-FI" sz="2400" dirty="0"/>
              <a:t>Kalliola T, Kurki  A, Salmi M &amp; Tamminen-</a:t>
            </a:r>
            <a:r>
              <a:rPr lang="fi-FI" sz="2400" dirty="0" err="1"/>
              <a:t>Vesterbacka</a:t>
            </a:r>
            <a:r>
              <a:rPr lang="fi-FI" sz="2400" dirty="0"/>
              <a:t> T. Matkalla </a:t>
            </a:r>
            <a:r>
              <a:rPr lang="fi-FI" sz="2400" dirty="0" err="1"/>
              <a:t>ohjaajuuteen</a:t>
            </a:r>
            <a:r>
              <a:rPr lang="fi-FI" sz="2400" dirty="0"/>
              <a:t>. 2010. </a:t>
            </a:r>
          </a:p>
          <a:p>
            <a:endParaRPr lang="fi-FI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2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37FABD-8C69-4801-8D9F-F88EFA032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AABD16-55BA-47D6-92AA-1CA6199E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fi-FI" dirty="0">
                <a:ln w="13335" cmpd="sng">
                  <a:solidFill>
                    <a:srgbClr val="727CA3">
                      <a:lumMod val="50000"/>
                    </a:srgbClr>
                  </a:solidFill>
                  <a:prstDash val="solid"/>
                </a:ln>
              </a:rPr>
              <a:t>Tutkinnon osan Ammattitaitovaatimukset</a:t>
            </a:r>
            <a:endParaRPr lang="fi-FI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BD2ECB5-E1D5-4F95-8DB5-D6B38DEE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0752C-7683-4E03-95C5-06FCFE0C9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6A9EAB8-CD90-4C23-A1F4-EB79BFCA2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808077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77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elektroniikka, vihreä&#10;&#10;Kuvaus luotu automaattisesti">
            <a:extLst>
              <a:ext uri="{FF2B5EF4-FFF2-40B4-BE49-F238E27FC236}">
                <a16:creationId xmlns:a16="http://schemas.microsoft.com/office/drawing/2014/main" id="{81804CBE-42B6-425E-9858-9E5E6D66A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404" r="2" b="5924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438E2B1E-5364-451C-8B5F-2D1BFF5A6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B9088B5-E9AB-4ACF-B65A-7F6629DC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fi-FI" sz="3200" dirty="0">
                <a:ln w="13335" cmpd="sng">
                  <a:solidFill>
                    <a:srgbClr val="727CA3">
                      <a:lumMod val="50000"/>
                    </a:srgbClr>
                  </a:solidFill>
                  <a:prstDash val="solid"/>
                </a:ln>
              </a:rPr>
              <a:t>Opintokokonaisuuden sisällöt ja vaatimukset:</a:t>
            </a:r>
            <a:br>
              <a:rPr lang="fi-FI" sz="3200" dirty="0">
                <a:ln w="13335" cmpd="sng">
                  <a:solidFill>
                    <a:srgbClr val="727CA3">
                      <a:lumMod val="50000"/>
                    </a:srgbClr>
                  </a:solidFill>
                  <a:prstDash val="solid"/>
                </a:ln>
              </a:rPr>
            </a:br>
            <a:r>
              <a:rPr lang="fi-FI" sz="3200" b="0" dirty="0">
                <a:ln w="13335" cmpd="sng">
                  <a:solidFill>
                    <a:srgbClr val="727CA3">
                      <a:lumMod val="50000"/>
                    </a:srgbClr>
                  </a:solidFill>
                  <a:prstDash val="solid"/>
                </a:ln>
                <a:ea typeface="+mj-lt"/>
                <a:cs typeface="+mj-lt"/>
              </a:rPr>
              <a:t>Johdanto </a:t>
            </a:r>
            <a:r>
              <a:rPr lang="fi-FI" sz="3200" b="0" dirty="0" err="1">
                <a:ln w="13335" cmpd="sng">
                  <a:solidFill>
                    <a:srgbClr val="727CA3">
                      <a:lumMod val="50000"/>
                    </a:srgbClr>
                  </a:solidFill>
                  <a:prstDash val="solid"/>
                </a:ln>
                <a:ea typeface="+mj-lt"/>
                <a:cs typeface="+mj-lt"/>
              </a:rPr>
              <a:t>KASOn</a:t>
            </a:r>
            <a:r>
              <a:rPr lang="fi-FI" sz="3200" b="0" dirty="0">
                <a:ln w="13335" cmpd="sng">
                  <a:solidFill>
                    <a:srgbClr val="727CA3">
                      <a:lumMod val="50000"/>
                    </a:srgbClr>
                  </a:solidFill>
                  <a:prstDash val="solid"/>
                </a:ln>
                <a:ea typeface="+mj-lt"/>
                <a:cs typeface="+mj-lt"/>
              </a:rPr>
              <a:t> arvoihin ja lainsäädäntöön/ Kasvatus- ja ohjausalan arvopohja</a:t>
            </a:r>
            <a:endParaRPr lang="fi-FI" sz="320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D3B0D10-EF29-472A-8E3D-EBEDDD162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EF5CAB-ACCD-4C13-A28B-D9F833909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i-FI" dirty="0">
              <a:ea typeface="+mn-lt"/>
              <a:cs typeface="+mn-lt"/>
            </a:endParaRPr>
          </a:p>
          <a:p>
            <a:endParaRPr lang="fi-FI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kasvatus- ja ohjausalan arvopohja</a:t>
            </a:r>
            <a:endParaRPr lang="fi-FI" dirty="0"/>
          </a:p>
          <a:p>
            <a:r>
              <a:rPr lang="fi-FI" dirty="0">
                <a:ea typeface="+mn-lt"/>
                <a:cs typeface="+mn-lt"/>
              </a:rPr>
              <a:t>yhdenvertaisuuslaki ja tasa-arvo</a:t>
            </a:r>
          </a:p>
          <a:p>
            <a:r>
              <a:rPr lang="fi-FI" dirty="0">
                <a:ea typeface="+mn-lt"/>
                <a:cs typeface="+mn-lt"/>
              </a:rPr>
              <a:t>lastensuojelulaki: ilmoitusvelvollisuus</a:t>
            </a:r>
          </a:p>
          <a:p>
            <a:r>
              <a:rPr lang="fi-FI" dirty="0">
                <a:ea typeface="+mn-lt"/>
                <a:cs typeface="+mn-lt"/>
              </a:rPr>
              <a:t>vaitiolovelvollisuus</a:t>
            </a:r>
          </a:p>
          <a:p>
            <a:r>
              <a:rPr lang="fi-FI" dirty="0">
                <a:ea typeface="+mn-lt"/>
                <a:cs typeface="+mn-lt"/>
              </a:rPr>
              <a:t>ammattietiikka kasvatus- ja ohjausalalla</a:t>
            </a:r>
          </a:p>
          <a:p>
            <a:endParaRPr lang="fi-FI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FF49E3-3CF7-467D-BE04-86D18D249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AB70008-5071-4530-AAFE-B71C3B830D98}"/>
              </a:ext>
            </a:extLst>
          </p:cNvPr>
          <p:cNvSpPr txBox="1"/>
          <p:nvPr/>
        </p:nvSpPr>
        <p:spPr>
          <a:xfrm>
            <a:off x="8845858" y="5900288"/>
            <a:ext cx="278954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64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Millainen ihminen minä olen?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1715784"/>
            <a:ext cx="10178322" cy="4759831"/>
          </a:xfrm>
        </p:spPr>
        <p:txBody>
          <a:bodyPr>
            <a:normAutofit/>
          </a:bodyPr>
          <a:lstStyle/>
          <a:p>
            <a:pPr fontAlgn="base"/>
            <a:r>
              <a:rPr lang="fi-FI" sz="2400" dirty="0" err="1"/>
              <a:t>Ohjaajuuden</a:t>
            </a:r>
            <a:r>
              <a:rPr lang="fi-FI" sz="2400" dirty="0"/>
              <a:t> tärkein kysymys on: </a:t>
            </a:r>
            <a:r>
              <a:rPr lang="fi-FI" sz="2400" b="1" dirty="0"/>
              <a:t>Kuka ja millainen minä olen?</a:t>
            </a:r>
            <a:r>
              <a:rPr lang="en-US" sz="2400" dirty="0"/>
              <a:t>​</a:t>
            </a:r>
          </a:p>
          <a:p>
            <a:pPr fontAlgn="base"/>
            <a:r>
              <a:rPr lang="fi-FI" sz="2400" dirty="0"/>
              <a:t>Jokainen meistä on ainutlaatuinen ja arvokas</a:t>
            </a:r>
            <a:r>
              <a:rPr lang="en-US" sz="2400" dirty="0"/>
              <a:t>​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Lähtökohta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oman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itsensä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tuntemiseen</a:t>
            </a:r>
            <a:r>
              <a:rPr lang="en-US" sz="2400" dirty="0">
                <a:sym typeface="Wingdings" panose="05000000000000000000" pitchFamily="2" charset="2"/>
              </a:rPr>
              <a:t> ja </a:t>
            </a:r>
            <a:r>
              <a:rPr lang="en-US" sz="2400" dirty="0" err="1">
                <a:sym typeface="Wingdings" panose="05000000000000000000" pitchFamily="2" charset="2"/>
              </a:rPr>
              <a:t>arvostamiseen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sekä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toisen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ihmisen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arvostamiseen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sellaisena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kuin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hän</a:t>
            </a:r>
            <a:r>
              <a:rPr lang="en-US" sz="2400" dirty="0">
                <a:sym typeface="Wingdings" panose="05000000000000000000" pitchFamily="2" charset="2"/>
              </a:rPr>
              <a:t> on.</a:t>
            </a:r>
            <a:endParaRPr lang="en-US" sz="2400" dirty="0"/>
          </a:p>
          <a:p>
            <a:pPr fontAlgn="base"/>
            <a:r>
              <a:rPr lang="fi-FI" sz="2400" dirty="0"/>
              <a:t>Ohjaustyön perustalla vaikuttaa </a:t>
            </a:r>
            <a:r>
              <a:rPr lang="fi-FI" sz="2400" b="1" dirty="0"/>
              <a:t>humanistinen ihmiskäsitys:</a:t>
            </a:r>
            <a:r>
              <a:rPr lang="en-US" sz="2400" dirty="0"/>
              <a:t>​</a:t>
            </a:r>
          </a:p>
          <a:p>
            <a:pPr marL="0" indent="0" fontAlgn="base">
              <a:buNone/>
            </a:pPr>
            <a:r>
              <a:rPr lang="fi-FI" sz="2400" b="1" dirty="0"/>
              <a:t>	- </a:t>
            </a:r>
            <a:r>
              <a:rPr lang="fi-FI" sz="2400" dirty="0"/>
              <a:t>ihminen on arvokas yksilönä </a:t>
            </a:r>
            <a:r>
              <a:rPr lang="en-US" sz="2400" dirty="0"/>
              <a:t>​</a:t>
            </a:r>
          </a:p>
          <a:p>
            <a:pPr marL="0" indent="0" fontAlgn="base">
              <a:buNone/>
            </a:pPr>
            <a:r>
              <a:rPr lang="fi-FI" sz="2400" dirty="0"/>
              <a:t>	- yksilön mielipiteitä tulee kunnioittaa</a:t>
            </a:r>
            <a:r>
              <a:rPr lang="en-US" sz="2400" dirty="0"/>
              <a:t>​</a:t>
            </a:r>
          </a:p>
          <a:p>
            <a:pPr marL="0" indent="0" fontAlgn="base">
              <a:buNone/>
            </a:pPr>
            <a:r>
              <a:rPr lang="fi-FI" sz="2400" dirty="0"/>
              <a:t>	- ihminen on vapaa tekemään valintoja, mutta vastuussa tekemistään 	valinnoistaan</a:t>
            </a:r>
            <a:r>
              <a:rPr lang="en-US" sz="2400" dirty="0"/>
              <a:t>​</a:t>
            </a:r>
          </a:p>
          <a:p>
            <a:pPr marL="0" indent="0" fontAlgn="base">
              <a:buNone/>
            </a:pPr>
            <a:r>
              <a:rPr lang="fi-FI" sz="2400" dirty="0"/>
              <a:t>	- ihminen on alati kehittyvä, sosiaalinen, vuorovaikutukseen pyrkivä</a:t>
            </a:r>
            <a:r>
              <a:rPr lang="en-US" sz="2400" dirty="0"/>
              <a:t>​</a:t>
            </a:r>
          </a:p>
          <a:p>
            <a:pPr marL="0" indent="0" fontAlgn="base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982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ARVO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sz="3600" dirty="0"/>
              <a:t>Mitä mielestäsi tarkoitetaan arvoilla?</a:t>
            </a:r>
          </a:p>
        </p:txBody>
      </p:sp>
    </p:spTree>
    <p:extLst>
      <p:ext uri="{BB962C8B-B14F-4D97-AF65-F5344CB8AC3E}">
        <p14:creationId xmlns:p14="http://schemas.microsoft.com/office/powerpoint/2010/main" val="175355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3200" b="1" dirty="0"/>
              <a:t>Arvoilla</a:t>
            </a:r>
            <a:r>
              <a:rPr lang="fi-FI" sz="3200" dirty="0"/>
              <a:t> tarkoitetaan hyvinä ja tavoiteltavina pidettäviä asioita kuten esimerkiksi terveys, kauneus, raha ja hyvät ihmissuhteet</a:t>
            </a:r>
          </a:p>
          <a:p>
            <a:r>
              <a:rPr lang="fi-FI" sz="3200" b="1" dirty="0"/>
              <a:t>Normit</a:t>
            </a:r>
            <a:r>
              <a:rPr lang="fi-FI" sz="3200" dirty="0"/>
              <a:t> taas ovat yleisesti yhteisön hyväksymiä tapoja, sääntöjä ja lakeja</a:t>
            </a:r>
          </a:p>
          <a:p>
            <a:r>
              <a:rPr lang="fi-FI" sz="3200" b="1" dirty="0"/>
              <a:t>Sanktioiden</a:t>
            </a:r>
            <a:r>
              <a:rPr lang="fi-FI" sz="3200" dirty="0"/>
              <a:t> avulla pyritään ohjaamaan yksilöiden käyttäytymistä toivottuun suuntaan.</a:t>
            </a:r>
          </a:p>
        </p:txBody>
      </p:sp>
    </p:spTree>
    <p:extLst>
      <p:ext uri="{BB962C8B-B14F-4D97-AF65-F5344CB8AC3E}">
        <p14:creationId xmlns:p14="http://schemas.microsoft.com/office/powerpoint/2010/main" val="378555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fi-FI" sz="4400"/>
              <a:t>ARVOT JA ASENTEET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2286001"/>
            <a:ext cx="10049895" cy="4238089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fi-FI" sz="2200" dirty="0">
                <a:solidFill>
                  <a:srgbClr val="000000"/>
                </a:solidFill>
              </a:rPr>
              <a:t>Arvot vaikuttavat jokapäiväiseen toimintaamme</a:t>
            </a:r>
            <a:r>
              <a:rPr lang="en-US" sz="2200" dirty="0">
                <a:solidFill>
                  <a:srgbClr val="000000"/>
                </a:solidFill>
              </a:rPr>
              <a:t>​.</a:t>
            </a:r>
          </a:p>
          <a:p>
            <a:pPr fontAlgn="base">
              <a:lnSpc>
                <a:spcPct val="100000"/>
              </a:lnSpc>
            </a:pPr>
            <a:r>
              <a:rPr lang="en-US" sz="2200" dirty="0" err="1">
                <a:solidFill>
                  <a:srgbClr val="000000"/>
                </a:solidFill>
              </a:rPr>
              <a:t>Ohjaajana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joutuu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miettimään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millaisia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asioita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arvostaa</a:t>
            </a:r>
            <a:r>
              <a:rPr lang="en-US" sz="2200" dirty="0">
                <a:solidFill>
                  <a:srgbClr val="000000"/>
                </a:solidFill>
              </a:rPr>
              <a:t> ja </a:t>
            </a:r>
            <a:r>
              <a:rPr lang="en-US" sz="2200" dirty="0" err="1">
                <a:solidFill>
                  <a:srgbClr val="000000"/>
                </a:solidFill>
              </a:rPr>
              <a:t>miksi</a:t>
            </a:r>
            <a:r>
              <a:rPr lang="en-US" sz="2200" dirty="0">
                <a:solidFill>
                  <a:srgbClr val="000000"/>
                </a:solidFill>
              </a:rPr>
              <a:t> ne </a:t>
            </a:r>
            <a:r>
              <a:rPr lang="en-US" sz="2200" dirty="0" err="1">
                <a:solidFill>
                  <a:srgbClr val="000000"/>
                </a:solidFill>
              </a:rPr>
              <a:t>ovat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tärkeitä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100000"/>
              </a:lnSpc>
            </a:pPr>
            <a:r>
              <a:rPr lang="en-US" sz="2200" dirty="0" err="1">
                <a:solidFill>
                  <a:srgbClr val="000000"/>
                </a:solidFill>
              </a:rPr>
              <a:t>Arvot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ohjaavat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meitä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ratkaisuissamme</a:t>
            </a:r>
            <a:r>
              <a:rPr lang="en-US" sz="2200" dirty="0">
                <a:solidFill>
                  <a:srgbClr val="000000"/>
                </a:solidFill>
              </a:rPr>
              <a:t> ja </a:t>
            </a:r>
            <a:r>
              <a:rPr lang="en-US" sz="2200" dirty="0" err="1">
                <a:solidFill>
                  <a:srgbClr val="000000"/>
                </a:solidFill>
              </a:rPr>
              <a:t>valinnoissamme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100000"/>
              </a:lnSpc>
            </a:pPr>
            <a:r>
              <a:rPr lang="fi-FI" sz="2200" b="1" dirty="0">
                <a:solidFill>
                  <a:srgbClr val="000000"/>
                </a:solidFill>
              </a:rPr>
              <a:t>Arvoristiriidasta</a:t>
            </a:r>
            <a:r>
              <a:rPr lang="fi-FI" sz="2200" dirty="0">
                <a:solidFill>
                  <a:srgbClr val="000000"/>
                </a:solidFill>
              </a:rPr>
              <a:t> puhutaan silloin, kun omat arvot joutuvat keskenään ristiriitaan</a:t>
            </a:r>
            <a:r>
              <a:rPr lang="en-US" sz="2200" dirty="0">
                <a:solidFill>
                  <a:srgbClr val="000000"/>
                </a:solidFill>
              </a:rPr>
              <a:t>​.</a:t>
            </a:r>
          </a:p>
          <a:p>
            <a:pPr fontAlgn="base">
              <a:lnSpc>
                <a:spcPct val="100000"/>
              </a:lnSpc>
            </a:pPr>
            <a:r>
              <a:rPr lang="fi-FI" sz="2200" dirty="0">
                <a:solidFill>
                  <a:srgbClr val="000000"/>
                </a:solidFill>
              </a:rPr>
              <a:t>Työssä pitää sitoutua edistämään niitä arvoja, joita työpaikassa pidetään tärkeänä</a:t>
            </a:r>
            <a:r>
              <a:rPr lang="en-US" sz="2200" dirty="0">
                <a:solidFill>
                  <a:srgbClr val="000000"/>
                </a:solidFill>
              </a:rPr>
              <a:t>​.</a:t>
            </a:r>
          </a:p>
          <a:p>
            <a:pPr fontAlgn="base">
              <a:lnSpc>
                <a:spcPct val="100000"/>
              </a:lnSpc>
            </a:pPr>
            <a:r>
              <a:rPr lang="fi-FI" sz="2200" dirty="0">
                <a:solidFill>
                  <a:srgbClr val="000000"/>
                </a:solidFill>
              </a:rPr>
              <a:t>Arjessa arvot näkyvät asenteina</a:t>
            </a:r>
            <a:r>
              <a:rPr lang="en-US" sz="2200" dirty="0">
                <a:solidFill>
                  <a:srgbClr val="000000"/>
                </a:solidFill>
              </a:rPr>
              <a:t>​.</a:t>
            </a:r>
          </a:p>
          <a:p>
            <a:pPr fontAlgn="base">
              <a:lnSpc>
                <a:spcPct val="100000"/>
              </a:lnSpc>
            </a:pPr>
            <a:r>
              <a:rPr lang="fi-FI" sz="2200" dirty="0">
                <a:solidFill>
                  <a:srgbClr val="000000"/>
                </a:solidFill>
              </a:rPr>
              <a:t>Kun oppii tunnistamaan omat arvonsa ja asenteensa, voi oppia tunnistamaan </a:t>
            </a:r>
            <a:r>
              <a:rPr lang="fi-FI" sz="2200" b="1" dirty="0">
                <a:solidFill>
                  <a:srgbClr val="000000"/>
                </a:solidFill>
              </a:rPr>
              <a:t>stereotyyppisiä</a:t>
            </a:r>
            <a:r>
              <a:rPr lang="fi-FI" sz="2200" dirty="0">
                <a:solidFill>
                  <a:srgbClr val="000000"/>
                </a:solidFill>
              </a:rPr>
              <a:t> ajattelutapoja</a:t>
            </a:r>
            <a:r>
              <a:rPr lang="en-US" sz="2200" dirty="0">
                <a:solidFill>
                  <a:srgbClr val="000000"/>
                </a:solidFill>
              </a:rPr>
              <a:t>​.</a:t>
            </a:r>
          </a:p>
          <a:p>
            <a:pPr fontAlgn="base">
              <a:lnSpc>
                <a:spcPct val="100000"/>
              </a:lnSpc>
            </a:pPr>
            <a:r>
              <a:rPr lang="fi-FI" sz="2200" dirty="0">
                <a:solidFill>
                  <a:srgbClr val="000000"/>
                </a:solidFill>
              </a:rPr>
              <a:t>Stereotypiat pohjautuvat usein olettamuksiin, ennakkoluuloihin ja yleistämiseen</a:t>
            </a:r>
            <a:r>
              <a:rPr lang="en-US" sz="2200" dirty="0">
                <a:solidFill>
                  <a:srgbClr val="000000"/>
                </a:solidFill>
              </a:rPr>
              <a:t>​.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300" dirty="0">
              <a:solidFill>
                <a:srgbClr val="000000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26F4725-5EE5-4EAA-ABD7-5DA9269D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003" y="251548"/>
            <a:ext cx="2928136" cy="23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4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ETIIKKA JA MORAALI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Etiikka pohtii oikeaa ja väärää, hyvää ja pahaa. Etiikassa tarkastellaan myös sitä, mitä on hyvä ja paha.</a:t>
            </a:r>
          </a:p>
          <a:p>
            <a:r>
              <a:rPr lang="fi-FI" sz="2400" dirty="0"/>
              <a:t>Moraali on etiikan toteuttamista käytännössä. Se tarkoittaa niitä valintoja ja toimintaa, joita toteutat arjessa.</a:t>
            </a:r>
          </a:p>
          <a:p>
            <a:r>
              <a:rPr lang="fi-FI" sz="2400" dirty="0"/>
              <a:t>Arvoihin, etiikkaan ja moraaliin liittyvät myös sellaiset asiat kuin omatunto, empatiakyky, </a:t>
            </a:r>
            <a:r>
              <a:rPr lang="fi-FI" sz="2400" dirty="0" err="1"/>
              <a:t>indiviualismi</a:t>
            </a:r>
            <a:r>
              <a:rPr lang="fi-FI" sz="2400" dirty="0"/>
              <a:t> (yksilökeskeisyys) ja kollektiivinen ajattelu.</a:t>
            </a:r>
          </a:p>
        </p:txBody>
      </p:sp>
    </p:spTree>
    <p:extLst>
      <p:ext uri="{BB962C8B-B14F-4D97-AF65-F5344CB8AC3E}">
        <p14:creationId xmlns:p14="http://schemas.microsoft.com/office/powerpoint/2010/main" val="190401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AMMATTIETIIKKA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Ammattietiikka puolestaan käsittelee ammatillisten tekojen eettisyyttä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/>
              <a:t>liittyy ammatissa toimimiseen ja siinä </a:t>
            </a:r>
            <a:r>
              <a:rPr lang="fi-FI" sz="2400" b="1" dirty="0"/>
              <a:t>vastaan tulevien ongelmatilanteiden ratkaisemiseen.</a:t>
            </a:r>
          </a:p>
          <a:p>
            <a:pPr marL="0" indent="0">
              <a:buNone/>
            </a:pP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3671786880"/>
      </p:ext>
    </p:extLst>
  </p:cSld>
  <p:clrMapOvr>
    <a:masterClrMapping/>
  </p:clrMapOvr>
</p:sld>
</file>

<file path=ppt/theme/theme1.xml><?xml version="1.0" encoding="utf-8"?>
<a:theme xmlns:a="http://schemas.openxmlformats.org/drawingml/2006/main" name="Merkki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Laajakuva</PresentationFormat>
  <Paragraphs>100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Gill Sans MT</vt:lpstr>
      <vt:lpstr>Impact</vt:lpstr>
      <vt:lpstr>Wingdings</vt:lpstr>
      <vt:lpstr>Merkki</vt:lpstr>
      <vt:lpstr>Johdanto kasvatus- ja ohjausalan arvoihin ja lainsäädäntöön  kasvatus- ja ohjausalan arvopohja syksy 2020</vt:lpstr>
      <vt:lpstr>Tutkinnon osan Ammattitaitovaatimukset</vt:lpstr>
      <vt:lpstr>Opintokokonaisuuden sisällöt ja vaatimukset: Johdanto KASOn arvoihin ja lainsäädäntöön/ Kasvatus- ja ohjausalan arvopohja</vt:lpstr>
      <vt:lpstr>Millainen ihminen minä olen?</vt:lpstr>
      <vt:lpstr>ARVO</vt:lpstr>
      <vt:lpstr>ARVOT</vt:lpstr>
      <vt:lpstr>ARVOT JA ASENTEET</vt:lpstr>
      <vt:lpstr>ETIIKKA JA MORAALI</vt:lpstr>
      <vt:lpstr>AMMATTIETIIKKA</vt:lpstr>
      <vt:lpstr>Väittämäharjoitus</vt:lpstr>
      <vt:lpstr>OPPIMISTEHTÄVÄT</vt:lpstr>
      <vt:lpstr>Kohti ammatillista ohjaajuutta</vt:lpstr>
      <vt:lpstr>Identiteetti</vt:lpstr>
      <vt:lpstr>Mistä kaikesta minä koostuu?</vt:lpstr>
      <vt:lpstr>Mistä kaikesta minä koostuu?</vt:lpstr>
      <vt:lpstr>JOHARIN IKKUNA</vt:lpstr>
      <vt:lpstr>Lähde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Johdanto kasvatus- ja ohjausalan arvoihin ja lainsäädäntöön  kasvatus- ja ohjausalan arvopohja syksy 2020</dc:title>
  <dc:creator>Sarita Taipale</dc:creator>
  <cp:lastModifiedBy>Sarita Taipale</cp:lastModifiedBy>
  <cp:revision>1</cp:revision>
  <dcterms:created xsi:type="dcterms:W3CDTF">2020-09-07T13:53:08Z</dcterms:created>
  <dcterms:modified xsi:type="dcterms:W3CDTF">2020-09-07T13:53:20Z</dcterms:modified>
</cp:coreProperties>
</file>