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7" r:id="rId5"/>
    <p:sldId id="261" r:id="rId6"/>
    <p:sldId id="266" r:id="rId7"/>
    <p:sldId id="268" r:id="rId8"/>
    <p:sldId id="264" r:id="rId9"/>
    <p:sldId id="260" r:id="rId10"/>
    <p:sldId id="265" r:id="rId11"/>
    <p:sldId id="262" r:id="rId12"/>
    <p:sldId id="263" r:id="rId1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ivi Kaasinen" userId="S::paikaas@poke.fi::9aa9d74f-36e5-4797-8339-1d72103e586a" providerId="AD" clId="Web-{474BD63D-ED9B-3047-0430-9EF7BBF4DF39}"/>
    <pc:docChg chg="modSld">
      <pc:chgData name="Päivi Kaasinen" userId="S::paikaas@poke.fi::9aa9d74f-36e5-4797-8339-1d72103e586a" providerId="AD" clId="Web-{474BD63D-ED9B-3047-0430-9EF7BBF4DF39}" dt="2019-08-04T11:15:38.368" v="1" actId="20577"/>
      <pc:docMkLst>
        <pc:docMk/>
      </pc:docMkLst>
      <pc:sldChg chg="modSp">
        <pc:chgData name="Päivi Kaasinen" userId="S::paikaas@poke.fi::9aa9d74f-36e5-4797-8339-1d72103e586a" providerId="AD" clId="Web-{474BD63D-ED9B-3047-0430-9EF7BBF4DF39}" dt="2019-08-04T11:15:38.368" v="0" actId="20577"/>
        <pc:sldMkLst>
          <pc:docMk/>
          <pc:sldMk cId="2869676243" sldId="256"/>
        </pc:sldMkLst>
        <pc:spChg chg="mod">
          <ac:chgData name="Päivi Kaasinen" userId="S::paikaas@poke.fi::9aa9d74f-36e5-4797-8339-1d72103e586a" providerId="AD" clId="Web-{474BD63D-ED9B-3047-0430-9EF7BBF4DF39}" dt="2019-08-04T11:15:38.368" v="0" actId="20577"/>
          <ac:spMkLst>
            <pc:docMk/>
            <pc:sldMk cId="2869676243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BBC05E2-18CF-4E73-B6DB-F58B260517D6}" type="datetimeFigureOut">
              <a:rPr lang="fi-FI" smtClean="0"/>
              <a:t>4.8.2019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1514125-E2D1-4EE8-B437-B48B80FB137A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Ammatillinen kohtaaminen kasvatus- ja ohjausalalla 15 </a:t>
            </a:r>
            <a:r>
              <a:rPr lang="fi-FI" dirty="0" err="1"/>
              <a:t>osp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/>
              <a:t>Johdanto </a:t>
            </a:r>
            <a:r>
              <a:rPr lang="fi-FI" dirty="0" err="1"/>
              <a:t>KASOn</a:t>
            </a:r>
            <a:r>
              <a:rPr lang="fi-FI" dirty="0"/>
              <a:t> arvoihin ja lainsäädäntöön/ Kasvatus- ja ohjausalan arvopohja S19KASOA/B</a:t>
            </a:r>
          </a:p>
        </p:txBody>
      </p:sp>
    </p:spTree>
    <p:extLst>
      <p:ext uri="{BB962C8B-B14F-4D97-AF65-F5344CB8AC3E}">
        <p14:creationId xmlns:p14="http://schemas.microsoft.com/office/powerpoint/2010/main" val="2869676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Mistä kaikesta minä koostuu?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i-FI" dirty="0"/>
          </a:p>
          <a:p>
            <a:pPr fontAlgn="base"/>
            <a:r>
              <a:rPr lang="fi-FI" sz="3000" dirty="0"/>
              <a:t>Fyysinen minä </a:t>
            </a:r>
            <a:r>
              <a:rPr lang="en-US" sz="3000" dirty="0"/>
              <a:t>​</a:t>
            </a:r>
          </a:p>
          <a:p>
            <a:pPr fontAlgn="base"/>
            <a:r>
              <a:rPr lang="fi-FI" sz="3000" dirty="0"/>
              <a:t>Psyykkinen minä</a:t>
            </a:r>
            <a:endParaRPr lang="en-US" sz="3000" dirty="0"/>
          </a:p>
          <a:p>
            <a:pPr fontAlgn="base"/>
            <a:r>
              <a:rPr lang="fi-FI" sz="3000" dirty="0"/>
              <a:t>(elämä, henki, sielu, mieli)</a:t>
            </a:r>
            <a:r>
              <a:rPr lang="en-US" sz="3000" dirty="0"/>
              <a:t>​		</a:t>
            </a:r>
            <a:r>
              <a:rPr lang="fi-FI" sz="2800" dirty="0"/>
              <a:t>            </a:t>
            </a:r>
            <a:endParaRPr lang="en-US" sz="3000" dirty="0"/>
          </a:p>
          <a:p>
            <a:pPr fontAlgn="base"/>
            <a:r>
              <a:rPr lang="fi-FI" sz="3000" dirty="0"/>
              <a:t>Kulttuurinen minä</a:t>
            </a:r>
            <a:r>
              <a:rPr lang="en-US" sz="3000" dirty="0"/>
              <a:t>​</a:t>
            </a:r>
          </a:p>
          <a:p>
            <a:pPr fontAlgn="base"/>
            <a:r>
              <a:rPr lang="fi-FI" sz="3000" dirty="0"/>
              <a:t>Kasvatettu minä</a:t>
            </a:r>
            <a:r>
              <a:rPr lang="en-US" sz="3000" dirty="0"/>
              <a:t>​</a:t>
            </a:r>
          </a:p>
          <a:p>
            <a:pPr fontAlgn="base"/>
            <a:r>
              <a:rPr lang="fi-FI" sz="3000" dirty="0" err="1"/>
              <a:t>Tempperamentti</a:t>
            </a:r>
            <a:r>
              <a:rPr lang="fi-FI" sz="3000" dirty="0"/>
              <a:t>​</a:t>
            </a:r>
          </a:p>
          <a:p>
            <a:pPr fontAlgn="base"/>
            <a:r>
              <a:rPr lang="fi-FI" sz="3000" dirty="0"/>
              <a:t>Sosiaalinen minä</a:t>
            </a:r>
            <a:r>
              <a:rPr lang="en-US" sz="3000" dirty="0"/>
              <a:t>​</a:t>
            </a:r>
          </a:p>
          <a:p>
            <a:pPr fontAlgn="base"/>
            <a:r>
              <a:rPr lang="fi-FI" sz="3000" dirty="0" err="1"/>
              <a:t>Ydinminä</a:t>
            </a:r>
            <a:r>
              <a:rPr lang="fi-FI" sz="3000" dirty="0"/>
              <a:t>​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​</a:t>
            </a:r>
          </a:p>
          <a:p>
            <a:endParaRPr lang="fi-FI" dirty="0"/>
          </a:p>
        </p:txBody>
      </p:sp>
      <p:pic>
        <p:nvPicPr>
          <p:cNvPr id="1026" name="Picture 2" descr="C:\Users\JazzOpisto\AppData\Local\Microsoft\Windows\Temporary Internet Files\Content.IE5\977K24BF\motivaatio-johdanto-1-63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03850"/>
            <a:ext cx="4046586" cy="3038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12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Kohti ammatillista </a:t>
            </a:r>
            <a:r>
              <a:rPr lang="fi-FI" dirty="0" err="1"/>
              <a:t>ohjaajuutta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fi-FI" sz="3200" dirty="0"/>
              <a:t>Ohjaajana kehittyminen on prosessi</a:t>
            </a:r>
            <a:r>
              <a:rPr lang="en-US" sz="3200" dirty="0"/>
              <a:t>​</a:t>
            </a:r>
          </a:p>
          <a:p>
            <a:pPr fontAlgn="base"/>
            <a:r>
              <a:rPr lang="fi-FI" sz="3200" dirty="0"/>
              <a:t>Keskeistä on halu oppia uutta</a:t>
            </a:r>
            <a:r>
              <a:rPr lang="en-US" sz="3200" dirty="0"/>
              <a:t>​</a:t>
            </a:r>
          </a:p>
          <a:p>
            <a:pPr fontAlgn="base"/>
            <a:r>
              <a:rPr lang="fi-FI" sz="3200" dirty="0"/>
              <a:t>Ajan, koulutuksen ja kokemuksen myötä kehittyy </a:t>
            </a:r>
            <a:r>
              <a:rPr lang="fi-FI" sz="3200" b="1" dirty="0"/>
              <a:t>ammatti-identiteetti</a:t>
            </a:r>
            <a:r>
              <a:rPr lang="en-US" sz="3200" dirty="0"/>
              <a:t>​</a:t>
            </a:r>
          </a:p>
          <a:p>
            <a:pPr fontAlgn="base"/>
            <a:r>
              <a:rPr lang="fi-FI" sz="3200" dirty="0"/>
              <a:t>Ohjaajana kehittyminen vaatii uusia kokemuksia, epävarmuutta ja epäonnistumisiakin</a:t>
            </a:r>
            <a:r>
              <a:rPr lang="en-US" sz="3200" dirty="0"/>
              <a:t>​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979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JOHARIN IKKUNA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pPr lvl="2"/>
            <a:endParaRPr lang="fi-FI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02651"/>
            <a:ext cx="7272808" cy="520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1434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Millainen ihminen minä olen?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fi-FI" dirty="0" err="1"/>
              <a:t>Ohjaajuuden</a:t>
            </a:r>
            <a:r>
              <a:rPr lang="fi-FI" dirty="0"/>
              <a:t> tärkein kysymys on </a:t>
            </a:r>
            <a:r>
              <a:rPr lang="fi-FI" b="1" dirty="0"/>
              <a:t>Kuka ja millainen minä olen?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Jokainen meistä on ainutlaatuinen ja arvokas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Ohjaustyön perustalla vaikuttaa </a:t>
            </a:r>
            <a:r>
              <a:rPr lang="fi-FI" b="1" dirty="0"/>
              <a:t>humanistinen ihmiskäsitys:</a:t>
            </a:r>
            <a:r>
              <a:rPr lang="en-US" dirty="0"/>
              <a:t>​</a:t>
            </a:r>
          </a:p>
          <a:p>
            <a:pPr fontAlgn="base"/>
            <a:r>
              <a:rPr lang="fi-FI" b="1" dirty="0"/>
              <a:t>- </a:t>
            </a:r>
            <a:r>
              <a:rPr lang="fi-FI" dirty="0"/>
              <a:t>ihminen on arvokas yksilönä 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yksilön mielipiteitä tulee kunnioittaa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ihminen on vapaa tekemään valintoja, mutta vastuussa tekemistään valinnoistaan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- ihminen on alati kehittyvä, sosiaalinen, vuorovaikutukseen pyrkivä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70982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ARVO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sz="3600" dirty="0"/>
              <a:t>Mitä mielestäsi tarkoitetaan arvoilla?</a:t>
            </a:r>
          </a:p>
        </p:txBody>
      </p:sp>
    </p:spTree>
    <p:extLst>
      <p:ext uri="{BB962C8B-B14F-4D97-AF65-F5344CB8AC3E}">
        <p14:creationId xmlns:p14="http://schemas.microsoft.com/office/powerpoint/2010/main" val="175355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b="1" dirty="0"/>
              <a:t>Arvoilla</a:t>
            </a:r>
            <a:r>
              <a:rPr lang="fi-FI" sz="3200" dirty="0"/>
              <a:t> tarkoitetaan hyvinä ja tavoiteltavina pidettäviä asioita kuten esimerkiksi terveys, kauneus, raha ja hyvät ihmissuhteet</a:t>
            </a:r>
          </a:p>
          <a:p>
            <a:r>
              <a:rPr lang="fi-FI" sz="3200" b="1" dirty="0"/>
              <a:t>Normit</a:t>
            </a:r>
            <a:r>
              <a:rPr lang="fi-FI" sz="3200" dirty="0"/>
              <a:t> taas ovat yleisesti yhteisön hyväksymiä tapoja, sääntöjä ja lakeja</a:t>
            </a:r>
          </a:p>
          <a:p>
            <a:r>
              <a:rPr lang="fi-FI" sz="3200" b="1" dirty="0"/>
              <a:t>Sanktioiden</a:t>
            </a:r>
            <a:r>
              <a:rPr lang="fi-FI" sz="3200" dirty="0"/>
              <a:t> avulla pyritään ohjaamaan yksilöiden käyttäytymistä toivottuun suuntaan.</a:t>
            </a:r>
          </a:p>
        </p:txBody>
      </p:sp>
    </p:spTree>
    <p:extLst>
      <p:ext uri="{BB962C8B-B14F-4D97-AF65-F5344CB8AC3E}">
        <p14:creationId xmlns:p14="http://schemas.microsoft.com/office/powerpoint/2010/main" val="378555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ARVOT JA ASENTEET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fi-FI" dirty="0"/>
              <a:t>Arvot vaikuttavat jokapäiväiseen toimintaamme</a:t>
            </a:r>
            <a:r>
              <a:rPr lang="en-US" dirty="0"/>
              <a:t>​</a:t>
            </a:r>
          </a:p>
          <a:p>
            <a:pPr fontAlgn="base"/>
            <a:r>
              <a:rPr lang="en-US" dirty="0" err="1"/>
              <a:t>Ohjaajana</a:t>
            </a:r>
            <a:r>
              <a:rPr lang="en-US" dirty="0"/>
              <a:t> </a:t>
            </a:r>
            <a:r>
              <a:rPr lang="en-US" dirty="0" err="1"/>
              <a:t>joutuu</a:t>
            </a:r>
            <a:r>
              <a:rPr lang="en-US" dirty="0"/>
              <a:t> </a:t>
            </a:r>
            <a:r>
              <a:rPr lang="en-US" dirty="0" err="1"/>
              <a:t>miettimään</a:t>
            </a:r>
            <a:r>
              <a:rPr lang="en-US" dirty="0"/>
              <a:t>, </a:t>
            </a:r>
            <a:r>
              <a:rPr lang="en-US" dirty="0" err="1"/>
              <a:t>millaisia</a:t>
            </a:r>
            <a:r>
              <a:rPr lang="en-US" dirty="0"/>
              <a:t> </a:t>
            </a:r>
            <a:r>
              <a:rPr lang="en-US" dirty="0" err="1"/>
              <a:t>asioita</a:t>
            </a:r>
            <a:r>
              <a:rPr lang="en-US" dirty="0"/>
              <a:t> </a:t>
            </a:r>
            <a:r>
              <a:rPr lang="en-US" dirty="0" err="1"/>
              <a:t>arvostaa</a:t>
            </a:r>
            <a:r>
              <a:rPr lang="en-US" dirty="0"/>
              <a:t> ja </a:t>
            </a:r>
            <a:r>
              <a:rPr lang="en-US" dirty="0" err="1"/>
              <a:t>miksi</a:t>
            </a:r>
            <a:r>
              <a:rPr lang="en-US" dirty="0"/>
              <a:t> ne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tärkeitä</a:t>
            </a:r>
            <a:endParaRPr lang="en-US" dirty="0"/>
          </a:p>
          <a:p>
            <a:pPr fontAlgn="base"/>
            <a:r>
              <a:rPr lang="fi-FI" b="1" dirty="0"/>
              <a:t>Arvoristiriidasta</a:t>
            </a:r>
            <a:r>
              <a:rPr lang="fi-FI" dirty="0"/>
              <a:t> puhutaan silloin, kun omat arvot joutuvat keskenään ristiriitaan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Työssä pitää sitoutua edistämään niitä arvoja, joita työpaikassa pidetään tärkeänä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Arjessa arvot näkyvät asenteina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Kun oppii tunnistamaan omat arvonsa ja asenteensa, voi oppia tunnistamaan </a:t>
            </a:r>
            <a:r>
              <a:rPr lang="fi-FI" b="1" dirty="0"/>
              <a:t>stereotyyppisiä</a:t>
            </a:r>
            <a:r>
              <a:rPr lang="fi-FI" dirty="0"/>
              <a:t> ajattelutapoja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Stereotyyppi pohjautuu usein olettamuksiin, ennakkoluuloihin ja yleistämiseen</a:t>
            </a:r>
            <a:r>
              <a:rPr lang="en-US" dirty="0"/>
              <a:t>​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24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ETIIKKA JA MORAALI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Etiikka pohtii oikeaa ja väärää, hyvää ja pahaa. Etiikassa tarkastellaan myös sitä, mitä on hyvä ja paha</a:t>
            </a:r>
          </a:p>
          <a:p>
            <a:r>
              <a:rPr lang="fi-FI" dirty="0"/>
              <a:t>Moraali on etiikan toteuttamista käytännössä. Se tarkoittaa niitä valintoja ja toimintaa, joita toteutat arjessa.</a:t>
            </a:r>
          </a:p>
          <a:p>
            <a:r>
              <a:rPr lang="fi-FI" dirty="0"/>
              <a:t>Arvoihin, etiikkaan ja moraaliin liittyvät myös sellaiset asiat kuin omatunto, empatiakyky, </a:t>
            </a:r>
            <a:r>
              <a:rPr lang="fi-FI" dirty="0" err="1"/>
              <a:t>indiviualismi</a:t>
            </a:r>
            <a:r>
              <a:rPr lang="fi-FI" dirty="0"/>
              <a:t> (yksilökeskeisyys) ja kollektiivinen ajattelu.</a:t>
            </a:r>
          </a:p>
        </p:txBody>
      </p:sp>
    </p:spTree>
    <p:extLst>
      <p:ext uri="{BB962C8B-B14F-4D97-AF65-F5344CB8AC3E}">
        <p14:creationId xmlns:p14="http://schemas.microsoft.com/office/powerpoint/2010/main" val="1904012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AMMATTIETIIKKA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Ammattietiikka puolestaan käsittelee ammatillisten tekojen eettisyyttä eli se liittyy ammatissa toimimiseen ja siinä </a:t>
            </a:r>
            <a:r>
              <a:rPr lang="fi-FI" sz="4400" b="1" dirty="0"/>
              <a:t>vastaan tulevien ongelmatilanteiden ratkaisemiseen</a:t>
            </a:r>
          </a:p>
        </p:txBody>
      </p:sp>
    </p:spTree>
    <p:extLst>
      <p:ext uri="{BB962C8B-B14F-4D97-AF65-F5344CB8AC3E}">
        <p14:creationId xmlns:p14="http://schemas.microsoft.com/office/powerpoint/2010/main" val="3671786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HARJOITUS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i-FI" dirty="0"/>
          </a:p>
          <a:p>
            <a:endParaRPr lang="fi-FI" dirty="0"/>
          </a:p>
          <a:p>
            <a:r>
              <a:rPr lang="fi-FI" sz="3600" dirty="0"/>
              <a:t>Itselle tärkeät asiat, mitä ne ovat?</a:t>
            </a:r>
          </a:p>
          <a:p>
            <a:pPr marL="0" indent="0">
              <a:buNone/>
            </a:pPr>
            <a:r>
              <a:rPr lang="fi-FI" sz="3600" dirty="0"/>
              <a:t>  (kollaasi omista arvoista)</a:t>
            </a:r>
          </a:p>
          <a:p>
            <a:r>
              <a:rPr lang="fi-FI" sz="3600" dirty="0"/>
              <a:t>Näetkö ristiriitaa omien arvojesi ja ammattialan arvojen välillä?</a:t>
            </a:r>
          </a:p>
        </p:txBody>
      </p:sp>
    </p:spTree>
    <p:extLst>
      <p:ext uri="{BB962C8B-B14F-4D97-AF65-F5344CB8AC3E}">
        <p14:creationId xmlns:p14="http://schemas.microsoft.com/office/powerpoint/2010/main" val="1562798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Identiteetti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​</a:t>
            </a:r>
          </a:p>
          <a:p>
            <a:pPr fontAlgn="base"/>
            <a:r>
              <a:rPr lang="fi-FI" dirty="0"/>
              <a:t>Meitä muokkaa oma menneisyytemme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Ymmärrys itseä kohtaan</a:t>
            </a:r>
            <a:r>
              <a:rPr lang="en-US" dirty="0"/>
              <a:t>​</a:t>
            </a:r>
          </a:p>
          <a:p>
            <a:pPr fontAlgn="base"/>
            <a:r>
              <a:rPr lang="fi-FI" dirty="0" err="1"/>
              <a:t>Ohjaajuudessa</a:t>
            </a:r>
            <a:r>
              <a:rPr lang="fi-FI" dirty="0"/>
              <a:t> ei voi sivuuttaa omaa persoonaansa</a:t>
            </a:r>
            <a:r>
              <a:rPr lang="en-US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fontAlgn="base"/>
            <a:r>
              <a:rPr lang="fi-FI" dirty="0"/>
              <a:t>​</a:t>
            </a:r>
          </a:p>
          <a:p>
            <a:pPr marL="2194560" lvl="8" indent="0" fontAlgn="base">
              <a:buNone/>
            </a:pPr>
            <a:r>
              <a:rPr lang="fi-FI" sz="2600" dirty="0"/>
              <a:t>Ammatillinen 	Persoonallinen</a:t>
            </a:r>
            <a:r>
              <a:rPr lang="en-US" sz="2600" dirty="0"/>
              <a:t>​</a:t>
            </a:r>
          </a:p>
          <a:p>
            <a:pPr marL="2194560" lvl="8" indent="0" fontAlgn="base">
              <a:buNone/>
            </a:pPr>
            <a:r>
              <a:rPr lang="fi-FI" sz="2600" dirty="0"/>
              <a:t> identiteetti 		</a:t>
            </a:r>
            <a:r>
              <a:rPr lang="fi-FI" sz="2600" dirty="0" err="1"/>
              <a:t>identiteetti</a:t>
            </a:r>
            <a:r>
              <a:rPr lang="fi-FI" sz="2600" dirty="0"/>
              <a:t>​</a:t>
            </a:r>
          </a:p>
          <a:p>
            <a:endParaRPr lang="en-US" dirty="0"/>
          </a:p>
        </p:txBody>
      </p:sp>
      <p:sp>
        <p:nvSpPr>
          <p:cNvPr id="6" name="Ellipsi 5"/>
          <p:cNvSpPr/>
          <p:nvPr/>
        </p:nvSpPr>
        <p:spPr>
          <a:xfrm>
            <a:off x="3851920" y="3212976"/>
            <a:ext cx="2088232" cy="20162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/>
        </p:nvSpPr>
        <p:spPr>
          <a:xfrm>
            <a:off x="2550751" y="3212976"/>
            <a:ext cx="1944216" cy="201622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7031092"/>
      </p:ext>
    </p:extLst>
  </p:cSld>
  <p:clrMapOvr>
    <a:masterClrMapping/>
  </p:clrMapOvr>
</p:sld>
</file>

<file path=ppt/theme/theme1.xml><?xml version="1.0" encoding="utf-8"?>
<a:theme xmlns:a="http://schemas.openxmlformats.org/drawingml/2006/main" name="Ristikko">
  <a:themeElements>
    <a:clrScheme name="Alkuperäin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stikko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103</TotalTime>
  <Words>379</Words>
  <Application>Microsoft Office PowerPoint</Application>
  <PresentationFormat>Näytössä katseltava diaesitys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3" baseType="lpstr">
      <vt:lpstr>Ristikko</vt:lpstr>
      <vt:lpstr>Ammatillinen kohtaaminen kasvatus- ja ohjausalalla 15 osp.</vt:lpstr>
      <vt:lpstr>Millainen ihminen minä olen?</vt:lpstr>
      <vt:lpstr>ARVO</vt:lpstr>
      <vt:lpstr>ARVOT</vt:lpstr>
      <vt:lpstr>ARVOT JA ASENTEET</vt:lpstr>
      <vt:lpstr>ETIIKKA JA MORAALI</vt:lpstr>
      <vt:lpstr>AMMATTIETIIKKA</vt:lpstr>
      <vt:lpstr>HARJOITUS</vt:lpstr>
      <vt:lpstr>Identiteetti</vt:lpstr>
      <vt:lpstr>Mistä kaikesta minä koostuu?</vt:lpstr>
      <vt:lpstr>Kohti ammatillista ohjaajuutta</vt:lpstr>
      <vt:lpstr>JOHARIN IKKUNA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Ammatillinen kohtaaminen kasvatus- ja ohjausalalla 15 osp.</dc:title>
  <dc:creator>JazzOpisto</dc:creator>
  <cp:lastModifiedBy>JazzOpisto</cp:lastModifiedBy>
  <cp:revision>23</cp:revision>
  <dcterms:created xsi:type="dcterms:W3CDTF">2018-08-11T17:57:20Z</dcterms:created>
  <dcterms:modified xsi:type="dcterms:W3CDTF">2019-08-04T11:15:46Z</dcterms:modified>
</cp:coreProperties>
</file>