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C1CD3C1-E7DC-49D0-AADD-ADD4243A913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5F1A-7C29-446E-ACA6-DA4B7E4BF2AB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24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D3C1-E7DC-49D0-AADD-ADD4243A913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5F1A-7C29-446E-ACA6-DA4B7E4BF2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653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D3C1-E7DC-49D0-AADD-ADD4243A913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5F1A-7C29-446E-ACA6-DA4B7E4BF2AB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900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D3C1-E7DC-49D0-AADD-ADD4243A913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5F1A-7C29-446E-ACA6-DA4B7E4BF2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1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D3C1-E7DC-49D0-AADD-ADD4243A913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5F1A-7C29-446E-ACA6-DA4B7E4BF2AB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39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D3C1-E7DC-49D0-AADD-ADD4243A913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5F1A-7C29-446E-ACA6-DA4B7E4BF2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453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D3C1-E7DC-49D0-AADD-ADD4243A913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5F1A-7C29-446E-ACA6-DA4B7E4BF2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215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D3C1-E7DC-49D0-AADD-ADD4243A913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5F1A-7C29-446E-ACA6-DA4B7E4BF2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961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D3C1-E7DC-49D0-AADD-ADD4243A913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5F1A-7C29-446E-ACA6-DA4B7E4BF2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645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D3C1-E7DC-49D0-AADD-ADD4243A913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5F1A-7C29-446E-ACA6-DA4B7E4BF2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84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D3C1-E7DC-49D0-AADD-ADD4243A913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5F1A-7C29-446E-ACA6-DA4B7E4BF2AB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94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C1CD3C1-E7DC-49D0-AADD-ADD4243A913D}" type="datetimeFigureOut">
              <a:rPr lang="fi-FI" smtClean="0"/>
              <a:t>20.9.2021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1C95F1A-7C29-446E-ACA6-DA4B7E4BF2AB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04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ERITYISRUOKAVALIOT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608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erityisruokavalio tarkoittaa?	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fi-FI" sz="40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4000" dirty="0"/>
              <a:t>Allergia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4000" dirty="0" err="1"/>
              <a:t>Yliherkkyyys</a:t>
            </a:r>
            <a:r>
              <a:rPr lang="fi-FI" sz="4000" dirty="0"/>
              <a:t> eli intoleranssi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4000" dirty="0"/>
              <a:t>elämäntapa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4000" dirty="0"/>
              <a:t>Perussairauden asettamat rajoitukset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558" y="1793004"/>
            <a:ext cx="3059248" cy="305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05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Mille ruualle voi olla allerginen?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087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Ota vakavasti!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sz="4000" dirty="0"/>
              <a:t>noudata tarkoin asiakkaan erityisruokavaliota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fi-FI" sz="2800" dirty="0">
                <a:sym typeface="Wingdings" panose="05000000000000000000" pitchFamily="2" charset="2"/>
              </a:rPr>
              <a:t>Voi olla vakavia seurauksia, mikäli asiakas syö vääriä raaka-aineita</a:t>
            </a:r>
          </a:p>
          <a:p>
            <a:pPr lvl="4">
              <a:buFont typeface="Wingdings" panose="05000000000000000000" pitchFamily="2" charset="2"/>
              <a:buChar char="à"/>
            </a:pPr>
            <a:r>
              <a:rPr lang="fi-FI" sz="2800" dirty="0">
                <a:sym typeface="Wingdings" panose="05000000000000000000" pitchFamily="2" charset="2"/>
              </a:rPr>
              <a:t>Iho-oireet</a:t>
            </a:r>
          </a:p>
          <a:p>
            <a:pPr lvl="4">
              <a:buFont typeface="Wingdings" panose="05000000000000000000" pitchFamily="2" charset="2"/>
              <a:buChar char="à"/>
            </a:pPr>
            <a:r>
              <a:rPr lang="fi-FI" sz="2800" dirty="0">
                <a:sym typeface="Wingdings" panose="05000000000000000000" pitchFamily="2" charset="2"/>
              </a:rPr>
              <a:t>Kutina</a:t>
            </a:r>
          </a:p>
          <a:p>
            <a:pPr lvl="4">
              <a:buFont typeface="Wingdings" panose="05000000000000000000" pitchFamily="2" charset="2"/>
              <a:buChar char="à"/>
            </a:pPr>
            <a:r>
              <a:rPr lang="fi-FI" sz="2800" dirty="0">
                <a:sym typeface="Wingdings" panose="05000000000000000000" pitchFamily="2" charset="2"/>
              </a:rPr>
              <a:t>Vatsaoireet</a:t>
            </a:r>
          </a:p>
          <a:p>
            <a:pPr lvl="4">
              <a:buFont typeface="Wingdings" panose="05000000000000000000" pitchFamily="2" charset="2"/>
              <a:buChar char="à"/>
            </a:pPr>
            <a:r>
              <a:rPr lang="fi-FI" sz="2800" dirty="0">
                <a:sym typeface="Wingdings" panose="05000000000000000000" pitchFamily="2" charset="2"/>
              </a:rPr>
              <a:t>Kipu</a:t>
            </a:r>
          </a:p>
          <a:p>
            <a:pPr lvl="4">
              <a:buFont typeface="Wingdings" panose="05000000000000000000" pitchFamily="2" charset="2"/>
              <a:buChar char="à"/>
            </a:pPr>
            <a:r>
              <a:rPr lang="fi-FI" sz="2800" dirty="0">
                <a:sym typeface="Wingdings" panose="05000000000000000000" pitchFamily="2" charset="2"/>
              </a:rPr>
              <a:t>silmäoireet</a:t>
            </a:r>
          </a:p>
          <a:p>
            <a:pPr lvl="4">
              <a:buFont typeface="Wingdings" panose="05000000000000000000" pitchFamily="2" charset="2"/>
              <a:buChar char="à"/>
            </a:pPr>
            <a:r>
              <a:rPr lang="fi-FI" sz="2800" dirty="0">
                <a:sym typeface="Wingdings" panose="05000000000000000000" pitchFamily="2" charset="2"/>
              </a:rPr>
              <a:t>turvotus</a:t>
            </a:r>
          </a:p>
          <a:p>
            <a:pPr lvl="4">
              <a:buFont typeface="Wingdings" panose="05000000000000000000" pitchFamily="2" charset="2"/>
              <a:buChar char="à"/>
            </a:pPr>
            <a:r>
              <a:rPr lang="fi-FI" sz="2800" dirty="0">
                <a:sym typeface="Wingdings" panose="05000000000000000000" pitchFamily="2" charset="2"/>
              </a:rPr>
              <a:t>nuha</a:t>
            </a:r>
          </a:p>
          <a:p>
            <a:pPr lvl="4">
              <a:buFont typeface="Wingdings" panose="05000000000000000000" pitchFamily="2" charset="2"/>
              <a:buChar char="à"/>
            </a:pPr>
            <a:r>
              <a:rPr lang="fi-FI" sz="2800" dirty="0">
                <a:sym typeface="Wingdings" panose="05000000000000000000" pitchFamily="2" charset="2"/>
              </a:rPr>
              <a:t>Hengitysvaikeudet</a:t>
            </a:r>
          </a:p>
          <a:p>
            <a:pPr lvl="4">
              <a:buFont typeface="Wingdings" panose="05000000000000000000" pitchFamily="2" charset="2"/>
              <a:buChar char="à"/>
            </a:pPr>
            <a:r>
              <a:rPr lang="fi-FI" sz="2800" dirty="0">
                <a:sym typeface="Wingdings" panose="05000000000000000000" pitchFamily="2" charset="2"/>
              </a:rPr>
              <a:t>kuolema</a:t>
            </a:r>
          </a:p>
          <a:p>
            <a:pPr lvl="3">
              <a:buFont typeface="Wingdings" panose="05000000000000000000" pitchFamily="2" charset="2"/>
              <a:buChar char="à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17626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allergia on?	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3200" dirty="0"/>
              <a:t>Immunologinen järjestelmä kehittää vasta-aineita kun elimistöön tunkeutuu vieraita aineita</a:t>
            </a:r>
          </a:p>
          <a:p>
            <a:r>
              <a:rPr lang="fi-FI" sz="3200" dirty="0">
                <a:sym typeface="Wingdings" panose="05000000000000000000" pitchFamily="2" charset="2"/>
              </a:rPr>
              <a:t> syntyy immuniteettisuoja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3200" dirty="0">
                <a:sym typeface="Wingdings" panose="05000000000000000000" pitchFamily="2" charset="2"/>
              </a:rPr>
              <a:t>Joskus immuunijärjestelmä ”sekoaa” ja muodostuu vasta-aineita aineille jotka eivät ole vaarallisia (esim. ruoka-aineet)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3200" dirty="0">
                <a:sym typeface="Wingdings" panose="05000000000000000000" pitchFamily="2" charset="2"/>
              </a:rPr>
              <a:t>Allergian aiheuttama aine on ALLERGEENI, jota ruokavaliossa tulee välttää</a:t>
            </a:r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640" y="462773"/>
            <a:ext cx="3962705" cy="179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12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yliherkkyys on?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 </a:t>
            </a:r>
            <a:r>
              <a:rPr lang="fi-FI" sz="3600" dirty="0"/>
              <a:t>ruoka-aine aiheuttaa oireita, mutta taustalla ei ole immunologinen mekanismi </a:t>
            </a:r>
            <a:r>
              <a:rPr lang="fi-FI" sz="3600" dirty="0">
                <a:sym typeface="Wingdings" panose="05000000000000000000" pitchFamily="2" charset="2"/>
              </a:rPr>
              <a:t> yliherkkyys eli INTOLERANSSI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3600" dirty="0">
                <a:sym typeface="Wingdings" panose="05000000000000000000" pitchFamily="2" charset="2"/>
              </a:rPr>
              <a:t>Allergia voi olla vaikea erottaa intoleranssista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3600" dirty="0">
                <a:sym typeface="Wingdings" panose="05000000000000000000" pitchFamily="2" charset="2"/>
              </a:rPr>
              <a:t>Joskus voi ilmetä myös ristiallergioita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2400" dirty="0">
                <a:sym typeface="Wingdings" panose="05000000000000000000" pitchFamily="2" charset="2"/>
              </a:rPr>
              <a:t>Esim. koivunsiitepölykautena, jotkin ruoka-aineet aiheuttavat yliherkkyyttä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008" y="298618"/>
            <a:ext cx="3619100" cy="190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876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Perussairauksia, jotka edellyttävät ruokavalio muutoksia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3600" dirty="0"/>
              <a:t> Diabetes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3600" dirty="0"/>
              <a:t>Sappivaivat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3600" dirty="0"/>
              <a:t>Kihti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3600" dirty="0"/>
              <a:t>Kohonnut kolesteroli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107" y="2286000"/>
            <a:ext cx="4950063" cy="307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015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Erityisruokavalio elämäntapana?	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 </a:t>
            </a:r>
            <a:r>
              <a:rPr lang="fi-FI" sz="4000" dirty="0"/>
              <a:t>Eettinen valinta</a:t>
            </a:r>
          </a:p>
          <a:p>
            <a:pPr marL="420624" lvl="4" indent="-9144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fi-FI" sz="2800" dirty="0"/>
              <a:t>Kasvisruokavalio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4000" dirty="0"/>
              <a:t>Uskonto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2400" dirty="0"/>
              <a:t>Esim. muslimit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4000" dirty="0"/>
              <a:t>Terveydellinen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2400" dirty="0"/>
              <a:t>Laihdutus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2400" dirty="0"/>
              <a:t>Jonkun ruoka-aineen välttäminen muusta kuin allergisesta syystä</a:t>
            </a:r>
          </a:p>
          <a:p>
            <a:pPr marL="310896" lvl="2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9430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118</TotalTime>
  <Words>163</Words>
  <Application>Microsoft Office PowerPoint</Application>
  <PresentationFormat>Laajakuva</PresentationFormat>
  <Paragraphs>43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Tw Cen MT</vt:lpstr>
      <vt:lpstr>Tw Cen MT Condensed</vt:lpstr>
      <vt:lpstr>Wingdings</vt:lpstr>
      <vt:lpstr>Wingdings 3</vt:lpstr>
      <vt:lpstr>Integraali</vt:lpstr>
      <vt:lpstr>ERITYISRUOKAVALIOT</vt:lpstr>
      <vt:lpstr>Mitä erityisruokavalio tarkoittaa? </vt:lpstr>
      <vt:lpstr>Mille ruualle voi olla allerginen?</vt:lpstr>
      <vt:lpstr>Ota vakavasti!</vt:lpstr>
      <vt:lpstr>Mitä allergia on? </vt:lpstr>
      <vt:lpstr>Mitä yliherkkyys on?</vt:lpstr>
      <vt:lpstr>Perussairauksia, jotka edellyttävät ruokavalio muutoksia</vt:lpstr>
      <vt:lpstr>Erityisruokavalio elämäntapana? </vt:lpstr>
    </vt:vector>
  </TitlesOfParts>
  <Company>Äänekosken ammatillisen koulutuksen 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ERITYISRUOKAVALIOT</dc:title>
  <dc:creator>Anniina Oksanen</dc:creator>
  <cp:lastModifiedBy>Anniina Oksanen</cp:lastModifiedBy>
  <cp:revision>8</cp:revision>
  <dcterms:created xsi:type="dcterms:W3CDTF">2016-01-11T07:14:55Z</dcterms:created>
  <dcterms:modified xsi:type="dcterms:W3CDTF">2021-09-20T09:23:20Z</dcterms:modified>
</cp:coreProperties>
</file>