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8" r:id="rId9"/>
    <p:sldId id="264" r:id="rId10"/>
    <p:sldId id="269" r:id="rId11"/>
    <p:sldId id="265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DF524-3B00-EB0F-C664-EC5B26C143B2}" v="21" dt="2021-09-17T11:52:14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B375D-2D0C-4C50-8373-3FBAED73C8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21DAAA9-42A7-4D27-8766-8343717CFE6C}">
      <dgm:prSet/>
      <dgm:spPr/>
      <dgm:t>
        <a:bodyPr/>
        <a:lstStyle/>
        <a:p>
          <a:r>
            <a:rPr lang="fi-FI"/>
            <a:t>Glukoosin ja galaktoosin sidos on kiinteä</a:t>
          </a:r>
          <a:endParaRPr lang="en-US"/>
        </a:p>
      </dgm:t>
    </dgm:pt>
    <dgm:pt modelId="{986DC492-72F1-465E-A9F3-89D453FB328F}" type="parTrans" cxnId="{E28F75B3-3BB8-4E50-8074-C891061C56BB}">
      <dgm:prSet/>
      <dgm:spPr/>
      <dgm:t>
        <a:bodyPr/>
        <a:lstStyle/>
        <a:p>
          <a:endParaRPr lang="en-US"/>
        </a:p>
      </dgm:t>
    </dgm:pt>
    <dgm:pt modelId="{F7B525E0-181F-44DA-AB1F-931C93D6B146}" type="sibTrans" cxnId="{E28F75B3-3BB8-4E50-8074-C891061C56BB}">
      <dgm:prSet/>
      <dgm:spPr/>
      <dgm:t>
        <a:bodyPr/>
        <a:lstStyle/>
        <a:p>
          <a:endParaRPr lang="en-US"/>
        </a:p>
      </dgm:t>
    </dgm:pt>
    <dgm:pt modelId="{D5D95F13-D13A-4E9D-B77E-D54B88169FFA}">
      <dgm:prSet/>
      <dgm:spPr/>
      <dgm:t>
        <a:bodyPr/>
        <a:lstStyle/>
        <a:p>
          <a:r>
            <a:rPr lang="fi-FI"/>
            <a:t>Ohutsuolen suolinukka erittää terveellä ihmisellä laktaasia</a:t>
          </a:r>
          <a:endParaRPr lang="en-US"/>
        </a:p>
      </dgm:t>
    </dgm:pt>
    <dgm:pt modelId="{C3219A28-893C-435C-B9CD-6FF5AD4D6226}" type="parTrans" cxnId="{446773D1-5B6F-4C1B-8180-66A7587A0FA0}">
      <dgm:prSet/>
      <dgm:spPr/>
      <dgm:t>
        <a:bodyPr/>
        <a:lstStyle/>
        <a:p>
          <a:endParaRPr lang="en-US"/>
        </a:p>
      </dgm:t>
    </dgm:pt>
    <dgm:pt modelId="{F1E002CD-E212-4331-906D-7E1C3150D894}" type="sibTrans" cxnId="{446773D1-5B6F-4C1B-8180-66A7587A0FA0}">
      <dgm:prSet/>
      <dgm:spPr/>
      <dgm:t>
        <a:bodyPr/>
        <a:lstStyle/>
        <a:p>
          <a:endParaRPr lang="en-US"/>
        </a:p>
      </dgm:t>
    </dgm:pt>
    <dgm:pt modelId="{7F16CA0F-B0F0-48D5-96AF-AFDAEA73F9CF}">
      <dgm:prSet/>
      <dgm:spPr/>
      <dgm:t>
        <a:bodyPr/>
        <a:lstStyle/>
        <a:p>
          <a:r>
            <a:rPr lang="fi-FI"/>
            <a:t>Laktaasi on entsyymi, joka särkee glukoosin ja galaktsoosin liiton</a:t>
          </a:r>
          <a:endParaRPr lang="en-US"/>
        </a:p>
      </dgm:t>
    </dgm:pt>
    <dgm:pt modelId="{F7CDBBB7-BE23-4D8B-BC5A-23848DDCDD3E}" type="parTrans" cxnId="{C5D33EF5-48FD-4B96-AA9A-2EE342EFAF79}">
      <dgm:prSet/>
      <dgm:spPr/>
      <dgm:t>
        <a:bodyPr/>
        <a:lstStyle/>
        <a:p>
          <a:endParaRPr lang="en-US"/>
        </a:p>
      </dgm:t>
    </dgm:pt>
    <dgm:pt modelId="{38E3D9FA-9371-41C5-B6A5-DA7F8470EC51}" type="sibTrans" cxnId="{C5D33EF5-48FD-4B96-AA9A-2EE342EFAF79}">
      <dgm:prSet/>
      <dgm:spPr/>
      <dgm:t>
        <a:bodyPr/>
        <a:lstStyle/>
        <a:p>
          <a:endParaRPr lang="en-US"/>
        </a:p>
      </dgm:t>
    </dgm:pt>
    <dgm:pt modelId="{EDA7908D-282A-45FD-BFBA-6706D7C2B5A4}">
      <dgm:prSet/>
      <dgm:spPr/>
      <dgm:t>
        <a:bodyPr/>
        <a:lstStyle/>
        <a:p>
          <a:r>
            <a:rPr lang="fi-FI"/>
            <a:t>Mitä enemmän syö laktoosia sitä enemmän elimistössä tarvitaan laktaasia hajottamaan laktoosia</a:t>
          </a:r>
          <a:endParaRPr lang="en-US"/>
        </a:p>
      </dgm:t>
    </dgm:pt>
    <dgm:pt modelId="{41C18FA2-1900-482D-9645-B6373ADF9055}" type="parTrans" cxnId="{01740381-AA01-4DD6-98DE-E490920B2001}">
      <dgm:prSet/>
      <dgm:spPr/>
      <dgm:t>
        <a:bodyPr/>
        <a:lstStyle/>
        <a:p>
          <a:endParaRPr lang="en-US"/>
        </a:p>
      </dgm:t>
    </dgm:pt>
    <dgm:pt modelId="{373DEAA3-0B84-423E-8F29-B5A261D8A5CF}" type="sibTrans" cxnId="{01740381-AA01-4DD6-98DE-E490920B2001}">
      <dgm:prSet/>
      <dgm:spPr/>
      <dgm:t>
        <a:bodyPr/>
        <a:lstStyle/>
        <a:p>
          <a:endParaRPr lang="en-US"/>
        </a:p>
      </dgm:t>
    </dgm:pt>
    <dgm:pt modelId="{C3CF5993-9E51-4E24-A590-208A147E5632}" type="pres">
      <dgm:prSet presAssocID="{57AB375D-2D0C-4C50-8373-3FBAED73C88B}" presName="linear" presStyleCnt="0">
        <dgm:presLayoutVars>
          <dgm:animLvl val="lvl"/>
          <dgm:resizeHandles val="exact"/>
        </dgm:presLayoutVars>
      </dgm:prSet>
      <dgm:spPr/>
    </dgm:pt>
    <dgm:pt modelId="{E399918D-5D79-4E3A-BD17-492547D82DF0}" type="pres">
      <dgm:prSet presAssocID="{221DAAA9-42A7-4D27-8766-8343717CFE6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68D0B4F-4437-4627-B489-7ABCEC1773A9}" type="pres">
      <dgm:prSet presAssocID="{F7B525E0-181F-44DA-AB1F-931C93D6B146}" presName="spacer" presStyleCnt="0"/>
      <dgm:spPr/>
    </dgm:pt>
    <dgm:pt modelId="{72722631-4A2A-4972-A04C-E79DE1852ABE}" type="pres">
      <dgm:prSet presAssocID="{D5D95F13-D13A-4E9D-B77E-D54B88169FF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4D1225-3FE3-4552-99CA-4AE2EBD6CE25}" type="pres">
      <dgm:prSet presAssocID="{F1E002CD-E212-4331-906D-7E1C3150D894}" presName="spacer" presStyleCnt="0"/>
      <dgm:spPr/>
    </dgm:pt>
    <dgm:pt modelId="{32BEECAD-00C4-48D1-9C60-93BBC0F885E9}" type="pres">
      <dgm:prSet presAssocID="{7F16CA0F-B0F0-48D5-96AF-AFDAEA73F9C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5516E2C-883C-4EFA-9A47-CB60AB6D1C5E}" type="pres">
      <dgm:prSet presAssocID="{38E3D9FA-9371-41C5-B6A5-DA7F8470EC51}" presName="spacer" presStyleCnt="0"/>
      <dgm:spPr/>
    </dgm:pt>
    <dgm:pt modelId="{8A28BB1E-4A97-4A59-9682-0E522C67BE18}" type="pres">
      <dgm:prSet presAssocID="{EDA7908D-282A-45FD-BFBA-6706D7C2B5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609CE3F-B687-4D72-9134-73508483BC41}" type="presOf" srcId="{7F16CA0F-B0F0-48D5-96AF-AFDAEA73F9CF}" destId="{32BEECAD-00C4-48D1-9C60-93BBC0F885E9}" srcOrd="0" destOrd="0" presId="urn:microsoft.com/office/officeart/2005/8/layout/vList2"/>
    <dgm:cxn modelId="{54DF2F62-890E-4760-A42D-0ADC49D3DE5B}" type="presOf" srcId="{221DAAA9-42A7-4D27-8766-8343717CFE6C}" destId="{E399918D-5D79-4E3A-BD17-492547D82DF0}" srcOrd="0" destOrd="0" presId="urn:microsoft.com/office/officeart/2005/8/layout/vList2"/>
    <dgm:cxn modelId="{B7015D78-59FD-4729-BB82-7E35807E617B}" type="presOf" srcId="{D5D95F13-D13A-4E9D-B77E-D54B88169FFA}" destId="{72722631-4A2A-4972-A04C-E79DE1852ABE}" srcOrd="0" destOrd="0" presId="urn:microsoft.com/office/officeart/2005/8/layout/vList2"/>
    <dgm:cxn modelId="{8C4DF57C-E0F3-4019-8C21-3057A0A6FCB5}" type="presOf" srcId="{57AB375D-2D0C-4C50-8373-3FBAED73C88B}" destId="{C3CF5993-9E51-4E24-A590-208A147E5632}" srcOrd="0" destOrd="0" presId="urn:microsoft.com/office/officeart/2005/8/layout/vList2"/>
    <dgm:cxn modelId="{01740381-AA01-4DD6-98DE-E490920B2001}" srcId="{57AB375D-2D0C-4C50-8373-3FBAED73C88B}" destId="{EDA7908D-282A-45FD-BFBA-6706D7C2B5A4}" srcOrd="3" destOrd="0" parTransId="{41C18FA2-1900-482D-9645-B6373ADF9055}" sibTransId="{373DEAA3-0B84-423E-8F29-B5A261D8A5CF}"/>
    <dgm:cxn modelId="{A399D6A1-E46C-4E86-9913-B22591860BF6}" type="presOf" srcId="{EDA7908D-282A-45FD-BFBA-6706D7C2B5A4}" destId="{8A28BB1E-4A97-4A59-9682-0E522C67BE18}" srcOrd="0" destOrd="0" presId="urn:microsoft.com/office/officeart/2005/8/layout/vList2"/>
    <dgm:cxn modelId="{E28F75B3-3BB8-4E50-8074-C891061C56BB}" srcId="{57AB375D-2D0C-4C50-8373-3FBAED73C88B}" destId="{221DAAA9-42A7-4D27-8766-8343717CFE6C}" srcOrd="0" destOrd="0" parTransId="{986DC492-72F1-465E-A9F3-89D453FB328F}" sibTransId="{F7B525E0-181F-44DA-AB1F-931C93D6B146}"/>
    <dgm:cxn modelId="{446773D1-5B6F-4C1B-8180-66A7587A0FA0}" srcId="{57AB375D-2D0C-4C50-8373-3FBAED73C88B}" destId="{D5D95F13-D13A-4E9D-B77E-D54B88169FFA}" srcOrd="1" destOrd="0" parTransId="{C3219A28-893C-435C-B9CD-6FF5AD4D6226}" sibTransId="{F1E002CD-E212-4331-906D-7E1C3150D894}"/>
    <dgm:cxn modelId="{C5D33EF5-48FD-4B96-AA9A-2EE342EFAF79}" srcId="{57AB375D-2D0C-4C50-8373-3FBAED73C88B}" destId="{7F16CA0F-B0F0-48D5-96AF-AFDAEA73F9CF}" srcOrd="2" destOrd="0" parTransId="{F7CDBBB7-BE23-4D8B-BC5A-23848DDCDD3E}" sibTransId="{38E3D9FA-9371-41C5-B6A5-DA7F8470EC51}"/>
    <dgm:cxn modelId="{40439202-7983-41C8-A797-31DA4D4B0EB4}" type="presParOf" srcId="{C3CF5993-9E51-4E24-A590-208A147E5632}" destId="{E399918D-5D79-4E3A-BD17-492547D82DF0}" srcOrd="0" destOrd="0" presId="urn:microsoft.com/office/officeart/2005/8/layout/vList2"/>
    <dgm:cxn modelId="{F78ACAA8-6993-4B58-BDCA-3199DCC9BBCE}" type="presParOf" srcId="{C3CF5993-9E51-4E24-A590-208A147E5632}" destId="{868D0B4F-4437-4627-B489-7ABCEC1773A9}" srcOrd="1" destOrd="0" presId="urn:microsoft.com/office/officeart/2005/8/layout/vList2"/>
    <dgm:cxn modelId="{19E00BA9-C9E3-4BAE-ADFF-3A8588B0A76A}" type="presParOf" srcId="{C3CF5993-9E51-4E24-A590-208A147E5632}" destId="{72722631-4A2A-4972-A04C-E79DE1852ABE}" srcOrd="2" destOrd="0" presId="urn:microsoft.com/office/officeart/2005/8/layout/vList2"/>
    <dgm:cxn modelId="{C8F1F0E2-A630-4FA1-A227-C24E1B60F640}" type="presParOf" srcId="{C3CF5993-9E51-4E24-A590-208A147E5632}" destId="{7C4D1225-3FE3-4552-99CA-4AE2EBD6CE25}" srcOrd="3" destOrd="0" presId="urn:microsoft.com/office/officeart/2005/8/layout/vList2"/>
    <dgm:cxn modelId="{AAB68DF2-7F11-499F-ADF3-E262AECE43EE}" type="presParOf" srcId="{C3CF5993-9E51-4E24-A590-208A147E5632}" destId="{32BEECAD-00C4-48D1-9C60-93BBC0F885E9}" srcOrd="4" destOrd="0" presId="urn:microsoft.com/office/officeart/2005/8/layout/vList2"/>
    <dgm:cxn modelId="{BC848F03-BE7E-42FA-8276-EDC86403F0EF}" type="presParOf" srcId="{C3CF5993-9E51-4E24-A590-208A147E5632}" destId="{05516E2C-883C-4EFA-9A47-CB60AB6D1C5E}" srcOrd="5" destOrd="0" presId="urn:microsoft.com/office/officeart/2005/8/layout/vList2"/>
    <dgm:cxn modelId="{9375E869-9415-413C-9BB8-E34B46A60D94}" type="presParOf" srcId="{C3CF5993-9E51-4E24-A590-208A147E5632}" destId="{8A28BB1E-4A97-4A59-9682-0E522C67BE1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9918D-5D79-4E3A-BD17-492547D82DF0}">
      <dsp:nvSpPr>
        <dsp:cNvPr id="0" name=""/>
        <dsp:cNvSpPr/>
      </dsp:nvSpPr>
      <dsp:spPr>
        <a:xfrm>
          <a:off x="0" y="415272"/>
          <a:ext cx="6478587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Glukoosin ja galaktoosin sidos on kiinteä</a:t>
          </a:r>
          <a:endParaRPr lang="en-US" sz="2200" kern="1200"/>
        </a:p>
      </dsp:txBody>
      <dsp:txXfrm>
        <a:off x="42663" y="457935"/>
        <a:ext cx="6393261" cy="788627"/>
      </dsp:txXfrm>
    </dsp:sp>
    <dsp:sp modelId="{72722631-4A2A-4972-A04C-E79DE1852ABE}">
      <dsp:nvSpPr>
        <dsp:cNvPr id="0" name=""/>
        <dsp:cNvSpPr/>
      </dsp:nvSpPr>
      <dsp:spPr>
        <a:xfrm>
          <a:off x="0" y="1352585"/>
          <a:ext cx="6478587" cy="87395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Ohutsuolen suolinukka erittää terveellä ihmisellä laktaasia</a:t>
          </a:r>
          <a:endParaRPr lang="en-US" sz="2200" kern="1200"/>
        </a:p>
      </dsp:txBody>
      <dsp:txXfrm>
        <a:off x="42663" y="1395248"/>
        <a:ext cx="6393261" cy="788627"/>
      </dsp:txXfrm>
    </dsp:sp>
    <dsp:sp modelId="{32BEECAD-00C4-48D1-9C60-93BBC0F885E9}">
      <dsp:nvSpPr>
        <dsp:cNvPr id="0" name=""/>
        <dsp:cNvSpPr/>
      </dsp:nvSpPr>
      <dsp:spPr>
        <a:xfrm>
          <a:off x="0" y="2289899"/>
          <a:ext cx="6478587" cy="87395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Laktaasi on entsyymi, joka särkee glukoosin ja galaktsoosin liiton</a:t>
          </a:r>
          <a:endParaRPr lang="en-US" sz="2200" kern="1200"/>
        </a:p>
      </dsp:txBody>
      <dsp:txXfrm>
        <a:off x="42663" y="2332562"/>
        <a:ext cx="6393261" cy="788627"/>
      </dsp:txXfrm>
    </dsp:sp>
    <dsp:sp modelId="{8A28BB1E-4A97-4A59-9682-0E522C67BE18}">
      <dsp:nvSpPr>
        <dsp:cNvPr id="0" name=""/>
        <dsp:cNvSpPr/>
      </dsp:nvSpPr>
      <dsp:spPr>
        <a:xfrm>
          <a:off x="0" y="3227212"/>
          <a:ext cx="6478587" cy="8739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Mitä enemmän syö laktoosia sitä enemmän elimistössä tarvitaan laktaasia hajottamaan laktoosia</a:t>
          </a:r>
          <a:endParaRPr lang="en-US" sz="2200" kern="1200"/>
        </a:p>
      </dsp:txBody>
      <dsp:txXfrm>
        <a:off x="42663" y="3269875"/>
        <a:ext cx="6393261" cy="78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9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7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5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8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4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7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9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8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8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5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hmät vuorilaitumella">
            <a:extLst>
              <a:ext uri="{FF2B5EF4-FFF2-40B4-BE49-F238E27FC236}">
                <a16:creationId xmlns:a16="http://schemas.microsoft.com/office/drawing/2014/main" id="{2CC2319F-D60B-4686-A0A5-ED40D45176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28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Maito	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72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Laktoosi-intoleranssi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fi-FI" sz="2000" b="1"/>
              <a:t>Voi syödä:</a:t>
            </a:r>
            <a:endParaRPr lang="fi-FI" sz="2000"/>
          </a:p>
          <a:p>
            <a:pPr lvl="1"/>
            <a:r>
              <a:rPr lang="fi-FI" sz="2000"/>
              <a:t>piimä, viili ja jogurtti sisältävät vähemmän laktoosia kuin vastaava määrä maitoa</a:t>
            </a:r>
          </a:p>
          <a:p>
            <a:pPr lvl="1"/>
            <a:r>
              <a:rPr lang="fi-FI" sz="2000"/>
              <a:t>vähälaktoosiset maitovalmisteet (HYLA ja Into)</a:t>
            </a:r>
          </a:p>
          <a:p>
            <a:pPr lvl="1"/>
            <a:r>
              <a:rPr lang="fi-FI" sz="2000"/>
              <a:t>kypsytetyt pehmeät juustot, tuorejuustot ja sulatejuustot</a:t>
            </a:r>
          </a:p>
          <a:p>
            <a:pPr lvl="1"/>
            <a:r>
              <a:rPr lang="fi-FI" sz="2000"/>
              <a:t>kypsytetyt kovat juustot</a:t>
            </a:r>
          </a:p>
          <a:p>
            <a:pPr lvl="1"/>
            <a:r>
              <a:rPr lang="fi-FI" sz="2000"/>
              <a:t>kevytlevitteet, voi, voi-kasviöljyseos, margariini</a:t>
            </a:r>
          </a:p>
          <a:p>
            <a:pPr lvl="1"/>
            <a:r>
              <a:rPr lang="fi-FI" sz="2000"/>
              <a:t>Voissa on vain vähän laktoosia, joten se käy myös laktoosi-intoleranssista kärsivälle</a:t>
            </a:r>
          </a:p>
          <a:p>
            <a:pPr marL="0" indent="0">
              <a:buNone/>
            </a:pPr>
            <a:r>
              <a:rPr lang="fi-FI" sz="2000"/>
              <a:t>(Martat: http://www.martat.fi/ruoka/ravitsemus/erityisruokavaliot/)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Laktoositon ruokavalio</a:t>
            </a:r>
          </a:p>
        </p:txBody>
      </p:sp>
      <p:pic>
        <p:nvPicPr>
          <p:cNvPr id="4" name="Sisällön paikkamerkki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782981"/>
            <a:ext cx="6253214" cy="3501799"/>
          </a:xfrm>
          <a:prstGeom prst="rect">
            <a:avLst/>
          </a:prstGeom>
        </p:spPr>
      </p:pic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D9053CB0-E9BF-4144-9094-C36C15113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052" y="1782981"/>
            <a:ext cx="4004479" cy="4393982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grpSp>
        <p:nvGrpSpPr>
          <p:cNvPr id="10" name="Group 16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686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fi-FI" sz="3600"/>
              <a:t>Laktoositon ruokavalio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r>
              <a:rPr lang="fi-FI" sz="2000"/>
              <a:t>Ohutsuolen suolinukka ei eritä laktaasia ollenkaan </a:t>
            </a:r>
            <a:r>
              <a:rPr lang="fi-FI" sz="2000">
                <a:sym typeface="Wingdings" panose="05000000000000000000" pitchFamily="2" charset="2"/>
              </a:rPr>
              <a:t> eli laktoosi jää suolistoon ja alkaa mädäntyä  oireet</a:t>
            </a:r>
          </a:p>
          <a:p>
            <a:r>
              <a:rPr lang="fi-FI" sz="2000">
                <a:sym typeface="Wingdings" panose="05000000000000000000" pitchFamily="2" charset="2"/>
              </a:rPr>
              <a:t>Ruokavaliosta täytyy karsia laktoosi kokonaan pois!</a:t>
            </a:r>
          </a:p>
          <a:p>
            <a:r>
              <a:rPr lang="fi-FI" sz="2000">
                <a:sym typeface="Wingdings" panose="05000000000000000000" pitchFamily="2" charset="2"/>
              </a:rPr>
              <a:t>Maito tuotteita voi käyttää kun valitsee laktoosittomat vaihtoehdot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42" y="638175"/>
            <a:ext cx="2705648" cy="270564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3815141"/>
            <a:ext cx="2709334" cy="210371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200" y="3234761"/>
            <a:ext cx="2590053" cy="259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5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laktoositon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b="1"/>
              <a:t>Jos laktoosia ei siedä lainkaan</a:t>
            </a:r>
            <a:endParaRPr lang="fi-FI" sz="3200">
              <a:cs typeface="Calibri"/>
            </a:endParaRPr>
          </a:p>
          <a:p>
            <a:pPr lvl="1"/>
            <a:r>
              <a:rPr lang="fi-FI" sz="3200" dirty="0"/>
              <a:t>laktoosittomat maitovalmisteet</a:t>
            </a:r>
            <a:endParaRPr lang="fi-FI" sz="3200" dirty="0">
              <a:cs typeface="Calibri"/>
            </a:endParaRPr>
          </a:p>
          <a:p>
            <a:pPr lvl="1"/>
            <a:r>
              <a:rPr lang="fi-FI" sz="3200" dirty="0"/>
              <a:t>kypsytetyt kovat juustot</a:t>
            </a:r>
            <a:endParaRPr lang="fi-FI" sz="3200" dirty="0">
              <a:cs typeface="Calibri"/>
            </a:endParaRPr>
          </a:p>
          <a:p>
            <a:pPr lvl="1"/>
            <a:r>
              <a:rPr lang="fi-FI" sz="3200" dirty="0"/>
              <a:t>kaura-, riisi- ja soijapohjaiset juomat ja ruoanvalmistustuotteet.</a:t>
            </a:r>
            <a:endParaRPr lang="fi-FI" sz="3200" dirty="0">
              <a:cs typeface="Calibri"/>
            </a:endParaRPr>
          </a:p>
          <a:p>
            <a:endParaRPr lang="fi-FI" sz="32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18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Kertausta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Laktoosi-intoleranssi ja laktoositon ruokavalio </a:t>
            </a:r>
            <a:r>
              <a:rPr lang="fi-FI" dirty="0">
                <a:sym typeface="Wingdings" panose="05000000000000000000" pitchFamily="2" charset="2"/>
              </a:rPr>
              <a:t> elimistö ei pysty ohutsuolessa tuottamaan riittävästi laktaasi entsyymiä</a:t>
            </a:r>
            <a:endParaRPr lang="fi-FI">
              <a:cs typeface="Calibri"/>
            </a:endParaRPr>
          </a:p>
          <a:p>
            <a:pPr lvl="2"/>
            <a:r>
              <a:rPr lang="fi-FI" sz="2800" dirty="0">
                <a:sym typeface="Wingdings" panose="05000000000000000000" pitchFamily="2" charset="2"/>
              </a:rPr>
              <a:t>Suoli tuottaa vähän laktaasia  laktoosi-intoleranssi</a:t>
            </a:r>
            <a:endParaRPr lang="fi-FI" sz="2800">
              <a:cs typeface="Calibri"/>
            </a:endParaRPr>
          </a:p>
          <a:p>
            <a:pPr lvl="2"/>
            <a:r>
              <a:rPr lang="fi-FI" sz="2800" dirty="0">
                <a:sym typeface="Wingdings" panose="05000000000000000000" pitchFamily="2" charset="2"/>
              </a:rPr>
              <a:t>Suoli ei tuota ollenkaan laktaasia  laktoositon ruokavalio</a:t>
            </a:r>
            <a:endParaRPr lang="fi-FI" sz="28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Laktoosi = eläinkunnassa esiintyvä hiilihydraatti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Maidossa on maitosokeria</a:t>
            </a:r>
          </a:p>
          <a:p>
            <a:r>
              <a:rPr lang="fi-FI" sz="2800" dirty="0"/>
              <a:t>Maitosokeri on hiilihydraatti</a:t>
            </a:r>
          </a:p>
          <a:p>
            <a:r>
              <a:rPr lang="fi-FI" sz="2800" dirty="0"/>
              <a:t>Maitosokeri on laktoosia</a:t>
            </a:r>
          </a:p>
          <a:p>
            <a:r>
              <a:rPr lang="fi-FI" sz="2800" dirty="0"/>
              <a:t>Maitosokeri muodostuu kahdesta osasta: glukoosi ja </a:t>
            </a:r>
            <a:r>
              <a:rPr lang="fi-FI" sz="2800" dirty="0" err="1"/>
              <a:t>galaktoosi</a:t>
            </a:r>
            <a:endParaRPr lang="fi-FI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63826" y="4596714"/>
            <a:ext cx="2207741" cy="120877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fi-FI" altLang="fi-FI" sz="4000" b="1" dirty="0"/>
              <a:t>glukoosi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4596714"/>
            <a:ext cx="2990335" cy="1280211"/>
          </a:xfrm>
          <a:prstGeom prst="rect">
            <a:avLst/>
          </a:prstGeom>
          <a:solidFill>
            <a:srgbClr val="ADA2F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fi-FI" altLang="fi-FI" sz="4000" b="1" dirty="0" err="1"/>
              <a:t>galaktoosi</a:t>
            </a:r>
            <a:endParaRPr lang="fi-FI" altLang="fi-FI" sz="4000" b="1" dirty="0"/>
          </a:p>
        </p:txBody>
      </p:sp>
      <p:sp>
        <p:nvSpPr>
          <p:cNvPr id="6" name="Nuoli vasemmalle ja oikealle 5"/>
          <p:cNvSpPr/>
          <p:nvPr/>
        </p:nvSpPr>
        <p:spPr>
          <a:xfrm>
            <a:off x="3476367" y="5090984"/>
            <a:ext cx="840260" cy="4530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33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ctr">
            <a:normAutofit/>
          </a:bodyPr>
          <a:lstStyle/>
          <a:p>
            <a:r>
              <a:rPr lang="fi-FI" sz="3600"/>
              <a:t>laktoosi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1D7985D-E2F0-4AF0-9F9A-1ACBF53507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607596"/>
              </p:ext>
            </p:extLst>
          </p:nvPr>
        </p:nvGraphicFramePr>
        <p:xfrm>
          <a:off x="5070475" y="1698625"/>
          <a:ext cx="6478588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2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Laktoosi-intoleranssi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fi-FI" sz="2000"/>
              <a:t>Osa väestöstä kärsii laktaasin puutteesta (suomessa noin 20 % väestöstä)</a:t>
            </a:r>
          </a:p>
          <a:p>
            <a:r>
              <a:rPr lang="fi-FI" sz="2000"/>
              <a:t>Jos suolinukka erittää laktaasia laiskasti on kyse LAKTOOSI-INTOLERANSSISTA</a:t>
            </a:r>
          </a:p>
          <a:p>
            <a:r>
              <a:rPr lang="fi-FI" sz="2000"/>
              <a:t>Laktoosi-intoleranssista kärsivä noudattaa </a:t>
            </a:r>
            <a:r>
              <a:rPr lang="fi-FI" sz="2000" u="sng"/>
              <a:t>vähälaktoosista ruokavaliota</a:t>
            </a:r>
          </a:p>
          <a:p>
            <a:pPr lvl="3"/>
            <a:r>
              <a:rPr lang="fi-FI" sz="2000"/>
              <a:t>Hyla</a:t>
            </a:r>
          </a:p>
          <a:p>
            <a:pPr lvl="3"/>
            <a:r>
              <a:rPr lang="fi-FI" sz="2000"/>
              <a:t>Into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991601"/>
            <a:ext cx="3047033" cy="194465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499" y="2438522"/>
            <a:ext cx="3047033" cy="30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Laktoosi-intoleranssi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fi-FI" sz="2000"/>
              <a:t>Puhkeaa yleensä koulu- tai aikuisiässä</a:t>
            </a:r>
          </a:p>
          <a:p>
            <a:r>
              <a:rPr lang="fi-FI" sz="2000"/>
              <a:t>Johtuu siitä että ohutsuolessa erittyy liian vähän laktaasia</a:t>
            </a:r>
          </a:p>
          <a:p>
            <a:r>
              <a:rPr lang="fi-FI" sz="2000"/>
              <a:t>Oireet:</a:t>
            </a:r>
          </a:p>
          <a:p>
            <a:pPr lvl="2"/>
            <a:r>
              <a:rPr lang="fi-FI"/>
              <a:t>ilmavaivat, </a:t>
            </a:r>
          </a:p>
          <a:p>
            <a:pPr lvl="2"/>
            <a:r>
              <a:rPr lang="fi-FI"/>
              <a:t>ripuli, </a:t>
            </a:r>
          </a:p>
          <a:p>
            <a:pPr lvl="2"/>
            <a:r>
              <a:rPr lang="fi-FI"/>
              <a:t>Vatsakivut</a:t>
            </a:r>
          </a:p>
          <a:p>
            <a:pPr lvl="2"/>
            <a:r>
              <a:rPr lang="fi-FI"/>
              <a:t>vatsan kurina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1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Laktoosi-intoleranssi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fi-FI"/>
              <a:t>Glukoosin ja </a:t>
            </a:r>
            <a:r>
              <a:rPr lang="fi-FI" err="1"/>
              <a:t>galaktoosin</a:t>
            </a:r>
            <a:r>
              <a:rPr lang="fi-FI"/>
              <a:t> side katkeaa jonkin verran kypsennyksessä, siksi jotkut laktoosi-intoleranssista kärsivät voivat syödä keitettyjä maitotuotteita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67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Laktoosi-intoleranssi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fi-FI" sz="2000"/>
              <a:t>Jos laktoosin ja galaktoosin sidos ei katkea ruuansulatuksessa….. Laktoosi alkaa mädäntyä suolistossa</a:t>
            </a:r>
          </a:p>
          <a:p>
            <a:pPr marL="548640" lvl="2" indent="0">
              <a:buNone/>
            </a:pPr>
            <a:r>
              <a:rPr lang="fi-FI">
                <a:sym typeface="Wingdings" panose="05000000000000000000" pitchFamily="2" charset="2"/>
              </a:rPr>
              <a:t> muodostuu ilmaa ja kaasua, jotka aiheuttavat oireet 		kuten kivun, ilmavaivat ja ripulin</a:t>
            </a:r>
            <a:endParaRPr lang="fi-FI"/>
          </a:p>
          <a:p>
            <a:pPr lvl="2"/>
            <a:endParaRPr lang="fi-FI"/>
          </a:p>
          <a:p>
            <a:endParaRPr lang="fi-FI" sz="2000"/>
          </a:p>
          <a:p>
            <a:pPr marL="0" indent="0">
              <a:buNone/>
            </a:pPr>
            <a:r>
              <a:rPr lang="fi-FI" sz="2000"/>
              <a:t>	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522" y="1782981"/>
            <a:ext cx="4730808" cy="436189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918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fi-FI" sz="36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fi-FI" sz="2000"/>
              <a:t>Hapanmaitotuotteissa glukoosin ja galaktoosin sidos katkeilee osittain happanemisen aikana, siksi jotkut voivat käyttää hapanmaitotuotteita kuten viiliä ja jogurttia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440410"/>
            <a:ext cx="3047033" cy="304703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499" y="2084040"/>
            <a:ext cx="3047033" cy="37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/>
              <a:t>Laktoosi-intoleranssi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fi-FI" sz="2000"/>
              <a:t>Meijerissä glukoosin ja galaktoosin sidos katkaistaan osittain keinotekoisesti kun valmistetaan vähälakttosisia tuotteita</a:t>
            </a:r>
          </a:p>
          <a:p>
            <a:r>
              <a:rPr lang="fi-FI" sz="2000"/>
              <a:t>Käsittely vaikuttaa tuotteen makuun ja ominaisuuksiin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2000">
                <a:sym typeface="Wingdings" panose="05000000000000000000" pitchFamily="2" charset="2"/>
              </a:rPr>
              <a:t>Vähälaktoosinen maito maistuu makeammalle kuin tavallinen maito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2000">
                <a:sym typeface="Wingdings" panose="05000000000000000000" pitchFamily="2" charset="2"/>
              </a:rPr>
              <a:t> hajotettu maitosokeri karamellisoituu helposti, eli esimerkiksi puuro muuttuu punertavaksi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2000">
                <a:sym typeface="Wingdings" panose="05000000000000000000" pitchFamily="2" charset="2"/>
              </a:rPr>
              <a:t>Vähälaktoosinen maito palaa myös helpommin pohjaan kuin tavallinen maito</a:t>
            </a:r>
          </a:p>
          <a:p>
            <a:pPr marL="274320" lvl="1" indent="0">
              <a:buNone/>
            </a:pPr>
            <a:endParaRPr lang="fi-FI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TM03090434[[fn=Puutyyppi]]</Template>
  <TotalTime>337</TotalTime>
  <Words>379</Words>
  <Application>Microsoft Office PowerPoint</Application>
  <PresentationFormat>Laajakuva</PresentationFormat>
  <Paragraphs>65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Wingdings</vt:lpstr>
      <vt:lpstr>Office Theme</vt:lpstr>
      <vt:lpstr>Maito </vt:lpstr>
      <vt:lpstr>Laktoosi = eläinkunnassa esiintyvä hiilihydraatti</vt:lpstr>
      <vt:lpstr>laktoosi</vt:lpstr>
      <vt:lpstr>Laktoosi-intoleranssi</vt:lpstr>
      <vt:lpstr>Laktoosi-intoleranssi</vt:lpstr>
      <vt:lpstr>Laktoosi-intoleranssi</vt:lpstr>
      <vt:lpstr>Laktoosi-intoleranssi</vt:lpstr>
      <vt:lpstr>PowerPoint-esitys</vt:lpstr>
      <vt:lpstr>Laktoosi-intoleranssi</vt:lpstr>
      <vt:lpstr>Laktoosi-intoleranssi</vt:lpstr>
      <vt:lpstr>Laktoositon ruokavalio</vt:lpstr>
      <vt:lpstr>Laktoositon ruokavalio</vt:lpstr>
      <vt:lpstr>laktoositon</vt:lpstr>
      <vt:lpstr>Kertausta 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Maito</dc:title>
  <dc:creator>Anniina Oksanen</dc:creator>
  <cp:lastModifiedBy>Anniina Oksanen</cp:lastModifiedBy>
  <cp:revision>30</cp:revision>
  <dcterms:created xsi:type="dcterms:W3CDTF">2016-01-11T08:22:55Z</dcterms:created>
  <dcterms:modified xsi:type="dcterms:W3CDTF">2021-09-20T09:20:45Z</dcterms:modified>
</cp:coreProperties>
</file>