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6" r:id="rId2"/>
    <p:sldId id="257" r:id="rId3"/>
    <p:sldId id="258" r:id="rId4"/>
    <p:sldId id="259" r:id="rId5"/>
    <p:sldId id="262" r:id="rId6"/>
    <p:sldId id="263" r:id="rId7"/>
    <p:sldId id="264" r:id="rId8"/>
    <p:sldId id="265" r:id="rId9"/>
    <p:sldId id="266" r:id="rId10"/>
    <p:sldId id="260"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47105-0ADF-F295-14B3-C6195CE3E2F7}" v="23" dt="2021-09-17T11:57:22.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699D5-5813-4087-AF8F-76A9F6DE9BC1}" type="datetimeFigureOut">
              <a:rPr lang="fi-FI" smtClean="0"/>
              <a:t>20.9.2021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0F469-067A-4AFF-9E8B-40CB37FF9943}" type="slidenum">
              <a:rPr lang="fi-FI" smtClean="0"/>
              <a:t>‹#›</a:t>
            </a:fld>
            <a:endParaRPr lang="fi-FI"/>
          </a:p>
        </p:txBody>
      </p:sp>
    </p:spTree>
    <p:extLst>
      <p:ext uri="{BB962C8B-B14F-4D97-AF65-F5344CB8AC3E}">
        <p14:creationId xmlns:p14="http://schemas.microsoft.com/office/powerpoint/2010/main" val="345121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0567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305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9282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670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8605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3253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7838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199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069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9487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0791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9/20/2021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2890456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7464614" y="1783959"/>
            <a:ext cx="4087306" cy="2889114"/>
          </a:xfrm>
        </p:spPr>
        <p:txBody>
          <a:bodyPr anchor="b">
            <a:normAutofit/>
          </a:bodyPr>
          <a:lstStyle/>
          <a:p>
            <a:pPr algn="l"/>
            <a:r>
              <a:rPr lang="fi-FI" sz="5400">
                <a:cs typeface="Calibri Light"/>
              </a:rPr>
              <a:t>Keliakia</a:t>
            </a:r>
            <a:endParaRPr lang="fi-FI" sz="5400"/>
          </a:p>
        </p:txBody>
      </p:sp>
      <p:sp>
        <p:nvSpPr>
          <p:cNvPr id="3" name="Alaotsikko 2"/>
          <p:cNvSpPr>
            <a:spLocks noGrp="1"/>
          </p:cNvSpPr>
          <p:nvPr>
            <p:ph type="subTitle" idx="1"/>
          </p:nvPr>
        </p:nvSpPr>
        <p:spPr>
          <a:xfrm>
            <a:off x="7464612" y="4750893"/>
            <a:ext cx="4087305" cy="1147863"/>
          </a:xfrm>
        </p:spPr>
        <p:txBody>
          <a:bodyPr vert="horz" lIns="91440" tIns="45720" rIns="91440" bIns="45720" rtlCol="0" anchor="t">
            <a:normAutofit/>
          </a:bodyPr>
          <a:lstStyle/>
          <a:p>
            <a:pPr algn="l"/>
            <a:r>
              <a:rPr lang="fi-FI" sz="2000">
                <a:cs typeface="Calibri"/>
              </a:rPr>
              <a:t>Gluteeniton ruokavalio</a:t>
            </a:r>
            <a:endParaRPr lang="fi-FI" sz="200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Kuva 3">
            <a:extLst>
              <a:ext uri="{FF2B5EF4-FFF2-40B4-BE49-F238E27FC236}">
                <a16:creationId xmlns:a16="http://schemas.microsoft.com/office/drawing/2014/main" id="{CABB78A6-F6F6-47FA-A2D9-2ACEF790FF6E}"/>
              </a:ext>
            </a:extLst>
          </p:cNvPr>
          <p:cNvPicPr>
            <a:picLocks noChangeAspect="1"/>
          </p:cNvPicPr>
          <p:nvPr/>
        </p:nvPicPr>
        <p:blipFill rotWithShape="1">
          <a:blip r:embed="rId2"/>
          <a:srcRect t="1367" r="-1" b="1058"/>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78238567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19BFD3-07C3-4AC5-91B2-F90F64EA6FED}"/>
              </a:ext>
            </a:extLst>
          </p:cNvPr>
          <p:cNvSpPr>
            <a:spLocks noGrp="1"/>
          </p:cNvSpPr>
          <p:nvPr>
            <p:ph type="title"/>
          </p:nvPr>
        </p:nvSpPr>
        <p:spPr/>
        <p:txBody>
          <a:bodyPr/>
          <a:lstStyle/>
          <a:p>
            <a:r>
              <a:rPr lang="fi-FI" dirty="0"/>
              <a:t>Kun valmistat gluteenitonta</a:t>
            </a:r>
          </a:p>
        </p:txBody>
      </p:sp>
      <p:sp>
        <p:nvSpPr>
          <p:cNvPr id="3" name="Sisällön paikkamerkki 2">
            <a:extLst>
              <a:ext uri="{FF2B5EF4-FFF2-40B4-BE49-F238E27FC236}">
                <a16:creationId xmlns:a16="http://schemas.microsoft.com/office/drawing/2014/main" id="{6D4ABB0C-9A39-47FF-A91E-E8DAADFFEB23}"/>
              </a:ext>
            </a:extLst>
          </p:cNvPr>
          <p:cNvSpPr>
            <a:spLocks noGrp="1"/>
          </p:cNvSpPr>
          <p:nvPr>
            <p:ph idx="1"/>
          </p:nvPr>
        </p:nvSpPr>
        <p:spPr/>
        <p:txBody>
          <a:bodyPr>
            <a:normAutofit/>
          </a:bodyPr>
          <a:lstStyle/>
          <a:p>
            <a:pPr>
              <a:buFont typeface="Arial" panose="020B0604020202020204" pitchFamily="34" charset="0"/>
              <a:buChar char="•"/>
            </a:pPr>
            <a:r>
              <a:rPr lang="fi-FI" sz="2400" b="1" dirty="0">
                <a:latin typeface="Calibri Light" panose="020F0302020204030204" pitchFamily="34" charset="0"/>
                <a:cs typeface="Calibri Light" panose="020F0302020204030204" pitchFamily="34" charset="0"/>
              </a:rPr>
              <a:t>Pyyhi pinnat uudella, kertakäyttöisellä pöytäpyyhkeellä.</a:t>
            </a:r>
          </a:p>
          <a:p>
            <a:pPr>
              <a:buFont typeface="Arial" panose="020B0604020202020204" pitchFamily="34" charset="0"/>
              <a:buChar char="•"/>
            </a:pPr>
            <a:r>
              <a:rPr lang="fi-FI" sz="2400" b="1" dirty="0">
                <a:latin typeface="Calibri Light" panose="020F0302020204030204" pitchFamily="34" charset="0"/>
                <a:cs typeface="Calibri Light" panose="020F0302020204030204" pitchFamily="34" charset="0"/>
              </a:rPr>
              <a:t>Valmista ruoka puhtailla laitteilla ja puhtain välinein. Vesipesu harjan kera on gluteenin poistamiseksi riittävää. Jos esimerkiksi parilaa, paistotasoa, monitoimikonetta tai muuta vastaavaa ei saa täysin puhdistettua, niin erillinen laite on suositeltava.</a:t>
            </a:r>
          </a:p>
          <a:p>
            <a:pPr>
              <a:buFont typeface="Arial" panose="020B0604020202020204" pitchFamily="34" charset="0"/>
              <a:buChar char="•"/>
            </a:pPr>
            <a:r>
              <a:rPr lang="fi-FI" sz="2400" b="1" dirty="0">
                <a:latin typeface="Calibri Light" panose="020F0302020204030204" pitchFamily="34" charset="0"/>
                <a:cs typeface="Calibri Light" panose="020F0302020204030204" pitchFamily="34" charset="0"/>
              </a:rPr>
              <a:t>Huolehdi, että lastat, kauhat ja ottimet ovat puhtaita ennen gluteenittomaksi tarkoitetun ruoan käsittelyä.</a:t>
            </a:r>
          </a:p>
          <a:p>
            <a:pPr>
              <a:buFont typeface="Arial" panose="020B0604020202020204" pitchFamily="34" charset="0"/>
              <a:buChar char="•"/>
            </a:pPr>
            <a:r>
              <a:rPr lang="fi-FI" sz="2400" b="1" dirty="0">
                <a:latin typeface="Calibri Light" panose="020F0302020204030204" pitchFamily="34" charset="0"/>
                <a:cs typeface="Calibri Light" panose="020F0302020204030204" pitchFamily="34" charset="0"/>
              </a:rPr>
              <a:t>Huolehdi käsiesi ja työ- tai suojavaatteidesi puhtaudesta, jotta kontaminaatiota (ristisaastumista) ei tapahdu niiden välityksellä.</a:t>
            </a:r>
          </a:p>
          <a:p>
            <a:endParaRPr lang="fi-FI" dirty="0"/>
          </a:p>
        </p:txBody>
      </p:sp>
      <p:sp>
        <p:nvSpPr>
          <p:cNvPr id="4" name="Päivämäärän paikkamerkki 3"/>
          <p:cNvSpPr>
            <a:spLocks noGrp="1"/>
          </p:cNvSpPr>
          <p:nvPr>
            <p:ph type="dt" sz="half" idx="10"/>
          </p:nvPr>
        </p:nvSpPr>
        <p:spPr/>
        <p:txBody>
          <a:bodyPr/>
          <a:lstStyle/>
          <a:p>
            <a:fld id="{0790987C-3F7B-4DF4-B028-424322A50908}" type="datetime1">
              <a:rPr lang="fi-FI" smtClean="0"/>
              <a:t>20.9.2021</a:t>
            </a:fld>
            <a:endParaRPr lang="fi-FI"/>
          </a:p>
        </p:txBody>
      </p:sp>
      <p:sp>
        <p:nvSpPr>
          <p:cNvPr id="5" name="Alatunnisteen paikkamerkki 4"/>
          <p:cNvSpPr>
            <a:spLocks noGrp="1"/>
          </p:cNvSpPr>
          <p:nvPr>
            <p:ph type="ftr" sz="quarter" idx="11"/>
          </p:nvPr>
        </p:nvSpPr>
        <p:spPr/>
        <p:txBody>
          <a:bodyPr/>
          <a:lstStyle/>
          <a:p>
            <a:r>
              <a:rPr lang="fi-FI"/>
              <a:t>Poke, Sari Paananen</a:t>
            </a:r>
          </a:p>
        </p:txBody>
      </p:sp>
      <p:sp>
        <p:nvSpPr>
          <p:cNvPr id="6" name="Dian numeron paikkamerkki 5"/>
          <p:cNvSpPr>
            <a:spLocks noGrp="1"/>
          </p:cNvSpPr>
          <p:nvPr>
            <p:ph type="sldNum" sz="quarter" idx="12"/>
          </p:nvPr>
        </p:nvSpPr>
        <p:spPr/>
        <p:txBody>
          <a:bodyPr/>
          <a:lstStyle/>
          <a:p>
            <a:fld id="{8F4AEF5D-7FAC-4949-84D2-DA5A9BB3D225}" type="slidenum">
              <a:rPr lang="fi-FI" smtClean="0"/>
              <a:t>10</a:t>
            </a:fld>
            <a:endParaRPr lang="fi-FI"/>
          </a:p>
        </p:txBody>
      </p:sp>
    </p:spTree>
    <p:extLst>
      <p:ext uri="{BB962C8B-B14F-4D97-AF65-F5344CB8AC3E}">
        <p14:creationId xmlns:p14="http://schemas.microsoft.com/office/powerpoint/2010/main" val="3969721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DD29524-81AC-4B41-92C1-0413639E2826}"/>
              </a:ext>
            </a:extLst>
          </p:cNvPr>
          <p:cNvSpPr>
            <a:spLocks noGrp="1"/>
          </p:cNvSpPr>
          <p:nvPr>
            <p:ph type="title"/>
          </p:nvPr>
        </p:nvSpPr>
        <p:spPr/>
        <p:txBody>
          <a:bodyPr>
            <a:normAutofit/>
          </a:bodyPr>
          <a:lstStyle/>
          <a:p>
            <a:r>
              <a:rPr lang="fi-FI" dirty="0"/>
              <a:t>Kun valmistat gluteenitonta</a:t>
            </a:r>
          </a:p>
        </p:txBody>
      </p:sp>
      <p:sp>
        <p:nvSpPr>
          <p:cNvPr id="3" name="Sisällön paikkamerkki 2">
            <a:extLst>
              <a:ext uri="{FF2B5EF4-FFF2-40B4-BE49-F238E27FC236}">
                <a16:creationId xmlns:a16="http://schemas.microsoft.com/office/drawing/2014/main" id="{BECCB298-0632-427A-9BD2-5883B0186673}"/>
              </a:ext>
            </a:extLst>
          </p:cNvPr>
          <p:cNvSpPr>
            <a:spLocks noGrp="1"/>
          </p:cNvSpPr>
          <p:nvPr>
            <p:ph idx="1"/>
          </p:nvPr>
        </p:nvSpPr>
        <p:spPr>
          <a:xfrm>
            <a:off x="1097279" y="1845734"/>
            <a:ext cx="6454987" cy="4023360"/>
          </a:xfrm>
        </p:spPr>
        <p:txBody>
          <a:bodyPr>
            <a:normAutofit/>
          </a:bodyPr>
          <a:lstStyle/>
          <a:p>
            <a:pPr>
              <a:buFont typeface="Arial" panose="020B0604020202020204" pitchFamily="34" charset="0"/>
              <a:buChar char="•"/>
            </a:pPr>
            <a:r>
              <a:rPr lang="fi-FI" b="1" dirty="0">
                <a:latin typeface="Calibri Light" panose="020F0302020204030204" pitchFamily="34" charset="0"/>
                <a:cs typeface="Calibri Light" panose="020F0302020204030204" pitchFamily="34" charset="0"/>
              </a:rPr>
              <a:t>Kypsennä uunissa eri aikaan gluteenittomat ja gluteenia sisältävät annokset. Kiertoilmauuni tulee puhdistaa ennen gluteenittoman kypsennystä.</a:t>
            </a:r>
          </a:p>
          <a:p>
            <a:pPr>
              <a:buFont typeface="Arial" panose="020B0604020202020204" pitchFamily="34" charset="0"/>
              <a:buChar char="•"/>
            </a:pPr>
            <a:r>
              <a:rPr lang="fi-FI" b="1" dirty="0">
                <a:latin typeface="Calibri Light" panose="020F0302020204030204" pitchFamily="34" charset="0"/>
                <a:cs typeface="Calibri Light" panose="020F0302020204030204" pitchFamily="34" charset="0"/>
              </a:rPr>
              <a:t>Muista, että gluteenittomille ja paneroiduille tuotteille tulee olla erilliset rasvakeittimet.</a:t>
            </a:r>
          </a:p>
          <a:p>
            <a:endParaRPr lang="fi-FI" dirty="0"/>
          </a:p>
        </p:txBody>
      </p:sp>
      <p:sp>
        <p:nvSpPr>
          <p:cNvPr id="5" name="Päivämäärän paikkamerkki 4"/>
          <p:cNvSpPr>
            <a:spLocks noGrp="1"/>
          </p:cNvSpPr>
          <p:nvPr>
            <p:ph type="dt" sz="half" idx="10"/>
          </p:nvPr>
        </p:nvSpPr>
        <p:spPr/>
        <p:txBody>
          <a:bodyPr/>
          <a:lstStyle/>
          <a:p>
            <a:fld id="{0C248E8D-30CA-4F04-90B9-51A873A4603B}" type="datetime1">
              <a:rPr lang="fi-FI" smtClean="0"/>
              <a:t>20.9.2021</a:t>
            </a:fld>
            <a:endParaRPr lang="fi-FI"/>
          </a:p>
        </p:txBody>
      </p:sp>
      <p:sp>
        <p:nvSpPr>
          <p:cNvPr id="6" name="Alatunnisteen paikkamerkki 5"/>
          <p:cNvSpPr>
            <a:spLocks noGrp="1"/>
          </p:cNvSpPr>
          <p:nvPr>
            <p:ph type="ftr" sz="quarter" idx="11"/>
          </p:nvPr>
        </p:nvSpPr>
        <p:spPr/>
        <p:txBody>
          <a:bodyPr/>
          <a:lstStyle/>
          <a:p>
            <a:r>
              <a:rPr lang="fi-FI"/>
              <a:t>Poke, Sari Paananen</a:t>
            </a:r>
          </a:p>
        </p:txBody>
      </p:sp>
      <p:sp>
        <p:nvSpPr>
          <p:cNvPr id="7" name="Dian numeron paikkamerkki 6"/>
          <p:cNvSpPr>
            <a:spLocks noGrp="1"/>
          </p:cNvSpPr>
          <p:nvPr>
            <p:ph type="sldNum" sz="quarter" idx="12"/>
          </p:nvPr>
        </p:nvSpPr>
        <p:spPr/>
        <p:txBody>
          <a:bodyPr/>
          <a:lstStyle/>
          <a:p>
            <a:fld id="{8F4AEF5D-7FAC-4949-84D2-DA5A9BB3D225}" type="slidenum">
              <a:rPr lang="fi-FI" smtClean="0"/>
              <a:t>11</a:t>
            </a:fld>
            <a:endParaRPr lang="fi-FI"/>
          </a:p>
        </p:txBody>
      </p:sp>
      <p:pic>
        <p:nvPicPr>
          <p:cNvPr id="4" name="Kuva 3" descr="Kuva, joka sisältää kohteen henkilö, sisä, pöytä, ruoka&#10;&#10;Kuvaus luotu, erittäin korkea luotettavuus">
            <a:extLst>
              <a:ext uri="{FF2B5EF4-FFF2-40B4-BE49-F238E27FC236}">
                <a16:creationId xmlns:a16="http://schemas.microsoft.com/office/drawing/2014/main" id="{0D4DB87E-AAA1-4387-BD78-DB62C02E458B}"/>
              </a:ext>
            </a:extLst>
          </p:cNvPr>
          <p:cNvPicPr>
            <a:picLocks noChangeAspect="1"/>
          </p:cNvPicPr>
          <p:nvPr/>
        </p:nvPicPr>
        <p:blipFill rotWithShape="1">
          <a:blip r:embed="rId2"/>
          <a:srcRect l="16784" r="22925"/>
          <a:stretch/>
        </p:blipFill>
        <p:spPr>
          <a:xfrm>
            <a:off x="8020570" y="1916318"/>
            <a:ext cx="3135109" cy="3471012"/>
          </a:xfrm>
          <a:prstGeom prst="rect">
            <a:avLst/>
          </a:prstGeom>
        </p:spPr>
      </p:pic>
    </p:spTree>
    <p:extLst>
      <p:ext uri="{BB962C8B-B14F-4D97-AF65-F5344CB8AC3E}">
        <p14:creationId xmlns:p14="http://schemas.microsoft.com/office/powerpoint/2010/main" val="249567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787E5ED9-EA6A-4BAC-AD76-7E97E0FAB1DA}"/>
              </a:ext>
            </a:extLst>
          </p:cNvPr>
          <p:cNvSpPr>
            <a:spLocks noGrp="1"/>
          </p:cNvSpPr>
          <p:nvPr>
            <p:ph type="title"/>
          </p:nvPr>
        </p:nvSpPr>
        <p:spPr>
          <a:xfrm>
            <a:off x="643467" y="321734"/>
            <a:ext cx="10905066" cy="1135737"/>
          </a:xfrm>
        </p:spPr>
        <p:txBody>
          <a:bodyPr>
            <a:normAutofit/>
          </a:bodyPr>
          <a:lstStyle/>
          <a:p>
            <a:r>
              <a:rPr lang="fi-FI" sz="3600"/>
              <a:t>Keliakia</a:t>
            </a:r>
          </a:p>
        </p:txBody>
      </p:sp>
      <p:sp>
        <p:nvSpPr>
          <p:cNvPr id="3" name="Sisällön paikkamerkki 2">
            <a:extLst>
              <a:ext uri="{FF2B5EF4-FFF2-40B4-BE49-F238E27FC236}">
                <a16:creationId xmlns:a16="http://schemas.microsoft.com/office/drawing/2014/main" id="{76F0A643-A8B5-4E14-AFEC-3A8B5A4658A0}"/>
              </a:ext>
            </a:extLst>
          </p:cNvPr>
          <p:cNvSpPr>
            <a:spLocks noGrp="1"/>
          </p:cNvSpPr>
          <p:nvPr>
            <p:ph idx="1"/>
          </p:nvPr>
        </p:nvSpPr>
        <p:spPr>
          <a:xfrm>
            <a:off x="643469" y="1782981"/>
            <a:ext cx="4008384" cy="4393982"/>
          </a:xfrm>
        </p:spPr>
        <p:txBody>
          <a:bodyPr>
            <a:normAutofit/>
          </a:bodyPr>
          <a:lstStyle/>
          <a:p>
            <a:pPr fontAlgn="base">
              <a:buFont typeface="Arial" panose="020B0604020202020204" pitchFamily="34" charset="0"/>
              <a:buChar char="•"/>
            </a:pPr>
            <a:r>
              <a:rPr lang="fi-FI" sz="2000" b="1">
                <a:latin typeface="Comic Sans MS" panose="030F0702030302020204" pitchFamily="66" charset="0"/>
              </a:rPr>
              <a:t> </a:t>
            </a:r>
            <a:r>
              <a:rPr lang="fi-FI" sz="2000" b="1">
                <a:latin typeface="Calibri Light" panose="020F0302020204030204" pitchFamily="34" charset="0"/>
                <a:cs typeface="Calibri Light" panose="020F0302020204030204" pitchFamily="34" charset="0"/>
              </a:rPr>
              <a:t>ongelma on ohutsuolen suolinukassa</a:t>
            </a:r>
            <a:r>
              <a:rPr lang="en-US" sz="2000">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sz="2000" b="1">
                <a:latin typeface="Calibri Light" panose="020F0302020204030204" pitchFamily="34" charset="0"/>
                <a:cs typeface="Calibri Light" panose="020F0302020204030204" pitchFamily="34" charset="0"/>
              </a:rPr>
              <a:t> vehnä, ruis ja ohra (kaura) sisältävät gluteiinia, joka on sitkoa muodostava aine viljassa</a:t>
            </a:r>
            <a:r>
              <a:rPr lang="en-US" sz="2000">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sz="2000" b="1">
                <a:latin typeface="Calibri Light" panose="020F0302020204030204" pitchFamily="34" charset="0"/>
                <a:cs typeface="Calibri Light" panose="020F0302020204030204" pitchFamily="34" charset="0"/>
              </a:rPr>
              <a:t> potilaan suolinukka ei kestä gluteiinia ja surkastuu</a:t>
            </a:r>
            <a:r>
              <a:rPr lang="en-US" sz="2000">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sz="2000" b="1">
                <a:latin typeface="Calibri Light" panose="020F0302020204030204" pitchFamily="34" charset="0"/>
                <a:cs typeface="Calibri Light" panose="020F0302020204030204" pitchFamily="34" charset="0"/>
              </a:rPr>
              <a:t> suolinukan kautta imeytyy suurin osa kaikista  ravintoaineista</a:t>
            </a:r>
            <a:r>
              <a:rPr lang="en-US" sz="2000">
                <a:latin typeface="Calibri Light" panose="020F0302020204030204" pitchFamily="34" charset="0"/>
                <a:cs typeface="Calibri Light" panose="020F0302020204030204" pitchFamily="34" charset="0"/>
              </a:rPr>
              <a:t>​</a:t>
            </a:r>
          </a:p>
          <a:p>
            <a:endParaRPr lang="fi-FI" sz="2000"/>
          </a:p>
        </p:txBody>
      </p:sp>
      <p:sp>
        <p:nvSpPr>
          <p:cNvPr id="5" name="Päivämäärän paikkamerkki 4"/>
          <p:cNvSpPr>
            <a:spLocks noGrp="1"/>
          </p:cNvSpPr>
          <p:nvPr>
            <p:ph type="dt" sz="half" idx="10"/>
          </p:nvPr>
        </p:nvSpPr>
        <p:spPr>
          <a:xfrm>
            <a:off x="643467" y="6356350"/>
            <a:ext cx="2743200" cy="365125"/>
          </a:xfrm>
        </p:spPr>
        <p:txBody>
          <a:bodyPr>
            <a:normAutofit/>
          </a:bodyPr>
          <a:lstStyle/>
          <a:p>
            <a:pPr>
              <a:spcAft>
                <a:spcPts val="600"/>
              </a:spcAft>
            </a:pPr>
            <a:fld id="{212F8D5E-1B2F-4E2E-8490-D09E53B37553}" type="datetime1">
              <a:rPr lang="fi-FI" smtClean="0"/>
              <a:pPr>
                <a:spcAft>
                  <a:spcPts val="600"/>
                </a:spcAft>
              </a:pPr>
              <a:t>20.9.2021</a:t>
            </a:fld>
            <a:endParaRPr lang="fi-FI"/>
          </a:p>
        </p:txBody>
      </p:sp>
      <p:grpSp>
        <p:nvGrpSpPr>
          <p:cNvPr id="23" name="Group 2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4" name="Isosceles Triangle 2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Kuva 3">
            <a:extLst>
              <a:ext uri="{FF2B5EF4-FFF2-40B4-BE49-F238E27FC236}">
                <a16:creationId xmlns:a16="http://schemas.microsoft.com/office/drawing/2014/main" id="{89F89101-E7D6-4870-85FD-2EB1CA91AE2C}"/>
              </a:ext>
            </a:extLst>
          </p:cNvPr>
          <p:cNvPicPr>
            <a:picLocks noChangeAspect="1"/>
          </p:cNvPicPr>
          <p:nvPr/>
        </p:nvPicPr>
        <p:blipFill>
          <a:blip r:embed="rId2"/>
          <a:stretch>
            <a:fillRect/>
          </a:stretch>
        </p:blipFill>
        <p:spPr>
          <a:xfrm>
            <a:off x="5499009" y="1782981"/>
            <a:ext cx="5845834" cy="4361892"/>
          </a:xfrm>
          <a:prstGeom prst="rect">
            <a:avLst/>
          </a:prstGeom>
        </p:spPr>
      </p:pic>
      <p:grpSp>
        <p:nvGrpSpPr>
          <p:cNvPr id="27" name="Group 2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8" name="Rectangle 2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Alatunnisteen paikkamerkki 5"/>
          <p:cNvSpPr>
            <a:spLocks noGrp="1"/>
          </p:cNvSpPr>
          <p:nvPr>
            <p:ph type="ftr" sz="quarter" idx="11"/>
          </p:nvPr>
        </p:nvSpPr>
        <p:spPr>
          <a:xfrm>
            <a:off x="4038600" y="6356350"/>
            <a:ext cx="4114800" cy="365125"/>
          </a:xfrm>
        </p:spPr>
        <p:txBody>
          <a:bodyPr>
            <a:normAutofit/>
          </a:bodyPr>
          <a:lstStyle/>
          <a:p>
            <a:pPr>
              <a:spcAft>
                <a:spcPts val="600"/>
              </a:spcAft>
            </a:pPr>
            <a:r>
              <a:rPr lang="fi-FI"/>
              <a:t>Poke, Sari Paananen</a:t>
            </a:r>
          </a:p>
        </p:txBody>
      </p:sp>
      <p:sp>
        <p:nvSpPr>
          <p:cNvPr id="7" name="Dian numeron paikkamerkki 6"/>
          <p:cNvSpPr>
            <a:spLocks noGrp="1"/>
          </p:cNvSpPr>
          <p:nvPr>
            <p:ph type="sldNum" sz="quarter" idx="12"/>
          </p:nvPr>
        </p:nvSpPr>
        <p:spPr>
          <a:xfrm>
            <a:off x="8805333" y="6356350"/>
            <a:ext cx="2743200" cy="365125"/>
          </a:xfrm>
        </p:spPr>
        <p:txBody>
          <a:bodyPr>
            <a:normAutofit/>
          </a:bodyPr>
          <a:lstStyle/>
          <a:p>
            <a:pPr>
              <a:spcAft>
                <a:spcPts val="600"/>
              </a:spcAft>
            </a:pPr>
            <a:fld id="{8F4AEF5D-7FAC-4949-84D2-DA5A9BB3D225}" type="slidenum">
              <a:rPr lang="fi-FI" smtClean="0"/>
              <a:pPr>
                <a:spcAft>
                  <a:spcPts val="600"/>
                </a:spcAft>
              </a:pPr>
              <a:t>2</a:t>
            </a:fld>
            <a:endParaRPr lang="fi-FI"/>
          </a:p>
        </p:txBody>
      </p:sp>
    </p:spTree>
    <p:extLst>
      <p:ext uri="{BB962C8B-B14F-4D97-AF65-F5344CB8AC3E}">
        <p14:creationId xmlns:p14="http://schemas.microsoft.com/office/powerpoint/2010/main" val="199603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01D15B8-686E-4A28-8CEF-E4D8434B0C2D}"/>
              </a:ext>
            </a:extLst>
          </p:cNvPr>
          <p:cNvSpPr>
            <a:spLocks noGrp="1"/>
          </p:cNvSpPr>
          <p:nvPr>
            <p:ph type="title"/>
          </p:nvPr>
        </p:nvSpPr>
        <p:spPr>
          <a:xfrm>
            <a:off x="686834" y="1153572"/>
            <a:ext cx="3200400" cy="4461163"/>
          </a:xfrm>
        </p:spPr>
        <p:txBody>
          <a:bodyPr>
            <a:normAutofit/>
          </a:bodyPr>
          <a:lstStyle/>
          <a:p>
            <a:r>
              <a:rPr lang="fi-FI">
                <a:solidFill>
                  <a:srgbClr val="FFFFFF"/>
                </a:solidFill>
              </a:rPr>
              <a:t>Oireet</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166E2420-AA16-4DF2-8D9A-263DB58FF0C4}"/>
              </a:ext>
            </a:extLst>
          </p:cNvPr>
          <p:cNvSpPr>
            <a:spLocks noGrp="1"/>
          </p:cNvSpPr>
          <p:nvPr>
            <p:ph idx="1"/>
          </p:nvPr>
        </p:nvSpPr>
        <p:spPr>
          <a:xfrm>
            <a:off x="4447308" y="591344"/>
            <a:ext cx="6906491" cy="5585619"/>
          </a:xfrm>
        </p:spPr>
        <p:txBody>
          <a:bodyPr anchor="ctr">
            <a:normAutofit/>
          </a:bodyPr>
          <a:lstStyle/>
          <a:p>
            <a:pPr fontAlgn="base"/>
            <a:endParaRPr lang="fi-FI" b="1">
              <a:latin typeface="Calibri Light" panose="020F0302020204030204" pitchFamily="34" charset="0"/>
              <a:cs typeface="Calibri Light" panose="020F0302020204030204" pitchFamily="34" charset="0"/>
            </a:endParaRPr>
          </a:p>
          <a:p>
            <a:pPr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suolinukka häviää keliakiapotilaalta ja se aiheuttaa</a:t>
            </a:r>
            <a:r>
              <a:rPr lang="en-US">
                <a:latin typeface="Calibri Light" panose="020F0302020204030204" pitchFamily="34" charset="0"/>
                <a:cs typeface="Calibri Light" panose="020F0302020204030204" pitchFamily="34" charset="0"/>
              </a:rPr>
              <a:t>​</a:t>
            </a:r>
          </a:p>
          <a:p>
            <a:pPr lvl="2"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imeytymishäiriöitä</a:t>
            </a:r>
            <a:r>
              <a:rPr lang="en-US">
                <a:latin typeface="Calibri Light" panose="020F0302020204030204" pitchFamily="34" charset="0"/>
                <a:cs typeface="Calibri Light" panose="020F0302020204030204" pitchFamily="34" charset="0"/>
              </a:rPr>
              <a:t>​</a:t>
            </a:r>
          </a:p>
          <a:p>
            <a:pPr lvl="2"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laktoosi-intoleranssia(laktaasi-entsyymi</a:t>
            </a:r>
            <a:r>
              <a:rPr lang="en-US">
                <a:latin typeface="Calibri Light" panose="020F0302020204030204" pitchFamily="34" charset="0"/>
                <a:cs typeface="Calibri Light" panose="020F0302020204030204" pitchFamily="34" charset="0"/>
              </a:rPr>
              <a:t>​ </a:t>
            </a:r>
            <a:r>
              <a:rPr lang="fi-FI" b="1">
                <a:latin typeface="Calibri Light" panose="020F0302020204030204" pitchFamily="34" charset="0"/>
                <a:cs typeface="Calibri Light" panose="020F0302020204030204" pitchFamily="34" charset="0"/>
              </a:rPr>
              <a:t>erittyy suolinukasta</a:t>
            </a:r>
            <a:r>
              <a:rPr lang="en-US">
                <a:latin typeface="Calibri Light" panose="020F0302020204030204" pitchFamily="34" charset="0"/>
                <a:cs typeface="Calibri Light" panose="020F0302020204030204" pitchFamily="34" charset="0"/>
              </a:rPr>
              <a:t>​)</a:t>
            </a:r>
          </a:p>
          <a:p>
            <a:pPr lvl="2"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ripulia, ummetusta</a:t>
            </a:r>
            <a:r>
              <a:rPr lang="en-US">
                <a:latin typeface="Calibri Light" panose="020F0302020204030204" pitchFamily="34" charset="0"/>
                <a:cs typeface="Calibri Light" panose="020F0302020204030204" pitchFamily="34" charset="0"/>
              </a:rPr>
              <a:t>​</a:t>
            </a:r>
          </a:p>
          <a:p>
            <a:pPr lvl="2"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laihtumista</a:t>
            </a:r>
            <a:r>
              <a:rPr lang="en-US">
                <a:latin typeface="Calibri Light" panose="020F0302020204030204" pitchFamily="34" charset="0"/>
                <a:cs typeface="Calibri Light" panose="020F0302020204030204" pitchFamily="34" charset="0"/>
              </a:rPr>
              <a:t>​</a:t>
            </a:r>
          </a:p>
          <a:p>
            <a:pPr lvl="2"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kipua, heikkoutta</a:t>
            </a:r>
            <a:r>
              <a:rPr lang="en-US">
                <a:latin typeface="Calibri Light" panose="020F0302020204030204" pitchFamily="34" charset="0"/>
                <a:cs typeface="Calibri Light" panose="020F0302020204030204" pitchFamily="34" charset="0"/>
              </a:rPr>
              <a:t>​</a:t>
            </a:r>
          </a:p>
          <a:p>
            <a:pPr lvl="2" fontAlgn="base">
              <a:buFont typeface="Wingdings" panose="05000000000000000000" pitchFamily="2" charset="2"/>
              <a:buChar char="§"/>
            </a:pPr>
            <a:r>
              <a:rPr lang="fi-FI" b="1">
                <a:latin typeface="Calibri Light" panose="020F0302020204030204" pitchFamily="34" charset="0"/>
                <a:cs typeface="Calibri Light" panose="020F0302020204030204" pitchFamily="34" charset="0"/>
              </a:rPr>
              <a:t>puutostiloja</a:t>
            </a:r>
            <a:r>
              <a:rPr lang="en-US">
                <a:latin typeface="Calibri Light" panose="020F0302020204030204" pitchFamily="34" charset="0"/>
                <a:cs typeface="Calibri Light" panose="020F0302020204030204" pitchFamily="34" charset="0"/>
              </a:rPr>
              <a:t>​</a:t>
            </a:r>
          </a:p>
          <a:p>
            <a:endParaRPr lang="fi-FI" dirty="0"/>
          </a:p>
        </p:txBody>
      </p:sp>
      <p:sp>
        <p:nvSpPr>
          <p:cNvPr id="4" name="Päivämäärän paikkamerkki 3"/>
          <p:cNvSpPr>
            <a:spLocks noGrp="1"/>
          </p:cNvSpPr>
          <p:nvPr>
            <p:ph type="dt" sz="half" idx="10"/>
          </p:nvPr>
        </p:nvSpPr>
        <p:spPr>
          <a:xfrm>
            <a:off x="838200" y="6356350"/>
            <a:ext cx="1639957" cy="365125"/>
          </a:xfrm>
        </p:spPr>
        <p:txBody>
          <a:bodyPr>
            <a:normAutofit/>
          </a:bodyPr>
          <a:lstStyle/>
          <a:p>
            <a:pPr>
              <a:spcAft>
                <a:spcPts val="600"/>
              </a:spcAft>
            </a:pPr>
            <a:fld id="{F8A5398C-BBC5-459B-9C37-C5B17C056555}" type="datetime1">
              <a:rPr lang="fi-FI">
                <a:solidFill>
                  <a:srgbClr val="FFFFFF"/>
                </a:solidFill>
              </a:rPr>
              <a:pPr>
                <a:spcAft>
                  <a:spcPts val="600"/>
                </a:spcAft>
              </a:pPr>
              <a:t>20.9.2021</a:t>
            </a:fld>
            <a:endParaRPr lang="fi-FI">
              <a:solidFill>
                <a:srgbClr val="FFFFFF"/>
              </a:solidFill>
            </a:endParaRPr>
          </a:p>
        </p:txBody>
      </p:sp>
      <p:sp>
        <p:nvSpPr>
          <p:cNvPr id="5" name="Alatunnisteen paikkamerkki 4"/>
          <p:cNvSpPr>
            <a:spLocks noGrp="1"/>
          </p:cNvSpPr>
          <p:nvPr>
            <p:ph type="ftr" sz="quarter" idx="11"/>
          </p:nvPr>
        </p:nvSpPr>
        <p:spPr>
          <a:xfrm>
            <a:off x="4038600" y="6356350"/>
            <a:ext cx="5251174" cy="365125"/>
          </a:xfrm>
        </p:spPr>
        <p:txBody>
          <a:bodyPr>
            <a:normAutofit/>
          </a:bodyPr>
          <a:lstStyle/>
          <a:p>
            <a:pPr>
              <a:spcAft>
                <a:spcPts val="600"/>
              </a:spcAft>
            </a:pPr>
            <a:r>
              <a:rPr lang="fi-FI"/>
              <a:t>Poke, Sari Paananen</a:t>
            </a:r>
          </a:p>
        </p:txBody>
      </p:sp>
      <p:sp>
        <p:nvSpPr>
          <p:cNvPr id="6" name="Dian numeron paikkamerkki 5"/>
          <p:cNvSpPr>
            <a:spLocks noGrp="1"/>
          </p:cNvSpPr>
          <p:nvPr>
            <p:ph type="sldNum" sz="quarter" idx="12"/>
          </p:nvPr>
        </p:nvSpPr>
        <p:spPr>
          <a:xfrm>
            <a:off x="9541564" y="6356350"/>
            <a:ext cx="1812235" cy="365125"/>
          </a:xfrm>
        </p:spPr>
        <p:txBody>
          <a:bodyPr>
            <a:normAutofit/>
          </a:bodyPr>
          <a:lstStyle/>
          <a:p>
            <a:pPr>
              <a:spcAft>
                <a:spcPts val="600"/>
              </a:spcAft>
            </a:pPr>
            <a:fld id="{8F4AEF5D-7FAC-4949-84D2-DA5A9BB3D225}" type="slidenum">
              <a:rPr lang="fi-FI" smtClean="0"/>
              <a:pPr>
                <a:spcAft>
                  <a:spcPts val="600"/>
                </a:spcAft>
              </a:pPr>
              <a:t>3</a:t>
            </a:fld>
            <a:endParaRPr lang="fi-FI"/>
          </a:p>
        </p:txBody>
      </p:sp>
    </p:spTree>
    <p:extLst>
      <p:ext uri="{BB962C8B-B14F-4D97-AF65-F5344CB8AC3E}">
        <p14:creationId xmlns:p14="http://schemas.microsoft.com/office/powerpoint/2010/main" val="420991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223B94A-BFA1-4D09-A65A-DDD1861B11C3}"/>
              </a:ext>
            </a:extLst>
          </p:cNvPr>
          <p:cNvSpPr>
            <a:spLocks noGrp="1"/>
          </p:cNvSpPr>
          <p:nvPr>
            <p:ph type="title"/>
          </p:nvPr>
        </p:nvSpPr>
        <p:spPr>
          <a:xfrm>
            <a:off x="686834" y="1153572"/>
            <a:ext cx="3200400" cy="4461163"/>
          </a:xfrm>
        </p:spPr>
        <p:txBody>
          <a:bodyPr>
            <a:normAutofit/>
          </a:bodyPr>
          <a:lstStyle/>
          <a:p>
            <a:r>
              <a:rPr lang="fi-FI">
                <a:solidFill>
                  <a:srgbClr val="FFFFFF"/>
                </a:solidFill>
              </a:rPr>
              <a:t>Keliakian hoito</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1F29D17B-140E-45E0-BA18-C47A4872F5EB}"/>
              </a:ext>
            </a:extLst>
          </p:cNvPr>
          <p:cNvSpPr>
            <a:spLocks noGrp="1"/>
          </p:cNvSpPr>
          <p:nvPr>
            <p:ph idx="1"/>
          </p:nvPr>
        </p:nvSpPr>
        <p:spPr>
          <a:xfrm>
            <a:off x="4447308" y="591344"/>
            <a:ext cx="6906491" cy="5585619"/>
          </a:xfrm>
        </p:spPr>
        <p:txBody>
          <a:bodyPr anchor="ctr">
            <a:normAutofit/>
          </a:bodyPr>
          <a:lstStyle/>
          <a:p>
            <a:pPr fontAlgn="base">
              <a:buFont typeface="Arial" panose="020B0604020202020204" pitchFamily="34" charset="0"/>
              <a:buChar char="•"/>
            </a:pPr>
            <a:r>
              <a:rPr lang="fi-FI" b="1">
                <a:latin typeface="Calibri Light" panose="020F0302020204030204" pitchFamily="34" charset="0"/>
                <a:cs typeface="Calibri Light" panose="020F0302020204030204" pitchFamily="34" charset="0"/>
              </a:rPr>
              <a:t>elinikäinen ruokavalio, johon eivät kuulu vehnä, ruis eikä ohra</a:t>
            </a:r>
          </a:p>
          <a:p>
            <a:pPr fontAlgn="base">
              <a:buFont typeface="Arial" panose="020B0604020202020204" pitchFamily="34" charset="0"/>
              <a:buChar char="•"/>
            </a:pPr>
            <a:r>
              <a:rPr lang="fi-FI" b="1">
                <a:latin typeface="Calibri Light" panose="020F0302020204030204" pitchFamily="34" charset="0"/>
                <a:cs typeface="Calibri Light" panose="020F0302020204030204" pitchFamily="34" charset="0"/>
              </a:rPr>
              <a:t>varottava valmisteita, joissa on em. viljoja</a:t>
            </a:r>
            <a:r>
              <a:rPr lang="en-US">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b="1">
                <a:latin typeface="Calibri Light" panose="020F0302020204030204" pitchFamily="34" charset="0"/>
                <a:cs typeface="Calibri Light" panose="020F0302020204030204" pitchFamily="34" charset="0"/>
              </a:rPr>
              <a:t>turvallisia viljoja riisi, hirssi, tattari, maissi, soija</a:t>
            </a:r>
            <a:r>
              <a:rPr lang="en-US" b="1">
                <a:latin typeface="Calibri Light" panose="020F0302020204030204" pitchFamily="34" charset="0"/>
                <a:cs typeface="Calibri Light" panose="020F0302020204030204" pitchFamily="34" charset="0"/>
              </a:rPr>
              <a:t>​ ja </a:t>
            </a:r>
            <a:r>
              <a:rPr lang="en-US" b="1" err="1">
                <a:latin typeface="Calibri Light" panose="020F0302020204030204" pitchFamily="34" charset="0"/>
                <a:cs typeface="Calibri Light" panose="020F0302020204030204" pitchFamily="34" charset="0"/>
              </a:rPr>
              <a:t>kaura</a:t>
            </a:r>
            <a:endParaRPr lang="en-US" b="1">
              <a:latin typeface="Calibri Light" panose="020F0302020204030204" pitchFamily="34" charset="0"/>
              <a:cs typeface="Calibri Light" panose="020F0302020204030204" pitchFamily="34" charset="0"/>
            </a:endParaRPr>
          </a:p>
          <a:p>
            <a:pPr fontAlgn="base">
              <a:buFont typeface="Arial" panose="020B0604020202020204" pitchFamily="34" charset="0"/>
              <a:buChar char="•"/>
            </a:pPr>
            <a:r>
              <a:rPr lang="fi-FI" b="1">
                <a:latin typeface="Calibri Light" panose="020F0302020204030204" pitchFamily="34" charset="0"/>
                <a:cs typeface="Calibri Light" panose="020F0302020204030204" pitchFamily="34" charset="0"/>
              </a:rPr>
              <a:t>suolinukka palautuu ½-2 vuoden aikana gluteenin syönnin lopettamisen jälkeen</a:t>
            </a:r>
            <a:r>
              <a:rPr lang="en-US">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b="1">
                <a:latin typeface="Calibri Light" panose="020F0302020204030204" pitchFamily="34" charset="0"/>
                <a:cs typeface="Calibri Light" panose="020F0302020204030204" pitchFamily="34" charset="0"/>
              </a:rPr>
              <a:t>diagnoosi tehdään koepalasta suolinukasta</a:t>
            </a:r>
            <a:r>
              <a:rPr lang="en-US">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b="1">
                <a:latin typeface="Calibri Light" panose="020F0302020204030204" pitchFamily="34" charset="0"/>
                <a:cs typeface="Calibri Light" panose="020F0302020204030204" pitchFamily="34" charset="0"/>
              </a:rPr>
              <a:t>jos ruokavaliota noudatetaan tauti on oireeton</a:t>
            </a:r>
            <a:r>
              <a:rPr lang="en-US">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endParaRPr lang="en-US">
              <a:latin typeface="Calibri Light" panose="020F0302020204030204" pitchFamily="34" charset="0"/>
              <a:cs typeface="Calibri Light" panose="020F0302020204030204" pitchFamily="34" charset="0"/>
            </a:endParaRPr>
          </a:p>
          <a:p>
            <a:endParaRPr lang="fi-FI" dirty="0"/>
          </a:p>
        </p:txBody>
      </p:sp>
      <p:sp>
        <p:nvSpPr>
          <p:cNvPr id="4" name="Päivämäärän paikkamerkki 3"/>
          <p:cNvSpPr>
            <a:spLocks noGrp="1"/>
          </p:cNvSpPr>
          <p:nvPr>
            <p:ph type="dt" sz="half" idx="10"/>
          </p:nvPr>
        </p:nvSpPr>
        <p:spPr>
          <a:xfrm>
            <a:off x="838200" y="6356350"/>
            <a:ext cx="1639957" cy="365125"/>
          </a:xfrm>
        </p:spPr>
        <p:txBody>
          <a:bodyPr>
            <a:normAutofit/>
          </a:bodyPr>
          <a:lstStyle/>
          <a:p>
            <a:pPr>
              <a:spcAft>
                <a:spcPts val="600"/>
              </a:spcAft>
            </a:pPr>
            <a:fld id="{9942A7ED-707A-4E44-B6E9-D5BA6FA57E8E}" type="datetime1">
              <a:rPr lang="fi-FI">
                <a:solidFill>
                  <a:srgbClr val="FFFFFF"/>
                </a:solidFill>
              </a:rPr>
              <a:pPr>
                <a:spcAft>
                  <a:spcPts val="600"/>
                </a:spcAft>
              </a:pPr>
              <a:t>20.9.2021</a:t>
            </a:fld>
            <a:endParaRPr lang="fi-FI">
              <a:solidFill>
                <a:srgbClr val="FFFFFF"/>
              </a:solidFill>
            </a:endParaRPr>
          </a:p>
        </p:txBody>
      </p:sp>
      <p:sp>
        <p:nvSpPr>
          <p:cNvPr id="5" name="Alatunnisteen paikkamerkki 4"/>
          <p:cNvSpPr>
            <a:spLocks noGrp="1"/>
          </p:cNvSpPr>
          <p:nvPr>
            <p:ph type="ftr" sz="quarter" idx="11"/>
          </p:nvPr>
        </p:nvSpPr>
        <p:spPr>
          <a:xfrm>
            <a:off x="4038600" y="6356350"/>
            <a:ext cx="5251174" cy="365125"/>
          </a:xfrm>
        </p:spPr>
        <p:txBody>
          <a:bodyPr>
            <a:normAutofit/>
          </a:bodyPr>
          <a:lstStyle/>
          <a:p>
            <a:pPr>
              <a:spcAft>
                <a:spcPts val="600"/>
              </a:spcAft>
            </a:pPr>
            <a:r>
              <a:rPr lang="fi-FI"/>
              <a:t>Poke, Sari Paananen</a:t>
            </a:r>
          </a:p>
        </p:txBody>
      </p:sp>
      <p:sp>
        <p:nvSpPr>
          <p:cNvPr id="6" name="Dian numeron paikkamerkki 5"/>
          <p:cNvSpPr>
            <a:spLocks noGrp="1"/>
          </p:cNvSpPr>
          <p:nvPr>
            <p:ph type="sldNum" sz="quarter" idx="12"/>
          </p:nvPr>
        </p:nvSpPr>
        <p:spPr>
          <a:xfrm>
            <a:off x="9541564" y="6356350"/>
            <a:ext cx="1812235" cy="365125"/>
          </a:xfrm>
        </p:spPr>
        <p:txBody>
          <a:bodyPr>
            <a:normAutofit/>
          </a:bodyPr>
          <a:lstStyle/>
          <a:p>
            <a:pPr>
              <a:spcAft>
                <a:spcPts val="600"/>
              </a:spcAft>
            </a:pPr>
            <a:fld id="{8F4AEF5D-7FAC-4949-84D2-DA5A9BB3D225}" type="slidenum">
              <a:rPr lang="fi-FI" smtClean="0"/>
              <a:pPr>
                <a:spcAft>
                  <a:spcPts val="600"/>
                </a:spcAft>
              </a:pPr>
              <a:t>4</a:t>
            </a:fld>
            <a:endParaRPr lang="fi-FI"/>
          </a:p>
        </p:txBody>
      </p:sp>
    </p:spTree>
    <p:extLst>
      <p:ext uri="{BB962C8B-B14F-4D97-AF65-F5344CB8AC3E}">
        <p14:creationId xmlns:p14="http://schemas.microsoft.com/office/powerpoint/2010/main" val="82675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Otsikko 1">
            <a:extLst>
              <a:ext uri="{FF2B5EF4-FFF2-40B4-BE49-F238E27FC236}">
                <a16:creationId xmlns:a16="http://schemas.microsoft.com/office/drawing/2014/main" id="{FFE1503E-FBB4-4B66-B6CD-41D84F384D98}"/>
              </a:ext>
            </a:extLst>
          </p:cNvPr>
          <p:cNvSpPr>
            <a:spLocks noGrp="1"/>
          </p:cNvSpPr>
          <p:nvPr>
            <p:ph type="title"/>
          </p:nvPr>
        </p:nvSpPr>
        <p:spPr>
          <a:xfrm>
            <a:off x="838200" y="365125"/>
            <a:ext cx="5393361" cy="1325563"/>
          </a:xfrm>
        </p:spPr>
        <p:txBody>
          <a:bodyPr>
            <a:normAutofit/>
          </a:bodyPr>
          <a:lstStyle/>
          <a:p>
            <a:r>
              <a:rPr lang="fi-FI" dirty="0"/>
              <a:t>Luontaisesti gluteeniton</a:t>
            </a:r>
          </a:p>
        </p:txBody>
      </p:sp>
      <p:sp>
        <p:nvSpPr>
          <p:cNvPr id="3" name="Sisällön paikkamerkki 2">
            <a:extLst>
              <a:ext uri="{FF2B5EF4-FFF2-40B4-BE49-F238E27FC236}">
                <a16:creationId xmlns:a16="http://schemas.microsoft.com/office/drawing/2014/main" id="{40D23380-D8C9-4FD1-957F-E88AA9D1D8D2}"/>
              </a:ext>
            </a:extLst>
          </p:cNvPr>
          <p:cNvSpPr>
            <a:spLocks noGrp="1"/>
          </p:cNvSpPr>
          <p:nvPr>
            <p:ph idx="1"/>
          </p:nvPr>
        </p:nvSpPr>
        <p:spPr>
          <a:xfrm>
            <a:off x="838200" y="1825625"/>
            <a:ext cx="5393361" cy="4351338"/>
          </a:xfrm>
        </p:spPr>
        <p:txBody>
          <a:bodyPr>
            <a:normAutofit/>
          </a:bodyPr>
          <a:lstStyle/>
          <a:p>
            <a:pPr fontAlgn="base">
              <a:buFont typeface="Arial" panose="020B0604020202020204" pitchFamily="34" charset="0"/>
              <a:buChar char="•"/>
            </a:pPr>
            <a:r>
              <a:rPr lang="fi-FI" sz="2600" b="1">
                <a:latin typeface="Calibri Light" panose="020F0302020204030204" pitchFamily="34" charset="0"/>
                <a:cs typeface="Calibri Light" panose="020F0302020204030204" pitchFamily="34" charset="0"/>
              </a:rPr>
              <a:t>Ne elintarvikkeet, joissa ei ole ollenkaan eikä ole koskaan ollutkaan gluteiinia ovat </a:t>
            </a:r>
            <a:r>
              <a:rPr lang="fi-FI" sz="2600" b="1" u="sng">
                <a:latin typeface="Calibri Light" panose="020F0302020204030204" pitchFamily="34" charset="0"/>
                <a:cs typeface="Calibri Light" panose="020F0302020204030204" pitchFamily="34" charset="0"/>
              </a:rPr>
              <a:t>luontaisesti gluteenittomia</a:t>
            </a:r>
            <a:r>
              <a:rPr lang="en-US" sz="2600">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sz="2600" b="1">
                <a:latin typeface="Calibri Light" panose="020F0302020204030204" pitchFamily="34" charset="0"/>
                <a:cs typeface="Calibri Light" panose="020F0302020204030204" pitchFamily="34" charset="0"/>
              </a:rPr>
              <a:t>Ne elintarvikkeet, joista on poistettu gluteiini kuten erilaiset jauhoseokset ovat </a:t>
            </a:r>
            <a:r>
              <a:rPr lang="fi-FI" sz="2600" b="1" u="sng">
                <a:latin typeface="Calibri Light" panose="020F0302020204030204" pitchFamily="34" charset="0"/>
                <a:cs typeface="Calibri Light" panose="020F0302020204030204" pitchFamily="34" charset="0"/>
              </a:rPr>
              <a:t>gluteenittomia</a:t>
            </a:r>
            <a:r>
              <a:rPr lang="en-US" sz="2600">
                <a:latin typeface="Calibri Light" panose="020F0302020204030204" pitchFamily="34" charset="0"/>
                <a:cs typeface="Calibri Light" panose="020F0302020204030204" pitchFamily="34" charset="0"/>
              </a:rPr>
              <a:t>​</a:t>
            </a:r>
          </a:p>
          <a:p>
            <a:pPr fontAlgn="base">
              <a:buFont typeface="Arial" panose="020B0604020202020204" pitchFamily="34" charset="0"/>
              <a:buChar char="•"/>
            </a:pPr>
            <a:r>
              <a:rPr lang="fi-FI" sz="2600" b="1">
                <a:latin typeface="Calibri Light" panose="020F0302020204030204" pitchFamily="34" charset="0"/>
                <a:cs typeface="Calibri Light" panose="020F0302020204030204" pitchFamily="34" charset="0"/>
              </a:rPr>
              <a:t>Jotkut keliaakikot ovat niin herkkiä, etteivät siedä muuta kuin luontaisesti gluteenittomia elintarvikkeita</a:t>
            </a:r>
            <a:r>
              <a:rPr lang="en-US" sz="2600">
                <a:latin typeface="Calibri Light" panose="020F0302020204030204" pitchFamily="34" charset="0"/>
                <a:cs typeface="Calibri Light" panose="020F0302020204030204" pitchFamily="34" charset="0"/>
              </a:rPr>
              <a:t>​</a:t>
            </a:r>
          </a:p>
          <a:p>
            <a:endParaRPr lang="fi-FI" sz="2600"/>
          </a:p>
        </p:txBody>
      </p:sp>
      <p:pic>
        <p:nvPicPr>
          <p:cNvPr id="7" name="Kuva 6">
            <a:extLst>
              <a:ext uri="{FF2B5EF4-FFF2-40B4-BE49-F238E27FC236}">
                <a16:creationId xmlns:a16="http://schemas.microsoft.com/office/drawing/2014/main" id="{45198C14-4010-4A1F-95D7-604BE5583326}"/>
              </a:ext>
            </a:extLst>
          </p:cNvPr>
          <p:cNvPicPr>
            <a:picLocks noChangeAspect="1"/>
          </p:cNvPicPr>
          <p:nvPr/>
        </p:nvPicPr>
        <p:blipFill rotWithShape="1">
          <a:blip r:embed="rId2"/>
          <a:srcRect l="5772" r="19324" b="-1"/>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5" name="Päivämäärän paikkamerkki 4"/>
          <p:cNvSpPr>
            <a:spLocks noGrp="1"/>
          </p:cNvSpPr>
          <p:nvPr>
            <p:ph type="dt" sz="half" idx="10"/>
          </p:nvPr>
        </p:nvSpPr>
        <p:spPr>
          <a:xfrm>
            <a:off x="838200" y="6356350"/>
            <a:ext cx="2743200" cy="365125"/>
          </a:xfrm>
        </p:spPr>
        <p:txBody>
          <a:bodyPr>
            <a:normAutofit/>
          </a:bodyPr>
          <a:lstStyle/>
          <a:p>
            <a:pPr>
              <a:spcAft>
                <a:spcPts val="600"/>
              </a:spcAft>
            </a:pPr>
            <a:fld id="{C2F167DF-E570-487F-B98D-3965A88B1F7E}" type="datetime1">
              <a:rPr lang="fi-FI" smtClean="0"/>
              <a:pPr>
                <a:spcAft>
                  <a:spcPts val="600"/>
                </a:spcAft>
              </a:pPr>
              <a:t>20.9.2021</a:t>
            </a:fld>
            <a:endParaRPr lang="fi-FI"/>
          </a:p>
        </p:txBody>
      </p:sp>
      <p:sp>
        <p:nvSpPr>
          <p:cNvPr id="6" name="Alatunnisteen paikkamerkki 5"/>
          <p:cNvSpPr>
            <a:spLocks noGrp="1"/>
          </p:cNvSpPr>
          <p:nvPr>
            <p:ph type="ftr" sz="quarter" idx="11"/>
          </p:nvPr>
        </p:nvSpPr>
        <p:spPr>
          <a:xfrm>
            <a:off x="4038600" y="6356350"/>
            <a:ext cx="4114800" cy="365125"/>
          </a:xfrm>
        </p:spPr>
        <p:txBody>
          <a:bodyPr>
            <a:normAutofit/>
          </a:bodyPr>
          <a:lstStyle/>
          <a:p>
            <a:pPr>
              <a:spcAft>
                <a:spcPts val="600"/>
              </a:spcAft>
            </a:pPr>
            <a:r>
              <a:rPr lang="fi-FI"/>
              <a:t>Poke, Sari Paananen</a:t>
            </a:r>
          </a:p>
        </p:txBody>
      </p:sp>
      <p:sp>
        <p:nvSpPr>
          <p:cNvPr id="8" name="Dian numeron paikkamerkki 7"/>
          <p:cNvSpPr>
            <a:spLocks noGrp="1"/>
          </p:cNvSpPr>
          <p:nvPr>
            <p:ph type="sldNum" sz="quarter" idx="12"/>
          </p:nvPr>
        </p:nvSpPr>
        <p:spPr>
          <a:xfrm>
            <a:off x="8610600" y="6356349"/>
            <a:ext cx="2743200" cy="365125"/>
          </a:xfrm>
        </p:spPr>
        <p:txBody>
          <a:bodyPr>
            <a:normAutofit/>
          </a:bodyPr>
          <a:lstStyle/>
          <a:p>
            <a:pPr>
              <a:spcAft>
                <a:spcPts val="600"/>
              </a:spcAft>
            </a:pPr>
            <a:fld id="{8F4AEF5D-7FAC-4949-84D2-DA5A9BB3D225}" type="slidenum">
              <a:rPr lang="fi-FI" smtClean="0"/>
              <a:pPr>
                <a:spcAft>
                  <a:spcPts val="600"/>
                </a:spcAft>
              </a:pPr>
              <a:t>5</a:t>
            </a:fld>
            <a:endParaRPr lang="fi-FI"/>
          </a:p>
        </p:txBody>
      </p:sp>
      <p:sp>
        <p:nvSpPr>
          <p:cNvPr id="15"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AutoShape 2" descr="Kuvahaun tulos haulle hirssi">
            <a:extLst>
              <a:ext uri="{FF2B5EF4-FFF2-40B4-BE49-F238E27FC236}">
                <a16:creationId xmlns:a16="http://schemas.microsoft.com/office/drawing/2014/main" id="{AE39FBDF-6E16-4EBA-A311-E11E50FB48D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28504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title"/>
          </p:nvPr>
        </p:nvSpPr>
        <p:spPr>
          <a:xfrm>
            <a:off x="686834" y="1153572"/>
            <a:ext cx="3200400" cy="4461163"/>
          </a:xfrm>
        </p:spPr>
        <p:txBody>
          <a:bodyPr>
            <a:normAutofit/>
          </a:bodyPr>
          <a:lstStyle/>
          <a:p>
            <a:endParaRPr lang="fi-FI">
              <a:solidFill>
                <a:srgbClr val="FFFFFF"/>
              </a:solidFill>
            </a:endParaRP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p:cNvSpPr>
            <a:spLocks noGrp="1"/>
          </p:cNvSpPr>
          <p:nvPr>
            <p:ph idx="1"/>
          </p:nvPr>
        </p:nvSpPr>
        <p:spPr>
          <a:xfrm>
            <a:off x="4447308" y="591344"/>
            <a:ext cx="6906491" cy="5585619"/>
          </a:xfrm>
        </p:spPr>
        <p:txBody>
          <a:bodyPr anchor="ctr">
            <a:normAutofit/>
          </a:bodyPr>
          <a:lstStyle/>
          <a:p>
            <a:pPr>
              <a:buFont typeface="Wingdings" panose="05000000000000000000" pitchFamily="2" charset="2"/>
              <a:buChar char="§"/>
            </a:pPr>
            <a:r>
              <a:rPr lang="fi-FI" b="1" u="sng" dirty="0">
                <a:latin typeface="+mj-lt"/>
              </a:rPr>
              <a:t>Gluteenirajoitus on tarkka, muista siis että</a:t>
            </a:r>
            <a:r>
              <a:rPr lang="fi-FI" b="1" dirty="0">
                <a:latin typeface="+mj-lt"/>
              </a:rPr>
              <a:t>​:</a:t>
            </a:r>
          </a:p>
          <a:p>
            <a:pPr fontAlgn="base">
              <a:buFont typeface="Wingdings" panose="05000000000000000000" pitchFamily="2" charset="2"/>
              <a:buChar char="§"/>
            </a:pPr>
            <a:r>
              <a:rPr lang="fi-FI" b="1" dirty="0">
                <a:latin typeface="+mj-lt"/>
              </a:rPr>
              <a:t> vehnäjauhot pölyävät helposti niitä ei saa joutua jauhopölynäkään keliaakikon ruokaan</a:t>
            </a:r>
            <a:r>
              <a:rPr lang="en-US" dirty="0">
                <a:latin typeface="+mj-lt"/>
              </a:rPr>
              <a:t>​</a:t>
            </a:r>
            <a:endParaRPr lang="en-US" dirty="0">
              <a:latin typeface="+mj-lt"/>
              <a:cs typeface="Calibri Light"/>
            </a:endParaRPr>
          </a:p>
          <a:p>
            <a:pPr fontAlgn="base">
              <a:buFont typeface="Wingdings" panose="05000000000000000000" pitchFamily="2" charset="2"/>
              <a:buChar char="§"/>
            </a:pPr>
            <a:r>
              <a:rPr lang="fi-FI" dirty="0">
                <a:latin typeface="+mj-lt"/>
                <a:cs typeface="Calibri Light"/>
              </a:rPr>
              <a:t>Varottava ristikontaminaatiota</a:t>
            </a:r>
            <a:endParaRPr lang="fi-FI" dirty="0">
              <a:latin typeface="+mj-lt"/>
            </a:endParaRPr>
          </a:p>
          <a:p>
            <a:endParaRPr lang="fi-FI" dirty="0"/>
          </a:p>
        </p:txBody>
      </p:sp>
      <p:sp>
        <p:nvSpPr>
          <p:cNvPr id="4" name="Päivämäärän paikkamerkki 3"/>
          <p:cNvSpPr>
            <a:spLocks noGrp="1"/>
          </p:cNvSpPr>
          <p:nvPr>
            <p:ph type="dt" sz="half" idx="10"/>
          </p:nvPr>
        </p:nvSpPr>
        <p:spPr>
          <a:xfrm>
            <a:off x="838200" y="6356350"/>
            <a:ext cx="1639957" cy="365125"/>
          </a:xfrm>
        </p:spPr>
        <p:txBody>
          <a:bodyPr>
            <a:normAutofit/>
          </a:bodyPr>
          <a:lstStyle/>
          <a:p>
            <a:pPr>
              <a:spcAft>
                <a:spcPts val="600"/>
              </a:spcAft>
            </a:pPr>
            <a:fld id="{F764E93F-E2BD-4E01-A999-A32CE461CD65}" type="datetime1">
              <a:rPr lang="fi-FI">
                <a:solidFill>
                  <a:srgbClr val="FFFFFF"/>
                </a:solidFill>
              </a:rPr>
              <a:pPr>
                <a:spcAft>
                  <a:spcPts val="600"/>
                </a:spcAft>
              </a:pPr>
              <a:t>20.9.2021</a:t>
            </a:fld>
            <a:endParaRPr lang="fi-FI">
              <a:solidFill>
                <a:srgbClr val="FFFFFF"/>
              </a:solidFill>
            </a:endParaRPr>
          </a:p>
        </p:txBody>
      </p:sp>
      <p:sp>
        <p:nvSpPr>
          <p:cNvPr id="5" name="Alatunnisteen paikkamerkki 4"/>
          <p:cNvSpPr>
            <a:spLocks noGrp="1"/>
          </p:cNvSpPr>
          <p:nvPr>
            <p:ph type="ftr" sz="quarter" idx="11"/>
          </p:nvPr>
        </p:nvSpPr>
        <p:spPr>
          <a:xfrm>
            <a:off x="4038600" y="6356350"/>
            <a:ext cx="5251174" cy="365125"/>
          </a:xfrm>
        </p:spPr>
        <p:txBody>
          <a:bodyPr>
            <a:normAutofit/>
          </a:bodyPr>
          <a:lstStyle/>
          <a:p>
            <a:pPr>
              <a:spcAft>
                <a:spcPts val="600"/>
              </a:spcAft>
            </a:pPr>
            <a:r>
              <a:rPr lang="fi-FI"/>
              <a:t>Poke, Sari Paananen</a:t>
            </a:r>
          </a:p>
        </p:txBody>
      </p:sp>
      <p:sp>
        <p:nvSpPr>
          <p:cNvPr id="6" name="Dian numeron paikkamerkki 5"/>
          <p:cNvSpPr>
            <a:spLocks noGrp="1"/>
          </p:cNvSpPr>
          <p:nvPr>
            <p:ph type="sldNum" sz="quarter" idx="12"/>
          </p:nvPr>
        </p:nvSpPr>
        <p:spPr>
          <a:xfrm>
            <a:off x="9541564" y="6356350"/>
            <a:ext cx="1812235" cy="365125"/>
          </a:xfrm>
        </p:spPr>
        <p:txBody>
          <a:bodyPr>
            <a:normAutofit/>
          </a:bodyPr>
          <a:lstStyle/>
          <a:p>
            <a:pPr>
              <a:spcAft>
                <a:spcPts val="600"/>
              </a:spcAft>
            </a:pPr>
            <a:fld id="{8F4AEF5D-7FAC-4949-84D2-DA5A9BB3D225}" type="slidenum">
              <a:rPr lang="fi-FI" smtClean="0"/>
              <a:pPr>
                <a:spcAft>
                  <a:spcPts val="600"/>
                </a:spcAft>
              </a:pPr>
              <a:t>6</a:t>
            </a:fld>
            <a:endParaRPr lang="fi-FI"/>
          </a:p>
        </p:txBody>
      </p:sp>
    </p:spTree>
    <p:extLst>
      <p:ext uri="{BB962C8B-B14F-4D97-AF65-F5344CB8AC3E}">
        <p14:creationId xmlns:p14="http://schemas.microsoft.com/office/powerpoint/2010/main" val="349376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Arc 13">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Otsikko 1"/>
          <p:cNvSpPr>
            <a:spLocks noGrp="1"/>
          </p:cNvSpPr>
          <p:nvPr>
            <p:ph type="title"/>
          </p:nvPr>
        </p:nvSpPr>
        <p:spPr>
          <a:xfrm>
            <a:off x="838200" y="365125"/>
            <a:ext cx="10515599" cy="1325563"/>
          </a:xfrm>
        </p:spPr>
        <p:txBody>
          <a:bodyPr>
            <a:normAutofit/>
          </a:bodyPr>
          <a:lstStyle/>
          <a:p>
            <a:endParaRPr lang="fi-FI"/>
          </a:p>
        </p:txBody>
      </p:sp>
      <p:sp>
        <p:nvSpPr>
          <p:cNvPr id="3" name="Sisällön paikkamerkki 2"/>
          <p:cNvSpPr>
            <a:spLocks noGrp="1"/>
          </p:cNvSpPr>
          <p:nvPr>
            <p:ph idx="1"/>
          </p:nvPr>
        </p:nvSpPr>
        <p:spPr>
          <a:xfrm>
            <a:off x="838200" y="1825625"/>
            <a:ext cx="5393361" cy="4351338"/>
          </a:xfrm>
        </p:spPr>
        <p:txBody>
          <a:bodyPr>
            <a:normAutofit/>
          </a:bodyPr>
          <a:lstStyle/>
          <a:p>
            <a:pPr fontAlgn="base">
              <a:buFont typeface="Arial" panose="020B0604020202020204" pitchFamily="34" charset="0"/>
              <a:buChar char="•"/>
            </a:pPr>
            <a:r>
              <a:rPr lang="fi-FI" b="1">
                <a:latin typeface="Comic Sans MS" panose="030F0702030302020204" pitchFamily="66" charset="0"/>
              </a:rPr>
              <a:t> </a:t>
            </a:r>
            <a:r>
              <a:rPr lang="fi-FI" b="1">
                <a:latin typeface="+mj-lt"/>
              </a:rPr>
              <a:t>Kun leivälle levitetään levitettä jää veitseen leivänmuruja </a:t>
            </a:r>
          </a:p>
          <a:p>
            <a:pPr lvl="2" fontAlgn="base">
              <a:buFont typeface="Arial" panose="020B0604020202020204" pitchFamily="34" charset="0"/>
              <a:buChar char="•"/>
            </a:pPr>
            <a:r>
              <a:rPr lang="fi-FI" b="1">
                <a:latin typeface="+mj-lt"/>
              </a:rPr>
              <a:t> ei käy keliaakikolle, siispä eri levitepurkki ja eri veitsi </a:t>
            </a:r>
            <a:r>
              <a:rPr lang="en-US">
                <a:latin typeface="+mj-lt"/>
              </a:rPr>
              <a:t>​</a:t>
            </a:r>
          </a:p>
          <a:p>
            <a:pPr fontAlgn="base">
              <a:buFont typeface="Arial" panose="020B0604020202020204" pitchFamily="34" charset="0"/>
              <a:buChar char="•"/>
            </a:pPr>
            <a:r>
              <a:rPr lang="fi-FI" b="1">
                <a:latin typeface="+mj-lt"/>
              </a:rPr>
              <a:t> Leikkuulauta ja </a:t>
            </a:r>
            <a:r>
              <a:rPr lang="fi-FI" b="1" err="1">
                <a:latin typeface="+mj-lt"/>
              </a:rPr>
              <a:t>leivinliina</a:t>
            </a:r>
            <a:r>
              <a:rPr lang="fi-FI" b="1">
                <a:latin typeface="+mj-lt"/>
              </a:rPr>
              <a:t> ovat vaaranpaikkoja – älä käytä samoja keliaakikolle</a:t>
            </a:r>
            <a:r>
              <a:rPr lang="en-US">
                <a:latin typeface="+mj-lt"/>
              </a:rPr>
              <a:t>​</a:t>
            </a:r>
          </a:p>
          <a:p>
            <a:endParaRPr lang="fi-FI">
              <a:latin typeface="+mj-lt"/>
            </a:endParaRPr>
          </a:p>
        </p:txBody>
      </p:sp>
      <p:sp>
        <p:nvSpPr>
          <p:cNvPr id="16" name="Oval 15">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Kuva 3"/>
          <p:cNvPicPr>
            <a:picLocks noChangeAspect="1"/>
          </p:cNvPicPr>
          <p:nvPr/>
        </p:nvPicPr>
        <p:blipFill>
          <a:blip r:embed="rId2"/>
          <a:stretch>
            <a:fillRect/>
          </a:stretch>
        </p:blipFill>
        <p:spPr>
          <a:xfrm>
            <a:off x="8107780" y="1847506"/>
            <a:ext cx="3223779" cy="4303912"/>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
        <p:nvSpPr>
          <p:cNvPr id="5" name="Päivämäärän paikkamerkki 4"/>
          <p:cNvSpPr>
            <a:spLocks noGrp="1"/>
          </p:cNvSpPr>
          <p:nvPr>
            <p:ph type="dt" sz="half" idx="10"/>
          </p:nvPr>
        </p:nvSpPr>
        <p:spPr>
          <a:xfrm>
            <a:off x="838200" y="6356350"/>
            <a:ext cx="2743200" cy="365125"/>
          </a:xfrm>
        </p:spPr>
        <p:txBody>
          <a:bodyPr>
            <a:normAutofit/>
          </a:bodyPr>
          <a:lstStyle/>
          <a:p>
            <a:pPr>
              <a:spcAft>
                <a:spcPts val="600"/>
              </a:spcAft>
            </a:pPr>
            <a:fld id="{A88E008C-EF79-45BE-93B7-E8CFBB217382}" type="datetime1">
              <a:rPr lang="fi-FI" smtClean="0"/>
              <a:pPr>
                <a:spcAft>
                  <a:spcPts val="600"/>
                </a:spcAft>
              </a:pPr>
              <a:t>20.9.2021</a:t>
            </a:fld>
            <a:endParaRPr lang="fi-FI"/>
          </a:p>
        </p:txBody>
      </p:sp>
      <p:sp>
        <p:nvSpPr>
          <p:cNvPr id="6" name="Alatunnisteen paikkamerkki 5"/>
          <p:cNvSpPr>
            <a:spLocks noGrp="1"/>
          </p:cNvSpPr>
          <p:nvPr>
            <p:ph type="ftr" sz="quarter" idx="11"/>
          </p:nvPr>
        </p:nvSpPr>
        <p:spPr>
          <a:xfrm>
            <a:off x="4038600" y="6356350"/>
            <a:ext cx="4114800" cy="365125"/>
          </a:xfrm>
        </p:spPr>
        <p:txBody>
          <a:bodyPr>
            <a:normAutofit/>
          </a:bodyPr>
          <a:lstStyle/>
          <a:p>
            <a:pPr>
              <a:spcAft>
                <a:spcPts val="600"/>
              </a:spcAft>
            </a:pPr>
            <a:r>
              <a:rPr lang="fi-FI"/>
              <a:t>Poke, Sari Paananen</a:t>
            </a:r>
          </a:p>
        </p:txBody>
      </p:sp>
      <p:sp>
        <p:nvSpPr>
          <p:cNvPr id="7" name="Dian numeron paikkamerkki 6"/>
          <p:cNvSpPr>
            <a:spLocks noGrp="1"/>
          </p:cNvSpPr>
          <p:nvPr>
            <p:ph type="sldNum" sz="quarter" idx="12"/>
          </p:nvPr>
        </p:nvSpPr>
        <p:spPr>
          <a:xfrm>
            <a:off x="8610600" y="6356350"/>
            <a:ext cx="2743200" cy="365125"/>
          </a:xfrm>
        </p:spPr>
        <p:txBody>
          <a:bodyPr>
            <a:normAutofit/>
          </a:bodyPr>
          <a:lstStyle/>
          <a:p>
            <a:pPr>
              <a:spcAft>
                <a:spcPts val="600"/>
              </a:spcAft>
            </a:pPr>
            <a:fld id="{8F4AEF5D-7FAC-4949-84D2-DA5A9BB3D225}" type="slidenum">
              <a:rPr lang="fi-FI" smtClean="0"/>
              <a:pPr>
                <a:spcAft>
                  <a:spcPts val="600"/>
                </a:spcAft>
              </a:pPr>
              <a:t>7</a:t>
            </a:fld>
            <a:endParaRPr lang="fi-FI"/>
          </a:p>
        </p:txBody>
      </p:sp>
    </p:spTree>
    <p:extLst>
      <p:ext uri="{BB962C8B-B14F-4D97-AF65-F5344CB8AC3E}">
        <p14:creationId xmlns:p14="http://schemas.microsoft.com/office/powerpoint/2010/main" val="413443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Sisällön paikkamerkki 2"/>
          <p:cNvSpPr>
            <a:spLocks noGrp="1"/>
          </p:cNvSpPr>
          <p:nvPr>
            <p:ph idx="1"/>
          </p:nvPr>
        </p:nvSpPr>
        <p:spPr>
          <a:xfrm>
            <a:off x="838200" y="1461360"/>
            <a:ext cx="5536397" cy="3935281"/>
          </a:xfrm>
        </p:spPr>
        <p:txBody>
          <a:bodyPr vert="horz" lIns="0" tIns="45720" rIns="0" bIns="45720" rtlCol="0">
            <a:normAutofit/>
          </a:bodyPr>
          <a:lstStyle/>
          <a:p>
            <a:pPr fontAlgn="base">
              <a:buFont typeface="Arial" panose="020B0604020202020204" pitchFamily="34" charset="0"/>
              <a:buChar char="•"/>
            </a:pPr>
            <a:r>
              <a:rPr lang="en-US" sz="2200">
                <a:latin typeface="Comic Sans MS" panose="030F0702030302020204" pitchFamily="66" charset="0"/>
              </a:rPr>
              <a:t>​</a:t>
            </a:r>
            <a:endParaRPr lang="en-US" sz="2200">
              <a:latin typeface="Arial" panose="020B0604020202020204" pitchFamily="34" charset="0"/>
            </a:endParaRPr>
          </a:p>
          <a:p>
            <a:pPr fontAlgn="base">
              <a:buFont typeface="Arial" panose="020B0604020202020204" pitchFamily="34" charset="0"/>
              <a:buChar char="•"/>
            </a:pPr>
            <a:r>
              <a:rPr lang="fi-FI" sz="2200" b="1">
                <a:latin typeface="+mj-lt"/>
              </a:rPr>
              <a:t> Pidä  pakkasessa gluteenittomia tuotteita, niitä kysytään aika usein</a:t>
            </a:r>
            <a:r>
              <a:rPr lang="en-US" sz="2200">
                <a:latin typeface="+mj-lt"/>
              </a:rPr>
              <a:t>​</a:t>
            </a:r>
          </a:p>
          <a:p>
            <a:pPr fontAlgn="base">
              <a:buFont typeface="Arial" panose="020B0604020202020204" pitchFamily="34" charset="0"/>
              <a:buChar char="•"/>
            </a:pPr>
            <a:r>
              <a:rPr lang="fi-FI" sz="2200" b="1">
                <a:latin typeface="+mj-lt"/>
              </a:rPr>
              <a:t> Vahinkoja ei saa tulla, ne voivat romuttaa asiakkaan terveyden!</a:t>
            </a:r>
          </a:p>
          <a:p>
            <a:pPr fontAlgn="base">
              <a:buFont typeface="Arial" panose="020B0604020202020204" pitchFamily="34" charset="0"/>
              <a:buChar char="•"/>
            </a:pPr>
            <a:r>
              <a:rPr lang="fi-FI" sz="2200" b="1">
                <a:latin typeface="Comic Sans MS" panose="030F0702030302020204" pitchFamily="66" charset="0"/>
              </a:rPr>
              <a:t> </a:t>
            </a:r>
            <a:r>
              <a:rPr lang="fi-FI" sz="2200" b="1">
                <a:latin typeface="+mj-lt"/>
              </a:rPr>
              <a:t>Gluteenittomasta leivonnaisesta puuttuu sitko, siksi sen valmistaminen on vaikeampaa kuin leipominen, johon olemme tottuneet vehnäjauhojen kanssa</a:t>
            </a:r>
            <a:r>
              <a:rPr lang="en-US" sz="2200">
                <a:latin typeface="+mj-lt"/>
              </a:rPr>
              <a:t>​</a:t>
            </a:r>
            <a:endParaRPr lang="fi-FI" sz="2200">
              <a:latin typeface="+mj-lt"/>
            </a:endParaRPr>
          </a:p>
          <a:p>
            <a:pPr fontAlgn="base">
              <a:buFont typeface="Arial" panose="020B0604020202020204" pitchFamily="34" charset="0"/>
              <a:buChar char="•"/>
            </a:pPr>
            <a:r>
              <a:rPr lang="fi-FI" sz="2200" b="1">
                <a:latin typeface="+mj-lt"/>
              </a:rPr>
              <a:t> Gluteenittomat tuotteet kuivuvat nopeasti eli niitä ei voi säilytellä pitkään</a:t>
            </a:r>
            <a:r>
              <a:rPr lang="en-US" sz="2200">
                <a:latin typeface="+mj-lt"/>
              </a:rPr>
              <a:t>​</a:t>
            </a:r>
          </a:p>
          <a:p>
            <a:pPr marL="0" indent="0" fontAlgn="base">
              <a:buNone/>
            </a:pPr>
            <a:endParaRPr lang="fi-FI" sz="2200">
              <a:latin typeface="+mj-lt"/>
            </a:endParaRPr>
          </a:p>
        </p:txBody>
      </p:sp>
      <p:sp>
        <p:nvSpPr>
          <p:cNvPr id="15" name="Oval 14">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Otsikko 1"/>
          <p:cNvSpPr>
            <a:spLocks noGrp="1"/>
          </p:cNvSpPr>
          <p:nvPr>
            <p:ph type="title"/>
          </p:nvPr>
        </p:nvSpPr>
        <p:spPr>
          <a:xfrm>
            <a:off x="7474281" y="1396686"/>
            <a:ext cx="3240506" cy="4064628"/>
          </a:xfrm>
        </p:spPr>
        <p:txBody>
          <a:bodyPr>
            <a:normAutofit/>
          </a:bodyPr>
          <a:lstStyle/>
          <a:p>
            <a:endParaRPr lang="fi-FI">
              <a:solidFill>
                <a:srgbClr val="FFFFFF"/>
              </a:solidFill>
            </a:endParaRPr>
          </a:p>
        </p:txBody>
      </p:sp>
      <p:sp>
        <p:nvSpPr>
          <p:cNvPr id="4" name="Päivämäärän paikkamerkki 3"/>
          <p:cNvSpPr>
            <a:spLocks noGrp="1"/>
          </p:cNvSpPr>
          <p:nvPr>
            <p:ph type="dt" sz="half" idx="10"/>
          </p:nvPr>
        </p:nvSpPr>
        <p:spPr>
          <a:xfrm>
            <a:off x="838200" y="6356350"/>
            <a:ext cx="2743200" cy="365125"/>
          </a:xfrm>
        </p:spPr>
        <p:txBody>
          <a:bodyPr>
            <a:normAutofit/>
          </a:bodyPr>
          <a:lstStyle/>
          <a:p>
            <a:pPr>
              <a:spcAft>
                <a:spcPts val="600"/>
              </a:spcAft>
            </a:pPr>
            <a:fld id="{22D4FB07-8955-4BEC-8E1E-F4983351750C}" type="datetime1">
              <a:rPr lang="fi-FI" smtClean="0"/>
              <a:pPr>
                <a:spcAft>
                  <a:spcPts val="600"/>
                </a:spcAft>
              </a:pPr>
              <a:t>20.9.2021</a:t>
            </a:fld>
            <a:endParaRPr lang="fi-FI"/>
          </a:p>
        </p:txBody>
      </p:sp>
      <p:sp>
        <p:nvSpPr>
          <p:cNvPr id="5" name="Alatunnisteen paikkamerkki 4"/>
          <p:cNvSpPr>
            <a:spLocks noGrp="1"/>
          </p:cNvSpPr>
          <p:nvPr>
            <p:ph type="ftr" sz="quarter" idx="11"/>
          </p:nvPr>
        </p:nvSpPr>
        <p:spPr>
          <a:xfrm>
            <a:off x="4038600" y="6356350"/>
            <a:ext cx="4114800" cy="365125"/>
          </a:xfrm>
        </p:spPr>
        <p:txBody>
          <a:bodyPr>
            <a:normAutofit/>
          </a:bodyPr>
          <a:lstStyle/>
          <a:p>
            <a:pPr>
              <a:spcAft>
                <a:spcPts val="600"/>
              </a:spcAft>
            </a:pPr>
            <a:r>
              <a:rPr lang="fi-FI"/>
              <a:t>Poke, Sari Paananen</a:t>
            </a:r>
          </a:p>
        </p:txBody>
      </p:sp>
      <p:sp>
        <p:nvSpPr>
          <p:cNvPr id="6" name="Dian numeron paikkamerkki 5"/>
          <p:cNvSpPr>
            <a:spLocks noGrp="1"/>
          </p:cNvSpPr>
          <p:nvPr>
            <p:ph type="sldNum" sz="quarter" idx="12"/>
          </p:nvPr>
        </p:nvSpPr>
        <p:spPr>
          <a:xfrm>
            <a:off x="8610600" y="6356350"/>
            <a:ext cx="2743200" cy="365125"/>
          </a:xfrm>
        </p:spPr>
        <p:txBody>
          <a:bodyPr>
            <a:normAutofit/>
          </a:bodyPr>
          <a:lstStyle/>
          <a:p>
            <a:pPr>
              <a:spcAft>
                <a:spcPts val="600"/>
              </a:spcAft>
            </a:pPr>
            <a:fld id="{8F4AEF5D-7FAC-4949-84D2-DA5A9BB3D225}" type="slidenum">
              <a:rPr lang="fi-FI" smtClean="0"/>
              <a:pPr>
                <a:spcAft>
                  <a:spcPts val="600"/>
                </a:spcAft>
              </a:pPr>
              <a:t>8</a:t>
            </a:fld>
            <a:endParaRPr lang="fi-FI"/>
          </a:p>
        </p:txBody>
      </p:sp>
    </p:spTree>
    <p:extLst>
      <p:ext uri="{BB962C8B-B14F-4D97-AF65-F5344CB8AC3E}">
        <p14:creationId xmlns:p14="http://schemas.microsoft.com/office/powerpoint/2010/main" val="58443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pic>
        <p:nvPicPr>
          <p:cNvPr id="4" name="Sisällön paikkamerkki 3"/>
          <p:cNvPicPr>
            <a:picLocks noGrp="1" noChangeAspect="1"/>
          </p:cNvPicPr>
          <p:nvPr>
            <p:ph idx="1"/>
          </p:nvPr>
        </p:nvPicPr>
        <p:blipFill>
          <a:blip r:embed="rId2"/>
          <a:stretch>
            <a:fillRect/>
          </a:stretch>
        </p:blipFill>
        <p:spPr>
          <a:xfrm>
            <a:off x="1097280" y="2552700"/>
            <a:ext cx="1752600" cy="2609850"/>
          </a:xfrm>
          <a:prstGeom prst="rect">
            <a:avLst/>
          </a:prstGeom>
        </p:spPr>
      </p:pic>
      <p:sp>
        <p:nvSpPr>
          <p:cNvPr id="3" name="Päivämäärän paikkamerkki 2"/>
          <p:cNvSpPr>
            <a:spLocks noGrp="1"/>
          </p:cNvSpPr>
          <p:nvPr>
            <p:ph type="dt" sz="half" idx="10"/>
          </p:nvPr>
        </p:nvSpPr>
        <p:spPr/>
        <p:txBody>
          <a:bodyPr/>
          <a:lstStyle/>
          <a:p>
            <a:fld id="{A756B8E1-FF28-4A97-A7B8-6D35B166CF95}" type="datetime1">
              <a:rPr lang="fi-FI" smtClean="0"/>
              <a:t>20.9.2021</a:t>
            </a:fld>
            <a:endParaRPr lang="fi-FI"/>
          </a:p>
        </p:txBody>
      </p:sp>
      <p:sp>
        <p:nvSpPr>
          <p:cNvPr id="9" name="Alatunnisteen paikkamerkki 8"/>
          <p:cNvSpPr>
            <a:spLocks noGrp="1"/>
          </p:cNvSpPr>
          <p:nvPr>
            <p:ph type="ftr" sz="quarter" idx="11"/>
          </p:nvPr>
        </p:nvSpPr>
        <p:spPr/>
        <p:txBody>
          <a:bodyPr/>
          <a:lstStyle/>
          <a:p>
            <a:r>
              <a:rPr lang="fi-FI"/>
              <a:t>Poke, Sari Paananen</a:t>
            </a:r>
          </a:p>
        </p:txBody>
      </p:sp>
      <p:sp>
        <p:nvSpPr>
          <p:cNvPr id="10" name="Dian numeron paikkamerkki 9"/>
          <p:cNvSpPr>
            <a:spLocks noGrp="1"/>
          </p:cNvSpPr>
          <p:nvPr>
            <p:ph type="sldNum" sz="quarter" idx="12"/>
          </p:nvPr>
        </p:nvSpPr>
        <p:spPr/>
        <p:txBody>
          <a:bodyPr/>
          <a:lstStyle/>
          <a:p>
            <a:fld id="{8F4AEF5D-7FAC-4949-84D2-DA5A9BB3D225}" type="slidenum">
              <a:rPr lang="fi-FI" smtClean="0"/>
              <a:t>9</a:t>
            </a:fld>
            <a:endParaRPr lang="fi-FI"/>
          </a:p>
        </p:txBody>
      </p:sp>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3604" y="2468446"/>
            <a:ext cx="1743075" cy="2619375"/>
          </a:xfrm>
          <a:prstGeom prst="rect">
            <a:avLst/>
          </a:prstGeom>
        </p:spPr>
      </p:pic>
      <p:pic>
        <p:nvPicPr>
          <p:cNvPr id="6" name="Kuva 5"/>
          <p:cNvPicPr>
            <a:picLocks noChangeAspect="1"/>
          </p:cNvPicPr>
          <p:nvPr/>
        </p:nvPicPr>
        <p:blipFill>
          <a:blip r:embed="rId4"/>
          <a:stretch>
            <a:fillRect/>
          </a:stretch>
        </p:blipFill>
        <p:spPr>
          <a:xfrm>
            <a:off x="5745653" y="2695575"/>
            <a:ext cx="1847850" cy="2466975"/>
          </a:xfrm>
          <a:prstGeom prst="rect">
            <a:avLst/>
          </a:prstGeom>
        </p:spPr>
      </p:pic>
      <p:pic>
        <p:nvPicPr>
          <p:cNvPr id="7" name="Kuva 6"/>
          <p:cNvPicPr>
            <a:picLocks noChangeAspect="1"/>
          </p:cNvPicPr>
          <p:nvPr/>
        </p:nvPicPr>
        <p:blipFill>
          <a:blip r:embed="rId5"/>
          <a:stretch>
            <a:fillRect/>
          </a:stretch>
        </p:blipFill>
        <p:spPr>
          <a:xfrm>
            <a:off x="8108979" y="3858145"/>
            <a:ext cx="2533650" cy="1800225"/>
          </a:xfrm>
          <a:prstGeom prst="rect">
            <a:avLst/>
          </a:prstGeom>
        </p:spPr>
      </p:pic>
      <p:pic>
        <p:nvPicPr>
          <p:cNvPr id="8" name="Kuva 7"/>
          <p:cNvPicPr>
            <a:picLocks noChangeAspect="1"/>
          </p:cNvPicPr>
          <p:nvPr/>
        </p:nvPicPr>
        <p:blipFill>
          <a:blip r:embed="rId6"/>
          <a:stretch>
            <a:fillRect/>
          </a:stretch>
        </p:blipFill>
        <p:spPr>
          <a:xfrm>
            <a:off x="8192452" y="1534261"/>
            <a:ext cx="1714500" cy="2095500"/>
          </a:xfrm>
          <a:prstGeom prst="rect">
            <a:avLst/>
          </a:prstGeom>
        </p:spPr>
      </p:pic>
    </p:spTree>
    <p:extLst>
      <p:ext uri="{BB962C8B-B14F-4D97-AF65-F5344CB8AC3E}">
        <p14:creationId xmlns:p14="http://schemas.microsoft.com/office/powerpoint/2010/main" val="4195738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1024</TotalTime>
  <Words>476</Words>
  <Application>Microsoft Office PowerPoint</Application>
  <PresentationFormat>Laajakuva</PresentationFormat>
  <Paragraphs>76</Paragraphs>
  <Slides>11</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11</vt:i4>
      </vt:variant>
    </vt:vector>
  </HeadingPairs>
  <TitlesOfParts>
    <vt:vector size="17" baseType="lpstr">
      <vt:lpstr>Arial</vt:lpstr>
      <vt:lpstr>Calibri</vt:lpstr>
      <vt:lpstr>Calibri Light</vt:lpstr>
      <vt:lpstr>Comic Sans MS</vt:lpstr>
      <vt:lpstr>Wingdings</vt:lpstr>
      <vt:lpstr>Office Theme</vt:lpstr>
      <vt:lpstr>Keliakia</vt:lpstr>
      <vt:lpstr>Keliakia</vt:lpstr>
      <vt:lpstr>Oireet</vt:lpstr>
      <vt:lpstr>Keliakian hoito</vt:lpstr>
      <vt:lpstr>Luontaisesti gluteeniton</vt:lpstr>
      <vt:lpstr>PowerPoint-esitys</vt:lpstr>
      <vt:lpstr>PowerPoint-esitys</vt:lpstr>
      <vt:lpstr>PowerPoint-esitys</vt:lpstr>
      <vt:lpstr>PowerPoint-esitys</vt:lpstr>
      <vt:lpstr>Kun valmistat gluteenitonta</vt:lpstr>
      <vt:lpstr>Kun valmistat gluteenitonta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Anniina Oksanen</dc:creator>
  <cp:lastModifiedBy>Anniina Oksanen</cp:lastModifiedBy>
  <cp:revision>30</cp:revision>
  <dcterms:created xsi:type="dcterms:W3CDTF">2012-08-08T08:08:12Z</dcterms:created>
  <dcterms:modified xsi:type="dcterms:W3CDTF">2021-09-20T09:21:10Z</dcterms:modified>
</cp:coreProperties>
</file>